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RQelKOmV6OyPoa+Coym0V9DWf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DBEEA2-0CDF-4A3A-BDEA-C77AA4F3F0FE}">
  <a:tblStyle styleId="{2FDBEEA2-0CDF-4A3A-BDEA-C77AA4F3F0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Emphasize that the parameters permeate the model.</a:t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humility about the problem being addressed.</a:t>
            </a:r>
            <a:endParaRPr/>
          </a:p>
        </p:txBody>
      </p:sp>
      <p:sp>
        <p:nvSpPr>
          <p:cNvPr id="177" name="Google Shape;17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Exhaustive search is a search algorithm that looks at all combinations of parameter settings.</a:t>
            </a:r>
            <a:endParaRPr/>
          </a:p>
        </p:txBody>
      </p:sp>
      <p:sp>
        <p:nvSpPr>
          <p:cNvPr id="187" name="Google Shape;18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8" name="Google Shape;1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b="1" i="0" sz="5000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97" name="Google Shape;9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9" name="Google Shape;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b="1" i="0" sz="5000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107" name="Google Shape;107;p1"/>
          <p:cNvPicPr preferRelativeResize="0"/>
          <p:nvPr/>
        </p:nvPicPr>
        <p:blipFill rotWithShape="1">
          <a:blip r:embed="rId3">
            <a:alphaModFix amt="85000"/>
          </a:blip>
          <a:srcRect b="35276" l="0" r="0" t="0"/>
          <a:stretch/>
        </p:blipFill>
        <p:spPr>
          <a:xfrm>
            <a:off x="6647234" y="5928416"/>
            <a:ext cx="71336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>
            <p:ph type="title"/>
          </p:nvPr>
        </p:nvSpPr>
        <p:spPr>
          <a:xfrm>
            <a:off x="895675" y="214057"/>
            <a:ext cx="10827137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/>
              <a:t>Parameter Fitting: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9" name="Google Shape;109;p1"/>
          <p:cNvSpPr txBox="1"/>
          <p:nvPr/>
        </p:nvSpPr>
        <p:spPr>
          <a:xfrm>
            <a:off x="2267093" y="4200848"/>
            <a:ext cx="826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094" y="5939821"/>
            <a:ext cx="2075101" cy="342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11" name="Google Shape;11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8783" y="5930993"/>
            <a:ext cx="2172454" cy="3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Factors Affecting Complexity of Fitting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152400" y="1825625"/>
            <a:ext cx="79935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Fitting surface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parameters, number of levels (settings)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Starting point for the search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Search algorithm</a:t>
            </a:r>
            <a:endParaRPr/>
          </a:p>
        </p:txBody>
      </p:sp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9200" y="4374830"/>
            <a:ext cx="3509901" cy="2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2795" y="1995725"/>
            <a:ext cx="2687750" cy="18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/>
          <p:nvPr/>
        </p:nvSpPr>
        <p:spPr>
          <a:xfrm>
            <a:off x="9110525" y="1690813"/>
            <a:ext cx="2232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parameters, 1 species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9049750" y="3923013"/>
            <a:ext cx="2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Glycolytic Oscillations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-269125" y="5013450"/>
            <a:ext cx="88332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Parameter fitting is an exploratory data analysis (EDA).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SBstoat is a tool that supports fitting EDA.</a:t>
            </a:r>
            <a:endParaRPr b="1"/>
          </a:p>
        </p:txBody>
      </p:sp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idx="4294967295" type="title"/>
          </p:nvPr>
        </p:nvSpPr>
        <p:spPr>
          <a:xfrm>
            <a:off x="838200" y="365125"/>
            <a:ext cx="11201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What’s Parameter Fitting? Why is it important?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118872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4844975" y="5936825"/>
            <a:ext cx="4079700" cy="354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683175" y="6291425"/>
            <a:ext cx="4079700" cy="304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idx="4294967295" type="title"/>
          </p:nvPr>
        </p:nvSpPr>
        <p:spPr>
          <a:xfrm>
            <a:off x="838200" y="-24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Wolf2000 Model of Glycolytic Oscillations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50" y="788375"/>
            <a:ext cx="11655777" cy="25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50" y="3944125"/>
            <a:ext cx="2839132" cy="2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7282" y="4041000"/>
            <a:ext cx="2240687" cy="2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280150" y="3428575"/>
            <a:ext cx="769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Parameters and their settings in the published work.</a:t>
            </a:r>
            <a:endParaRPr b="1" i="0" sz="2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6550" y="4395725"/>
            <a:ext cx="5320949" cy="2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58522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7478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4336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8824000" y="1368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852200" y="1597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2896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8992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49378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55474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92050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04242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5166400" y="2130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261400" y="2359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480600" y="2511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556800" y="2740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6614200" y="2740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1889800" y="2892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3871000" y="3121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3566200" y="987850"/>
            <a:ext cx="11922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Basics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Find values of parameters that make the model fit observed data.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US"/>
              <a:t>Residuals</a:t>
            </a:r>
            <a:endParaRPr b="1" i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Difference between observed values of data (floating species) and simulated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Generic Algorithm for Kinetic Model Parameter Fitting</a:t>
            </a:r>
            <a:endParaRPr/>
          </a:p>
        </p:txBody>
      </p:sp>
      <p:sp>
        <p:nvSpPr>
          <p:cNvPr id="168" name="Google Shape;16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/>
              <a:t>‹#›</a:t>
            </a:fld>
            <a:endParaRPr sz="1300"/>
          </a:p>
        </p:txBody>
      </p:sp>
      <p:sp>
        <p:nvSpPr>
          <p:cNvPr id="169" name="Google Shape;169;p5"/>
          <p:cNvSpPr txBox="1"/>
          <p:nvPr/>
        </p:nvSpPr>
        <p:spPr>
          <a:xfrm>
            <a:off x="804850" y="1791100"/>
            <a:ext cx="966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describes time evolution of species concentrations and fluxes based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to be estimated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course values of species concentrations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804850" y="3035350"/>
            <a:ext cx="96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good choice of the values for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804850" y="3848500"/>
            <a:ext cx="9667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until good estimate or exceed runtime limits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settings = new assignment of values to parametersToEstimate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simulationResults = run model using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residuals = observedValues - simulationResults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the sum of squares of residuals is smaller than previous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 =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residuals are very small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parameterEstimates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139425" y="4471775"/>
            <a:ext cx="59532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9250125" y="4362575"/>
            <a:ext cx="187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search algorithm</a:t>
            </a:r>
            <a:endParaRPr b="1" i="0" sz="1500" u="none" cap="none" strike="noStrike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6" y="1661275"/>
            <a:ext cx="9412354" cy="4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779250" y="6090625"/>
            <a:ext cx="107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in Systems Biology almost always have many more than five parameters.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1: Fitting a large number of parameters to a small dataset.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6684725" y="438652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1903-1957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281950" y="136525"/>
            <a:ext cx="11547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2: Computational Complexity of Parameter Fitting Using Exhaustive Search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4291050" y="2420050"/>
            <a:ext cx="21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Parameters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281950" y="4168475"/>
            <a:ext cx="117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Settings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(levels)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0" y="1462225"/>
            <a:ext cx="8571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1 microsecond for a simulation (single assignment of parameter settings).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log10(# hours) - time to simulate all combinations of parameter settings.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7"/>
          <p:cNvGraphicFramePr/>
          <p:nvPr/>
        </p:nvGraphicFramePr>
        <p:xfrm>
          <a:off x="457200" y="27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{2FDBEEA2-0CDF-4A3A-BDEA-C77AA4F3F0FE}</a:tableStyleId>
              </a:tblPr>
              <a:tblGrid>
                <a:gridCol w="1185650"/>
                <a:gridCol w="1064900"/>
                <a:gridCol w="944150"/>
                <a:gridCol w="944150"/>
                <a:gridCol w="955125"/>
                <a:gridCol w="955125"/>
                <a:gridCol w="955125"/>
                <a:gridCol w="95512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E7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980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7692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ADB6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764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38.6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7"/>
          <p:cNvGraphicFramePr/>
          <p:nvPr/>
        </p:nvGraphicFramePr>
        <p:xfrm>
          <a:off x="95250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{2FDBEEA2-0CDF-4A3A-BDEA-C77AA4F3F0FE}</a:tableStyleId>
              </a:tblPr>
              <a:tblGrid>
                <a:gridCol w="1600200"/>
                <a:gridCol w="819150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-3.56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0070C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B16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1.38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603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2.86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905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century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5.94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Universe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14.09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838200" y="-168275"/>
            <a:ext cx="1109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2 Parameters</a:t>
            </a:r>
            <a:endParaRPr/>
          </a:p>
        </p:txBody>
      </p:sp>
      <p:pic>
        <p:nvPicPr>
          <p:cNvPr descr="X_0  \rightarrow x \rightarrow X_1" id="202" name="Google Shape;202;p8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900" y="1967200"/>
            <a:ext cx="3884624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ot{x} = k_1 X_0 - k_2 x" id="203" name="Google Shape;203;p8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3627" y="1967200"/>
            <a:ext cx="4312556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298" y="2837225"/>
            <a:ext cx="4173375" cy="3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9597" y="2837225"/>
            <a:ext cx="4173375" cy="28761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6215125" y="5894900"/>
            <a:ext cx="595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Convex fitting surface. Gradient descent finds the best fit. 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Avoids computational complexity of exhaustive search.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271525" y="1031350"/>
            <a:ext cx="1101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Fitting Surface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Sum of square of residuals vs. parameter settings.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Residuals = simulation results using the true settings parameters minus the results using other settings.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2349000" y="2652275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501675" y="2603300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42925" y="6047300"/>
            <a:ext cx="59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fitting surface is a “road map” for a search algorithm.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3125" y="797525"/>
            <a:ext cx="4603251" cy="1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/>
          <p:nvPr>
            <p:ph type="title"/>
          </p:nvPr>
        </p:nvSpPr>
        <p:spPr>
          <a:xfrm>
            <a:off x="838200" y="60325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Wolf Model</a:t>
            </a:r>
            <a:endParaRPr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929650"/>
            <a:ext cx="6240825" cy="3869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7079025" y="4559950"/>
            <a:ext cx="491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can get stuck in ridges.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456900" y="2349700"/>
            <a:ext cx="47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 of J2_k, J1_Ki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