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Encode Sans Condensed Thi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2C5258-1AEB-49EF-B0E2-49C092E67A39}">
  <a:tblStyle styleId="{332C5258-1AEB-49EF-B0E2-49C092E67A3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Condensed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Condensed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a297f6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a297f6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36a297f6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7" name="Google Shape;107;p16"/>
          <p:cNvPicPr preferRelativeResize="0"/>
          <p:nvPr/>
        </p:nvPicPr>
        <p:blipFill rotWithShape="1">
          <a:blip r:embed="rId3">
            <a:alphaModFix amt="85000"/>
          </a:blip>
          <a:srcRect b="35276" l="0" r="0" t="0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Parameter Fitting: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9" name="Google Shape;109;p16"/>
          <p:cNvSpPr txBox="1"/>
          <p:nvPr/>
        </p:nvSpPr>
        <p:spPr>
          <a:xfrm>
            <a:off x="2267093" y="4200848"/>
            <a:ext cx="826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52400" y="1825625"/>
            <a:ext cx="79935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Fitting surface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parameters, number of levels (settings)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Starting point for the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algorithm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Parameter fitting is an exploratory data analysis (EDA).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SBstoat is a tool that supports fitting EDA.</a:t>
            </a:r>
            <a:endParaRPr b="1"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important?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 values of parameters that make the model fit observed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/>
              <a:t>Residuals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Difference between observed values of data (floating species) and simulated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  <p:sp>
        <p:nvSpPr>
          <p:cNvPr id="169" name="Google Shape;169;p20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04850" y="3848500"/>
            <a:ext cx="966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estimate or exceed runtime limits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settings = new assignment of values to 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simulationResults = run model using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 = observedValues - simulationResults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the sum of squares of residuals is smaller than previous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 =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residuals are very small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parameterEstimates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139425" y="4471775"/>
            <a:ext cx="5953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250125" y="4362575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b="1" i="0" sz="1500" u="none" cap="none" strike="noStrike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457200" y="27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{332C5258-1AEB-49EF-B0E2-49C092E67A39}</a:tableStyleId>
              </a:tblPr>
              <a:tblGrid>
                <a:gridCol w="1185650"/>
                <a:gridCol w="1064900"/>
                <a:gridCol w="944150"/>
                <a:gridCol w="944150"/>
                <a:gridCol w="955125"/>
                <a:gridCol w="955125"/>
                <a:gridCol w="955125"/>
                <a:gridCol w="95512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2"/>
          <p:cNvGraphicFramePr/>
          <p:nvPr/>
        </p:nvGraphicFramePr>
        <p:xfrm>
          <a:off x="9525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{332C5258-1AEB-49EF-B0E2-49C092E67A39}</a:tableStyleId>
              </a:tblPr>
              <a:tblGrid>
                <a:gridCol w="1600200"/>
                <a:gridCol w="81915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007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B16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603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905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descr="X_0  \rightarrow x \rightarrow X_1" id="202" name="Google Shape;202;p23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k_1 X_0 - k_2 x" id="203" name="Google Shape;203;p23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