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7" r:id="rId2"/>
    <p:sldId id="387" r:id="rId3"/>
    <p:sldId id="349" r:id="rId4"/>
    <p:sldId id="376" r:id="rId5"/>
    <p:sldId id="370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57" r:id="rId16"/>
    <p:sldId id="367" r:id="rId17"/>
    <p:sldId id="352" r:id="rId18"/>
    <p:sldId id="359" r:id="rId19"/>
    <p:sldId id="368" r:id="rId20"/>
    <p:sldId id="364" r:id="rId21"/>
    <p:sldId id="372" r:id="rId22"/>
    <p:sldId id="361" r:id="rId23"/>
    <p:sldId id="362" r:id="rId24"/>
    <p:sldId id="373" r:id="rId25"/>
    <p:sldId id="377" r:id="rId26"/>
    <p:sldId id="366" r:id="rId27"/>
    <p:sldId id="369" r:id="rId28"/>
    <p:sldId id="365" r:id="rId29"/>
    <p:sldId id="360" r:id="rId30"/>
    <p:sldId id="356" r:id="rId31"/>
    <p:sldId id="354" r:id="rId32"/>
    <p:sldId id="371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86395"/>
  </p:normalViewPr>
  <p:slideViewPr>
    <p:cSldViewPr snapToGrid="0" snapToObjects="1">
      <p:cViewPr varScale="1">
        <p:scale>
          <a:sx n="105" d="100"/>
          <a:sy n="105" d="100"/>
        </p:scale>
        <p:origin x="2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2/9/21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2/9/21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433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75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680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324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95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970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Alpha_1,1 = 2</a:t>
            </a:r>
          </a:p>
          <a:p>
            <a:r>
              <a:rPr lang="en-US" dirty="0"/>
              <a:t>Alpha_1, 2 = -2</a:t>
            </a:r>
          </a:p>
          <a:p>
            <a:r>
              <a:rPr lang="en-US" dirty="0"/>
              <a:t>Alpha_2,1 = 5</a:t>
            </a:r>
          </a:p>
          <a:p>
            <a:r>
              <a:rPr lang="en-US" dirty="0"/>
              <a:t>Alpha_2,2 = -5</a:t>
            </a:r>
          </a:p>
          <a:p>
            <a:r>
              <a:rPr lang="en-US" dirty="0"/>
              <a:t>Gamma_1,1,2,1 = 3; otherwise 0</a:t>
            </a:r>
          </a:p>
          <a:p>
            <a:r>
              <a:rPr lang="en-US" dirty="0"/>
              <a:t>Mu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213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0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23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10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986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to have 50 or so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666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42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50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50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52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10.png"/><Relationship Id="rId9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Lab: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Revisited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266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8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Calculate Components of Response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371" y="1145355"/>
                <a:ext cx="3483204" cy="5206448"/>
              </a:xfrm>
            </p:spPr>
            <p:txBody>
              <a:bodyPr/>
              <a:lstStyle/>
              <a:p>
                <a:r>
                  <a:rPr lang="en-US" sz="2000" dirty="0"/>
                  <a:t>2WD</a:t>
                </a:r>
              </a:p>
              <a:p>
                <a:pPr lvl="1"/>
                <a:r>
                  <a:rPr lang="en-US" sz="2000" dirty="0"/>
                  <a:t>Factors: F1, F2, F3</a:t>
                </a:r>
              </a:p>
              <a:p>
                <a:pPr lvl="1"/>
                <a:r>
                  <a:rPr lang="en-US" sz="2000" dirty="0"/>
                  <a:t>Level values: -1, 0, 1 (0 is baseline)</a:t>
                </a:r>
              </a:p>
              <a:p>
                <a:r>
                  <a:rPr lang="en-US" sz="2000" dirty="0"/>
                  <a:t>Questions</a:t>
                </a:r>
              </a:p>
              <a:p>
                <a:pPr lvl="1"/>
                <a:r>
                  <a:rPr lang="en-US" sz="2000" dirty="0"/>
                  <a:t>Why no row of all 1’s or all -1’s?</a:t>
                </a:r>
              </a:p>
              <a:p>
                <a:pPr lvl="1"/>
                <a:r>
                  <a:rPr lang="en-US" sz="2000" dirty="0"/>
                  <a:t>Find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371" y="1145355"/>
                <a:ext cx="3483204" cy="5206448"/>
              </a:xfrm>
              <a:blipFill>
                <a:blip r:embed="rId3"/>
                <a:stretch>
                  <a:fillRect l="-1455" t="-730" r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1BA-B4AB-444C-95E4-A49215A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Response in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1CD-6888-C148-B010-2BC47B243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/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blipFill>
                <a:blip r:embed="rId3"/>
                <a:stretch>
                  <a:fillRect l="-6098" r="-12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6" t="-6452" r="-272093" b="-1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535" t="-6452" r="-4225" b="-1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B28B00-99CF-5E46-8C48-356CE32CB656}"/>
              </a:ext>
            </a:extLst>
          </p:cNvPr>
          <p:cNvSpPr txBox="1"/>
          <p:nvPr/>
        </p:nvSpPr>
        <p:spPr>
          <a:xfrm>
            <a:off x="257956" y="24148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535" t="-6452" r="-2817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CEA08C-0F8E-954E-BFF3-373756DFF88E}"/>
              </a:ext>
            </a:extLst>
          </p:cNvPr>
          <p:cNvSpPr txBox="1"/>
          <p:nvPr/>
        </p:nvSpPr>
        <p:spPr>
          <a:xfrm>
            <a:off x="242607" y="3655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6"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2535" t="-6452" r="-4225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907CE0-2C3E-9F43-A865-9D2B7D80ED71}"/>
              </a:ext>
            </a:extLst>
          </p:cNvPr>
          <p:cNvSpPr txBox="1"/>
          <p:nvPr/>
        </p:nvSpPr>
        <p:spPr>
          <a:xfrm>
            <a:off x="248703" y="48865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3704" r="-1316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203704" r="-1316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/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/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F2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blipFill>
                <a:blip r:embed="rId9"/>
                <a:stretch>
                  <a:fillRect l="-4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273" r="-68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754" t="-3333" r="-10350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54" t="-3333" r="-350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654D1DA-352D-5E4E-82E0-79B92BE80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34558"/>
              </p:ext>
            </p:extLst>
          </p:nvPr>
        </p:nvGraphicFramePr>
        <p:xfrm>
          <a:off x="5023693" y="3838278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/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/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blipFill>
                <a:blip r:embed="rId12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6E32713E-A346-FF40-A062-4227B2CF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17189"/>
              </p:ext>
            </p:extLst>
          </p:nvPr>
        </p:nvGraphicFramePr>
        <p:xfrm>
          <a:off x="5029789" y="5536014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/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blipFill>
                <a:blip r:embed="rId13"/>
                <a:stretch>
                  <a:fillRect l="-5208"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/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blipFill>
                <a:blip r:embed="rId14"/>
                <a:stretch>
                  <a:fillRect l="-4444" t="-6667" r="-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4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  <p:bldP spid="22" grpId="0"/>
      <p:bldP spid="23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84E58-D828-B64D-8C76-50A3CD9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</p:spPr>
        <p:txBody>
          <a:bodyPr/>
          <a:lstStyle/>
          <a:p>
            <a:r>
              <a:rPr lang="en-US" dirty="0"/>
              <a:t>Reducing the Complexity of TFC Designs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CA9AAC-B2D8-1B46-AF1F-B4FE5594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interaction between high impact factors</a:t>
            </a:r>
          </a:p>
          <a:p>
            <a:r>
              <a:rPr lang="en-US" sz="2400" dirty="0"/>
              <a:t>Strategic selection of the number of levels</a:t>
            </a:r>
          </a:p>
          <a:p>
            <a:pPr lvl="1"/>
            <a:r>
              <a:rPr lang="en-US" sz="2000" dirty="0"/>
              <a:t>Only explore more levels for those factors that have large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52CA-E149-F346-BA39-B7DA0623E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72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352-6C99-8B43-838F-B87D0859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A45B-8394-E249-A84B-09EBA8F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8C35-52DB-7042-B8C7-152C7F293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407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Experimental Design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511611"/>
                <a:ext cx="320215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811178"/>
                <a:ext cx="7522187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95" y="1647539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627" t="-26087" r="-4663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467B56D-EAF6-1745-BE69-38D0FBF45F8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9AC22F4F-A2CE-2E46-B658-148DF7F3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AD084-3C20-3F45-8A98-08E3153D1B08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A7B4F4-9CA3-D44F-9524-71672321270B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48" y="2143641"/>
                <a:ext cx="3734677" cy="303096"/>
              </a:xfrm>
              <a:prstGeom prst="rect">
                <a:avLst/>
              </a:prstGeom>
              <a:blipFill>
                <a:blip r:embed="rId7"/>
                <a:stretch>
                  <a:fillRect l="-1356" t="-24000" r="-305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834646"/>
                <a:ext cx="3018262" cy="705001"/>
              </a:xfrm>
              <a:prstGeom prst="rect">
                <a:avLst/>
              </a:prstGeom>
              <a:blipFill>
                <a:blip r:embed="rId8"/>
                <a:stretch>
                  <a:fillRect l="-26778" t="-136842" r="-209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/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1A11B6-BCEB-824A-9F8B-F72E2525A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6" y="4304376"/>
                <a:ext cx="3382273" cy="276999"/>
              </a:xfrm>
              <a:prstGeom prst="rect">
                <a:avLst/>
              </a:prstGeom>
              <a:blipFill>
                <a:blip r:embed="rId9"/>
                <a:stretch>
                  <a:fillRect l="-2239" t="-21739" r="-298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42030" y="565004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3" y="5109196"/>
                <a:ext cx="4172937" cy="393121"/>
              </a:xfrm>
              <a:prstGeom prst="rect">
                <a:avLst/>
              </a:prstGeom>
              <a:blipFill>
                <a:blip r:embed="rId11"/>
                <a:stretch>
                  <a:fillRect t="-9375" r="-303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92" y="2577550"/>
                <a:ext cx="3866379" cy="300788"/>
              </a:xfrm>
              <a:prstGeom prst="rect">
                <a:avLst/>
              </a:prstGeom>
              <a:blipFill>
                <a:blip r:embed="rId12"/>
                <a:stretch>
                  <a:fillRect l="-2295" t="-29167" r="-262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12" y="3158522"/>
                <a:ext cx="1284454" cy="707310"/>
              </a:xfrm>
              <a:prstGeom prst="rect">
                <a:avLst/>
              </a:prstGeom>
              <a:blipFill>
                <a:blip r:embed="rId13"/>
                <a:stretch>
                  <a:fillRect l="-63725" t="-136842" r="-3922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3808770" y="28996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19689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How Experiments, Levels are Indexed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index of factors.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4261104"/>
                <a:ext cx="3157275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”, 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𝑝𝑢𝑙𝑙𝑜𝑢𝑡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∈{“1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”, “4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" y="4596384"/>
                <a:ext cx="7426007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7445" y="2150088"/>
              <a:ext cx="414791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263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38263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103333" r="-2027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210345" r="-20275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300000" r="-20275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17" t="-413793" r="-20275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680921-C925-274A-9F69-CD67C7FD5F1B}"/>
              </a:ext>
            </a:extLst>
          </p:cNvPr>
          <p:cNvSpPr txBox="1"/>
          <p:nvPr/>
        </p:nvSpPr>
        <p:spPr>
          <a:xfrm>
            <a:off x="5921982" y="176968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E8E00-A58F-1946-9A97-01BD983A6A5D}"/>
              </a:ext>
            </a:extLst>
          </p:cNvPr>
          <p:cNvSpPr txBox="1"/>
          <p:nvPr/>
        </p:nvSpPr>
        <p:spPr>
          <a:xfrm>
            <a:off x="7354542" y="17757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/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number of experiments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A00094-C6FC-9D4B-BE6E-66B92D8B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4" y="3923985"/>
                <a:ext cx="3382273" cy="276999"/>
              </a:xfrm>
              <a:prstGeom prst="rect">
                <a:avLst/>
              </a:prstGeom>
              <a:blipFill>
                <a:blip r:embed="rId6"/>
                <a:stretch>
                  <a:fillRect l="-2622" t="-27273" r="-337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/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D13236-6AB3-EA4E-B8C3-C00C7D82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965578"/>
                <a:ext cx="4998548" cy="4934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DC67F-B1A0-3C43-A5EF-DEA12F976F67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5" name="Picture 24" descr="Diagram&#10;&#10;Description automatically generated">
              <a:extLst>
                <a:ext uri="{FF2B5EF4-FFF2-40B4-BE49-F238E27FC236}">
                  <a16:creationId xmlns:a16="http://schemas.microsoft.com/office/drawing/2014/main" id="{67D41519-A8C4-044D-82B3-D445F825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0A56C4-78AC-D84A-8874-B991580018E7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57FF98-3323-D643-AF5F-5F7C2BC5474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2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564952"/>
                <a:ext cx="2126993" cy="276999"/>
              </a:xfrm>
              <a:prstGeom prst="rect">
                <a:avLst/>
              </a:prstGeom>
              <a:blipFill>
                <a:blip r:embed="rId4"/>
                <a:stretch>
                  <a:fillRect l="-3550" t="-21739" r="-23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6" y="3925248"/>
                <a:ext cx="1169872" cy="312330"/>
              </a:xfrm>
              <a:prstGeom prst="rect">
                <a:avLst/>
              </a:prstGeom>
              <a:blipFill>
                <a:blip r:embed="rId5"/>
                <a:stretch>
                  <a:fillRect l="-11828" t="-148000" r="-2151" b="-2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58D0BA20-E356-854C-B92D-82301F159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42299" y="1354560"/>
              <a:ext cx="453899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4748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113474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In </a:t>
                          </a:r>
                          <a:r>
                            <a:rPr lang="en-US" dirty="0" err="1"/>
                            <a:t>Instr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182759" r="-2033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282759" r="-2033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hour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370000" r="-2033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In-class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47" t="-486207" r="-20337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Pull-out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7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10525-8676-CC43-8314-B3723DE46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8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9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70D9BEB-4863-2E44-86E7-8C750E8077FA}"/>
              </a:ext>
            </a:extLst>
          </p:cNvPr>
          <p:cNvGrpSpPr/>
          <p:nvPr/>
        </p:nvGrpSpPr>
        <p:grpSpPr>
          <a:xfrm>
            <a:off x="466345" y="1008202"/>
            <a:ext cx="3081528" cy="2120255"/>
            <a:chOff x="713233" y="1008202"/>
            <a:chExt cx="3081528" cy="2120255"/>
          </a:xfrm>
        </p:grpSpPr>
        <p:pic>
          <p:nvPicPr>
            <p:cNvPr id="23" name="Picture 22" descr="Diagram&#10;&#10;Description automatically generated">
              <a:extLst>
                <a:ext uri="{FF2B5EF4-FFF2-40B4-BE49-F238E27FC236}">
                  <a16:creationId xmlns:a16="http://schemas.microsoft.com/office/drawing/2014/main" id="{5034C76F-64A3-D54C-B31E-491A9E62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3233" y="1008202"/>
              <a:ext cx="3081528" cy="21202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BF51D8-F3FD-A346-A3C7-8CF89A75069B}"/>
                </a:ext>
              </a:extLst>
            </p:cNvPr>
            <p:cNvSpPr txBox="1"/>
            <p:nvPr/>
          </p:nvSpPr>
          <p:spPr>
            <a:xfrm>
              <a:off x="2697480" y="115339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21C4D7-501D-1E4D-AF16-A25AA5B464D0}"/>
                </a:ext>
              </a:extLst>
            </p:cNvPr>
            <p:cNvSpPr txBox="1"/>
            <p:nvPr/>
          </p:nvSpPr>
          <p:spPr>
            <a:xfrm rot="16200000">
              <a:off x="382375" y="23750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/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B93CE8-C18F-1441-93C2-3ED054E9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0" y="3134307"/>
                <a:ext cx="3300904" cy="393121"/>
              </a:xfrm>
              <a:prstGeom prst="rect">
                <a:avLst/>
              </a:prstGeom>
              <a:blipFill>
                <a:blip r:embed="rId12"/>
                <a:stretch>
                  <a:fillRect t="-9375" r="-766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612B49-1F9F-0D45-A9E3-563539F2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13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/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971E9-3B93-B544-9F52-E7CB0466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54717"/>
                <a:ext cx="2915670" cy="716093"/>
              </a:xfrm>
              <a:prstGeom prst="rect">
                <a:avLst/>
              </a:prstGeom>
              <a:blipFill>
                <a:blip r:embed="rId14"/>
                <a:stretch>
                  <a:fillRect l="-28261" t="-134483" b="-1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CF6-E185-7947-A87A-67FAADE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A01-57F6-E34C-81AB-5948B71E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table used as an example on page 9 may be in error for calculating interactions with 1,1. I expect that: mu = 10, alpha 1 = 5, alpha -1 = -5, gamma 1,1 =2 gamma -1,-1 = -2. other gammas are 0.</a:t>
            </a:r>
          </a:p>
          <a:p>
            <a:r>
              <a:rPr lang="en-US" sz="1800" dirty="0"/>
              <a:t>Show how the numbers from the table are plugged into the formula to calculate alpha, gamma</a:t>
            </a:r>
          </a:p>
          <a:p>
            <a:r>
              <a:rPr lang="en-US" sz="1800" dirty="0"/>
              <a:t>Change notation to use beta instead of gamma</a:t>
            </a:r>
          </a:p>
          <a:p>
            <a:r>
              <a:rPr lang="en-US" sz="1800" dirty="0"/>
              <a:t>Organize the table so that it corresponds to the structure of </a:t>
            </a:r>
            <a:r>
              <a:rPr lang="en-US" sz="1800" dirty="0" err="1"/>
              <a:t>C_n</a:t>
            </a:r>
            <a:r>
              <a:rPr lang="en-US" sz="1800" dirty="0"/>
              <a:t>, where I do all combinations of levels for 1 combination of factors before proceeding to the </a:t>
            </a:r>
            <a:r>
              <a:rPr lang="en-US" sz="1800"/>
              <a:t>next combination of factors.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2C63-75E0-5944-8187-74EBEB91B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25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471338" y="1858399"/>
                <a:ext cx="278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" y="1858399"/>
                <a:ext cx="2789097" cy="276999"/>
              </a:xfrm>
              <a:prstGeom prst="rect">
                <a:avLst/>
              </a:prstGeom>
              <a:blipFill>
                <a:blip r:embed="rId3"/>
                <a:stretch>
                  <a:fillRect l="-2715" t="-27273" r="-4072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/>
              <p:nvPr/>
            </p:nvSpPr>
            <p:spPr>
              <a:xfrm>
                <a:off x="6105420" y="2352488"/>
                <a:ext cx="110549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9D5A3-3451-624B-B79C-444C3163C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0" y="2352488"/>
                <a:ext cx="1105495" cy="703526"/>
              </a:xfrm>
              <a:prstGeom prst="rect">
                <a:avLst/>
              </a:prstGeom>
              <a:blipFill>
                <a:blip r:embed="rId4"/>
                <a:stretch>
                  <a:fillRect l="-73864" t="-139286" r="-4545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57819" y="4258306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06617" y="1154951"/>
                <a:ext cx="3678828" cy="49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7" y="1154951"/>
                <a:ext cx="3678828" cy="491417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/>
              <p:nvPr/>
            </p:nvSpPr>
            <p:spPr>
              <a:xfrm>
                <a:off x="6105420" y="1676364"/>
                <a:ext cx="209172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67E87D-CC70-A54A-A83D-ACC210319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20" y="1676364"/>
                <a:ext cx="2091726" cy="703526"/>
              </a:xfrm>
              <a:prstGeom prst="rect">
                <a:avLst/>
              </a:prstGeom>
              <a:blipFill>
                <a:blip r:embed="rId6"/>
                <a:stretch>
                  <a:fillRect l="-39157" t="-141071" r="-843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72CEE7-4604-584E-AFC5-F886F2268932}"/>
              </a:ext>
            </a:extLst>
          </p:cNvPr>
          <p:cNvSpPr txBox="1"/>
          <p:nvPr/>
        </p:nvSpPr>
        <p:spPr>
          <a:xfrm>
            <a:off x="5472678" y="14174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406617" y="2288463"/>
                <a:ext cx="366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Effect of enzyme 1 at level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7" y="2288463"/>
                <a:ext cx="3661515" cy="369332"/>
              </a:xfrm>
              <a:prstGeom prst="rect">
                <a:avLst/>
              </a:prstGeom>
              <a:blipFill>
                <a:blip r:embed="rId7"/>
                <a:stretch>
                  <a:fillRect t="-6667" r="-34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EC3157-3C33-C14D-9479-3965336D315B}"/>
                  </a:ext>
                </a:extLst>
              </p:cNvPr>
              <p:cNvSpPr txBox="1"/>
              <p:nvPr/>
            </p:nvSpPr>
            <p:spPr>
              <a:xfrm>
                <a:off x="307429" y="2827795"/>
                <a:ext cx="368075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Effect of enzyme 2 at level </a:t>
                </a:r>
                <a:r>
                  <a:rPr lang="en-US" i="1" dirty="0"/>
                  <a:t>j</a:t>
                </a:r>
                <a:r>
                  <a:rPr lang="en-US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EC3157-3C33-C14D-9479-3965336D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9" y="2827795"/>
                <a:ext cx="3680751" cy="391646"/>
              </a:xfrm>
              <a:prstGeom prst="rect">
                <a:avLst/>
              </a:prstGeom>
              <a:blipFill>
                <a:blip r:embed="rId8"/>
                <a:stretch>
                  <a:fillRect t="-9375" r="-69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F2367B-EDB6-7441-A4FD-3EAD5603D477}"/>
                  </a:ext>
                </a:extLst>
              </p:cNvPr>
              <p:cNvSpPr txBox="1"/>
              <p:nvPr/>
            </p:nvSpPr>
            <p:spPr>
              <a:xfrm>
                <a:off x="354042" y="3364822"/>
                <a:ext cx="345472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F2367B-EDB6-7441-A4FD-3EAD5603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2" y="3364822"/>
                <a:ext cx="3454728" cy="299313"/>
              </a:xfrm>
              <a:prstGeom prst="rect">
                <a:avLst/>
              </a:prstGeom>
              <a:blipFill>
                <a:blip r:embed="rId9"/>
                <a:stretch>
                  <a:fillRect l="-2198" t="-24000" r="-329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10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4204276" y="2132688"/>
                <a:ext cx="211788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76" y="2132688"/>
                <a:ext cx="2117887" cy="703526"/>
              </a:xfrm>
              <a:prstGeom prst="rect">
                <a:avLst/>
              </a:prstGeom>
              <a:blipFill>
                <a:blip r:embed="rId4"/>
                <a:stretch>
                  <a:fillRect l="-1198" t="-141071" r="-3593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/>
              <p:nvPr/>
            </p:nvSpPr>
            <p:spPr>
              <a:xfrm>
                <a:off x="4704174" y="2792060"/>
                <a:ext cx="357957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B4977-8DBD-DD4E-8263-9D500066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74" y="2792060"/>
                <a:ext cx="3579570" cy="703526"/>
              </a:xfrm>
              <a:prstGeom prst="rect">
                <a:avLst/>
              </a:prstGeom>
              <a:blipFill>
                <a:blip r:embed="rId5"/>
                <a:stretch>
                  <a:fillRect l="-6360" t="-13684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10EA8B-7286-9642-87F0-C80341CCC0B3}"/>
                  </a:ext>
                </a:extLst>
              </p:cNvPr>
              <p:cNvSpPr txBox="1"/>
              <p:nvPr/>
            </p:nvSpPr>
            <p:spPr>
              <a:xfrm>
                <a:off x="362709" y="936609"/>
                <a:ext cx="3678828" cy="49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10EA8B-7286-9642-87F0-C80341CC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9" y="936609"/>
                <a:ext cx="3678828" cy="491417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722B0-E18A-E545-82C6-1C2E3BE99606}"/>
                  </a:ext>
                </a:extLst>
              </p:cNvPr>
              <p:cNvSpPr txBox="1"/>
              <p:nvPr/>
            </p:nvSpPr>
            <p:spPr>
              <a:xfrm>
                <a:off x="588540" y="3495586"/>
                <a:ext cx="3452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levels for factor </a:t>
                </a:r>
                <a:r>
                  <a:rPr lang="en-US" i="1" dirty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8722B0-E18A-E545-82C6-1C2E3BE9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0" y="3495586"/>
                <a:ext cx="3452997" cy="276999"/>
              </a:xfrm>
              <a:prstGeom prst="rect">
                <a:avLst/>
              </a:prstGeom>
              <a:blipFill>
                <a:blip r:embed="rId8"/>
                <a:stretch>
                  <a:fillRect l="-2198" t="-26087" r="-293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F92F-64D8-3E46-BF09-122FDB109E69}"/>
                  </a:ext>
                </a:extLst>
              </p:cNvPr>
              <p:cNvSpPr txBox="1"/>
              <p:nvPr/>
            </p:nvSpPr>
            <p:spPr>
              <a:xfrm>
                <a:off x="4552847" y="3488623"/>
                <a:ext cx="262642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20F92F-64D8-3E46-BF09-122FDB10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47" y="3488623"/>
                <a:ext cx="2626425" cy="703526"/>
              </a:xfrm>
              <a:prstGeom prst="rect">
                <a:avLst/>
              </a:prstGeom>
              <a:blipFill>
                <a:blip r:embed="rId9"/>
                <a:stretch>
                  <a:fillRect l="-11058" t="-136842" r="-2404" b="-18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42175A-21AE-4744-86F2-EBF990412A68}"/>
                  </a:ext>
                </a:extLst>
              </p:cNvPr>
              <p:cNvSpPr txBox="1"/>
              <p:nvPr/>
            </p:nvSpPr>
            <p:spPr>
              <a:xfrm>
                <a:off x="4458359" y="4354255"/>
                <a:ext cx="3445110" cy="739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sub/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42175A-21AE-4744-86F2-EBF99041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59" y="4354255"/>
                <a:ext cx="3445110" cy="739626"/>
              </a:xfrm>
              <a:prstGeom prst="rect">
                <a:avLst/>
              </a:prstGeom>
              <a:blipFill>
                <a:blip r:embed="rId10"/>
                <a:stretch>
                  <a:fillRect l="-5495" t="-130000" r="-3663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26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7200" y="1004847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45" r="-3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01667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10345" r="-10508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10345" r="-333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6667" r="-31710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3793" r="-31710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3333" r="-31710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7241" r="-31710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/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69E5C-0910-4A4D-B40D-26B4E59F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3742032"/>
                <a:ext cx="2804870" cy="705001"/>
              </a:xfrm>
              <a:prstGeom prst="rect">
                <a:avLst/>
              </a:prstGeom>
              <a:blipFill>
                <a:blip r:embed="rId3"/>
                <a:stretch>
                  <a:fillRect l="-450" t="-136842" r="-2252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/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7EE92-AA0E-454E-A1C1-C869C65D3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74" y="5540246"/>
                <a:ext cx="1744067" cy="518604"/>
              </a:xfrm>
              <a:prstGeom prst="rect">
                <a:avLst/>
              </a:prstGeom>
              <a:blipFill>
                <a:blip r:embed="rId4"/>
                <a:stretch>
                  <a:fillRect l="-725"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/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0F8C2-AC59-6C4A-9638-E124EFC3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30" y="4401404"/>
                <a:ext cx="2999026" cy="518604"/>
              </a:xfrm>
              <a:prstGeom prst="rect">
                <a:avLst/>
              </a:prstGeom>
              <a:blipFill>
                <a:blip r:embed="rId5"/>
                <a:stretch>
                  <a:fillRect t="-4762" r="-253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CEF905-BA03-6047-AF62-7AF45C6F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/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FFC13-58BD-0044-8A10-B566B018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18" y="5053394"/>
                <a:ext cx="3754426" cy="391133"/>
              </a:xfrm>
              <a:prstGeom prst="rect">
                <a:avLst/>
              </a:prstGeom>
              <a:blipFill>
                <a:blip r:embed="rId7"/>
                <a:stretch>
                  <a:fillRect l="-1347" t="-6250" r="-269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/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F25F-D563-4E49-B541-847144AC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69" y="3134119"/>
                <a:ext cx="4998548" cy="493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7FF-419C-AC48-BC0A-E2A20402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8FCF7-5918-D64A-8A60-9201F194F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0">
                <a:extLst>
                  <a:ext uri="{FF2B5EF4-FFF2-40B4-BE49-F238E27FC236}">
                    <a16:creationId xmlns:a16="http://schemas.microsoft.com/office/drawing/2014/main" id="{27E587D0-42CE-A147-B35F-309ED37DF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82563" y="1839192"/>
              <a:ext cx="45389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9071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6392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124526402"/>
                        </a:ext>
                      </a:extLst>
                    </a:gridCol>
                    <a:gridCol w="756498">
                      <a:extLst>
                        <a:ext uri="{9D8B030D-6E8A-4147-A177-3AD203B41FA5}">
                          <a16:colId xmlns:a16="http://schemas.microsoft.com/office/drawing/2014/main" val="304900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3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20333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780" t="-6897" r="-10678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33" t="-6897" r="-500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103333" r="-31842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210345" r="-31842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300000" r="-31842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895" t="-413793" r="-318421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74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786E-5958-DE4A-AC4F-2065477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E8CCE6-9AC6-B64D-B582-E7B09161D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factors</a:t>
                </a:r>
              </a:p>
              <a:p>
                <a:pPr lvl="1"/>
                <a:r>
                  <a:rPr lang="en-US" dirty="0"/>
                  <a:t>Parameters, initial concentrations</a:t>
                </a:r>
              </a:p>
              <a:p>
                <a:r>
                  <a:rPr lang="en-US" dirty="0"/>
                  <a:t>Choose levels for each factor</a:t>
                </a:r>
              </a:p>
              <a:p>
                <a:pPr lvl="1"/>
                <a:r>
                  <a:rPr lang="en-US" dirty="0"/>
                  <a:t>Include the baseline (no change).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an experiment in which only parameter </a:t>
                </a:r>
                <a:r>
                  <a:rPr lang="en-US" i="1" dirty="0" err="1"/>
                  <a:t>i</a:t>
                </a:r>
                <a:r>
                  <a:rPr lang="en-US" i="1" dirty="0"/>
                  <a:t> is changed.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E8CCE6-9AC6-B64D-B582-E7B09161D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232E9-3F2E-B941-8991-2687814AD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550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3945636" y="3531714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B8E56-B4E5-164B-808C-708C6E08493E}"/>
              </a:ext>
            </a:extLst>
          </p:cNvPr>
          <p:cNvSpPr txBox="1"/>
          <p:nvPr/>
        </p:nvSpPr>
        <p:spPr>
          <a:xfrm>
            <a:off x="1755648" y="4736592"/>
            <a:ext cx="57438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Why DOE?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effect of factors and levels in isolation.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one factor is </a:t>
            </a:r>
            <a:r>
              <a:rPr lang="en-US" i="1" dirty="0"/>
              <a:t>not</a:t>
            </a:r>
            <a:r>
              <a:rPr lang="en-US" dirty="0"/>
              <a:t> at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interaction of factors and levels in combination.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than one factor is </a:t>
            </a:r>
            <a:r>
              <a:rPr lang="en-US" i="1" dirty="0"/>
              <a:t>not</a:t>
            </a:r>
            <a:r>
              <a:rPr lang="en-US" dirty="0"/>
              <a:t> at baseline.</a:t>
            </a:r>
          </a:p>
        </p:txBody>
      </p:sp>
    </p:spTree>
    <p:extLst>
      <p:ext uri="{BB962C8B-B14F-4D97-AF65-F5344CB8AC3E}">
        <p14:creationId xmlns:p14="http://schemas.microsoft.com/office/powerpoint/2010/main" val="37609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020BC-5547-FD40-8607-9E46119C6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1196" y="2632964"/>
              <a:ext cx="4546863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185">
                      <a:extLst>
                        <a:ext uri="{9D8B030D-6E8A-4147-A177-3AD203B41FA5}">
                          <a16:colId xmlns:a16="http://schemas.microsoft.com/office/drawing/2014/main" val="3587747090"/>
                        </a:ext>
                      </a:extLst>
                    </a:gridCol>
                    <a:gridCol w="1312306">
                      <a:extLst>
                        <a:ext uri="{9D8B030D-6E8A-4147-A177-3AD203B41FA5}">
                          <a16:colId xmlns:a16="http://schemas.microsoft.com/office/drawing/2014/main" val="4114118684"/>
                        </a:ext>
                      </a:extLst>
                    </a:gridCol>
                    <a:gridCol w="1455656">
                      <a:extLst>
                        <a:ext uri="{9D8B030D-6E8A-4147-A177-3AD203B41FA5}">
                          <a16:colId xmlns:a16="http://schemas.microsoft.com/office/drawing/2014/main" val="1884594593"/>
                        </a:ext>
                      </a:extLst>
                    </a:gridCol>
                    <a:gridCol w="1136716">
                      <a:extLst>
                        <a:ext uri="{9D8B030D-6E8A-4147-A177-3AD203B41FA5}">
                          <a16:colId xmlns:a16="http://schemas.microsoft.com/office/drawing/2014/main" val="2139252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898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1,−1,2,1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949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458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234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020BC-5547-FD40-8607-9E46119C6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41196" y="2632964"/>
              <a:ext cx="4546863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185">
                      <a:extLst>
                        <a:ext uri="{9D8B030D-6E8A-4147-A177-3AD203B41FA5}">
                          <a16:colId xmlns:a16="http://schemas.microsoft.com/office/drawing/2014/main" val="3587747090"/>
                        </a:ext>
                      </a:extLst>
                    </a:gridCol>
                    <a:gridCol w="1312306">
                      <a:extLst>
                        <a:ext uri="{9D8B030D-6E8A-4147-A177-3AD203B41FA5}">
                          <a16:colId xmlns:a16="http://schemas.microsoft.com/office/drawing/2014/main" val="4114118684"/>
                        </a:ext>
                      </a:extLst>
                    </a:gridCol>
                    <a:gridCol w="1455656">
                      <a:extLst>
                        <a:ext uri="{9D8B030D-6E8A-4147-A177-3AD203B41FA5}">
                          <a16:colId xmlns:a16="http://schemas.microsoft.com/office/drawing/2014/main" val="1884594593"/>
                        </a:ext>
                      </a:extLst>
                    </a:gridCol>
                    <a:gridCol w="1136716">
                      <a:extLst>
                        <a:ext uri="{9D8B030D-6E8A-4147-A177-3AD203B41FA5}">
                          <a16:colId xmlns:a16="http://schemas.microsoft.com/office/drawing/2014/main" val="2139252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898123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106667" r="-200971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106667" r="-80000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67" r="-2222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94941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206667" r="-200971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206667" r="-800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6667" r="-2222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45832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85" t="-306667" r="-200971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783" t="-306667" r="-8000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6667" r="-2222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12345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77EDB4-A4D3-DB42-90DC-A25E02FE2895}"/>
              </a:ext>
            </a:extLst>
          </p:cNvPr>
          <p:cNvSpPr txBox="1"/>
          <p:nvPr/>
        </p:nvSpPr>
        <p:spPr>
          <a:xfrm>
            <a:off x="3624041" y="22469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EDCFB-C730-D046-8BF6-205EE486EC49}"/>
              </a:ext>
            </a:extLst>
          </p:cNvPr>
          <p:cNvSpPr txBox="1"/>
          <p:nvPr/>
        </p:nvSpPr>
        <p:spPr>
          <a:xfrm>
            <a:off x="749808" y="33637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341727" y="1020826"/>
                <a:ext cx="3980577" cy="947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Enzyme 1 (factor 1)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Enzyme 1 (factor 2)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7" y="1020826"/>
                <a:ext cx="3980577" cy="947119"/>
              </a:xfrm>
              <a:prstGeom prst="rect">
                <a:avLst/>
              </a:prstGeom>
              <a:blipFill>
                <a:blip r:embed="rId3"/>
                <a:stretch>
                  <a:fillRect l="-635" t="-3947" r="-31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479922C-BFC3-5F4C-81DF-B5608F925F4D}"/>
              </a:ext>
            </a:extLst>
          </p:cNvPr>
          <p:cNvSpPr/>
          <p:nvPr/>
        </p:nvSpPr>
        <p:spPr>
          <a:xfrm>
            <a:off x="1893539" y="3007613"/>
            <a:ext cx="3919114" cy="1146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215F9-6ACA-9146-A2B4-5B6AC0050B26}"/>
              </a:ext>
            </a:extLst>
          </p:cNvPr>
          <p:cNvSpPr/>
          <p:nvPr/>
        </p:nvSpPr>
        <p:spPr>
          <a:xfrm>
            <a:off x="1216601" y="2611556"/>
            <a:ext cx="4596051" cy="1630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80E00-69D4-5F4F-AB13-10741E87E442}"/>
              </a:ext>
            </a:extLst>
          </p:cNvPr>
          <p:cNvSpPr txBox="1"/>
          <p:nvPr/>
        </p:nvSpPr>
        <p:spPr>
          <a:xfrm>
            <a:off x="1609344" y="529129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levels for E1, E2?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01E54-2233-E041-9BB7-FACB2020F09E}"/>
              </a:ext>
            </a:extLst>
          </p:cNvPr>
          <p:cNvSpPr txBox="1"/>
          <p:nvPr/>
        </p:nvSpPr>
        <p:spPr>
          <a:xfrm>
            <a:off x="1609344" y="575778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entries in the 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8">
                <a:extLst>
                  <a:ext uri="{FF2B5EF4-FFF2-40B4-BE49-F238E27FC236}">
                    <a16:creationId xmlns:a16="http://schemas.microsoft.com/office/drawing/2014/main" id="{6DB54964-0B2B-A344-9EEF-AE7601DE1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449" y="1687298"/>
              <a:ext cx="28377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25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91539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8">
                <a:extLst>
                  <a:ext uri="{FF2B5EF4-FFF2-40B4-BE49-F238E27FC236}">
                    <a16:creationId xmlns:a16="http://schemas.microsoft.com/office/drawing/2014/main" id="{6DB54964-0B2B-A344-9EEF-AE7601DE1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449" y="1687298"/>
              <a:ext cx="283779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625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91539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11" t="-6667" r="-151111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8">
                <a:extLst>
                  <a:ext uri="{FF2B5EF4-FFF2-40B4-BE49-F238E27FC236}">
                    <a16:creationId xmlns:a16="http://schemas.microsoft.com/office/drawing/2014/main" id="{9D08D63A-4A9C-8046-8B91-2C5D526B95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5152" y="1611114"/>
              <a:ext cx="270943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61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</a:t>
                          </a:r>
                          <a:r>
                            <a:rPr lang="en-US" dirty="0" err="1"/>
                            <a:t>Chg</a:t>
                          </a:r>
                          <a:r>
                            <a:rPr lang="en-US" dirty="0"/>
                            <a:t>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8">
                <a:extLst>
                  <a:ext uri="{FF2B5EF4-FFF2-40B4-BE49-F238E27FC236}">
                    <a16:creationId xmlns:a16="http://schemas.microsoft.com/office/drawing/2014/main" id="{9D08D63A-4A9C-8046-8B91-2C5D526B95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5152" y="1611114"/>
              <a:ext cx="270943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22" r="-161446" b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</a:t>
                          </a:r>
                          <a:r>
                            <a:rPr lang="en-US" dirty="0" err="1"/>
                            <a:t>Chg</a:t>
                          </a:r>
                          <a:r>
                            <a:rPr lang="en-US" dirty="0"/>
                            <a:t>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54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/>
              <p:nvPr/>
            </p:nvSpPr>
            <p:spPr>
              <a:xfrm>
                <a:off x="1442030" y="1803778"/>
                <a:ext cx="2433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index of factors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BA4B-74E7-7948-B93C-9747C367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30" y="1803778"/>
                <a:ext cx="2433743" cy="369332"/>
              </a:xfrm>
              <a:prstGeom prst="rect">
                <a:avLst/>
              </a:prstGeom>
              <a:blipFill>
                <a:blip r:embed="rId3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/>
              <p:nvPr/>
            </p:nvSpPr>
            <p:spPr>
              <a:xfrm>
                <a:off x="1442030" y="2103345"/>
                <a:ext cx="2332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level of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17D2B4-D3FA-3747-9FCC-3B4F36932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30" y="2103345"/>
                <a:ext cx="2332883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4595007" y="2123027"/>
                <a:ext cx="2441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baseline (</a:t>
                </a:r>
                <a:r>
                  <a:rPr lang="en-US" u="sng" dirty="0"/>
                  <a:t>given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07" y="2123027"/>
                <a:ext cx="2441181" cy="276999"/>
              </a:xfrm>
              <a:prstGeom prst="rect">
                <a:avLst/>
              </a:prstGeom>
              <a:blipFill>
                <a:blip r:embed="rId5"/>
                <a:stretch>
                  <a:fillRect l="-3109" t="-26087" r="-51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/>
              <p:nvPr/>
            </p:nvSpPr>
            <p:spPr>
              <a:xfrm>
                <a:off x="4565660" y="2619129"/>
                <a:ext cx="373467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Single factor effect (</a:t>
                </a:r>
                <a:r>
                  <a:rPr lang="en-US" u="sng" dirty="0"/>
                  <a:t>calculated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2B7E7-2595-444B-98CE-ABAEDE3A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60" y="2619129"/>
                <a:ext cx="3734677" cy="303096"/>
              </a:xfrm>
              <a:prstGeom prst="rect">
                <a:avLst/>
              </a:prstGeom>
              <a:blipFill>
                <a:blip r:embed="rId6"/>
                <a:stretch>
                  <a:fillRect l="-1695" t="-29167" r="-271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1439615" y="3849245"/>
            <a:ext cx="686072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/>
              <p:nvPr/>
            </p:nvSpPr>
            <p:spPr>
              <a:xfrm>
                <a:off x="4455750" y="1661079"/>
                <a:ext cx="4173771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value of response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A106BE-1C23-0F40-8B91-A2BA6122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750" y="1661079"/>
                <a:ext cx="4173771" cy="424347"/>
              </a:xfrm>
              <a:prstGeom prst="rect">
                <a:avLst/>
              </a:prstGeom>
              <a:blipFill>
                <a:blip r:embed="rId8"/>
                <a:stretch>
                  <a:fillRect t="-8571" r="-30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/>
              <p:nvPr/>
            </p:nvSpPr>
            <p:spPr>
              <a:xfrm>
                <a:off x="4556504" y="3053038"/>
                <a:ext cx="386637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Interaction effect (</a:t>
                </a:r>
                <a:r>
                  <a:rPr lang="en-US" u="sng" dirty="0"/>
                  <a:t>calculated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482F4-F829-B44A-B33C-0071B0A0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04" y="3053038"/>
                <a:ext cx="3866379" cy="300788"/>
              </a:xfrm>
              <a:prstGeom prst="rect">
                <a:avLst/>
              </a:prstGeom>
              <a:blipFill>
                <a:blip r:embed="rId9"/>
                <a:stretch>
                  <a:fillRect l="-2288" t="-29167" r="-2614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62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A77-7249-F947-A353-F0CDE87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1511-8C25-0B4B-844F-8FF16DC2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0647"/>
            <a:ext cx="8229600" cy="4572001"/>
          </a:xfrm>
        </p:spPr>
        <p:txBody>
          <a:bodyPr/>
          <a:lstStyle/>
          <a:p>
            <a:r>
              <a:rPr lang="en-US" dirty="0"/>
              <a:t>Evaluating the effect on a metabolite of variations in the amount of two enzymes.</a:t>
            </a:r>
          </a:p>
          <a:p>
            <a:r>
              <a:rPr lang="en-US" dirty="0"/>
              <a:t>Factors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E1: Amount of Enzyme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E2: Amount of Enzyme 2</a:t>
            </a:r>
          </a:p>
          <a:p>
            <a:pPr marL="514350" indent="-457200"/>
            <a:r>
              <a:rPr lang="en-US" dirty="0"/>
              <a:t>The levels are the amounts of the enzyme (e.g., 5 </a:t>
            </a:r>
            <a:r>
              <a:rPr lang="en-US" dirty="0" err="1"/>
              <a:t>nM</a:t>
            </a:r>
            <a:r>
              <a:rPr lang="en-US" dirty="0"/>
              <a:t>). These are coded as:</a:t>
            </a:r>
          </a:p>
          <a:p>
            <a:pPr marL="914400" lvl="1" indent="-457200"/>
            <a:r>
              <a:rPr lang="en-US" dirty="0"/>
              <a:t>-1: below the baseline</a:t>
            </a:r>
          </a:p>
          <a:p>
            <a:pPr marL="914400" lvl="1" indent="-457200"/>
            <a:r>
              <a:rPr lang="en-US" dirty="0"/>
              <a:t>0: baseline</a:t>
            </a:r>
          </a:p>
          <a:p>
            <a:pPr marL="914400" lvl="1" indent="-457200"/>
            <a:r>
              <a:rPr lang="en-US" dirty="0"/>
              <a:t>+1: above the baseline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C49F5-DBAE-6343-925F-77A4091E3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pic>
        <p:nvPicPr>
          <p:cNvPr id="1026" name="Picture 2" descr="Metabolism Experiment">
            <a:extLst>
              <a:ext uri="{FF2B5EF4-FFF2-40B4-BE49-F238E27FC236}">
                <a16:creationId xmlns:a16="http://schemas.microsoft.com/office/drawing/2014/main" id="{CB463786-3C2F-BF41-BB66-A5B24E55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70" y="381000"/>
            <a:ext cx="1636999" cy="15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9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</p:spPr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8721646" cy="493405"/>
              </a:xfrm>
              <a:blipFill>
                <a:blip r:embed="rId3"/>
                <a:stretch>
                  <a:fillRect t="-15385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/>
              <p:nvPr/>
            </p:nvSpPr>
            <p:spPr>
              <a:xfrm>
                <a:off x="554288" y="2047292"/>
                <a:ext cx="2446824" cy="4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8EB7DF-CDBA-E74C-AE8C-EC921F8B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8" y="2047292"/>
                <a:ext cx="2446824" cy="472950"/>
              </a:xfrm>
              <a:prstGeom prst="rect">
                <a:avLst/>
              </a:prstGeom>
              <a:blipFill>
                <a:blip r:embed="rId4"/>
                <a:stretch>
                  <a:fillRect l="-1031" r="-20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/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FD4B8-F37F-2E47-891B-226961A4B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32" y="6213004"/>
                <a:ext cx="3139769" cy="334451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939EA5-2275-7D4A-811C-BE170EC70292}"/>
                  </a:ext>
                </a:extLst>
              </p:cNvPr>
              <p:cNvSpPr txBox="1"/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939EA5-2275-7D4A-811C-BE170EC7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4" y="965578"/>
                <a:ext cx="5072927" cy="534826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5255C-77E1-2441-8587-0AA876BB6B2C}"/>
                  </a:ext>
                </a:extLst>
              </p:cNvPr>
              <p:cNvSpPr txBox="1"/>
              <p:nvPr/>
            </p:nvSpPr>
            <p:spPr>
              <a:xfrm>
                <a:off x="3446802" y="1998432"/>
                <a:ext cx="4508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since only </a:t>
                </a:r>
                <a:r>
                  <a:rPr lang="en-US" sz="2800" i="1" dirty="0" err="1"/>
                  <a:t>i</a:t>
                </a:r>
                <a:r>
                  <a:rPr lang="en-US" sz="2800" i="1" dirty="0"/>
                  <a:t> </a:t>
                </a:r>
                <a:r>
                  <a:rPr lang="en-US" sz="2800" dirty="0"/>
                  <a:t>changed.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5255C-77E1-2441-8587-0AA876BB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02" y="1998432"/>
                <a:ext cx="4508735" cy="523220"/>
              </a:xfrm>
              <a:prstGeom prst="rect">
                <a:avLst/>
              </a:prstGeom>
              <a:blipFill>
                <a:blip r:embed="rId7"/>
                <a:stretch>
                  <a:fillRect l="-562" t="-11905" r="-19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BBCE-B55D-6D41-A4E1-2EBE49998F6C}"/>
                  </a:ext>
                </a:extLst>
              </p:cNvPr>
              <p:cNvSpPr txBox="1"/>
              <p:nvPr/>
            </p:nvSpPr>
            <p:spPr>
              <a:xfrm>
                <a:off x="581719" y="2622026"/>
                <a:ext cx="5648854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BBCE-B55D-6D41-A4E1-2EBE4999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9" y="2622026"/>
                <a:ext cx="5648854" cy="516295"/>
              </a:xfrm>
              <a:prstGeom prst="rect">
                <a:avLst/>
              </a:prstGeom>
              <a:blipFill>
                <a:blip r:embed="rId8"/>
                <a:stretch>
                  <a:fillRect l="-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8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Specifies the 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 the response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663-C48D-1145-A683-75A307F9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at a Time (OFT):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9F00-E076-5648-9C84-AE05D56C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/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37D5D-DCF9-B74D-9064-910DE52C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5" y="1219200"/>
                <a:ext cx="3160481" cy="611193"/>
              </a:xfrm>
              <a:prstGeom prst="rect">
                <a:avLst/>
              </a:prstGeo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20">
                <a:extLst>
                  <a:ext uri="{FF2B5EF4-FFF2-40B4-BE49-F238E27FC236}">
                    <a16:creationId xmlns:a16="http://schemas.microsoft.com/office/drawing/2014/main" id="{ED77D2C9-05A6-9041-9C01-9125801764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09410" y="3110208"/>
              <a:ext cx="46403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334">
                      <a:extLst>
                        <a:ext uri="{9D8B030D-6E8A-4147-A177-3AD203B41FA5}">
                          <a16:colId xmlns:a16="http://schemas.microsoft.com/office/drawing/2014/main" val="2779140159"/>
                        </a:ext>
                      </a:extLst>
                    </a:gridCol>
                    <a:gridCol w="985456">
                      <a:extLst>
                        <a:ext uri="{9D8B030D-6E8A-4147-A177-3AD203B41FA5}">
                          <a16:colId xmlns:a16="http://schemas.microsoft.com/office/drawing/2014/main" val="1599122651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1383316754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3413690118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2934170455"/>
                        </a:ext>
                      </a:extLst>
                    </a:gridCol>
                    <a:gridCol w="773395">
                      <a:extLst>
                        <a:ext uri="{9D8B030D-6E8A-4147-A177-3AD203B41FA5}">
                          <a16:colId xmlns:a16="http://schemas.microsoft.com/office/drawing/2014/main" val="988627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39" t="-6897" r="-3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639" t="-6897" r="-2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39" t="-6897" r="-104918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639" t="-6897" r="-4918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644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103333" r="-31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11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210345" r="-31666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57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300000" r="-316667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50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7692" t="-413793" r="-3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3825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/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79DDA-2E3E-0D49-8E89-62125D4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49" y="1677683"/>
                <a:ext cx="1651606" cy="303096"/>
              </a:xfrm>
              <a:prstGeom prst="rect">
                <a:avLst/>
              </a:prstGeom>
              <a:blipFill>
                <a:blip r:embed="rId4"/>
                <a:stretch>
                  <a:fillRect l="-763" r="-22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/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OFT: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350A08-B3B5-B045-84B4-5D7D287D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700784"/>
                <a:ext cx="2432717" cy="369332"/>
              </a:xfrm>
              <a:prstGeom prst="rect">
                <a:avLst/>
              </a:prstGeom>
              <a:blipFill>
                <a:blip r:embed="rId5"/>
                <a:stretch>
                  <a:fillRect l="-2073" t="-3226" r="-103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966-254F-DE44-96C7-A8D5F2D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Factors in Combination (TFC)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01F6-08F0-BB44-8C03-099333FB3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A87B96-DD4E-E846-9A07-0916F22FEE30}"/>
              </a:ext>
            </a:extLst>
          </p:cNvPr>
          <p:cNvGraphicFramePr>
            <a:graphicFrameLocks noGrp="1"/>
          </p:cNvGraphicFramePr>
          <p:nvPr/>
        </p:nvGraphicFramePr>
        <p:xfrm>
          <a:off x="2325624" y="1181101"/>
          <a:ext cx="431292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28244843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9310077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729574387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1474237187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8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29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/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6513F1-5661-FF4F-9488-FE841518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3059198"/>
                <a:ext cx="621606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3F97A5-6EE9-0B4B-8CE4-DB8DA215E959}"/>
              </a:ext>
            </a:extLst>
          </p:cNvPr>
          <p:cNvSpPr txBox="1"/>
          <p:nvPr/>
        </p:nvSpPr>
        <p:spPr>
          <a:xfrm>
            <a:off x="3196351" y="833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#experiments (16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/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= baseline response (no change in factors)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50D07-A231-8245-A0B0-D90D0DFD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3" y="4730408"/>
                <a:ext cx="4584717" cy="300660"/>
              </a:xfrm>
              <a:prstGeom prst="rect">
                <a:avLst/>
              </a:prstGeom>
              <a:blipFill>
                <a:blip r:embed="rId4"/>
                <a:stretch>
                  <a:fillRect l="-1381" t="-20833" r="-2210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/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factor </a:t>
                </a:r>
                <a:r>
                  <a:rPr lang="en-US" i="1" dirty="0"/>
                  <a:t>k </a:t>
                </a:r>
                <a:r>
                  <a:rPr lang="en-US" dirty="0"/>
                  <a:t>at level </a:t>
                </a:r>
                <a:r>
                  <a:rPr lang="en-US" i="1" dirty="0" err="1"/>
                  <a:t>i</a:t>
                </a:r>
                <a:r>
                  <a:rPr lang="en-US" i="1" baseline="-25000" dirty="0" err="1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5171C-524D-C944-AABB-2AEF3587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1" y="5018026"/>
                <a:ext cx="3333926" cy="303096"/>
              </a:xfrm>
              <a:prstGeom prst="rect">
                <a:avLst/>
              </a:prstGeom>
              <a:blipFill>
                <a:blip r:embed="rId5"/>
                <a:stretch>
                  <a:fillRect l="-1901" t="-28000" r="-190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/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response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BCDF8-EAF8-BC46-B0F9-9AE6C311E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5" y="4407320"/>
                <a:ext cx="1360501" cy="300660"/>
              </a:xfrm>
              <a:prstGeom prst="rect">
                <a:avLst/>
              </a:prstGeom>
              <a:blipFill>
                <a:blip r:embed="rId6"/>
                <a:stretch>
                  <a:fillRect l="-5556" t="-20833" r="-10185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/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effect of interaction of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levels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5690D-D66F-3748-B414-BEA271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" y="5408170"/>
                <a:ext cx="6608284" cy="334002"/>
              </a:xfrm>
              <a:prstGeom prst="rect">
                <a:avLst/>
              </a:prstGeom>
              <a:blipFill>
                <a:blip r:embed="rId7"/>
                <a:stretch>
                  <a:fillRect l="-1344" t="-2142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/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A76A1-1C35-1840-BD0A-BA9C8FE6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2" y="3684009"/>
                <a:ext cx="1014188" cy="369332"/>
              </a:xfrm>
              <a:prstGeom prst="rect">
                <a:avLst/>
              </a:prstGeom>
              <a:blipFill>
                <a:blip r:embed="rId8"/>
                <a:stretch>
                  <a:fillRect t="-3226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/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98BF-AEC7-0847-AFF0-9CD97652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0" y="3702505"/>
                <a:ext cx="1240532" cy="506870"/>
              </a:xfrm>
              <a:prstGeom prst="rect">
                <a:avLst/>
              </a:prstGeom>
              <a:blipFill>
                <a:blip r:embed="rId9"/>
                <a:stretch>
                  <a:fillRect r="-408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3B76694-7CD6-5844-BC51-28A7FFA9E641}"/>
              </a:ext>
            </a:extLst>
          </p:cNvPr>
          <p:cNvSpPr txBox="1"/>
          <p:nvPr/>
        </p:nvSpPr>
        <p:spPr>
          <a:xfrm rot="16200000">
            <a:off x="2333311" y="3074795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404B-D81D-A944-B145-38C099F18C8A}"/>
              </a:ext>
            </a:extLst>
          </p:cNvPr>
          <p:cNvSpPr txBox="1"/>
          <p:nvPr/>
        </p:nvSpPr>
        <p:spPr>
          <a:xfrm rot="16200000">
            <a:off x="4756644" y="3083943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8488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6A6-8677-0A44-8E04-676B6A57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 in DOE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9156-610A-9F49-A6A8-1363363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table with 5 parameters</a:t>
            </a:r>
          </a:p>
          <a:p>
            <a:pPr lvl="1"/>
            <a:r>
              <a:rPr lang="en-US" dirty="0"/>
              <a:t>2 at a time 3 levels</a:t>
            </a:r>
          </a:p>
          <a:p>
            <a:pPr lvl="1"/>
            <a:r>
              <a:rPr lang="en-US" dirty="0"/>
              <a:t>3 at a time 3 levels</a:t>
            </a:r>
          </a:p>
          <a:p>
            <a:r>
              <a:rPr lang="en-US" dirty="0"/>
              <a:t>Combinatorics: Multiply</a:t>
            </a:r>
          </a:p>
          <a:p>
            <a:pPr lvl="1"/>
            <a:r>
              <a:rPr lang="en-US" dirty="0"/>
              <a:t>Number of combinations of parameters</a:t>
            </a:r>
          </a:p>
          <a:p>
            <a:pPr lvl="1"/>
            <a:r>
              <a:rPr lang="en-US" dirty="0"/>
              <a:t>Number of combinations of levels for each combination of parameters</a:t>
            </a:r>
          </a:p>
          <a:p>
            <a:pPr lvl="1"/>
            <a:r>
              <a:rPr lang="en-US" dirty="0"/>
              <a:t>Formula</a:t>
            </a:r>
          </a:p>
          <a:p>
            <a:r>
              <a:rPr lang="en-US" dirty="0"/>
              <a:t>Question on combinatorics of experiments on HW, assuming 1 s/simulation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4A1DD-5C24-3E4D-A44A-86C147279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662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814699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814699" cy="986617"/>
              </a:xfrm>
              <a:prstGeom prst="rect">
                <a:avLst/>
              </a:prstGeom>
              <a:blipFill>
                <a:blip r:embed="rId8"/>
                <a:stretch>
                  <a:fillRect l="-993" t="-3797" r="-33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981411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Measured</a:t>
                </a:r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981411" cy="1277657"/>
              </a:xfrm>
              <a:prstGeom prst="rect">
                <a:avLst/>
              </a:prstGeom>
              <a:blipFill>
                <a:blip r:embed="rId9"/>
                <a:stretch>
                  <a:fillRect l="-955" t="-2970" r="-31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207007"/>
                <a:ext cx="9015984" cy="4572001"/>
              </a:xfrm>
            </p:spPr>
            <p:txBody>
              <a:bodyPr/>
              <a:lstStyle/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(0FC):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207007"/>
                <a:ext cx="9015984" cy="4572001"/>
              </a:xfrm>
              <a:blipFill>
                <a:blip r:embed="rId2"/>
                <a:stretch>
                  <a:fillRect l="-98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2391"/>
              </p:ext>
            </p:extLst>
          </p:nvPr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4405"/>
                  </p:ext>
                </p:extLst>
              </p:nvPr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4405"/>
                  </p:ext>
                </p:extLst>
              </p:nvPr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27320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163328</TotalTime>
  <Words>2874</Words>
  <Application>Microsoft Macintosh PowerPoint</Application>
  <PresentationFormat>On-screen Show (4:3)</PresentationFormat>
  <Paragraphs>825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BIOE 498 / BIOE 599: Computational Systems Biology for Medical Applications   Lab: Design of Experiments Revisited  </vt:lpstr>
      <vt:lpstr>Notes</vt:lpstr>
      <vt:lpstr>Key Concepts in Design of Experiments (DOE)</vt:lpstr>
      <vt:lpstr>Our Perspective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Analyzing Experimental Results</vt:lpstr>
      <vt:lpstr>Calculating μ, α, γ</vt:lpstr>
      <vt:lpstr>Calculate Components of Response </vt:lpstr>
      <vt:lpstr>Components of Response in Example</vt:lpstr>
      <vt:lpstr>Reducing the Complexity of TFC Designs</vt:lpstr>
      <vt:lpstr>BACKUP</vt:lpstr>
      <vt:lpstr>Experimental Design Basics</vt:lpstr>
      <vt:lpstr>How Experiments, Levels are Indexed</vt:lpstr>
      <vt:lpstr>Calculating α, γ</vt:lpstr>
      <vt:lpstr>Decomposing the Responses</vt:lpstr>
      <vt:lpstr>Calculating α, γ</vt:lpstr>
      <vt:lpstr>Complete the Table</vt:lpstr>
      <vt:lpstr>Complete the Table</vt:lpstr>
      <vt:lpstr>Scope of DOE</vt:lpstr>
      <vt:lpstr>Why DOE?</vt:lpstr>
      <vt:lpstr>Experiments</vt:lpstr>
      <vt:lpstr>Analyzing Experimental Results</vt:lpstr>
      <vt:lpstr>Experiment</vt:lpstr>
      <vt:lpstr>Calculating α, γ</vt:lpstr>
      <vt:lpstr>One Factor at a Time (OFT): Design</vt:lpstr>
      <vt:lpstr>Two Factors in Combination (TFC) Design</vt:lpstr>
      <vt:lpstr>Combinatorics in DOE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2675</cp:revision>
  <dcterms:created xsi:type="dcterms:W3CDTF">2008-11-04T22:35:39Z</dcterms:created>
  <dcterms:modified xsi:type="dcterms:W3CDTF">2021-02-09T19:55:22Z</dcterms:modified>
</cp:coreProperties>
</file>