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embeddedFontLst>
    <p:embeddedFont>
      <p:font typeface="Encode Sans Condense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GxSr5a7o+vNLoFmls+x7964Bg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9ABD45-647E-4655-B68F-2913BAC25D6C}">
  <a:tblStyle styleId="{BF9ABD45-647E-4655-B68F-2913BAC25D6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ncodeSansCondensed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EncodeSansCondense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Even if we ignore the issue of protonation (which Pi), we still have a missing O when we add the atoms in Pi to ADP. This is because we haven’t included water in the reaction.</a:t>
            </a:r>
            <a:endParaRPr/>
          </a:p>
        </p:txBody>
      </p:sp>
      <p:sp>
        <p:nvSpPr>
          <p:cNvPr id="197" name="Google Shape;19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ignore the maximization, then this is a feasibility problem.</a:t>
            </a:r>
            <a:endParaRPr/>
          </a:p>
        </p:txBody>
      </p:sp>
      <p:sp>
        <p:nvSpPr>
          <p:cNvPr id="316" name="Google Shape;316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4B2E8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9" name="Google Shape;1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6354234"/>
            <a:ext cx="2540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21" name="Google Shape;2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8" y="4006085"/>
            <a:ext cx="2284300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6"/>
          <p:cNvSpPr txBox="1"/>
          <p:nvPr>
            <p:ph type="title"/>
          </p:nvPr>
        </p:nvSpPr>
        <p:spPr>
          <a:xfrm>
            <a:off x="671757" y="1179824"/>
            <a:ext cx="69723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  <a:defRPr b="1" i="0" sz="5000" u="none" cap="none" strike="noStrike">
                <a:solidFill>
                  <a:schemeClr val="lt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35"/>
          <p:cNvSpPr/>
          <p:nvPr>
            <p:ph idx="2" type="pic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35"/>
          <p:cNvSpPr txBox="1"/>
          <p:nvPr>
            <p:ph idx="1" type="body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36"/>
          <p:cNvSpPr txBox="1"/>
          <p:nvPr>
            <p:ph idx="1" type="body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36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36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/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37"/>
          <p:cNvSpPr txBox="1"/>
          <p:nvPr>
            <p:ph idx="1" type="body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37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7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29" name="Google Shape;2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28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1" name="Google Shape;31;p28"/>
            <p:cNvSpPr/>
            <p:nvPr/>
          </p:nvSpPr>
          <p:spPr>
            <a:xfrm flipH="1" rot="10800000">
              <a:off x="8045450" y="6222997"/>
              <a:ext cx="733146" cy="494505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UW_W-Logo_RGB.png" id="32" name="Google Shape;32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28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8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9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0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0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45" name="Google Shape;4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0"/>
          <p:cNvSpPr/>
          <p:nvPr/>
        </p:nvSpPr>
        <p:spPr>
          <a:xfrm flipH="1" rot="10800000">
            <a:off x="8167688" y="6348413"/>
            <a:ext cx="585787" cy="396875"/>
          </a:xfrm>
          <a:prstGeom prst="trapezoid">
            <a:avLst>
              <a:gd fmla="val 25000" name="adj"/>
            </a:avLst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_W-Logo_RGB.png" id="47" name="Google Shape;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0"/>
          <p:cNvSpPr txBox="1"/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30"/>
          <p:cNvSpPr txBox="1"/>
          <p:nvPr>
            <p:ph idx="1" type="subTitle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30"/>
          <p:cNvSpPr txBox="1"/>
          <p:nvPr>
            <p:ph idx="10" type="dt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31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2" type="sldNum"/>
          </p:nvPr>
        </p:nvSpPr>
        <p:spPr>
          <a:xfrm>
            <a:off x="7588372" y="6264274"/>
            <a:ext cx="537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/>
          <p:nvPr>
            <p:ph idx="1" type="body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2"/>
          <p:cNvSpPr txBox="1"/>
          <p:nvPr>
            <p:ph idx="2" type="body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2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32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2" type="sldNum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3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2" type="sldNum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/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34"/>
          <p:cNvSpPr txBox="1"/>
          <p:nvPr>
            <p:ph idx="1" type="body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34"/>
          <p:cNvSpPr txBox="1"/>
          <p:nvPr>
            <p:ph idx="2" type="body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3.png"/><Relationship Id="rId2" Type="http://schemas.openxmlformats.org/officeDocument/2006/relationships/image" Target="../media/image3.jp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" name="Google Shape;11;p25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25"/>
            <p:cNvSpPr/>
            <p:nvPr/>
          </p:nvSpPr>
          <p:spPr>
            <a:xfrm flipH="1" rot="10800000">
              <a:off x="8045450" y="6222997"/>
              <a:ext cx="733146" cy="494505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UW_W-Logo_RGB.png" id="13" name="Google Shape;13;p25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2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flat" cmpd="sng" w="22225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15" name="Google Shape;1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5"/>
          <p:cNvSpPr txBox="1"/>
          <p:nvPr>
            <p:ph idx="12" type="sldNum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5" Type="http://schemas.openxmlformats.org/officeDocument/2006/relationships/image" Target="../media/image37.jpg"/><Relationship Id="rId6" Type="http://schemas.openxmlformats.org/officeDocument/2006/relationships/image" Target="../media/image2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jp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36.png"/><Relationship Id="rId7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2.png"/><Relationship Id="rId4" Type="http://schemas.openxmlformats.org/officeDocument/2006/relationships/image" Target="../media/image35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59.png"/><Relationship Id="rId5" Type="http://schemas.openxmlformats.org/officeDocument/2006/relationships/image" Target="../media/image46.png"/><Relationship Id="rId6" Type="http://schemas.openxmlformats.org/officeDocument/2006/relationships/image" Target="../media/image44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8.png"/><Relationship Id="rId4" Type="http://schemas.openxmlformats.org/officeDocument/2006/relationships/image" Target="../media/image40.jp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0.png"/><Relationship Id="rId10" Type="http://schemas.openxmlformats.org/officeDocument/2006/relationships/image" Target="../media/image47.png"/><Relationship Id="rId13" Type="http://schemas.openxmlformats.org/officeDocument/2006/relationships/image" Target="../media/image53.png"/><Relationship Id="rId1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2.png"/><Relationship Id="rId4" Type="http://schemas.openxmlformats.org/officeDocument/2006/relationships/image" Target="../media/image43.png"/><Relationship Id="rId9" Type="http://schemas.openxmlformats.org/officeDocument/2006/relationships/image" Target="../media/image49.png"/><Relationship Id="rId15" Type="http://schemas.openxmlformats.org/officeDocument/2006/relationships/image" Target="../media/image56.png"/><Relationship Id="rId14" Type="http://schemas.openxmlformats.org/officeDocument/2006/relationships/image" Target="../media/image51.png"/><Relationship Id="rId16" Type="http://schemas.openxmlformats.org/officeDocument/2006/relationships/image" Target="../media/image67.png"/><Relationship Id="rId5" Type="http://schemas.openxmlformats.org/officeDocument/2006/relationships/image" Target="../media/image57.png"/><Relationship Id="rId6" Type="http://schemas.openxmlformats.org/officeDocument/2006/relationships/image" Target="../media/image62.png"/><Relationship Id="rId7" Type="http://schemas.openxmlformats.org/officeDocument/2006/relationships/image" Target="../media/image55.png"/><Relationship Id="rId8" Type="http://schemas.openxmlformats.org/officeDocument/2006/relationships/image" Target="../media/image4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Relationship Id="rId4" Type="http://schemas.openxmlformats.org/officeDocument/2006/relationships/image" Target="../media/image61.png"/><Relationship Id="rId5" Type="http://schemas.openxmlformats.org/officeDocument/2006/relationships/image" Target="../media/image60.png"/><Relationship Id="rId6" Type="http://schemas.openxmlformats.org/officeDocument/2006/relationships/image" Target="../media/image58.png"/><Relationship Id="rId7" Type="http://schemas.openxmlformats.org/officeDocument/2006/relationships/image" Target="../media/image6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9.png"/><Relationship Id="rId4" Type="http://schemas.openxmlformats.org/officeDocument/2006/relationships/image" Target="../media/image6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4.png"/><Relationship Id="rId4" Type="http://schemas.openxmlformats.org/officeDocument/2006/relationships/image" Target="../media/image66.png"/><Relationship Id="rId5" Type="http://schemas.openxmlformats.org/officeDocument/2006/relationships/image" Target="../media/image6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rawing&#10;&#10;Description automatically generated" id="102" name="Google Shape;102;p1"/>
          <p:cNvPicPr preferRelativeResize="0"/>
          <p:nvPr/>
        </p:nvPicPr>
        <p:blipFill rotWithShape="1">
          <a:blip r:embed="rId3">
            <a:alphaModFix amt="85000"/>
          </a:blip>
          <a:srcRect b="35275" l="0" r="0" t="0"/>
          <a:stretch/>
        </p:blipFill>
        <p:spPr>
          <a:xfrm>
            <a:off x="4985426" y="5928416"/>
            <a:ext cx="535022" cy="3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>
            <p:ph type="title"/>
          </p:nvPr>
        </p:nvSpPr>
        <p:spPr>
          <a:xfrm>
            <a:off x="671756" y="214057"/>
            <a:ext cx="81204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</a:pPr>
            <a:r>
              <a:rPr lang="en-US"/>
              <a:t>Verification and Validation: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</a:pPr>
            <a:r>
              <a:rPr i="1" lang="en-US"/>
              <a:t>Overview</a:t>
            </a:r>
            <a:endParaRPr i="1"/>
          </a:p>
        </p:txBody>
      </p:sp>
      <p:sp>
        <p:nvSpPr>
          <p:cNvPr id="104" name="Google Shape;104;p1"/>
          <p:cNvSpPr txBox="1"/>
          <p:nvPr/>
        </p:nvSpPr>
        <p:spPr>
          <a:xfrm>
            <a:off x="1700320" y="4200848"/>
            <a:ext cx="6201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L. Hellerstein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 b="0" baseline="30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baseline="30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July,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0320" y="5939821"/>
            <a:ext cx="1556325" cy="257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creen&#10;&#10;Description automatically generated" id="106" name="Google Shape;10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1587" y="5930993"/>
            <a:ext cx="1629341" cy="263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Do We Mean by Mass Balance Errors</a:t>
            </a:r>
            <a:endParaRPr/>
          </a:p>
        </p:txBody>
      </p:sp>
      <p:sp>
        <p:nvSpPr>
          <p:cNvPr id="200" name="Google Shape;200;p10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615696" y="1170432"/>
            <a:ext cx="1980414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569" l="-3183" r="-254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548113" y="801100"/>
            <a:ext cx="45272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mass missing in this reaction?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621792" y="2438400"/>
            <a:ext cx="2639249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569" l="-1910" r="-23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554209" y="1904476"/>
            <a:ext cx="19928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reaction?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TP structure + function" id="205" name="Google Shape;20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3904" y="1128269"/>
            <a:ext cx="4718304" cy="266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enosine diphosphate - Wikipedia" id="206" name="Google Shape;20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0053" y="3207279"/>
            <a:ext cx="4069478" cy="237386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descr="Chart&#10;&#10;Description automatically generated with medium confidence" id="207" name="Google Shape;207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51208" y="4386124"/>
            <a:ext cx="1376688" cy="12013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208" name="Google Shape;208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79029" y="4386124"/>
            <a:ext cx="1533986" cy="120131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/>
          <p:nvPr/>
        </p:nvSpPr>
        <p:spPr>
          <a:xfrm>
            <a:off x="4777740" y="1022020"/>
            <a:ext cx="2787626" cy="40011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6217920" y="1422130"/>
            <a:ext cx="629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2234217" y="3553157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6681582" y="4218918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1337243" y="6109156"/>
            <a:ext cx="3841180" cy="43088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88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2514780" y="1643986"/>
            <a:ext cx="2287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extra O and 2H.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10"/>
          <p:cNvCxnSpPr/>
          <p:nvPr/>
        </p:nvCxnSpPr>
        <p:spPr>
          <a:xfrm flipH="1">
            <a:off x="2631411" y="2013318"/>
            <a:ext cx="109682" cy="10209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216" name="Google Shape;216;p10"/>
          <p:cNvSpPr txBox="1"/>
          <p:nvPr/>
        </p:nvSpPr>
        <p:spPr>
          <a:xfrm rot="5400000">
            <a:off x="2455213" y="1576254"/>
            <a:ext cx="59663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1408176" y="6109156"/>
            <a:ext cx="3667138" cy="430887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5142355" y="6109156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True Mass Balance May Not Be Desirable</a:t>
            </a:r>
            <a:endParaRPr/>
          </a:p>
        </p:txBody>
      </p:sp>
      <p:sp>
        <p:nvSpPr>
          <p:cNvPr id="224" name="Google Shape;224;p11"/>
          <p:cNvSpPr txBox="1"/>
          <p:nvPr>
            <p:ph idx="1" type="body"/>
          </p:nvPr>
        </p:nvSpPr>
        <p:spPr>
          <a:xfrm>
            <a:off x="457200" y="2209799"/>
            <a:ext cx="8229600" cy="2948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True mass balance precludes having implicit chemical species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Present in large quantities so that concentration does not change (e.g., water)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Appeal of implicit chemical species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Simpler reactions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More efficient simulation</a:t>
            </a:r>
            <a:endParaRPr/>
          </a:p>
        </p:txBody>
      </p:sp>
      <p:sp>
        <p:nvSpPr>
          <p:cNvPr id="225" name="Google Shape;225;p11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11"/>
          <p:cNvSpPr txBox="1"/>
          <p:nvPr/>
        </p:nvSpPr>
        <p:spPr>
          <a:xfrm>
            <a:off x="2331653" y="1333142"/>
            <a:ext cx="3841180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64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Moieties</a:t>
            </a:r>
            <a:endParaRPr/>
          </a:p>
        </p:txBody>
      </p:sp>
      <p:sp>
        <p:nvSpPr>
          <p:cNvPr id="232" name="Google Shape;232;p12"/>
          <p:cNvSpPr txBox="1"/>
          <p:nvPr>
            <p:ph idx="1" type="body"/>
          </p:nvPr>
        </p:nvSpPr>
        <p:spPr>
          <a:xfrm>
            <a:off x="457200" y="1371599"/>
            <a:ext cx="8229600" cy="1783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moiety refers to a collection of chemical species that have similar chemical functions.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Variations in the chemical structure of inorganic phosphates.</a:t>
            </a:r>
            <a:endParaRPr/>
          </a:p>
        </p:txBody>
      </p:sp>
      <p:sp>
        <p:nvSpPr>
          <p:cNvPr id="233" name="Google Shape;233;p12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TP structure + function" id="234" name="Google Shape;2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584" y="3321711"/>
            <a:ext cx="4718304" cy="26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/>
          <p:nvPr/>
        </p:nvSpPr>
        <p:spPr>
          <a:xfrm>
            <a:off x="2208922" y="3321711"/>
            <a:ext cx="2843137" cy="34731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3821199" y="3608070"/>
            <a:ext cx="2843137" cy="22783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3076177" y="3807061"/>
            <a:ext cx="278601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087" r="-908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2462767" y="3810871"/>
            <a:ext cx="28020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3328" l="-29163" r="-2916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1643617" y="3826111"/>
            <a:ext cx="767839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&#10;&#10;Description automatically generated" id="240" name="Google Shape;240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60263" y="4087853"/>
            <a:ext cx="1533986" cy="12013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12"/>
          <p:cNvGrpSpPr/>
          <p:nvPr/>
        </p:nvGrpSpPr>
        <p:grpSpPr>
          <a:xfrm>
            <a:off x="1441082" y="4118734"/>
            <a:ext cx="5223254" cy="2274695"/>
            <a:chOff x="1441082" y="4118734"/>
            <a:chExt cx="5223254" cy="2274695"/>
          </a:xfrm>
        </p:grpSpPr>
        <p:sp>
          <p:nvSpPr>
            <p:cNvPr id="242" name="Google Shape;242;p12"/>
            <p:cNvSpPr/>
            <p:nvPr/>
          </p:nvSpPr>
          <p:spPr>
            <a:xfrm>
              <a:off x="2242706" y="4294632"/>
              <a:ext cx="568783" cy="1170433"/>
            </a:xfrm>
            <a:prstGeom prst="rect">
              <a:avLst/>
            </a:prstGeom>
            <a:noFill/>
            <a:ln cap="flat" cmpd="sng" w="12700">
              <a:solidFill>
                <a:srgbClr val="4A7DBA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" name="Google Shape;243;p12"/>
            <p:cNvGrpSpPr/>
            <p:nvPr/>
          </p:nvGrpSpPr>
          <p:grpSpPr>
            <a:xfrm>
              <a:off x="1441082" y="4294632"/>
              <a:ext cx="5223254" cy="2098797"/>
              <a:chOff x="1441082" y="4294632"/>
              <a:chExt cx="5223254" cy="2098797"/>
            </a:xfrm>
          </p:grpSpPr>
          <p:sp>
            <p:nvSpPr>
              <p:cNvPr id="244" name="Google Shape;244;p12"/>
              <p:cNvSpPr/>
              <p:nvPr/>
            </p:nvSpPr>
            <p:spPr>
              <a:xfrm>
                <a:off x="1441082" y="4315968"/>
                <a:ext cx="767839" cy="1170433"/>
              </a:xfrm>
              <a:prstGeom prst="rect">
                <a:avLst/>
              </a:prstGeom>
              <a:noFill/>
              <a:ln cap="flat" cmpd="sng" w="12700">
                <a:solidFill>
                  <a:srgbClr val="4A7DBA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sx="1000" rotWithShape="0" dist="23000" sy="1000">
                  <a:srgbClr val="000000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2882786" y="4294632"/>
                <a:ext cx="767839" cy="1170433"/>
              </a:xfrm>
              <a:prstGeom prst="rect">
                <a:avLst/>
              </a:prstGeom>
              <a:noFill/>
              <a:ln cap="flat" cmpd="sng" w="12700">
                <a:solidFill>
                  <a:srgbClr val="4A7DBA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sx="1000" rotWithShape="0" dist="23000" sy="1000">
                  <a:srgbClr val="000000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2"/>
              <p:cNvSpPr txBox="1"/>
              <p:nvPr/>
            </p:nvSpPr>
            <p:spPr>
              <a:xfrm>
                <a:off x="2170798" y="6024097"/>
                <a:ext cx="44935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Instances of inorganic phosphate moieties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7" name="Google Shape;247;p12"/>
              <p:cNvCxnSpPr>
                <a:stCxn id="246" idx="0"/>
              </p:cNvCxnSpPr>
              <p:nvPr/>
            </p:nvCxnSpPr>
            <p:spPr>
              <a:xfrm flipH="1" rot="10800000">
                <a:off x="4417567" y="5289097"/>
                <a:ext cx="1158900" cy="7350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48" name="Google Shape;248;p12"/>
              <p:cNvCxnSpPr>
                <a:stCxn id="246" idx="0"/>
              </p:cNvCxnSpPr>
              <p:nvPr/>
            </p:nvCxnSpPr>
            <p:spPr>
              <a:xfrm rot="10800000">
                <a:off x="3237367" y="5486497"/>
                <a:ext cx="1180200" cy="537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49" name="Google Shape;249;p12"/>
              <p:cNvCxnSpPr>
                <a:stCxn id="246" idx="0"/>
              </p:cNvCxnSpPr>
              <p:nvPr/>
            </p:nvCxnSpPr>
            <p:spPr>
              <a:xfrm rot="10800000">
                <a:off x="2526067" y="5486497"/>
                <a:ext cx="1891500" cy="537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50" name="Google Shape;250;p12"/>
              <p:cNvCxnSpPr>
                <a:stCxn id="246" idx="0"/>
                <a:endCxn id="244" idx="2"/>
              </p:cNvCxnSpPr>
              <p:nvPr/>
            </p:nvCxnSpPr>
            <p:spPr>
              <a:xfrm rot="10800000">
                <a:off x="1824967" y="5486497"/>
                <a:ext cx="2592600" cy="537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</p:cxnSp>
        </p:grpSp>
        <p:sp>
          <p:nvSpPr>
            <p:cNvPr id="251" name="Google Shape;251;p12"/>
            <p:cNvSpPr/>
            <p:nvPr/>
          </p:nvSpPr>
          <p:spPr>
            <a:xfrm>
              <a:off x="4728852" y="4118734"/>
              <a:ext cx="1565397" cy="1170433"/>
            </a:xfrm>
            <a:prstGeom prst="rect">
              <a:avLst/>
            </a:prstGeom>
            <a:noFill/>
            <a:ln cap="flat" cmpd="sng" w="12700">
              <a:solidFill>
                <a:srgbClr val="4A7DBA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/>
          <p:nvPr>
            <p:ph type="title"/>
          </p:nvPr>
        </p:nvSpPr>
        <p:spPr>
          <a:xfrm>
            <a:off x="457200" y="297021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Moiety Analysis</a:t>
            </a:r>
            <a:endParaRPr/>
          </a:p>
        </p:txBody>
      </p:sp>
      <p:sp>
        <p:nvSpPr>
          <p:cNvPr id="257" name="Google Shape;257;p13"/>
          <p:cNvSpPr txBox="1"/>
          <p:nvPr>
            <p:ph idx="1" type="body"/>
          </p:nvPr>
        </p:nvSpPr>
        <p:spPr>
          <a:xfrm>
            <a:off x="457200" y="723740"/>
            <a:ext cx="8229600" cy="25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Moiety analysis provides a way to check consistency of reactions while having flexibility about the exact chemical formula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Chemical species are represented by their moiety structure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reaction is “moiety preserving” if the counts of moieties in the reactants is the same as the counts in the products.</a:t>
            </a:r>
            <a:endParaRPr/>
          </a:p>
        </p:txBody>
      </p:sp>
      <p:sp>
        <p:nvSpPr>
          <p:cNvPr id="258" name="Google Shape;258;p13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59" name="Google Shape;259;p13"/>
          <p:cNvGraphicFramePr/>
          <p:nvPr/>
        </p:nvGraphicFramePr>
        <p:xfrm>
          <a:off x="369571" y="37718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{BF9ABD45-647E-4655-B68F-2913BAC25D6C}</a:tableStyleId>
              </a:tblPr>
              <a:tblGrid>
                <a:gridCol w="1151325"/>
                <a:gridCol w="681125"/>
                <a:gridCol w="709125"/>
                <a:gridCol w="643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Moiety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ATP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ADP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0" name="Google Shape;260;p13"/>
          <p:cNvSpPr txBox="1"/>
          <p:nvPr/>
        </p:nvSpPr>
        <p:spPr>
          <a:xfrm>
            <a:off x="5589037" y="3337898"/>
            <a:ext cx="2639249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821" l="-2402" r="-192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1" name="Google Shape;261;p13"/>
          <p:cNvGraphicFramePr/>
          <p:nvPr/>
        </p:nvGraphicFramePr>
        <p:xfrm>
          <a:off x="4646194" y="3821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{BF9ABD45-647E-4655-B68F-2913BAC25D6C}</a:tableStyleId>
              </a:tblPr>
              <a:tblGrid>
                <a:gridCol w="989150"/>
                <a:gridCol w="989150"/>
                <a:gridCol w="989150"/>
                <a:gridCol w="989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Moiety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ATP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ADP + 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Equal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2" name="Google Shape;262;p13"/>
          <p:cNvSpPr txBox="1"/>
          <p:nvPr/>
        </p:nvSpPr>
        <p:spPr>
          <a:xfrm>
            <a:off x="5741437" y="5011191"/>
            <a:ext cx="1980414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569" l="-3820" r="-254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13"/>
          <p:cNvGraphicFramePr/>
          <p:nvPr/>
        </p:nvGraphicFramePr>
        <p:xfrm>
          <a:off x="4798594" y="5494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{BF9ABD45-647E-4655-B68F-2913BAC25D6C}</a:tableStyleId>
              </a:tblPr>
              <a:tblGrid>
                <a:gridCol w="989150"/>
                <a:gridCol w="989150"/>
                <a:gridCol w="989150"/>
                <a:gridCol w="989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Moiety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ATP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ADP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Equal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4" name="Google Shape;264;p13"/>
          <p:cNvSpPr txBox="1"/>
          <p:nvPr/>
        </p:nvSpPr>
        <p:spPr>
          <a:xfrm>
            <a:off x="1213469" y="6159068"/>
            <a:ext cx="3249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 chemical species: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13"/>
          <p:cNvCxnSpPr/>
          <p:nvPr/>
        </p:nvCxnSpPr>
        <p:spPr>
          <a:xfrm>
            <a:off x="4798594" y="6430962"/>
            <a:ext cx="38043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266" name="Google Shape;266;p13"/>
          <p:cNvSpPr txBox="1"/>
          <p:nvPr/>
        </p:nvSpPr>
        <p:spPr>
          <a:xfrm>
            <a:off x="1942300" y="3289650"/>
            <a:ext cx="1338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Molecule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Challenges With Moiety Analysis</a:t>
            </a:r>
            <a:endParaRPr/>
          </a:p>
        </p:txBody>
      </p:sp>
      <p:sp>
        <p:nvSpPr>
          <p:cNvPr id="272" name="Google Shape;272;p14"/>
          <p:cNvSpPr txBox="1"/>
          <p:nvPr>
            <p:ph idx="1" type="body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database of moiety structures for chemical species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annotating models to identify chemical species</a:t>
            </a:r>
            <a:endParaRPr/>
          </a:p>
        </p:txBody>
      </p:sp>
      <p:sp>
        <p:nvSpPr>
          <p:cNvPr id="273" name="Google Shape;273;p14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" id="274" name="Google Shape;2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627" y="4335462"/>
            <a:ext cx="3225800" cy="2095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5" name="Google Shape;275;p14"/>
          <p:cNvGraphicFramePr/>
          <p:nvPr/>
        </p:nvGraphicFramePr>
        <p:xfrm>
          <a:off x="882756" y="20115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{BF9ABD45-647E-4655-B68F-2913BAC25D6C}</a:tableStyleId>
              </a:tblPr>
              <a:tblGrid>
                <a:gridCol w="1151325"/>
                <a:gridCol w="681125"/>
                <a:gridCol w="709125"/>
                <a:gridCol w="643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Moiety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ATP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ADP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/>
          <p:nvPr>
            <p:ph idx="12" type="sldNum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Graphical user interface, text, application&#10;&#10;Description automatically generated" id="281" name="Google Shape;2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806" y="425606"/>
            <a:ext cx="7814388" cy="287898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5"/>
          <p:cNvSpPr txBox="1"/>
          <p:nvPr/>
        </p:nvSpPr>
        <p:spPr>
          <a:xfrm>
            <a:off x="664806" y="3620278"/>
            <a:ext cx="7814388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Stoichiometric inconsistency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assignment of positive values of mass to chemical species such that all reactions are mass balanced.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382556" y="5164499"/>
            <a:ext cx="205594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7818" l="-7403" r="-3081" t="-2608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382556" y="5490283"/>
            <a:ext cx="1631922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7818" l="-9299" r="-3872" t="-2608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2687216" y="5113658"/>
            <a:ext cx="6135013" cy="9233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454" l="-823" r="0" t="-27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317239" y="4693299"/>
            <a:ext cx="12394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Finding Stoichiometric Inconsistencies (SI)</a:t>
            </a:r>
            <a:endParaRPr/>
          </a:p>
        </p:txBody>
      </p:sp>
      <p:sp>
        <p:nvSpPr>
          <p:cNvPr id="292" name="Google Shape;292;p16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16"/>
          <p:cNvSpPr txBox="1"/>
          <p:nvPr/>
        </p:nvSpPr>
        <p:spPr>
          <a:xfrm>
            <a:off x="457200" y="928300"/>
            <a:ext cx="2055947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5824" l="-7403" r="-3081" t="-208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457200" y="1254084"/>
            <a:ext cx="163192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7818" l="-9299" r="-3098" t="-2173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559837" y="2331161"/>
            <a:ext cx="5275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Construct the mass equations for the reactions.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544289" y="3976458"/>
            <a:ext cx="82296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2575" l="-613" r="0" t="-32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740664" y="4405204"/>
            <a:ext cx="5910785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996" l="-1071" r="-213" t="-374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3191256" y="1012575"/>
            <a:ext cx="5459712" cy="9233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Stoichiometric inconsistency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assignment of positive values of mass to chemical species such that all reactions are mass balanced.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546150" y="2775709"/>
            <a:ext cx="8351333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6662" l="-757" r="0" t="-66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694944" y="3169274"/>
            <a:ext cx="2108269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47990" l="-7182" r="-1792" t="-239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3427450" y="3169274"/>
            <a:ext cx="1467453" cy="3077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47990" l="-10252" r="-2562" t="-239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1749078" y="5952744"/>
            <a:ext cx="54136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way to detect SI in general?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Finding More Complicated Mass Balance Errors</a:t>
            </a:r>
            <a:endParaRPr/>
          </a:p>
        </p:txBody>
      </p:sp>
      <p:sp>
        <p:nvSpPr>
          <p:cNvPr id="308" name="Google Shape;308;p17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" id="309" name="Google Shape;3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640" y="976666"/>
            <a:ext cx="6222719" cy="436044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/>
          <p:nvPr/>
        </p:nvSpPr>
        <p:spPr>
          <a:xfrm>
            <a:off x="1460640" y="4399696"/>
            <a:ext cx="6222719" cy="10119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Mixed-Integer Linear Programming (MILP) Problem for Generator Bids –  Kathleen West" id="311" name="Google Shape;31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6929" y="3775364"/>
            <a:ext cx="3606800" cy="22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7"/>
          <p:cNvSpPr txBox="1"/>
          <p:nvPr/>
        </p:nvSpPr>
        <p:spPr>
          <a:xfrm>
            <a:off x="2277945" y="6282744"/>
            <a:ext cx="4160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of ErbB signaling (BioModels 255)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457200" y="228600"/>
            <a:ext cx="5714617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 as a Linear Program</a:t>
            </a:r>
            <a:endParaRPr/>
          </a:p>
        </p:txBody>
      </p:sp>
      <p:sp>
        <p:nvSpPr>
          <p:cNvPr id="319" name="Google Shape;319;p18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1110336" y="1523130"/>
            <a:ext cx="1561902" cy="7469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05050" l="-28223" r="-803" t="-1491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1203645" y="2936844"/>
            <a:ext cx="1476494" cy="67217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8110" l="-55079" r="-2537" t="-1444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1225414" y="3869099"/>
            <a:ext cx="1493037" cy="6721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99964" l="-54618" r="-1675" t="-1444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1178758" y="4899945"/>
            <a:ext cx="1958485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7387" l="-638" r="-191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815324" y="2471650"/>
            <a:ext cx="15440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885708" y="3572444"/>
            <a:ext cx="43117" cy="192548"/>
            <a:chOff x="5384619" y="2648523"/>
            <a:chExt cx="86230" cy="385095"/>
          </a:xfrm>
        </p:grpSpPr>
        <p:sp>
          <p:nvSpPr>
            <p:cNvPr id="326" name="Google Shape;326;p18"/>
            <p:cNvSpPr/>
            <p:nvPr/>
          </p:nvSpPr>
          <p:spPr>
            <a:xfrm>
              <a:off x="5384619" y="26485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384619" y="28009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384619" y="29533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18"/>
          <p:cNvSpPr txBox="1"/>
          <p:nvPr/>
        </p:nvSpPr>
        <p:spPr>
          <a:xfrm>
            <a:off x="542864" y="5821461"/>
            <a:ext cx="2922210" cy="2462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54990" l="-2595" r="-3459" t="-2499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542864" y="5580832"/>
            <a:ext cx="2879058" cy="2462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49988" l="-1752" r="-3067" t="-249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4660845" y="3165915"/>
            <a:ext cx="3284874" cy="80002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1870" l="0" r="-1927" t="-156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489494" y="720397"/>
            <a:ext cx="20794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5534857" y="648763"/>
            <a:ext cx="27724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for ATP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Hydrolysis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5722768" y="1489205"/>
            <a:ext cx="1289263" cy="74693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99951" l="-34312" r="-16663" t="-14496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8"/>
          <p:cNvSpPr txBox="1"/>
          <p:nvPr/>
        </p:nvSpPr>
        <p:spPr>
          <a:xfrm>
            <a:off x="5408635" y="4814970"/>
            <a:ext cx="2173480" cy="30777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5998" l="-576" r="-115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8"/>
          <p:cNvSpPr txBox="1"/>
          <p:nvPr/>
        </p:nvSpPr>
        <p:spPr>
          <a:xfrm>
            <a:off x="5978248" y="2226548"/>
            <a:ext cx="942822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33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4706265" y="4111286"/>
            <a:ext cx="3486788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26662" l="0" r="0" t="-66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536640" y="5360004"/>
            <a:ext cx="2226635" cy="246221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47611" l="-2839" r="-4542" t="-190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4680619" y="1048113"/>
            <a:ext cx="2055947" cy="27699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47818" l="-6745" r="-2452" t="-2608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7129758" y="1048113"/>
            <a:ext cx="1631922" cy="27699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47818" l="-8524" r="-3873" t="-2608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3648456" y="5533740"/>
            <a:ext cx="4894545" cy="4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Feasibility problem: Verify constraints.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3648455" y="6009182"/>
            <a:ext cx="3753143" cy="4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⬄ Cannot solve feasibility.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Equality constraints are determined by the stoichiometry matrix.</a:t>
            </a:r>
            <a:endParaRPr/>
          </a:p>
        </p:txBody>
      </p:sp>
      <p:sp>
        <p:nvSpPr>
          <p:cNvPr id="348" name="Google Shape;348;p19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19"/>
          <p:cNvSpPr txBox="1"/>
          <p:nvPr/>
        </p:nvSpPr>
        <p:spPr>
          <a:xfrm>
            <a:off x="457200" y="1156900"/>
            <a:ext cx="2055947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4538" l="-7403" r="-3081" t="-272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457200" y="1482684"/>
            <a:ext cx="163192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7818" l="-9299" r="-3098" t="-2608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559837" y="1791665"/>
            <a:ext cx="3638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Transpose of stoichiometry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802433" y="2442972"/>
            <a:ext cx="3501920" cy="7256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788" l="0" r="0" t="-17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322815" y="2442972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325923" y="2847301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9"/>
          <p:cNvSpPr txBox="1"/>
          <p:nvPr/>
        </p:nvSpPr>
        <p:spPr>
          <a:xfrm>
            <a:off x="1063045" y="2119505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1821936" y="2131944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 txBox="1"/>
          <p:nvPr/>
        </p:nvSpPr>
        <p:spPr>
          <a:xfrm>
            <a:off x="2702126" y="2125721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544289" y="3436962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 means that the sum of masses of reactants equals the sum of masses of the products for all reactions.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9"/>
          <p:cNvSpPr txBox="1"/>
          <p:nvPr/>
        </p:nvSpPr>
        <p:spPr>
          <a:xfrm>
            <a:off x="618931" y="4134921"/>
            <a:ext cx="8205773" cy="114056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591" l="0" r="-30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457200" y="5275490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representation of the equality constraints.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4721817" y="5495924"/>
            <a:ext cx="2871748" cy="9775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7687" l="-220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idx="12" type="sldNum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ypes of Software Testing | Two Main Types of Software Testing"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64" y="1012507"/>
            <a:ext cx="8374848" cy="4832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/>
          <p:nvPr/>
        </p:nvSpPr>
        <p:spPr>
          <a:xfrm>
            <a:off x="389763" y="2346579"/>
            <a:ext cx="1810512" cy="634746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399288" y="3641979"/>
            <a:ext cx="1810512" cy="634746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844878" y="1600200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 Errors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3675888" y="1575054"/>
            <a:ext cx="1810512" cy="39447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GAMES: Graphical Analysis of Mass Equivalent Sets</a:t>
            </a:r>
            <a:endParaRPr/>
          </a:p>
        </p:txBody>
      </p:sp>
      <p:sp>
        <p:nvSpPr>
          <p:cNvPr id="367" name="Google Shape;367;p20"/>
          <p:cNvSpPr txBox="1"/>
          <p:nvPr>
            <p:ph idx="1" type="body"/>
          </p:nvPr>
        </p:nvSpPr>
        <p:spPr>
          <a:xfrm>
            <a:off x="457200" y="950975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Isolates the cause of stoichiometric inconsistencies so that they can be resolved.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Isolation is accomplished by showing that a small subset of reactions explains the SI. These reactions are the focus for error remediation. </a:t>
            </a:r>
            <a:endParaRPr/>
          </a:p>
        </p:txBody>
      </p:sp>
      <p:sp>
        <p:nvSpPr>
          <p:cNvPr id="368" name="Google Shape;368;p20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" id="369" name="Google Shape;3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386" y="4149725"/>
            <a:ext cx="422910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iagram&#10;&#10;Description automatically generated" id="370" name="Google Shape;37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3344" y="3240785"/>
            <a:ext cx="4043680" cy="64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Isolating ErbB Signaling (BioModels 255)</a:t>
            </a:r>
            <a:endParaRPr/>
          </a:p>
        </p:txBody>
      </p:sp>
      <p:sp>
        <p:nvSpPr>
          <p:cNvPr id="376" name="Google Shape;376;p21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&#10;&#10;Description automatically generated" id="377" name="Google Shape;3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026" y="1669011"/>
            <a:ext cx="6677384" cy="445989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1"/>
          <p:cNvSpPr txBox="1"/>
          <p:nvPr/>
        </p:nvSpPr>
        <p:spPr>
          <a:xfrm>
            <a:off x="970026" y="1103985"/>
            <a:ext cx="55964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a stoichiometric inconsistency here? Where?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1077457" y="4014225"/>
            <a:ext cx="7181088" cy="221894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5358384" y="2027889"/>
            <a:ext cx="3511296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Isolating errors is required to remediate complex errors.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 txBox="1"/>
          <p:nvPr>
            <p:ph type="title"/>
          </p:nvPr>
        </p:nvSpPr>
        <p:spPr>
          <a:xfrm>
            <a:off x="219456" y="228600"/>
            <a:ext cx="8705088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GAMES: Graphical Analysis of Mass Equivalent Sets</a:t>
            </a:r>
            <a:endParaRPr/>
          </a:p>
        </p:txBody>
      </p:sp>
      <p:sp>
        <p:nvSpPr>
          <p:cNvPr id="386" name="Google Shape;386;p22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99338" y="1066801"/>
            <a:ext cx="5446014" cy="3221736"/>
            <a:chOff x="970026" y="1669011"/>
            <a:chExt cx="7277862" cy="4655589"/>
          </a:xfrm>
        </p:grpSpPr>
        <p:pic>
          <p:nvPicPr>
            <p:cNvPr descr="A picture containing text&#10;&#10;Description automatically generated" id="388" name="Google Shape;388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026" y="1669011"/>
              <a:ext cx="6677384" cy="4459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22"/>
            <p:cNvSpPr/>
            <p:nvPr/>
          </p:nvSpPr>
          <p:spPr>
            <a:xfrm>
              <a:off x="1066800" y="4105656"/>
              <a:ext cx="7181088" cy="2218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22"/>
          <p:cNvSpPr txBox="1"/>
          <p:nvPr/>
        </p:nvSpPr>
        <p:spPr>
          <a:xfrm>
            <a:off x="402336" y="3004095"/>
            <a:ext cx="6083717" cy="1754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Graphical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1.Form MEQs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Construct pseudo reactions using MEQs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Construct MEQ Graph, where arc means “greater than”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Look for and report cycles in MEQ 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Explain SI by the cycle.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585978" y="5472616"/>
            <a:ext cx="6293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Algorithm – Incorporate multi-multi reactions.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 txBox="1"/>
          <p:nvPr/>
        </p:nvSpPr>
        <p:spPr>
          <a:xfrm>
            <a:off x="585978" y="4838632"/>
            <a:ext cx="50321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– Cannot handle multi-multi reactions.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4932550" y="1204925"/>
            <a:ext cx="2527500" cy="602100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C86=c154=c160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7460008" y="1321314"/>
            <a:ext cx="131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v537, v601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22"/>
          <p:cNvCxnSpPr>
            <a:stCxn id="393" idx="2"/>
            <a:endCxn id="393" idx="4"/>
          </p:cNvCxnSpPr>
          <p:nvPr/>
        </p:nvCxnSpPr>
        <p:spPr>
          <a:xfrm>
            <a:off x="4932550" y="1505975"/>
            <a:ext cx="1263900" cy="301200"/>
          </a:xfrm>
          <a:prstGeom prst="bentConnector4">
            <a:avLst>
              <a:gd fmla="val -18840" name="adj1"/>
              <a:gd fmla="val 179009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396" name="Google Shape;396;p22"/>
          <p:cNvSpPr txBox="1"/>
          <p:nvPr/>
        </p:nvSpPr>
        <p:spPr>
          <a:xfrm>
            <a:off x="4595170" y="2364660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3"/>
          <p:cNvGrpSpPr/>
          <p:nvPr/>
        </p:nvGrpSpPr>
        <p:grpSpPr>
          <a:xfrm>
            <a:off x="799338" y="889518"/>
            <a:ext cx="5446014" cy="3221736"/>
            <a:chOff x="970026" y="1669011"/>
            <a:chExt cx="7277862" cy="4655589"/>
          </a:xfrm>
        </p:grpSpPr>
        <p:pic>
          <p:nvPicPr>
            <p:cNvPr descr="A picture containing text&#10;&#10;Description automatically generated" id="402" name="Google Shape;402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026" y="1669011"/>
              <a:ext cx="6677384" cy="4459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23"/>
            <p:cNvSpPr/>
            <p:nvPr/>
          </p:nvSpPr>
          <p:spPr>
            <a:xfrm>
              <a:off x="1066800" y="4105656"/>
              <a:ext cx="7181088" cy="2218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23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Extended GAMES</a:t>
            </a:r>
            <a:endParaRPr/>
          </a:p>
        </p:txBody>
      </p:sp>
      <p:sp>
        <p:nvSpPr>
          <p:cNvPr id="405" name="Google Shape;405;p23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" id="406" name="Google Shape;40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416" y="2736846"/>
            <a:ext cx="60579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407" name="Google Shape;40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268" y="4677033"/>
            <a:ext cx="6172200" cy="18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3"/>
          <p:cNvSpPr txBox="1"/>
          <p:nvPr/>
        </p:nvSpPr>
        <p:spPr>
          <a:xfrm>
            <a:off x="4040156" y="2286947"/>
            <a:ext cx="2525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 = Pseudo Reaction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 txBox="1"/>
          <p:nvPr/>
        </p:nvSpPr>
        <p:spPr>
          <a:xfrm>
            <a:off x="6477064" y="4966863"/>
            <a:ext cx="2259227" cy="120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exists if the non-zero terms for a PR are all of one sign.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Other Static Analyses: MEMOTE*</a:t>
            </a:r>
            <a:endParaRPr/>
          </a:p>
        </p:txBody>
      </p:sp>
      <p:sp>
        <p:nvSpPr>
          <p:cNvPr id="415" name="Google Shape;415;p24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Graphical user interface, text, application&#10;&#10;Description automatically generated" id="416" name="Google Shape;41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624" y="1192492"/>
            <a:ext cx="8212625" cy="500641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4"/>
          <p:cNvSpPr txBox="1"/>
          <p:nvPr/>
        </p:nvSpPr>
        <p:spPr>
          <a:xfrm>
            <a:off x="1685925" y="6324600"/>
            <a:ext cx="30968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*Nature Biotechnology, March, 2020.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Testing a Software Package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SBstoat</a:t>
            </a:r>
            <a:r>
              <a:rPr lang="en-US"/>
              <a:t>)</a:t>
            </a:r>
            <a:endParaRPr/>
          </a:p>
        </p:txBody>
      </p:sp>
      <p:sp>
        <p:nvSpPr>
          <p:cNvPr id="123" name="Google Shape;123;p3"/>
          <p:cNvSpPr txBox="1"/>
          <p:nvPr>
            <p:ph idx="12" type="sldNum"/>
          </p:nvPr>
        </p:nvSpPr>
        <p:spPr>
          <a:xfrm>
            <a:off x="7543801" y="548640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4" name="Google Shape;124;p3"/>
          <p:cNvGraphicFramePr/>
          <p:nvPr/>
        </p:nvGraphicFramePr>
        <p:xfrm>
          <a:off x="457200" y="9972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{BF9ABD45-647E-4655-B68F-2913BAC25D6C}</a:tableStyleId>
              </a:tblPr>
              <a:tblGrid>
                <a:gridCol w="1637550"/>
                <a:gridCol w="2102350"/>
                <a:gridCol w="1472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No. Modules (Files)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Lines of Code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Package codes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~6,000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Test codes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~4,000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TOTAL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~10,000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Diagram&#10;&#10;Description automatically generated"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753134" y="-9909"/>
            <a:ext cx="3392399" cy="84048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6236603" y="1944123"/>
            <a:ext cx="25284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graph for module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timeseriesPlotter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Linting Catches Static Errors</a:t>
            </a:r>
            <a:endParaRPr/>
          </a:p>
        </p:txBody>
      </p:sp>
      <p:sp>
        <p:nvSpPr>
          <p:cNvPr id="132" name="Google Shape;132;p4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nter image description here"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327" y="2089150"/>
            <a:ext cx="8342483" cy="36051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148549" y="1066800"/>
            <a:ext cx="88940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error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An error that can be detected without executing program codes.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457200" y="381000"/>
            <a:ext cx="2971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Unit Testing</a:t>
            </a:r>
            <a:endParaRPr/>
          </a:p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384048" y="2020824"/>
            <a:ext cx="8522209" cy="598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Separate tests for each function ensures that all statements are executed.</a:t>
            </a:r>
            <a:endParaRPr/>
          </a:p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3" name="Google Shape;143;p5"/>
          <p:cNvGraphicFramePr/>
          <p:nvPr/>
        </p:nvGraphicFramePr>
        <p:xfrm>
          <a:off x="3694176" y="244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{BF9ABD45-647E-4655-B68F-2913BAC25D6C}</a:tableStyleId>
              </a:tblPr>
              <a:tblGrid>
                <a:gridCol w="1637550"/>
                <a:gridCol w="2102350"/>
                <a:gridCol w="1472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No. Modules (Files)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Lines of Code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Package codes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~6,000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Test codes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~4,000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TOTAL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~10,000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Text&#10;&#10;Description automatically generated" id="144" name="Google Shape;1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048" y="2851318"/>
            <a:ext cx="4910327" cy="2380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45" name="Google Shape;14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0312" y="4232252"/>
            <a:ext cx="5099808" cy="199966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1453896" y="1011872"/>
            <a:ext cx="18389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Mostly unit tests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5"/>
          <p:cNvCxnSpPr>
            <a:stCxn id="146" idx="3"/>
          </p:cNvCxnSpPr>
          <p:nvPr/>
        </p:nvCxnSpPr>
        <p:spPr>
          <a:xfrm flipH="1" rot="10800000">
            <a:off x="3292861" y="1172238"/>
            <a:ext cx="401400" cy="24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48" name="Google Shape;148;p5"/>
          <p:cNvSpPr/>
          <p:nvPr/>
        </p:nvSpPr>
        <p:spPr>
          <a:xfrm>
            <a:off x="4937760" y="5157216"/>
            <a:ext cx="1572768" cy="18288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971288" y="5428488"/>
            <a:ext cx="1164336" cy="18288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6077712" y="4760976"/>
            <a:ext cx="1572768" cy="182880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981456" y="2853120"/>
            <a:ext cx="1572768" cy="182880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5"/>
          <p:cNvCxnSpPr>
            <a:stCxn id="150" idx="0"/>
            <a:endCxn id="151" idx="0"/>
          </p:cNvCxnSpPr>
          <p:nvPr/>
        </p:nvCxnSpPr>
        <p:spPr>
          <a:xfrm flipH="1" rot="5400000">
            <a:off x="3361896" y="1258776"/>
            <a:ext cx="1908000" cy="5096400"/>
          </a:xfrm>
          <a:prstGeom prst="bentConnector3">
            <a:avLst>
              <a:gd fmla="val 11197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153" name="Google Shape;153;p5"/>
          <p:cNvSpPr txBox="1"/>
          <p:nvPr/>
        </p:nvSpPr>
        <p:spPr>
          <a:xfrm>
            <a:off x="6912865" y="2782669"/>
            <a:ext cx="15727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code calls function.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593339" y="5340096"/>
            <a:ext cx="28356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code has assertions that verify predicates.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5"/>
          <p:cNvCxnSpPr>
            <a:stCxn id="154" idx="3"/>
          </p:cNvCxnSpPr>
          <p:nvPr/>
        </p:nvCxnSpPr>
        <p:spPr>
          <a:xfrm flipH="1" rot="10800000">
            <a:off x="3429000" y="5248662"/>
            <a:ext cx="1449000" cy="414600"/>
          </a:xfrm>
          <a:prstGeom prst="bentConnector3">
            <a:avLst>
              <a:gd fmla="val 50002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sx="1000" rotWithShape="0" dist="20000" sy="1000">
              <a:srgbClr val="000000"/>
            </a:outerShdw>
          </a:effectLst>
        </p:spPr>
      </p:cxnSp>
      <p:cxnSp>
        <p:nvCxnSpPr>
          <p:cNvPr id="156" name="Google Shape;156;p5"/>
          <p:cNvCxnSpPr>
            <a:stCxn id="154" idx="3"/>
            <a:endCxn id="149" idx="2"/>
          </p:cNvCxnSpPr>
          <p:nvPr/>
        </p:nvCxnSpPr>
        <p:spPr>
          <a:xfrm flipH="1" rot="10800000">
            <a:off x="3429000" y="5519862"/>
            <a:ext cx="1542300" cy="1434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sx="1000" rotWithShape="0" dist="20000" sy="1000">
              <a:srgbClr val="000000"/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Testing</a:t>
            </a:r>
            <a:endParaRPr/>
          </a:p>
        </p:txBody>
      </p:sp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413004" y="1017430"/>
            <a:ext cx="8229600" cy="1078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Verify that codes operate as expected under normal conditions.</a:t>
            </a:r>
            <a:endParaRPr/>
          </a:p>
        </p:txBody>
      </p:sp>
      <p:sp>
        <p:nvSpPr>
          <p:cNvPr id="163" name="Google Shape;163;p6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413004" y="1778244"/>
            <a:ext cx="8522209" cy="598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SBstoat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Testing: process ~800 models in BioModels.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&#10;&#10;Description automatically generated" id="165" name="Google Shape;1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186103"/>
            <a:ext cx="6046993" cy="170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, chat or text message&#10;&#10;Description automatically generated" id="166" name="Google Shape;16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3847" y="5114867"/>
            <a:ext cx="2679954" cy="149865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 txBox="1"/>
          <p:nvPr/>
        </p:nvSpPr>
        <p:spPr>
          <a:xfrm>
            <a:off x="355091" y="2818678"/>
            <a:ext cx="44550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success/failure for each model.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3480696" y="5609503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type="title"/>
          </p:nvPr>
        </p:nvSpPr>
        <p:spPr>
          <a:xfrm>
            <a:off x="457200" y="2466975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/>
              <a:t>Static Testing of BioMedical Models</a:t>
            </a:r>
            <a:endParaRPr/>
          </a:p>
        </p:txBody>
      </p:sp>
      <p:sp>
        <p:nvSpPr>
          <p:cNvPr id="174" name="Google Shape;174;p7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What’s Wrong With This Model?</a:t>
            </a:r>
            <a:endParaRPr/>
          </a:p>
        </p:txBody>
      </p:sp>
      <p:sp>
        <p:nvSpPr>
          <p:cNvPr id="180" name="Google Shape;180;p8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, line chart&#10;&#10;Description automatically generated" id="181" name="Google Shape;18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9412" y="1179731"/>
            <a:ext cx="3817112" cy="25476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82" name="Google Shape;18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284" y="1333500"/>
            <a:ext cx="32258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"/>
          <p:cNvSpPr txBox="1"/>
          <p:nvPr/>
        </p:nvSpPr>
        <p:spPr>
          <a:xfrm>
            <a:off x="1415625" y="4949450"/>
            <a:ext cx="632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Exercise: Why does [P] increase without bound?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What’s Wrong With This Model?</a:t>
            </a:r>
            <a:endParaRPr/>
          </a:p>
        </p:txBody>
      </p:sp>
      <p:sp>
        <p:nvSpPr>
          <p:cNvPr id="189" name="Google Shape;189;p9"/>
          <p:cNvSpPr txBox="1"/>
          <p:nvPr>
            <p:ph idx="12" type="sldNum"/>
          </p:nvPr>
        </p:nvSpPr>
        <p:spPr>
          <a:xfrm>
            <a:off x="7565366" y="6324600"/>
            <a:ext cx="51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, line chart&#10;&#10;Description automatically generated" id="190" name="Google Shape;1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9412" y="1179731"/>
            <a:ext cx="3817112" cy="25476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91" name="Google Shape;1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284" y="1333500"/>
            <a:ext cx="32258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/>
        </p:nvSpPr>
        <p:spPr>
          <a:xfrm>
            <a:off x="4269740" y="3727351"/>
            <a:ext cx="44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does [P] increase without bound?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1683914" y="5166221"/>
            <a:ext cx="6101700" cy="1323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treated inorganic phosphate inconsistently.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is included in J0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is not included in J1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Broadly referred to as 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 error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