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537" r:id="rId3"/>
    <p:sldId id="523" r:id="rId4"/>
    <p:sldId id="289" r:id="rId5"/>
    <p:sldId id="528" r:id="rId6"/>
    <p:sldId id="538" r:id="rId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8"/>
    <p:restoredTop sz="94694"/>
  </p:normalViewPr>
  <p:slideViewPr>
    <p:cSldViewPr snapToGrid="0">
      <p:cViewPr varScale="1">
        <p:scale>
          <a:sx n="121" d="100"/>
          <a:sy n="121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20.png"/><Relationship Id="rId21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15" Type="http://schemas.openxmlformats.org/officeDocument/2006/relationships/image" Target="../media/image80.png"/><Relationship Id="rId23" Type="http://schemas.openxmlformats.org/officeDocument/2006/relationships/image" Target="../media/image17.png"/><Relationship Id="rId19" Type="http://schemas.openxmlformats.org/officeDocument/2006/relationships/image" Target="../media/image13.png"/><Relationship Id="rId14" Type="http://schemas.openxmlformats.org/officeDocument/2006/relationships/image" Target="../media/image70.pn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2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579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Biomedical Control Systems Engineering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2621169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March, 2025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4" descr="Paul G Allen School Of Computer Science Logo, HD Png Download , Transparent  Png Image - PNGitem">
            <a:extLst>
              <a:ext uri="{FF2B5EF4-FFF2-40B4-BE49-F238E27FC236}">
                <a16:creationId xmlns:a16="http://schemas.microsoft.com/office/drawing/2014/main" id="{0530E922-5CA3-DC4C-AEEF-E9EFBE4F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4" y="6066752"/>
            <a:ext cx="2329877" cy="6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FAE12-3204-1E4E-890B-0B34ABE43012}"/>
              </a:ext>
            </a:extLst>
          </p:cNvPr>
          <p:cNvSpPr txBox="1"/>
          <p:nvPr/>
        </p:nvSpPr>
        <p:spPr>
          <a:xfrm>
            <a:off x="294939" y="420789"/>
            <a:ext cx="7178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BIOEN 498/599: Biomedical Control Systems Engineering</a:t>
            </a:r>
            <a:endParaRPr lang="en-US" sz="2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58B3C-177A-0A4A-9B39-95937CE66278}"/>
              </a:ext>
            </a:extLst>
          </p:cNvPr>
          <p:cNvSpPr txBox="1"/>
          <p:nvPr/>
        </p:nvSpPr>
        <p:spPr>
          <a:xfrm>
            <a:off x="294939" y="3834436"/>
            <a:ext cx="84474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Closed loop design (control engineering) is essential to building robust systems from biochemical pathways and other open loop biological components that: regulate outputs to a setpoint; ensure stability; and minimize oscillations. This course teaches the essentials of closed loop design using mechanistic models of biochemical systems. Students will acquire the following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 appropriate control objectives for a closed loop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characterize the time domain behavior of a biological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 closed loop architectures that make use of PID controllers, filters, and techniques for compensating biochemical systems;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computational techniques for finding designs that satisfy control objectives.</a:t>
            </a:r>
          </a:p>
          <a:p>
            <a:r>
              <a:rPr lang="en-US" sz="1400" dirty="0"/>
              <a:t>Students should have prior experience with programming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1400" dirty="0">
                <a:cs typeface="Courier New" panose="02070309020205020404" pitchFamily="49" charset="0"/>
              </a:rPr>
              <a:t>(e.g., BIOEN 336, 437/537).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36" name="Picture 12" descr="eScience Institute">
            <a:extLst>
              <a:ext uri="{FF2B5EF4-FFF2-40B4-BE49-F238E27FC236}">
                <a16:creationId xmlns:a16="http://schemas.microsoft.com/office/drawing/2014/main" id="{F37CE404-0691-7749-B1B3-ACD2A3B1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54" y="6199397"/>
            <a:ext cx="2614723" cy="4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iversity Of Washington Department Of Bioengineering - Oval, HD Png  Download - kindpng">
            <a:extLst>
              <a:ext uri="{FF2B5EF4-FFF2-40B4-BE49-F238E27FC236}">
                <a16:creationId xmlns:a16="http://schemas.microsoft.com/office/drawing/2014/main" id="{F51473F1-2E78-404D-BC6C-CF578C2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3" y="6164604"/>
            <a:ext cx="1530054" cy="4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E352DE-C8BA-6A7E-4BEB-F859DF517CE0}"/>
              </a:ext>
            </a:extLst>
          </p:cNvPr>
          <p:cNvGrpSpPr/>
          <p:nvPr/>
        </p:nvGrpSpPr>
        <p:grpSpPr>
          <a:xfrm>
            <a:off x="294939" y="1758951"/>
            <a:ext cx="7486978" cy="1908667"/>
            <a:chOff x="308361" y="1114897"/>
            <a:chExt cx="8321617" cy="26018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73808F-AE83-A14C-88E7-7020DAC01F3A}"/>
                </a:ext>
              </a:extLst>
            </p:cNvPr>
            <p:cNvSpPr/>
            <p:nvPr/>
          </p:nvSpPr>
          <p:spPr>
            <a:xfrm>
              <a:off x="308361" y="1114897"/>
              <a:ext cx="8321617" cy="260180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8" name="Picture 4" descr="Advances in management of type 1 diabetes mellitus">
              <a:extLst>
                <a:ext uri="{FF2B5EF4-FFF2-40B4-BE49-F238E27FC236}">
                  <a16:creationId xmlns:a16="http://schemas.microsoft.com/office/drawing/2014/main" id="{E8C4ED05-FD3C-B443-9E1F-00CFD40AF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13" y="1822637"/>
              <a:ext cx="2431680" cy="152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gulatory control loops of the modeled production bioreactor. The dynamics of the loops in red will be captured in our model.">
              <a:extLst>
                <a:ext uri="{FF2B5EF4-FFF2-40B4-BE49-F238E27FC236}">
                  <a16:creationId xmlns:a16="http://schemas.microsoft.com/office/drawing/2014/main" id="{3257C97D-A15E-B64C-A739-03A837C4B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51" y="1579362"/>
              <a:ext cx="1863017" cy="20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39E13-3D0B-C442-9BB4-8DF4D73BEDDB}"/>
                </a:ext>
              </a:extLst>
            </p:cNvPr>
            <p:cNvSpPr txBox="1"/>
            <p:nvPr/>
          </p:nvSpPr>
          <p:spPr>
            <a:xfrm>
              <a:off x="6354254" y="1169902"/>
              <a:ext cx="154993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Insulin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73C2A-511F-B947-B98A-F27B468594B2}"/>
                </a:ext>
              </a:extLst>
            </p:cNvPr>
            <p:cNvSpPr txBox="1"/>
            <p:nvPr/>
          </p:nvSpPr>
          <p:spPr>
            <a:xfrm>
              <a:off x="607348" y="1169902"/>
              <a:ext cx="191176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Bioreactor Control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892F8D-06E0-A548-9672-E15C475FDA20}"/>
                </a:ext>
              </a:extLst>
            </p:cNvPr>
            <p:cNvSpPr txBox="1"/>
            <p:nvPr/>
          </p:nvSpPr>
          <p:spPr>
            <a:xfrm>
              <a:off x="3060551" y="1169902"/>
              <a:ext cx="2346860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Medical Device Control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8C52F0-E719-0A4B-9F04-20A54774FD17}"/>
                </a:ext>
              </a:extLst>
            </p:cNvPr>
            <p:cNvSpPr/>
            <p:nvPr/>
          </p:nvSpPr>
          <p:spPr>
            <a:xfrm>
              <a:off x="308361" y="3233522"/>
              <a:ext cx="2481330" cy="40512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42" name="Picture 18" descr="Sensors | Free Full-Text | Sensor-Based Assistive Devices for  Visually-Impaired People: Current Status, Challenges, and Future Directions  | HTML">
              <a:extLst>
                <a:ext uri="{FF2B5EF4-FFF2-40B4-BE49-F238E27FC236}">
                  <a16:creationId xmlns:a16="http://schemas.microsoft.com/office/drawing/2014/main" id="{17083ED5-1748-2440-8F3B-6A9F8ADA2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104" y="1575493"/>
              <a:ext cx="1978335" cy="202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4FD381-DB29-6F4D-9A97-B3DB7DA53492}"/>
              </a:ext>
            </a:extLst>
          </p:cNvPr>
          <p:cNvSpPr/>
          <p:nvPr/>
        </p:nvSpPr>
        <p:spPr>
          <a:xfrm>
            <a:off x="294939" y="968840"/>
            <a:ext cx="8454653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Winter, 2025. MW 2:30-3:50.</a:t>
            </a:r>
          </a:p>
          <a:p>
            <a:r>
              <a:rPr lang="en-US" sz="1200" dirty="0"/>
              <a:t>Instructor: Joseph L. Hellerstein, Senior Fellow (eScience Institute), Affiliate Professor (Allen School of Computer Science) </a:t>
            </a:r>
          </a:p>
          <a:p>
            <a:r>
              <a:rPr lang="en-US" sz="1050" dirty="0" err="1"/>
              <a:t>jlheller@uw.edu</a:t>
            </a:r>
            <a:endParaRPr lang="en-US" sz="1200" dirty="0"/>
          </a:p>
        </p:txBody>
      </p:sp>
      <p:pic>
        <p:nvPicPr>
          <p:cNvPr id="1026" name="Picture 2" descr="University of Washington - Global Innovation Exchange">
            <a:extLst>
              <a:ext uri="{FF2B5EF4-FFF2-40B4-BE49-F238E27FC236}">
                <a16:creationId xmlns:a16="http://schemas.microsoft.com/office/drawing/2014/main" id="{7612072B-57B4-A74A-B968-38133B4C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91" y="141241"/>
            <a:ext cx="1074677" cy="5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Actuator disturbance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1744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r>
              <a:rPr lang="en-US" sz="2400" dirty="0"/>
              <a:t>C (compensation)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23B32-D62A-C04A-214A-79DBE89FB1C6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17161-F6C2-10BD-EA28-3AA011F4B961}"/>
              </a:ext>
            </a:extLst>
          </p:cNvPr>
          <p:cNvCxnSpPr>
            <a:cxnSpLocks/>
            <a:stCxn id="15" idx="3"/>
            <a:endCxn id="31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A7EB2-8F30-F033-E0F2-141F4BB900B4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4180FAF-42F8-1299-2EF7-B7553B1809D7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366826-D4B0-8532-9150-3B2F82582CC4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250D818-892B-A042-39F7-594AA34315A6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1F27411-A8C2-FE27-A4A4-1CD60016DB5F}"/>
              </a:ext>
            </a:extLst>
          </p:cNvPr>
          <p:cNvCxnSpPr>
            <a:cxnSpLocks/>
            <a:stCxn id="29" idx="1"/>
            <a:endCxn id="1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AA9C90-1624-BAF3-2342-BAB665486D50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1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1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60514DA-D43B-5988-FBA9-31C5AB187A54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7CB88-F3E6-C981-8400-1AC40F11AE06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29422-1808-FE4A-5325-AC6DA27F68D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501747-714E-C2E8-5647-E3EBA119BB10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2FEC5B6-D1C0-1082-9D3B-DC86CEA9DF84}"/>
              </a:ext>
            </a:extLst>
          </p:cNvPr>
          <p:cNvCxnSpPr>
            <a:cxnSpLocks/>
            <a:stCxn id="25" idx="4"/>
            <a:endCxn id="29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CFAC636-7587-3929-DDF0-147105EA6E7A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739405-0B5F-5F28-1EC9-B61BA5AF57E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7706A6-DFFE-F55F-E6D7-A17571E550A1}"/>
              </a:ext>
            </a:extLst>
          </p:cNvPr>
          <p:cNvCxnSpPr>
            <a:cxnSpLocks/>
            <a:stCxn id="31" idx="6"/>
            <a:endCxn id="6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1473D4-BB1D-932E-5208-7B98A048304E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2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2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2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2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013CDB2-A293-4CB1-B926-2270E18EACAB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157D-1D86-5C4D-94A9-0D06460D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066800"/>
            <a:ext cx="8431900" cy="54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0" y="366164"/>
            <a:ext cx="6008330" cy="838200"/>
          </a:xfrm>
        </p:spPr>
        <p:txBody>
          <a:bodyPr/>
          <a:lstStyle/>
          <a:p>
            <a:r>
              <a:rPr lang="en-US" dirty="0"/>
              <a:t>An OLS: mTOR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9B6BE0-69A3-8E47-B4D2-678058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38" y="340076"/>
            <a:ext cx="2209125" cy="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0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627368" y="26446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F7244-4D68-2898-A919-B473743D49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2942" y="265216"/>
            <a:ext cx="3073858" cy="879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2BCC6-BBB3-0D76-5D3D-0988637DDAB6}"/>
              </a:ext>
            </a:extLst>
          </p:cNvPr>
          <p:cNvSpPr txBox="1"/>
          <p:nvPr/>
        </p:nvSpPr>
        <p:spPr>
          <a:xfrm>
            <a:off x="5794700" y="3438349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25AB-8209-2531-AA18-E61493E5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DBA1B-1AAD-3915-026F-EA6DE22CF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EA9C8-E18C-91FA-CDBD-6E4D4AE41991}"/>
              </a:ext>
            </a:extLst>
          </p:cNvPr>
          <p:cNvSpPr txBox="1"/>
          <p:nvPr/>
        </p:nvSpPr>
        <p:spPr>
          <a:xfrm>
            <a:off x="608201" y="920621"/>
            <a:ext cx="8078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Concepts</a:t>
            </a:r>
            <a:r>
              <a:rPr lang="en-US" sz="2000" dirty="0"/>
              <a:t> (2 lectures)</a:t>
            </a:r>
          </a:p>
          <a:p>
            <a:pPr lvl="3"/>
            <a:r>
              <a:rPr lang="en-US" sz="2000" dirty="0"/>
              <a:t>	Control objectives, controller architecture, design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Testbed construction </a:t>
            </a:r>
            <a:r>
              <a:rPr lang="en-US" sz="2000" dirty="0"/>
              <a:t>(5 lectures)</a:t>
            </a:r>
          </a:p>
          <a:p>
            <a:pPr lvl="4"/>
            <a:r>
              <a:rPr lang="en-US" sz="2000" dirty="0"/>
              <a:t>	Python review, building controllers w/Antimony, </a:t>
            </a:r>
          </a:p>
          <a:p>
            <a:pPr lvl="4"/>
            <a:r>
              <a:rPr lang="en-US" sz="2000" dirty="0"/>
              <a:t>	controllability analysis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Theory</a:t>
            </a:r>
            <a:r>
              <a:rPr lang="en-US" sz="2000" dirty="0"/>
              <a:t> (5 lectures)</a:t>
            </a:r>
          </a:p>
          <a:p>
            <a:pPr lvl="5"/>
            <a:r>
              <a:rPr lang="en-US" sz="2000" dirty="0"/>
              <a:t>	Transfer function properties as they relate to </a:t>
            </a:r>
          </a:p>
          <a:p>
            <a:pPr lvl="5"/>
            <a:r>
              <a:rPr lang="en-US" sz="2000" dirty="0"/>
              <a:t>	control objectives, deriving transfer functions for 	Antimony 	models, system identification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Root Locus (RL) analysis </a:t>
            </a:r>
            <a:r>
              <a:rPr lang="en-US" sz="2000" dirty="0"/>
              <a:t>(4 lectures)</a:t>
            </a:r>
          </a:p>
          <a:p>
            <a:pPr lvl="5"/>
            <a:r>
              <a:rPr lang="en-US" sz="2000" dirty="0"/>
              <a:t>	Interpreting RL plots, designing P-control with RL, </a:t>
            </a:r>
          </a:p>
          <a:p>
            <a:pPr lvl="5"/>
            <a:r>
              <a:rPr lang="en-US" sz="2000" dirty="0"/>
              <a:t>	designing PID control with RL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Closing</a:t>
            </a:r>
            <a:r>
              <a:rPr lang="en-US" sz="2000" dirty="0"/>
              <a:t> (3 lectures)</a:t>
            </a:r>
          </a:p>
          <a:p>
            <a:pPr lvl="5"/>
            <a:r>
              <a:rPr lang="en-US" sz="2000" dirty="0"/>
              <a:t>	Summary of control engineering, student 	presentations of final projects</a:t>
            </a:r>
          </a:p>
          <a:p>
            <a:pPr lvl="4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16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81176</TotalTime>
  <Words>518</Words>
  <Application>Microsoft Macintosh PowerPoint</Application>
  <PresentationFormat>On-screen Show (4:3)</PresentationFormat>
  <Paragraphs>105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Courier New</vt:lpstr>
      <vt:lpstr>Arial</vt:lpstr>
      <vt:lpstr>Office Theme</vt:lpstr>
      <vt:lpstr>BIOE 498 / BIOE 599  Biomedical Control Systems Engineering     </vt:lpstr>
      <vt:lpstr>PowerPoint Presentation</vt:lpstr>
      <vt:lpstr>Control Architecture</vt:lpstr>
      <vt:lpstr>An OLS: mTOR Signaling</vt:lpstr>
      <vt:lpstr>Common Controllers</vt:lpstr>
      <vt:lpstr>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257</cp:revision>
  <dcterms:created xsi:type="dcterms:W3CDTF">2008-11-04T22:35:39Z</dcterms:created>
  <dcterms:modified xsi:type="dcterms:W3CDTF">2025-03-20T15:30:47Z</dcterms:modified>
</cp:coreProperties>
</file>