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950"/>
    <p:restoredTop sz="97155"/>
  </p:normalViewPr>
  <p:slideViewPr>
    <p:cSldViewPr snapToGrid="0" snapToObjects="1">
      <p:cViewPr varScale="1">
        <p:scale>
          <a:sx n="128" d="100"/>
          <a:sy n="128" d="100"/>
        </p:scale>
        <p:origin x="58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5AE1A8-6445-7145-93D1-DF13F3D8786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3149FEA-68DA-854C-8C1F-7684339E37E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5B88AF1-C7EF-0547-8B2E-68750D9244FD}"/>
              </a:ext>
            </a:extLst>
          </p:cNvPr>
          <p:cNvSpPr>
            <a:spLocks noGrp="1"/>
          </p:cNvSpPr>
          <p:nvPr>
            <p:ph type="dt" sz="half" idx="10"/>
          </p:nvPr>
        </p:nvSpPr>
        <p:spPr/>
        <p:txBody>
          <a:bodyPr/>
          <a:lstStyle/>
          <a:p>
            <a:fld id="{7C2E31FC-62A1-354D-9EAE-1878143CD131}" type="datetimeFigureOut">
              <a:rPr lang="en-US" smtClean="0"/>
              <a:t>10/30/23</a:t>
            </a:fld>
            <a:endParaRPr lang="en-US"/>
          </a:p>
        </p:txBody>
      </p:sp>
      <p:sp>
        <p:nvSpPr>
          <p:cNvPr id="5" name="Footer Placeholder 4">
            <a:extLst>
              <a:ext uri="{FF2B5EF4-FFF2-40B4-BE49-F238E27FC236}">
                <a16:creationId xmlns:a16="http://schemas.microsoft.com/office/drawing/2014/main" id="{49A21B6D-4053-3F4A-AE57-5C90C7CEF2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295F62-47F6-E345-BEA0-0308A9484256}"/>
              </a:ext>
            </a:extLst>
          </p:cNvPr>
          <p:cNvSpPr>
            <a:spLocks noGrp="1"/>
          </p:cNvSpPr>
          <p:nvPr>
            <p:ph type="sldNum" sz="quarter" idx="12"/>
          </p:nvPr>
        </p:nvSpPr>
        <p:spPr/>
        <p:txBody>
          <a:bodyPr/>
          <a:lstStyle/>
          <a:p>
            <a:fld id="{FC214F9F-DED4-6E4C-9BF3-0A9CE5EC3796}" type="slidenum">
              <a:rPr lang="en-US" smtClean="0"/>
              <a:t>‹#›</a:t>
            </a:fld>
            <a:endParaRPr lang="en-US"/>
          </a:p>
        </p:txBody>
      </p:sp>
    </p:spTree>
    <p:extLst>
      <p:ext uri="{BB962C8B-B14F-4D97-AF65-F5344CB8AC3E}">
        <p14:creationId xmlns:p14="http://schemas.microsoft.com/office/powerpoint/2010/main" val="21016387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F484A4-A701-1C45-A895-E5741F38076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DA89059-4646-1D48-9FC1-E066DDC6B99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736536-94B3-2B4C-995C-A7F2B69EC1E7}"/>
              </a:ext>
            </a:extLst>
          </p:cNvPr>
          <p:cNvSpPr>
            <a:spLocks noGrp="1"/>
          </p:cNvSpPr>
          <p:nvPr>
            <p:ph type="dt" sz="half" idx="10"/>
          </p:nvPr>
        </p:nvSpPr>
        <p:spPr/>
        <p:txBody>
          <a:bodyPr/>
          <a:lstStyle/>
          <a:p>
            <a:fld id="{7C2E31FC-62A1-354D-9EAE-1878143CD131}" type="datetimeFigureOut">
              <a:rPr lang="en-US" smtClean="0"/>
              <a:t>10/30/23</a:t>
            </a:fld>
            <a:endParaRPr lang="en-US"/>
          </a:p>
        </p:txBody>
      </p:sp>
      <p:sp>
        <p:nvSpPr>
          <p:cNvPr id="5" name="Footer Placeholder 4">
            <a:extLst>
              <a:ext uri="{FF2B5EF4-FFF2-40B4-BE49-F238E27FC236}">
                <a16:creationId xmlns:a16="http://schemas.microsoft.com/office/drawing/2014/main" id="{DD314EBB-30A6-D748-A80B-25EC4458ED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325C67-860B-DE4E-8B0F-5FAAF1169BB3}"/>
              </a:ext>
            </a:extLst>
          </p:cNvPr>
          <p:cNvSpPr>
            <a:spLocks noGrp="1"/>
          </p:cNvSpPr>
          <p:nvPr>
            <p:ph type="sldNum" sz="quarter" idx="12"/>
          </p:nvPr>
        </p:nvSpPr>
        <p:spPr/>
        <p:txBody>
          <a:bodyPr/>
          <a:lstStyle/>
          <a:p>
            <a:fld id="{FC214F9F-DED4-6E4C-9BF3-0A9CE5EC3796}" type="slidenum">
              <a:rPr lang="en-US" smtClean="0"/>
              <a:t>‹#›</a:t>
            </a:fld>
            <a:endParaRPr lang="en-US"/>
          </a:p>
        </p:txBody>
      </p:sp>
    </p:spTree>
    <p:extLst>
      <p:ext uri="{BB962C8B-B14F-4D97-AF65-F5344CB8AC3E}">
        <p14:creationId xmlns:p14="http://schemas.microsoft.com/office/powerpoint/2010/main" val="14891756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91740A3-0C6B-DD48-98F1-F21F1D353B7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3016796-FFF9-4A4C-88D0-A908FC89BDF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1031ADB-66C3-FF4F-8D3B-717B2B229E75}"/>
              </a:ext>
            </a:extLst>
          </p:cNvPr>
          <p:cNvSpPr>
            <a:spLocks noGrp="1"/>
          </p:cNvSpPr>
          <p:nvPr>
            <p:ph type="dt" sz="half" idx="10"/>
          </p:nvPr>
        </p:nvSpPr>
        <p:spPr/>
        <p:txBody>
          <a:bodyPr/>
          <a:lstStyle/>
          <a:p>
            <a:fld id="{7C2E31FC-62A1-354D-9EAE-1878143CD131}" type="datetimeFigureOut">
              <a:rPr lang="en-US" smtClean="0"/>
              <a:t>10/30/23</a:t>
            </a:fld>
            <a:endParaRPr lang="en-US"/>
          </a:p>
        </p:txBody>
      </p:sp>
      <p:sp>
        <p:nvSpPr>
          <p:cNvPr id="5" name="Footer Placeholder 4">
            <a:extLst>
              <a:ext uri="{FF2B5EF4-FFF2-40B4-BE49-F238E27FC236}">
                <a16:creationId xmlns:a16="http://schemas.microsoft.com/office/drawing/2014/main" id="{0F81EB51-0B67-9D4A-A53E-61AEE6C8297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2C31DF-0674-7B4E-B670-661378D7AF52}"/>
              </a:ext>
            </a:extLst>
          </p:cNvPr>
          <p:cNvSpPr>
            <a:spLocks noGrp="1"/>
          </p:cNvSpPr>
          <p:nvPr>
            <p:ph type="sldNum" sz="quarter" idx="12"/>
          </p:nvPr>
        </p:nvSpPr>
        <p:spPr/>
        <p:txBody>
          <a:bodyPr/>
          <a:lstStyle/>
          <a:p>
            <a:fld id="{FC214F9F-DED4-6E4C-9BF3-0A9CE5EC3796}" type="slidenum">
              <a:rPr lang="en-US" smtClean="0"/>
              <a:t>‹#›</a:t>
            </a:fld>
            <a:endParaRPr lang="en-US"/>
          </a:p>
        </p:txBody>
      </p:sp>
    </p:spTree>
    <p:extLst>
      <p:ext uri="{BB962C8B-B14F-4D97-AF65-F5344CB8AC3E}">
        <p14:creationId xmlns:p14="http://schemas.microsoft.com/office/powerpoint/2010/main" val="7387284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43D7F-03F1-054B-A4C9-699FBA4532C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578B9B1-A34B-A14D-AF5E-F658738EC69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0959814-69F7-3E49-971E-DFB9C5C173EE}"/>
              </a:ext>
            </a:extLst>
          </p:cNvPr>
          <p:cNvSpPr>
            <a:spLocks noGrp="1"/>
          </p:cNvSpPr>
          <p:nvPr>
            <p:ph type="dt" sz="half" idx="10"/>
          </p:nvPr>
        </p:nvSpPr>
        <p:spPr/>
        <p:txBody>
          <a:bodyPr/>
          <a:lstStyle/>
          <a:p>
            <a:fld id="{7C2E31FC-62A1-354D-9EAE-1878143CD131}" type="datetimeFigureOut">
              <a:rPr lang="en-US" smtClean="0"/>
              <a:t>10/30/23</a:t>
            </a:fld>
            <a:endParaRPr lang="en-US"/>
          </a:p>
        </p:txBody>
      </p:sp>
      <p:sp>
        <p:nvSpPr>
          <p:cNvPr id="5" name="Footer Placeholder 4">
            <a:extLst>
              <a:ext uri="{FF2B5EF4-FFF2-40B4-BE49-F238E27FC236}">
                <a16:creationId xmlns:a16="http://schemas.microsoft.com/office/drawing/2014/main" id="{F05C1860-742E-C441-9AC1-128E42FEA9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FC68C8-D7DE-F64C-9301-3CC42D616A2C}"/>
              </a:ext>
            </a:extLst>
          </p:cNvPr>
          <p:cNvSpPr>
            <a:spLocks noGrp="1"/>
          </p:cNvSpPr>
          <p:nvPr>
            <p:ph type="sldNum" sz="quarter" idx="12"/>
          </p:nvPr>
        </p:nvSpPr>
        <p:spPr/>
        <p:txBody>
          <a:bodyPr/>
          <a:lstStyle/>
          <a:p>
            <a:fld id="{FC214F9F-DED4-6E4C-9BF3-0A9CE5EC3796}" type="slidenum">
              <a:rPr lang="en-US" smtClean="0"/>
              <a:t>‹#›</a:t>
            </a:fld>
            <a:endParaRPr lang="en-US"/>
          </a:p>
        </p:txBody>
      </p:sp>
    </p:spTree>
    <p:extLst>
      <p:ext uri="{BB962C8B-B14F-4D97-AF65-F5344CB8AC3E}">
        <p14:creationId xmlns:p14="http://schemas.microsoft.com/office/powerpoint/2010/main" val="32766995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F70CA8-A7F7-EC41-A89F-5830A57EF65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BBCD86F-DABE-4447-B7A1-708E90FDFFD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DF9E9AE-4C6C-454F-B187-614D97D100FE}"/>
              </a:ext>
            </a:extLst>
          </p:cNvPr>
          <p:cNvSpPr>
            <a:spLocks noGrp="1"/>
          </p:cNvSpPr>
          <p:nvPr>
            <p:ph type="dt" sz="half" idx="10"/>
          </p:nvPr>
        </p:nvSpPr>
        <p:spPr/>
        <p:txBody>
          <a:bodyPr/>
          <a:lstStyle/>
          <a:p>
            <a:fld id="{7C2E31FC-62A1-354D-9EAE-1878143CD131}" type="datetimeFigureOut">
              <a:rPr lang="en-US" smtClean="0"/>
              <a:t>10/30/23</a:t>
            </a:fld>
            <a:endParaRPr lang="en-US"/>
          </a:p>
        </p:txBody>
      </p:sp>
      <p:sp>
        <p:nvSpPr>
          <p:cNvPr id="5" name="Footer Placeholder 4">
            <a:extLst>
              <a:ext uri="{FF2B5EF4-FFF2-40B4-BE49-F238E27FC236}">
                <a16:creationId xmlns:a16="http://schemas.microsoft.com/office/drawing/2014/main" id="{8C9F1F40-68BB-064D-8F5A-A535472F5B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43938A-E04C-B440-9BC0-3FDF9F9F4F47}"/>
              </a:ext>
            </a:extLst>
          </p:cNvPr>
          <p:cNvSpPr>
            <a:spLocks noGrp="1"/>
          </p:cNvSpPr>
          <p:nvPr>
            <p:ph type="sldNum" sz="quarter" idx="12"/>
          </p:nvPr>
        </p:nvSpPr>
        <p:spPr/>
        <p:txBody>
          <a:bodyPr/>
          <a:lstStyle/>
          <a:p>
            <a:fld id="{FC214F9F-DED4-6E4C-9BF3-0A9CE5EC3796}" type="slidenum">
              <a:rPr lang="en-US" smtClean="0"/>
              <a:t>‹#›</a:t>
            </a:fld>
            <a:endParaRPr lang="en-US"/>
          </a:p>
        </p:txBody>
      </p:sp>
    </p:spTree>
    <p:extLst>
      <p:ext uri="{BB962C8B-B14F-4D97-AF65-F5344CB8AC3E}">
        <p14:creationId xmlns:p14="http://schemas.microsoft.com/office/powerpoint/2010/main" val="13378597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CAC62-5307-E644-AAAD-1A9E856A884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A2E674D-4279-D34E-AD38-5841B03F82C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EDFBFB4-E4E4-9641-9306-C1941EA7B16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5484D32-0632-D24F-88AC-0110A765B36B}"/>
              </a:ext>
            </a:extLst>
          </p:cNvPr>
          <p:cNvSpPr>
            <a:spLocks noGrp="1"/>
          </p:cNvSpPr>
          <p:nvPr>
            <p:ph type="dt" sz="half" idx="10"/>
          </p:nvPr>
        </p:nvSpPr>
        <p:spPr/>
        <p:txBody>
          <a:bodyPr/>
          <a:lstStyle/>
          <a:p>
            <a:fld id="{7C2E31FC-62A1-354D-9EAE-1878143CD131}" type="datetimeFigureOut">
              <a:rPr lang="en-US" smtClean="0"/>
              <a:t>10/30/23</a:t>
            </a:fld>
            <a:endParaRPr lang="en-US"/>
          </a:p>
        </p:txBody>
      </p:sp>
      <p:sp>
        <p:nvSpPr>
          <p:cNvPr id="6" name="Footer Placeholder 5">
            <a:extLst>
              <a:ext uri="{FF2B5EF4-FFF2-40B4-BE49-F238E27FC236}">
                <a16:creationId xmlns:a16="http://schemas.microsoft.com/office/drawing/2014/main" id="{27455D8C-7218-A249-91D5-18586992FD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5811ABA-F89C-3E4C-A78A-B9C68FDED06A}"/>
              </a:ext>
            </a:extLst>
          </p:cNvPr>
          <p:cNvSpPr>
            <a:spLocks noGrp="1"/>
          </p:cNvSpPr>
          <p:nvPr>
            <p:ph type="sldNum" sz="quarter" idx="12"/>
          </p:nvPr>
        </p:nvSpPr>
        <p:spPr/>
        <p:txBody>
          <a:bodyPr/>
          <a:lstStyle/>
          <a:p>
            <a:fld id="{FC214F9F-DED4-6E4C-9BF3-0A9CE5EC3796}" type="slidenum">
              <a:rPr lang="en-US" smtClean="0"/>
              <a:t>‹#›</a:t>
            </a:fld>
            <a:endParaRPr lang="en-US"/>
          </a:p>
        </p:txBody>
      </p:sp>
    </p:spTree>
    <p:extLst>
      <p:ext uri="{BB962C8B-B14F-4D97-AF65-F5344CB8AC3E}">
        <p14:creationId xmlns:p14="http://schemas.microsoft.com/office/powerpoint/2010/main" val="4163390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F58C7C-376A-DA49-A07B-D4E0F19965A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5FE6C4A-0C78-5347-8AA7-D0DE658EFB6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26A27A3-0A18-7246-81D6-A0E5415A23F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02083D3-461B-524B-9A91-B3AAED95AC2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644ADF3-B1EC-3343-924D-E41644E1C4B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196E972-3F0F-0343-BD4B-91B5BDAF36CB}"/>
              </a:ext>
            </a:extLst>
          </p:cNvPr>
          <p:cNvSpPr>
            <a:spLocks noGrp="1"/>
          </p:cNvSpPr>
          <p:nvPr>
            <p:ph type="dt" sz="half" idx="10"/>
          </p:nvPr>
        </p:nvSpPr>
        <p:spPr/>
        <p:txBody>
          <a:bodyPr/>
          <a:lstStyle/>
          <a:p>
            <a:fld id="{7C2E31FC-62A1-354D-9EAE-1878143CD131}" type="datetimeFigureOut">
              <a:rPr lang="en-US" smtClean="0"/>
              <a:t>10/30/23</a:t>
            </a:fld>
            <a:endParaRPr lang="en-US"/>
          </a:p>
        </p:txBody>
      </p:sp>
      <p:sp>
        <p:nvSpPr>
          <p:cNvPr id="8" name="Footer Placeholder 7">
            <a:extLst>
              <a:ext uri="{FF2B5EF4-FFF2-40B4-BE49-F238E27FC236}">
                <a16:creationId xmlns:a16="http://schemas.microsoft.com/office/drawing/2014/main" id="{E75F1714-E9E2-4A4A-BC9C-2A6A251C3E7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F7D01CD-DB83-794A-8F1D-633D9B9DEC85}"/>
              </a:ext>
            </a:extLst>
          </p:cNvPr>
          <p:cNvSpPr>
            <a:spLocks noGrp="1"/>
          </p:cNvSpPr>
          <p:nvPr>
            <p:ph type="sldNum" sz="quarter" idx="12"/>
          </p:nvPr>
        </p:nvSpPr>
        <p:spPr/>
        <p:txBody>
          <a:bodyPr/>
          <a:lstStyle/>
          <a:p>
            <a:fld id="{FC214F9F-DED4-6E4C-9BF3-0A9CE5EC3796}" type="slidenum">
              <a:rPr lang="en-US" smtClean="0"/>
              <a:t>‹#›</a:t>
            </a:fld>
            <a:endParaRPr lang="en-US"/>
          </a:p>
        </p:txBody>
      </p:sp>
    </p:spTree>
    <p:extLst>
      <p:ext uri="{BB962C8B-B14F-4D97-AF65-F5344CB8AC3E}">
        <p14:creationId xmlns:p14="http://schemas.microsoft.com/office/powerpoint/2010/main" val="14274625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43684-425F-F24E-896B-74B143E431E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4F91B7F-90F3-3D4A-954E-01B32C7E6D7D}"/>
              </a:ext>
            </a:extLst>
          </p:cNvPr>
          <p:cNvSpPr>
            <a:spLocks noGrp="1"/>
          </p:cNvSpPr>
          <p:nvPr>
            <p:ph type="dt" sz="half" idx="10"/>
          </p:nvPr>
        </p:nvSpPr>
        <p:spPr/>
        <p:txBody>
          <a:bodyPr/>
          <a:lstStyle/>
          <a:p>
            <a:fld id="{7C2E31FC-62A1-354D-9EAE-1878143CD131}" type="datetimeFigureOut">
              <a:rPr lang="en-US" smtClean="0"/>
              <a:t>10/30/23</a:t>
            </a:fld>
            <a:endParaRPr lang="en-US"/>
          </a:p>
        </p:txBody>
      </p:sp>
      <p:sp>
        <p:nvSpPr>
          <p:cNvPr id="4" name="Footer Placeholder 3">
            <a:extLst>
              <a:ext uri="{FF2B5EF4-FFF2-40B4-BE49-F238E27FC236}">
                <a16:creationId xmlns:a16="http://schemas.microsoft.com/office/drawing/2014/main" id="{CC16A317-3337-D24E-A11C-37597EE1325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6834593-2816-6A42-ABA2-5509159AE0C2}"/>
              </a:ext>
            </a:extLst>
          </p:cNvPr>
          <p:cNvSpPr>
            <a:spLocks noGrp="1"/>
          </p:cNvSpPr>
          <p:nvPr>
            <p:ph type="sldNum" sz="quarter" idx="12"/>
          </p:nvPr>
        </p:nvSpPr>
        <p:spPr/>
        <p:txBody>
          <a:bodyPr/>
          <a:lstStyle/>
          <a:p>
            <a:fld id="{FC214F9F-DED4-6E4C-9BF3-0A9CE5EC3796}" type="slidenum">
              <a:rPr lang="en-US" smtClean="0"/>
              <a:t>‹#›</a:t>
            </a:fld>
            <a:endParaRPr lang="en-US"/>
          </a:p>
        </p:txBody>
      </p:sp>
    </p:spTree>
    <p:extLst>
      <p:ext uri="{BB962C8B-B14F-4D97-AF65-F5344CB8AC3E}">
        <p14:creationId xmlns:p14="http://schemas.microsoft.com/office/powerpoint/2010/main" val="27236197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9311B65-893C-6B46-ADD1-54DFE48524D0}"/>
              </a:ext>
            </a:extLst>
          </p:cNvPr>
          <p:cNvSpPr>
            <a:spLocks noGrp="1"/>
          </p:cNvSpPr>
          <p:nvPr>
            <p:ph type="dt" sz="half" idx="10"/>
          </p:nvPr>
        </p:nvSpPr>
        <p:spPr/>
        <p:txBody>
          <a:bodyPr/>
          <a:lstStyle/>
          <a:p>
            <a:fld id="{7C2E31FC-62A1-354D-9EAE-1878143CD131}" type="datetimeFigureOut">
              <a:rPr lang="en-US" smtClean="0"/>
              <a:t>10/30/23</a:t>
            </a:fld>
            <a:endParaRPr lang="en-US"/>
          </a:p>
        </p:txBody>
      </p:sp>
      <p:sp>
        <p:nvSpPr>
          <p:cNvPr id="3" name="Footer Placeholder 2">
            <a:extLst>
              <a:ext uri="{FF2B5EF4-FFF2-40B4-BE49-F238E27FC236}">
                <a16:creationId xmlns:a16="http://schemas.microsoft.com/office/drawing/2014/main" id="{442E8445-B753-8742-B6C5-3F9FAAC74CA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F297640-5594-B445-9133-7B146595D6A7}"/>
              </a:ext>
            </a:extLst>
          </p:cNvPr>
          <p:cNvSpPr>
            <a:spLocks noGrp="1"/>
          </p:cNvSpPr>
          <p:nvPr>
            <p:ph type="sldNum" sz="quarter" idx="12"/>
          </p:nvPr>
        </p:nvSpPr>
        <p:spPr/>
        <p:txBody>
          <a:bodyPr/>
          <a:lstStyle/>
          <a:p>
            <a:fld id="{FC214F9F-DED4-6E4C-9BF3-0A9CE5EC3796}" type="slidenum">
              <a:rPr lang="en-US" smtClean="0"/>
              <a:t>‹#›</a:t>
            </a:fld>
            <a:endParaRPr lang="en-US"/>
          </a:p>
        </p:txBody>
      </p:sp>
    </p:spTree>
    <p:extLst>
      <p:ext uri="{BB962C8B-B14F-4D97-AF65-F5344CB8AC3E}">
        <p14:creationId xmlns:p14="http://schemas.microsoft.com/office/powerpoint/2010/main" val="15045947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7A32F-4F36-274B-A8EF-E1AD0CF3AE4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1E25634-60E0-424C-A67A-869FF1DCBFF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93EEBF9-ECAE-2847-864D-77FC4F47E7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E64ED1B-FB09-954B-9DFB-A9EE48F42314}"/>
              </a:ext>
            </a:extLst>
          </p:cNvPr>
          <p:cNvSpPr>
            <a:spLocks noGrp="1"/>
          </p:cNvSpPr>
          <p:nvPr>
            <p:ph type="dt" sz="half" idx="10"/>
          </p:nvPr>
        </p:nvSpPr>
        <p:spPr/>
        <p:txBody>
          <a:bodyPr/>
          <a:lstStyle/>
          <a:p>
            <a:fld id="{7C2E31FC-62A1-354D-9EAE-1878143CD131}" type="datetimeFigureOut">
              <a:rPr lang="en-US" smtClean="0"/>
              <a:t>10/30/23</a:t>
            </a:fld>
            <a:endParaRPr lang="en-US"/>
          </a:p>
        </p:txBody>
      </p:sp>
      <p:sp>
        <p:nvSpPr>
          <p:cNvPr id="6" name="Footer Placeholder 5">
            <a:extLst>
              <a:ext uri="{FF2B5EF4-FFF2-40B4-BE49-F238E27FC236}">
                <a16:creationId xmlns:a16="http://schemas.microsoft.com/office/drawing/2014/main" id="{4FD80C73-41F9-D846-8867-7091073803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11A0179-970A-7A4B-89EC-0B7F03C517C5}"/>
              </a:ext>
            </a:extLst>
          </p:cNvPr>
          <p:cNvSpPr>
            <a:spLocks noGrp="1"/>
          </p:cNvSpPr>
          <p:nvPr>
            <p:ph type="sldNum" sz="quarter" idx="12"/>
          </p:nvPr>
        </p:nvSpPr>
        <p:spPr/>
        <p:txBody>
          <a:bodyPr/>
          <a:lstStyle/>
          <a:p>
            <a:fld id="{FC214F9F-DED4-6E4C-9BF3-0A9CE5EC3796}" type="slidenum">
              <a:rPr lang="en-US" smtClean="0"/>
              <a:t>‹#›</a:t>
            </a:fld>
            <a:endParaRPr lang="en-US"/>
          </a:p>
        </p:txBody>
      </p:sp>
    </p:spTree>
    <p:extLst>
      <p:ext uri="{BB962C8B-B14F-4D97-AF65-F5344CB8AC3E}">
        <p14:creationId xmlns:p14="http://schemas.microsoft.com/office/powerpoint/2010/main" val="21160780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CC4B6-9A7A-9147-934E-3F9875A363F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F8718B5-3EAB-904F-ADF3-E5A7001873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1BCEC18-BA39-F244-9637-E208B7DAB7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227249B-FA4C-7043-8992-4057210A6A2D}"/>
              </a:ext>
            </a:extLst>
          </p:cNvPr>
          <p:cNvSpPr>
            <a:spLocks noGrp="1"/>
          </p:cNvSpPr>
          <p:nvPr>
            <p:ph type="dt" sz="half" idx="10"/>
          </p:nvPr>
        </p:nvSpPr>
        <p:spPr/>
        <p:txBody>
          <a:bodyPr/>
          <a:lstStyle/>
          <a:p>
            <a:fld id="{7C2E31FC-62A1-354D-9EAE-1878143CD131}" type="datetimeFigureOut">
              <a:rPr lang="en-US" smtClean="0"/>
              <a:t>10/30/23</a:t>
            </a:fld>
            <a:endParaRPr lang="en-US"/>
          </a:p>
        </p:txBody>
      </p:sp>
      <p:sp>
        <p:nvSpPr>
          <p:cNvPr id="6" name="Footer Placeholder 5">
            <a:extLst>
              <a:ext uri="{FF2B5EF4-FFF2-40B4-BE49-F238E27FC236}">
                <a16:creationId xmlns:a16="http://schemas.microsoft.com/office/drawing/2014/main" id="{FDCCE4A6-0131-5B41-BB0C-321A8D1D538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FD060E0-F5CE-4A49-B849-7D66CAFD93DB}"/>
              </a:ext>
            </a:extLst>
          </p:cNvPr>
          <p:cNvSpPr>
            <a:spLocks noGrp="1"/>
          </p:cNvSpPr>
          <p:nvPr>
            <p:ph type="sldNum" sz="quarter" idx="12"/>
          </p:nvPr>
        </p:nvSpPr>
        <p:spPr/>
        <p:txBody>
          <a:bodyPr/>
          <a:lstStyle/>
          <a:p>
            <a:fld id="{FC214F9F-DED4-6E4C-9BF3-0A9CE5EC3796}" type="slidenum">
              <a:rPr lang="en-US" smtClean="0"/>
              <a:t>‹#›</a:t>
            </a:fld>
            <a:endParaRPr lang="en-US"/>
          </a:p>
        </p:txBody>
      </p:sp>
    </p:spTree>
    <p:extLst>
      <p:ext uri="{BB962C8B-B14F-4D97-AF65-F5344CB8AC3E}">
        <p14:creationId xmlns:p14="http://schemas.microsoft.com/office/powerpoint/2010/main" val="26631942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EB002D6-2F74-5841-B8F0-FCE587CDAE3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73A2FF7-68AB-3445-8017-8D6549EDED1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BC7178-64A8-B84B-8290-CFB58C4F9E0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C2E31FC-62A1-354D-9EAE-1878143CD131}" type="datetimeFigureOut">
              <a:rPr lang="en-US" smtClean="0"/>
              <a:t>10/30/23</a:t>
            </a:fld>
            <a:endParaRPr lang="en-US"/>
          </a:p>
        </p:txBody>
      </p:sp>
      <p:sp>
        <p:nvSpPr>
          <p:cNvPr id="5" name="Footer Placeholder 4">
            <a:extLst>
              <a:ext uri="{FF2B5EF4-FFF2-40B4-BE49-F238E27FC236}">
                <a16:creationId xmlns:a16="http://schemas.microsoft.com/office/drawing/2014/main" id="{8D2CA508-95F7-4F47-ADBB-B33CF19CA24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1C905C9-0CE4-A84B-AA1C-18CC19D64D1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214F9F-DED4-6E4C-9BF3-0A9CE5EC3796}" type="slidenum">
              <a:rPr lang="en-US" smtClean="0"/>
              <a:t>‹#›</a:t>
            </a:fld>
            <a:endParaRPr lang="en-US"/>
          </a:p>
        </p:txBody>
      </p:sp>
    </p:spTree>
    <p:extLst>
      <p:ext uri="{BB962C8B-B14F-4D97-AF65-F5344CB8AC3E}">
        <p14:creationId xmlns:p14="http://schemas.microsoft.com/office/powerpoint/2010/main" val="24307973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jpe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B8ADD7-F47D-CE47-BBAE-BEA0DFB36B04}"/>
              </a:ext>
            </a:extLst>
          </p:cNvPr>
          <p:cNvSpPr>
            <a:spLocks noGrp="1"/>
          </p:cNvSpPr>
          <p:nvPr>
            <p:ph type="ctrTitle"/>
          </p:nvPr>
        </p:nvSpPr>
        <p:spPr/>
        <p:txBody>
          <a:bodyPr/>
          <a:lstStyle/>
          <a:p>
            <a:r>
              <a:rPr lang="en-US" dirty="0"/>
              <a:t>Advanced Biological Control System</a:t>
            </a:r>
          </a:p>
        </p:txBody>
      </p:sp>
      <p:sp>
        <p:nvSpPr>
          <p:cNvPr id="3" name="Subtitle 2">
            <a:extLst>
              <a:ext uri="{FF2B5EF4-FFF2-40B4-BE49-F238E27FC236}">
                <a16:creationId xmlns:a16="http://schemas.microsoft.com/office/drawing/2014/main" id="{512CAA4F-9EEB-7543-B2BA-76A2B48B4AAC}"/>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173592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14" descr="Paul G Allen School Of Computer Science Logo, HD Png Download , Transparent  Png Image - PNGitem">
            <a:extLst>
              <a:ext uri="{FF2B5EF4-FFF2-40B4-BE49-F238E27FC236}">
                <a16:creationId xmlns:a16="http://schemas.microsoft.com/office/drawing/2014/main" id="{0530E922-5CA3-DC4C-AEEF-E9EFBE4F2C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17265" y="6066753"/>
            <a:ext cx="2329877" cy="699807"/>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2">
            <a:extLst>
              <a:ext uri="{FF2B5EF4-FFF2-40B4-BE49-F238E27FC236}">
                <a16:creationId xmlns:a16="http://schemas.microsoft.com/office/drawing/2014/main" id="{A573808F-AE83-A14C-88E7-7020DAC01F3A}"/>
              </a:ext>
            </a:extLst>
          </p:cNvPr>
          <p:cNvSpPr/>
          <p:nvPr/>
        </p:nvSpPr>
        <p:spPr>
          <a:xfrm>
            <a:off x="1832362" y="1114898"/>
            <a:ext cx="8321617" cy="2601803"/>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8" name="Picture 4" descr="Advances in management of type 1 diabetes mellitus">
            <a:extLst>
              <a:ext uri="{FF2B5EF4-FFF2-40B4-BE49-F238E27FC236}">
                <a16:creationId xmlns:a16="http://schemas.microsoft.com/office/drawing/2014/main" id="{E8C4ED05-FD3C-B443-9E1F-00CFD40AF18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37113" y="1822638"/>
            <a:ext cx="2431680" cy="152709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Regulatory control loops of the modeled production bioreactor. The dynamics of the loops in red will be captured in our model.">
            <a:extLst>
              <a:ext uri="{FF2B5EF4-FFF2-40B4-BE49-F238E27FC236}">
                <a16:creationId xmlns:a16="http://schemas.microsoft.com/office/drawing/2014/main" id="{3257C97D-A15E-B64C-A739-03A837C4BF0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53852" y="1579362"/>
            <a:ext cx="1863017" cy="201364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67D39E13-3D0B-C442-9BB4-8DF4D73BEDDB}"/>
              </a:ext>
            </a:extLst>
          </p:cNvPr>
          <p:cNvSpPr txBox="1"/>
          <p:nvPr/>
        </p:nvSpPr>
        <p:spPr>
          <a:xfrm>
            <a:off x="7878255" y="1169902"/>
            <a:ext cx="1549399" cy="369332"/>
          </a:xfrm>
          <a:prstGeom prst="rect">
            <a:avLst/>
          </a:prstGeom>
          <a:noFill/>
        </p:spPr>
        <p:txBody>
          <a:bodyPr wrap="none" rtlCol="0">
            <a:spAutoFit/>
          </a:bodyPr>
          <a:lstStyle/>
          <a:p>
            <a:r>
              <a:rPr lang="en-US" dirty="0">
                <a:solidFill>
                  <a:schemeClr val="bg1"/>
                </a:solidFill>
              </a:rPr>
              <a:t>Insulin Control</a:t>
            </a:r>
          </a:p>
        </p:txBody>
      </p:sp>
      <p:sp>
        <p:nvSpPr>
          <p:cNvPr id="9" name="TextBox 8">
            <a:extLst>
              <a:ext uri="{FF2B5EF4-FFF2-40B4-BE49-F238E27FC236}">
                <a16:creationId xmlns:a16="http://schemas.microsoft.com/office/drawing/2014/main" id="{2D073C2A-511F-B947-B98A-F27B468594B2}"/>
              </a:ext>
            </a:extLst>
          </p:cNvPr>
          <p:cNvSpPr txBox="1"/>
          <p:nvPr/>
        </p:nvSpPr>
        <p:spPr>
          <a:xfrm>
            <a:off x="2131349" y="1169902"/>
            <a:ext cx="1908023" cy="369332"/>
          </a:xfrm>
          <a:prstGeom prst="rect">
            <a:avLst/>
          </a:prstGeom>
          <a:noFill/>
        </p:spPr>
        <p:txBody>
          <a:bodyPr wrap="none" rtlCol="0">
            <a:spAutoFit/>
          </a:bodyPr>
          <a:lstStyle/>
          <a:p>
            <a:r>
              <a:rPr lang="en-US" dirty="0">
                <a:solidFill>
                  <a:schemeClr val="bg1"/>
                </a:solidFill>
              </a:rPr>
              <a:t>Bioreactor Control</a:t>
            </a:r>
          </a:p>
        </p:txBody>
      </p:sp>
      <p:sp>
        <p:nvSpPr>
          <p:cNvPr id="10" name="TextBox 9">
            <a:extLst>
              <a:ext uri="{FF2B5EF4-FFF2-40B4-BE49-F238E27FC236}">
                <a16:creationId xmlns:a16="http://schemas.microsoft.com/office/drawing/2014/main" id="{01892F8D-06E0-A548-9672-E15C475FDA20}"/>
              </a:ext>
            </a:extLst>
          </p:cNvPr>
          <p:cNvSpPr txBox="1"/>
          <p:nvPr/>
        </p:nvSpPr>
        <p:spPr>
          <a:xfrm>
            <a:off x="4584551" y="1169902"/>
            <a:ext cx="2357440" cy="369332"/>
          </a:xfrm>
          <a:prstGeom prst="rect">
            <a:avLst/>
          </a:prstGeom>
          <a:noFill/>
        </p:spPr>
        <p:txBody>
          <a:bodyPr wrap="none" rtlCol="0">
            <a:spAutoFit/>
          </a:bodyPr>
          <a:lstStyle/>
          <a:p>
            <a:r>
              <a:rPr lang="en-US" dirty="0">
                <a:solidFill>
                  <a:schemeClr val="bg1"/>
                </a:solidFill>
              </a:rPr>
              <a:t>Medical Device Control</a:t>
            </a:r>
          </a:p>
        </p:txBody>
      </p:sp>
      <p:sp>
        <p:nvSpPr>
          <p:cNvPr id="5" name="TextBox 4">
            <a:extLst>
              <a:ext uri="{FF2B5EF4-FFF2-40B4-BE49-F238E27FC236}">
                <a16:creationId xmlns:a16="http://schemas.microsoft.com/office/drawing/2014/main" id="{0B4FAE12-3204-1E4E-890B-0B34ABE43012}"/>
              </a:ext>
            </a:extLst>
          </p:cNvPr>
          <p:cNvSpPr txBox="1"/>
          <p:nvPr/>
        </p:nvSpPr>
        <p:spPr>
          <a:xfrm>
            <a:off x="1677167" y="22185"/>
            <a:ext cx="6966138" cy="461665"/>
          </a:xfrm>
          <a:prstGeom prst="rect">
            <a:avLst/>
          </a:prstGeom>
          <a:noFill/>
        </p:spPr>
        <p:txBody>
          <a:bodyPr wrap="none" rtlCol="0">
            <a:spAutoFit/>
          </a:bodyPr>
          <a:lstStyle/>
          <a:p>
            <a:r>
              <a:rPr lang="en-US" sz="2400" b="1" dirty="0"/>
              <a:t>BIOEN 498/599: Advanced Biological Control Systems</a:t>
            </a:r>
          </a:p>
        </p:txBody>
      </p:sp>
      <p:sp>
        <p:nvSpPr>
          <p:cNvPr id="14" name="Rectangle 13">
            <a:extLst>
              <a:ext uri="{FF2B5EF4-FFF2-40B4-BE49-F238E27FC236}">
                <a16:creationId xmlns:a16="http://schemas.microsoft.com/office/drawing/2014/main" id="{D18C52F0-E719-0A4B-9F04-20A54774FD17}"/>
              </a:ext>
            </a:extLst>
          </p:cNvPr>
          <p:cNvSpPr/>
          <p:nvPr/>
        </p:nvSpPr>
        <p:spPr>
          <a:xfrm>
            <a:off x="1832361" y="3233522"/>
            <a:ext cx="2481330" cy="405126"/>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B4358B3C-177A-0A4A-9B39-95937CE66278}"/>
              </a:ext>
            </a:extLst>
          </p:cNvPr>
          <p:cNvSpPr txBox="1"/>
          <p:nvPr/>
        </p:nvSpPr>
        <p:spPr>
          <a:xfrm>
            <a:off x="1832362" y="3834437"/>
            <a:ext cx="8447435" cy="2031325"/>
          </a:xfrm>
          <a:prstGeom prst="rect">
            <a:avLst/>
          </a:prstGeom>
          <a:noFill/>
        </p:spPr>
        <p:txBody>
          <a:bodyPr wrap="square" rtlCol="0">
            <a:spAutoFit/>
          </a:bodyPr>
          <a:lstStyle/>
          <a:p>
            <a:r>
              <a:rPr lang="en-US" sz="1400" dirty="0"/>
              <a:t>Engineers have long used feedback to control unreliable devices and regulate complex processes. Applications in biology include bioreactors, medical devices, and the analysis of biochemical networks This course teaches the basics of control engineering to bioengineers and allied disciplines. Some learning objectives are:</a:t>
            </a:r>
          </a:p>
          <a:p>
            <a:pPr marL="171450" indent="-171450" fontAlgn="base">
              <a:buFont typeface="Arial" panose="020B0604020202020204" pitchFamily="34" charset="0"/>
              <a:buChar char="•"/>
            </a:pPr>
            <a:r>
              <a:rPr lang="en-US" sz="1400" dirty="0"/>
              <a:t>learn common controller and control system designs;</a:t>
            </a:r>
          </a:p>
          <a:p>
            <a:pPr marL="171450" indent="-171450" fontAlgn="base">
              <a:buFont typeface="Arial" panose="020B0604020202020204" pitchFamily="34" charset="0"/>
              <a:buChar char="•"/>
            </a:pPr>
            <a:r>
              <a:rPr lang="en-US" sz="1400" dirty="0"/>
              <a:t>analyze the controllability of biochemical networks, the extent to which there are inputs such as temperature or pH that control outputs such as metabolite concentrations;</a:t>
            </a:r>
          </a:p>
          <a:p>
            <a:pPr marL="171450" indent="-171450" fontAlgn="base">
              <a:buFont typeface="Arial" panose="020B0604020202020204" pitchFamily="34" charset="0"/>
              <a:buChar char="•"/>
            </a:pPr>
            <a:r>
              <a:rPr lang="en-US" sz="1400" dirty="0"/>
              <a:t>apply linear system theory to predict behaviors such as stability, settling times, and overshoot; and</a:t>
            </a:r>
          </a:p>
          <a:p>
            <a:pPr marL="171450" indent="-171450" fontAlgn="base">
              <a:buFont typeface="Arial" panose="020B0604020202020204" pitchFamily="34" charset="0"/>
              <a:buChar char="•"/>
            </a:pPr>
            <a:r>
              <a:rPr lang="en-US" sz="1400" dirty="0"/>
              <a:t>develop skills with control system design.</a:t>
            </a:r>
          </a:p>
          <a:p>
            <a:r>
              <a:rPr lang="en-US" sz="1400" dirty="0"/>
              <a:t>Ideally students have taken BIOEN 336 (Bioengineering systems &amp; control) or equivalent.</a:t>
            </a:r>
          </a:p>
        </p:txBody>
      </p:sp>
      <p:pic>
        <p:nvPicPr>
          <p:cNvPr id="1036" name="Picture 12" descr="eScience Institute">
            <a:extLst>
              <a:ext uri="{FF2B5EF4-FFF2-40B4-BE49-F238E27FC236}">
                <a16:creationId xmlns:a16="http://schemas.microsoft.com/office/drawing/2014/main" id="{F37CE404-0691-7749-B1B3-ACD2A3B1860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82355" y="6199398"/>
            <a:ext cx="2614723" cy="420975"/>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University Of Washington Department Of Bioengineering - Oval, HD Png  Download - kindpng">
            <a:extLst>
              <a:ext uri="{FF2B5EF4-FFF2-40B4-BE49-F238E27FC236}">
                <a16:creationId xmlns:a16="http://schemas.microsoft.com/office/drawing/2014/main" id="{F51473F1-2E78-404D-BC6C-CF578C29AE2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32113" y="6164605"/>
            <a:ext cx="1530054" cy="490561"/>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Sensors | Free Full-Text | Sensor-Based Assistive Devices for  Visually-Impaired People: Current Status, Challenges, and Future Directions  | HTML">
            <a:extLst>
              <a:ext uri="{FF2B5EF4-FFF2-40B4-BE49-F238E27FC236}">
                <a16:creationId xmlns:a16="http://schemas.microsoft.com/office/drawing/2014/main" id="{17083ED5-1748-2440-8F3B-6A9F8ADA28B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774105" y="1575494"/>
            <a:ext cx="1978335" cy="2021383"/>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1F4FD381-DB29-6F4D-9A97-B3DB7DA53492}"/>
              </a:ext>
            </a:extLst>
          </p:cNvPr>
          <p:cNvSpPr/>
          <p:nvPr/>
        </p:nvSpPr>
        <p:spPr>
          <a:xfrm>
            <a:off x="1683749" y="392371"/>
            <a:ext cx="8454653" cy="654025"/>
          </a:xfrm>
          <a:prstGeom prst="rect">
            <a:avLst/>
          </a:prstGeom>
        </p:spPr>
        <p:txBody>
          <a:bodyPr wrap="square">
            <a:spAutoFit/>
          </a:bodyPr>
          <a:lstStyle/>
          <a:p>
            <a:r>
              <a:rPr lang="en-US" sz="1400" dirty="0">
                <a:solidFill>
                  <a:srgbClr val="222222"/>
                </a:solidFill>
                <a:latin typeface="Arial" panose="020B0604020202020204" pitchFamily="34" charset="0"/>
              </a:rPr>
              <a:t>Winter, 2024. MW 1:00 – 2:20.</a:t>
            </a:r>
          </a:p>
          <a:p>
            <a:r>
              <a:rPr lang="en-US" sz="1200" dirty="0"/>
              <a:t>Instructor: Joseph L. Hellerstein, Senior Fellow (eScience Institute), Affiliate Professor (Allen School of Computer Science) </a:t>
            </a:r>
          </a:p>
          <a:p>
            <a:r>
              <a:rPr lang="en-US" sz="1050" dirty="0" err="1"/>
              <a:t>jlheller@uw.edu</a:t>
            </a:r>
            <a:endParaRPr lang="en-US" sz="1200" dirty="0"/>
          </a:p>
        </p:txBody>
      </p:sp>
      <p:pic>
        <p:nvPicPr>
          <p:cNvPr id="1026" name="Picture 2" descr="University of Washington - Global Innovation Exchange">
            <a:extLst>
              <a:ext uri="{FF2B5EF4-FFF2-40B4-BE49-F238E27FC236}">
                <a16:creationId xmlns:a16="http://schemas.microsoft.com/office/drawing/2014/main" id="{7612072B-57B4-A74A-B968-38133B4C948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501883" y="159878"/>
            <a:ext cx="1074677" cy="5287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04141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Diagram&#10;&#10;Description automatically generated">
            <a:extLst>
              <a:ext uri="{FF2B5EF4-FFF2-40B4-BE49-F238E27FC236}">
                <a16:creationId xmlns:a16="http://schemas.microsoft.com/office/drawing/2014/main" id="{8237C714-26B8-FC49-BE6A-21C91FC757B1}"/>
              </a:ext>
            </a:extLst>
          </p:cNvPr>
          <p:cNvPicPr>
            <a:picLocks noChangeAspect="1"/>
          </p:cNvPicPr>
          <p:nvPr/>
        </p:nvPicPr>
        <p:blipFill>
          <a:blip r:embed="rId2"/>
          <a:stretch>
            <a:fillRect/>
          </a:stretch>
        </p:blipFill>
        <p:spPr>
          <a:xfrm>
            <a:off x="826110" y="0"/>
            <a:ext cx="10539779" cy="6858000"/>
          </a:xfrm>
          <a:prstGeom prst="rect">
            <a:avLst/>
          </a:prstGeom>
        </p:spPr>
      </p:pic>
      <p:sp>
        <p:nvSpPr>
          <p:cNvPr id="4" name="TextBox 3">
            <a:extLst>
              <a:ext uri="{FF2B5EF4-FFF2-40B4-BE49-F238E27FC236}">
                <a16:creationId xmlns:a16="http://schemas.microsoft.com/office/drawing/2014/main" id="{90DBD66E-F627-BA4E-BDA0-22C5D615B842}"/>
              </a:ext>
            </a:extLst>
          </p:cNvPr>
          <p:cNvSpPr txBox="1"/>
          <p:nvPr/>
        </p:nvSpPr>
        <p:spPr>
          <a:xfrm>
            <a:off x="8006321" y="1296011"/>
            <a:ext cx="319318" cy="276999"/>
          </a:xfrm>
          <a:prstGeom prst="rect">
            <a:avLst/>
          </a:prstGeom>
          <a:noFill/>
        </p:spPr>
        <p:txBody>
          <a:bodyPr wrap="none" rtlCol="0">
            <a:spAutoFit/>
          </a:bodyPr>
          <a:lstStyle/>
          <a:p>
            <a:r>
              <a:rPr lang="en-US" sz="1200" dirty="0">
                <a:solidFill>
                  <a:srgbClr val="FF0000"/>
                </a:solidFill>
              </a:rPr>
              <a:t>or</a:t>
            </a:r>
          </a:p>
        </p:txBody>
      </p:sp>
      <p:sp>
        <p:nvSpPr>
          <p:cNvPr id="5" name="TextBox 4">
            <a:extLst>
              <a:ext uri="{FF2B5EF4-FFF2-40B4-BE49-F238E27FC236}">
                <a16:creationId xmlns:a16="http://schemas.microsoft.com/office/drawing/2014/main" id="{3E0D6397-D781-6D4E-828A-5CC44EC2253B}"/>
              </a:ext>
            </a:extLst>
          </p:cNvPr>
          <p:cNvSpPr txBox="1"/>
          <p:nvPr/>
        </p:nvSpPr>
        <p:spPr>
          <a:xfrm>
            <a:off x="5676777" y="501355"/>
            <a:ext cx="1194494" cy="276999"/>
          </a:xfrm>
          <a:prstGeom prst="rect">
            <a:avLst/>
          </a:prstGeom>
          <a:noFill/>
        </p:spPr>
        <p:txBody>
          <a:bodyPr wrap="none" rtlCol="0">
            <a:spAutoFit/>
          </a:bodyPr>
          <a:lstStyle/>
          <a:p>
            <a:r>
              <a:rPr lang="en-US" sz="1200" dirty="0">
                <a:solidFill>
                  <a:srgbClr val="FF0000"/>
                </a:solidFill>
              </a:rPr>
              <a:t>Insulin Receptor</a:t>
            </a:r>
          </a:p>
        </p:txBody>
      </p:sp>
      <p:sp>
        <p:nvSpPr>
          <p:cNvPr id="6" name="TextBox 5">
            <a:extLst>
              <a:ext uri="{FF2B5EF4-FFF2-40B4-BE49-F238E27FC236}">
                <a16:creationId xmlns:a16="http://schemas.microsoft.com/office/drawing/2014/main" id="{14222AC0-2FEA-F741-9987-46367EC70E10}"/>
              </a:ext>
            </a:extLst>
          </p:cNvPr>
          <p:cNvSpPr txBox="1"/>
          <p:nvPr/>
        </p:nvSpPr>
        <p:spPr>
          <a:xfrm>
            <a:off x="5265841" y="1059539"/>
            <a:ext cx="1194494" cy="461665"/>
          </a:xfrm>
          <a:prstGeom prst="rect">
            <a:avLst/>
          </a:prstGeom>
          <a:noFill/>
        </p:spPr>
        <p:txBody>
          <a:bodyPr wrap="none" rtlCol="0">
            <a:spAutoFit/>
          </a:bodyPr>
          <a:lstStyle/>
          <a:p>
            <a:r>
              <a:rPr lang="en-US" sz="1200" dirty="0">
                <a:solidFill>
                  <a:srgbClr val="FF0000"/>
                </a:solidFill>
              </a:rPr>
              <a:t>Insulin Receptor</a:t>
            </a:r>
          </a:p>
          <a:p>
            <a:r>
              <a:rPr lang="en-US" sz="1200" dirty="0">
                <a:solidFill>
                  <a:srgbClr val="FF0000"/>
                </a:solidFill>
              </a:rPr>
              <a:t> Substrate</a:t>
            </a:r>
          </a:p>
        </p:txBody>
      </p:sp>
    </p:spTree>
    <p:extLst>
      <p:ext uri="{BB962C8B-B14F-4D97-AF65-F5344CB8AC3E}">
        <p14:creationId xmlns:p14="http://schemas.microsoft.com/office/powerpoint/2010/main" val="37516526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TotalTime>
  <Words>184</Words>
  <Application>Microsoft Macintosh PowerPoint</Application>
  <PresentationFormat>Widescreen</PresentationFormat>
  <Paragraphs>18</Paragraphs>
  <Slides>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Calibri</vt:lpstr>
      <vt:lpstr>Calibri Light</vt:lpstr>
      <vt:lpstr>Office Theme</vt:lpstr>
      <vt:lpstr>Advanced Biological Control System</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Advanced Biological Control System</dc:title>
  <dc:creator>Joseph L. Hellerstein</dc:creator>
  <cp:lastModifiedBy>Joseph Hellerstein</cp:lastModifiedBy>
  <cp:revision>11</cp:revision>
  <dcterms:created xsi:type="dcterms:W3CDTF">2022-02-14T16:48:55Z</dcterms:created>
  <dcterms:modified xsi:type="dcterms:W3CDTF">2023-10-30T22:00:56Z</dcterms:modified>
</cp:coreProperties>
</file>