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2"/>
    <p:restoredTop sz="97155"/>
  </p:normalViewPr>
  <p:slideViewPr>
    <p:cSldViewPr snapToGrid="0" snapToObjects="1">
      <p:cViewPr varScale="1">
        <p:scale>
          <a:sx n="156" d="100"/>
          <a:sy n="156" d="100"/>
        </p:scale>
        <p:origin x="18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E1A8-6445-7145-93D1-DF13F3D87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49FEA-68DA-854C-8C1F-7684339E3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B88AF1-C7EF-0547-8B2E-68750D9244FD}"/>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5" name="Footer Placeholder 4">
            <a:extLst>
              <a:ext uri="{FF2B5EF4-FFF2-40B4-BE49-F238E27FC236}">
                <a16:creationId xmlns:a16="http://schemas.microsoft.com/office/drawing/2014/main" id="{49A21B6D-4053-3F4A-AE57-5C90C7CEF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5F62-47F6-E345-BEA0-0308A9484256}"/>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10163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84A4-A701-1C45-A895-E5741F380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A89059-4646-1D48-9FC1-E066DDC6B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36536-94B3-2B4C-995C-A7F2B69EC1E7}"/>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5" name="Footer Placeholder 4">
            <a:extLst>
              <a:ext uri="{FF2B5EF4-FFF2-40B4-BE49-F238E27FC236}">
                <a16:creationId xmlns:a16="http://schemas.microsoft.com/office/drawing/2014/main" id="{DD314EBB-30A6-D748-A80B-25EC4458E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25C67-860B-DE4E-8B0F-5FAAF1169BB3}"/>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4891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1740A3-0C6B-DD48-98F1-F21F1D353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16796-FFF9-4A4C-88D0-A908FC89B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31ADB-66C3-FF4F-8D3B-717B2B229E75}"/>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5" name="Footer Placeholder 4">
            <a:extLst>
              <a:ext uri="{FF2B5EF4-FFF2-40B4-BE49-F238E27FC236}">
                <a16:creationId xmlns:a16="http://schemas.microsoft.com/office/drawing/2014/main" id="{0F81EB51-0B67-9D4A-A53E-61AEE6C82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C31DF-0674-7B4E-B670-661378D7AF52}"/>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73872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D7F-03F1-054B-A4C9-699FBA453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8B9B1-A34B-A14D-AF5E-F658738EC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59814-69F7-3E49-971E-DFB9C5C173EE}"/>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5" name="Footer Placeholder 4">
            <a:extLst>
              <a:ext uri="{FF2B5EF4-FFF2-40B4-BE49-F238E27FC236}">
                <a16:creationId xmlns:a16="http://schemas.microsoft.com/office/drawing/2014/main" id="{F05C1860-742E-C441-9AC1-128E42FEA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C68C8-D7DE-F64C-9301-3CC42D616A2C}"/>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327669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0CA8-A7F7-EC41-A89F-5830A57EF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BCD86F-DABE-4447-B7A1-708E90FDF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9E9AE-4C6C-454F-B187-614D97D100FE}"/>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5" name="Footer Placeholder 4">
            <a:extLst>
              <a:ext uri="{FF2B5EF4-FFF2-40B4-BE49-F238E27FC236}">
                <a16:creationId xmlns:a16="http://schemas.microsoft.com/office/drawing/2014/main" id="{8C9F1F40-68BB-064D-8F5A-A535472F5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3938A-E04C-B440-9BC0-3FDF9F9F4F47}"/>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33785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AC62-5307-E644-AAAD-1A9E856A8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E674D-4279-D34E-AD38-5841B03F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FBFB4-E4E4-9641-9306-C1941EA7B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84D32-0632-D24F-88AC-0110A765B36B}"/>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6" name="Footer Placeholder 5">
            <a:extLst>
              <a:ext uri="{FF2B5EF4-FFF2-40B4-BE49-F238E27FC236}">
                <a16:creationId xmlns:a16="http://schemas.microsoft.com/office/drawing/2014/main" id="{27455D8C-7218-A249-91D5-18586992F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11ABA-F89C-3E4C-A78A-B9C68FDED06A}"/>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41633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8C7C-376A-DA49-A07B-D4E0F1996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E6C4A-0C78-5347-8AA7-D0DE658EF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A27A3-0A18-7246-81D6-A0E5415A2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083D3-461B-524B-9A91-B3AAED95A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4ADF3-B1EC-3343-924D-E41644E1C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6E972-3F0F-0343-BD4B-91B5BDAF36CB}"/>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8" name="Footer Placeholder 7">
            <a:extLst>
              <a:ext uri="{FF2B5EF4-FFF2-40B4-BE49-F238E27FC236}">
                <a16:creationId xmlns:a16="http://schemas.microsoft.com/office/drawing/2014/main" id="{E75F1714-E9E2-4A4A-BC9C-2A6A251C3E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D01CD-DB83-794A-8F1D-633D9B9DEC85}"/>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4274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684-425F-F24E-896B-74B143E43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F91B7F-90F3-3D4A-954E-01B32C7E6D7D}"/>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4" name="Footer Placeholder 3">
            <a:extLst>
              <a:ext uri="{FF2B5EF4-FFF2-40B4-BE49-F238E27FC236}">
                <a16:creationId xmlns:a16="http://schemas.microsoft.com/office/drawing/2014/main" id="{CC16A317-3337-D24E-A11C-37597EE13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834593-2816-6A42-ABA2-5509159AE0C2}"/>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7236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311B65-893C-6B46-ADD1-54DFE48524D0}"/>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3" name="Footer Placeholder 2">
            <a:extLst>
              <a:ext uri="{FF2B5EF4-FFF2-40B4-BE49-F238E27FC236}">
                <a16:creationId xmlns:a16="http://schemas.microsoft.com/office/drawing/2014/main" id="{442E8445-B753-8742-B6C5-3F9FAAC74C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297640-5594-B445-9133-7B146595D6A7}"/>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50459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A32F-4F36-274B-A8EF-E1AD0CF3A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25634-60E0-424C-A67A-869FF1DCB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3EEBF9-ECAE-2847-864D-77FC4F47E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4ED1B-FB09-954B-9DFB-A9EE48F42314}"/>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6" name="Footer Placeholder 5">
            <a:extLst>
              <a:ext uri="{FF2B5EF4-FFF2-40B4-BE49-F238E27FC236}">
                <a16:creationId xmlns:a16="http://schemas.microsoft.com/office/drawing/2014/main" id="{4FD80C73-41F9-D846-8867-709107380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A0179-970A-7A4B-89EC-0B7F03C517C5}"/>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11607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C4B6-9A7A-9147-934E-3F9875A36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718B5-3EAB-904F-ADF3-E5A700187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CEC18-BA39-F244-9637-E208B7DAB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7249B-FA4C-7043-8992-4057210A6A2D}"/>
              </a:ext>
            </a:extLst>
          </p:cNvPr>
          <p:cNvSpPr>
            <a:spLocks noGrp="1"/>
          </p:cNvSpPr>
          <p:nvPr>
            <p:ph type="dt" sz="half" idx="10"/>
          </p:nvPr>
        </p:nvSpPr>
        <p:spPr/>
        <p:txBody>
          <a:bodyPr/>
          <a:lstStyle/>
          <a:p>
            <a:fld id="{7C2E31FC-62A1-354D-9EAE-1878143CD131}" type="datetimeFigureOut">
              <a:rPr lang="en-US" smtClean="0"/>
              <a:t>2/14/22</a:t>
            </a:fld>
            <a:endParaRPr lang="en-US"/>
          </a:p>
        </p:txBody>
      </p:sp>
      <p:sp>
        <p:nvSpPr>
          <p:cNvPr id="6" name="Footer Placeholder 5">
            <a:extLst>
              <a:ext uri="{FF2B5EF4-FFF2-40B4-BE49-F238E27FC236}">
                <a16:creationId xmlns:a16="http://schemas.microsoft.com/office/drawing/2014/main" id="{FDCCE4A6-0131-5B41-BB0C-321A8D1D5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060E0-F5CE-4A49-B849-7D66CAFD93DB}"/>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66319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002D6-2F74-5841-B8F0-FCE587CDA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A2FF7-68AB-3445-8017-8D6549EDE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7178-64A8-B84B-8290-CFB58C4F9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E31FC-62A1-354D-9EAE-1878143CD131}" type="datetimeFigureOut">
              <a:rPr lang="en-US" smtClean="0"/>
              <a:t>2/14/22</a:t>
            </a:fld>
            <a:endParaRPr lang="en-US"/>
          </a:p>
        </p:txBody>
      </p:sp>
      <p:sp>
        <p:nvSpPr>
          <p:cNvPr id="5" name="Footer Placeholder 4">
            <a:extLst>
              <a:ext uri="{FF2B5EF4-FFF2-40B4-BE49-F238E27FC236}">
                <a16:creationId xmlns:a16="http://schemas.microsoft.com/office/drawing/2014/main" id="{8D2CA508-95F7-4F47-ADBB-B33CF19CA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905C9-0CE4-A84B-AA1C-18CC19D64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14F9F-DED4-6E4C-9BF3-0A9CE5EC3796}" type="slidenum">
              <a:rPr lang="en-US" smtClean="0"/>
              <a:t>‹#›</a:t>
            </a:fld>
            <a:endParaRPr lang="en-US"/>
          </a:p>
        </p:txBody>
      </p:sp>
    </p:spTree>
    <p:extLst>
      <p:ext uri="{BB962C8B-B14F-4D97-AF65-F5344CB8AC3E}">
        <p14:creationId xmlns:p14="http://schemas.microsoft.com/office/powerpoint/2010/main" val="2430797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ADD7-F47D-CE47-BBAE-BEA0DFB36B04}"/>
              </a:ext>
            </a:extLst>
          </p:cNvPr>
          <p:cNvSpPr>
            <a:spLocks noGrp="1"/>
          </p:cNvSpPr>
          <p:nvPr>
            <p:ph type="ctrTitle"/>
          </p:nvPr>
        </p:nvSpPr>
        <p:spPr/>
        <p:txBody>
          <a:bodyPr/>
          <a:lstStyle/>
          <a:p>
            <a:r>
              <a:rPr lang="en-US" dirty="0"/>
              <a:t>Advanced Biological Control System</a:t>
            </a:r>
          </a:p>
        </p:txBody>
      </p:sp>
      <p:sp>
        <p:nvSpPr>
          <p:cNvPr id="3" name="Subtitle 2">
            <a:extLst>
              <a:ext uri="{FF2B5EF4-FFF2-40B4-BE49-F238E27FC236}">
                <a16:creationId xmlns:a16="http://schemas.microsoft.com/office/drawing/2014/main" id="{512CAA4F-9EEB-7543-B2BA-76A2B48B4A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14" descr="Paul G Allen School Of Computer Science Logo, HD Png Download , Transparent  Png Image - PNGitem">
            <a:extLst>
              <a:ext uri="{FF2B5EF4-FFF2-40B4-BE49-F238E27FC236}">
                <a16:creationId xmlns:a16="http://schemas.microsoft.com/office/drawing/2014/main" id="{0530E922-5CA3-DC4C-AEEF-E9EFBE4F2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265" y="6066753"/>
            <a:ext cx="2329877" cy="69980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573808F-AE83-A14C-88E7-7020DAC01F3A}"/>
              </a:ext>
            </a:extLst>
          </p:cNvPr>
          <p:cNvSpPr/>
          <p:nvPr/>
        </p:nvSpPr>
        <p:spPr>
          <a:xfrm>
            <a:off x="1832362" y="1114898"/>
            <a:ext cx="8321617" cy="260180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dvances in management of type 1 diabetes mellitus">
            <a:extLst>
              <a:ext uri="{FF2B5EF4-FFF2-40B4-BE49-F238E27FC236}">
                <a16:creationId xmlns:a16="http://schemas.microsoft.com/office/drawing/2014/main" id="{E8C4ED05-FD3C-B443-9E1F-00CFD40AF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113" y="1822638"/>
            <a:ext cx="2431680" cy="1527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gulatory control loops of the modeled production bioreactor. The dynamics of the loops in red will be captured in our model.">
            <a:extLst>
              <a:ext uri="{FF2B5EF4-FFF2-40B4-BE49-F238E27FC236}">
                <a16:creationId xmlns:a16="http://schemas.microsoft.com/office/drawing/2014/main" id="{3257C97D-A15E-B64C-A739-03A837C4B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852" y="1579362"/>
            <a:ext cx="1863017" cy="20136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D39E13-3D0B-C442-9BB4-8DF4D73BEDDB}"/>
              </a:ext>
            </a:extLst>
          </p:cNvPr>
          <p:cNvSpPr txBox="1"/>
          <p:nvPr/>
        </p:nvSpPr>
        <p:spPr>
          <a:xfrm>
            <a:off x="7878255" y="1169902"/>
            <a:ext cx="1549399" cy="369332"/>
          </a:xfrm>
          <a:prstGeom prst="rect">
            <a:avLst/>
          </a:prstGeom>
          <a:noFill/>
        </p:spPr>
        <p:txBody>
          <a:bodyPr wrap="none" rtlCol="0">
            <a:spAutoFit/>
          </a:bodyPr>
          <a:lstStyle/>
          <a:p>
            <a:r>
              <a:rPr lang="en-US" dirty="0">
                <a:solidFill>
                  <a:schemeClr val="bg1"/>
                </a:solidFill>
              </a:rPr>
              <a:t>Insulin Control</a:t>
            </a:r>
          </a:p>
        </p:txBody>
      </p:sp>
      <p:sp>
        <p:nvSpPr>
          <p:cNvPr id="9" name="TextBox 8">
            <a:extLst>
              <a:ext uri="{FF2B5EF4-FFF2-40B4-BE49-F238E27FC236}">
                <a16:creationId xmlns:a16="http://schemas.microsoft.com/office/drawing/2014/main" id="{2D073C2A-511F-B947-B98A-F27B468594B2}"/>
              </a:ext>
            </a:extLst>
          </p:cNvPr>
          <p:cNvSpPr txBox="1"/>
          <p:nvPr/>
        </p:nvSpPr>
        <p:spPr>
          <a:xfrm>
            <a:off x="2131349" y="1169902"/>
            <a:ext cx="1908023" cy="369332"/>
          </a:xfrm>
          <a:prstGeom prst="rect">
            <a:avLst/>
          </a:prstGeom>
          <a:noFill/>
        </p:spPr>
        <p:txBody>
          <a:bodyPr wrap="none" rtlCol="0">
            <a:spAutoFit/>
          </a:bodyPr>
          <a:lstStyle/>
          <a:p>
            <a:r>
              <a:rPr lang="en-US" dirty="0">
                <a:solidFill>
                  <a:schemeClr val="bg1"/>
                </a:solidFill>
              </a:rPr>
              <a:t>Bioreactor Control</a:t>
            </a:r>
          </a:p>
        </p:txBody>
      </p:sp>
      <p:sp>
        <p:nvSpPr>
          <p:cNvPr id="10" name="TextBox 9">
            <a:extLst>
              <a:ext uri="{FF2B5EF4-FFF2-40B4-BE49-F238E27FC236}">
                <a16:creationId xmlns:a16="http://schemas.microsoft.com/office/drawing/2014/main" id="{01892F8D-06E0-A548-9672-E15C475FDA20}"/>
              </a:ext>
            </a:extLst>
          </p:cNvPr>
          <p:cNvSpPr txBox="1"/>
          <p:nvPr/>
        </p:nvSpPr>
        <p:spPr>
          <a:xfrm>
            <a:off x="4584551" y="1169902"/>
            <a:ext cx="2357440" cy="369332"/>
          </a:xfrm>
          <a:prstGeom prst="rect">
            <a:avLst/>
          </a:prstGeom>
          <a:noFill/>
        </p:spPr>
        <p:txBody>
          <a:bodyPr wrap="none" rtlCol="0">
            <a:spAutoFit/>
          </a:bodyPr>
          <a:lstStyle/>
          <a:p>
            <a:r>
              <a:rPr lang="en-US" dirty="0">
                <a:solidFill>
                  <a:schemeClr val="bg1"/>
                </a:solidFill>
              </a:rPr>
              <a:t>Medical Device Control</a:t>
            </a:r>
          </a:p>
        </p:txBody>
      </p:sp>
      <p:sp>
        <p:nvSpPr>
          <p:cNvPr id="5" name="TextBox 4">
            <a:extLst>
              <a:ext uri="{FF2B5EF4-FFF2-40B4-BE49-F238E27FC236}">
                <a16:creationId xmlns:a16="http://schemas.microsoft.com/office/drawing/2014/main" id="{0B4FAE12-3204-1E4E-890B-0B34ABE43012}"/>
              </a:ext>
            </a:extLst>
          </p:cNvPr>
          <p:cNvSpPr txBox="1"/>
          <p:nvPr/>
        </p:nvSpPr>
        <p:spPr>
          <a:xfrm>
            <a:off x="1677167" y="22185"/>
            <a:ext cx="6966138" cy="461665"/>
          </a:xfrm>
          <a:prstGeom prst="rect">
            <a:avLst/>
          </a:prstGeom>
          <a:noFill/>
        </p:spPr>
        <p:txBody>
          <a:bodyPr wrap="none" rtlCol="0">
            <a:spAutoFit/>
          </a:bodyPr>
          <a:lstStyle/>
          <a:p>
            <a:r>
              <a:rPr lang="en-US" sz="2400" b="1" dirty="0"/>
              <a:t>BIOEN 498/599: Advanced Biological Control Systems</a:t>
            </a:r>
          </a:p>
        </p:txBody>
      </p:sp>
      <p:sp>
        <p:nvSpPr>
          <p:cNvPr id="14" name="Rectangle 13">
            <a:extLst>
              <a:ext uri="{FF2B5EF4-FFF2-40B4-BE49-F238E27FC236}">
                <a16:creationId xmlns:a16="http://schemas.microsoft.com/office/drawing/2014/main" id="{D18C52F0-E719-0A4B-9F04-20A54774FD17}"/>
              </a:ext>
            </a:extLst>
          </p:cNvPr>
          <p:cNvSpPr/>
          <p:nvPr/>
        </p:nvSpPr>
        <p:spPr>
          <a:xfrm>
            <a:off x="1832361" y="3233522"/>
            <a:ext cx="2481330" cy="405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4358B3C-177A-0A4A-9B39-95937CE66278}"/>
              </a:ext>
            </a:extLst>
          </p:cNvPr>
          <p:cNvSpPr txBox="1"/>
          <p:nvPr/>
        </p:nvSpPr>
        <p:spPr>
          <a:xfrm>
            <a:off x="1832362" y="3834437"/>
            <a:ext cx="8447435" cy="2246769"/>
          </a:xfrm>
          <a:prstGeom prst="rect">
            <a:avLst/>
          </a:prstGeom>
          <a:noFill/>
        </p:spPr>
        <p:txBody>
          <a:bodyPr wrap="square" rtlCol="0">
            <a:spAutoFit/>
          </a:bodyPr>
          <a:lstStyle/>
          <a:p>
            <a:r>
              <a:rPr lang="en-US" sz="1400" dirty="0"/>
              <a:t>This course teaches students how to design systems that control chemical networks with applications to bioreactors, medical devices, and the analysis of biochemical networks.  The course addresses controllability and observability of chemical networks, construction of state space feedback controllers, state observers, noise attenuation and disturbance rejection, and some elements of system identification. Some learning objectives are:</a:t>
            </a:r>
          </a:p>
          <a:p>
            <a:pPr marL="171450" indent="-171450" fontAlgn="base">
              <a:buFont typeface="Arial" panose="020B0604020202020204" pitchFamily="34" charset="0"/>
              <a:buChar char="•"/>
            </a:pPr>
            <a:r>
              <a:rPr lang="en-US" sz="1400" dirty="0"/>
              <a:t>construct and analyze models of chemical networks in both continuous and discrete time;</a:t>
            </a:r>
          </a:p>
          <a:p>
            <a:pPr marL="171450" indent="-171450" fontAlgn="base">
              <a:buFont typeface="Arial" panose="020B0604020202020204" pitchFamily="34" charset="0"/>
              <a:buChar char="•"/>
            </a:pPr>
            <a:r>
              <a:rPr lang="en-US" sz="1400" dirty="0"/>
              <a:t>analyze the controllability of chemical networks, and isolate controllable subparts of uncontrollable networks;</a:t>
            </a:r>
          </a:p>
          <a:p>
            <a:pPr marL="171450" indent="-171450" fontAlgn="base">
              <a:buFont typeface="Arial" panose="020B0604020202020204" pitchFamily="34" charset="0"/>
              <a:buChar char="•"/>
            </a:pPr>
            <a:r>
              <a:rPr lang="en-US" sz="1400" dirty="0"/>
              <a:t>analyze the observability of chemical networks, and isolate observable subparts of unobservable networks;</a:t>
            </a:r>
          </a:p>
          <a:p>
            <a:pPr marL="171450" indent="-171450" fontAlgn="base">
              <a:buFont typeface="Arial" panose="020B0604020202020204" pitchFamily="34" charset="0"/>
              <a:buChar char="•"/>
            </a:pPr>
            <a:r>
              <a:rPr lang="en-US" sz="1400" dirty="0"/>
              <a:t>control a chemical network using full state feedback;</a:t>
            </a:r>
          </a:p>
          <a:p>
            <a:pPr marL="171450" indent="-171450" fontAlgn="base">
              <a:buFont typeface="Arial" panose="020B0604020202020204" pitchFamily="34" charset="0"/>
              <a:buChar char="•"/>
            </a:pPr>
            <a:r>
              <a:rPr lang="en-US" sz="1400" dirty="0"/>
              <a:t>implement robust control to address model inaccuracies and measurement noise.</a:t>
            </a:r>
          </a:p>
          <a:p>
            <a:r>
              <a:rPr lang="en-US" sz="1400" dirty="0" err="1"/>
              <a:t>Prereq</a:t>
            </a:r>
            <a:r>
              <a:rPr lang="en-US" sz="1400" dirty="0"/>
              <a:t>: BIOEN 336 (Bioengineering systems &amp; control) or equivalent.</a:t>
            </a:r>
          </a:p>
        </p:txBody>
      </p:sp>
      <p:pic>
        <p:nvPicPr>
          <p:cNvPr id="1036" name="Picture 12" descr="eScience Institute">
            <a:extLst>
              <a:ext uri="{FF2B5EF4-FFF2-40B4-BE49-F238E27FC236}">
                <a16:creationId xmlns:a16="http://schemas.microsoft.com/office/drawing/2014/main" id="{F37CE404-0691-7749-B1B3-ACD2A3B18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2355" y="6199398"/>
            <a:ext cx="2614723" cy="4209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iversity Of Washington Department Of Bioengineering - Oval, HD Png  Download - kindpng">
            <a:extLst>
              <a:ext uri="{FF2B5EF4-FFF2-40B4-BE49-F238E27FC236}">
                <a16:creationId xmlns:a16="http://schemas.microsoft.com/office/drawing/2014/main" id="{F51473F1-2E78-404D-BC6C-CF578C29AE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113" y="6164605"/>
            <a:ext cx="1530054" cy="4905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ensors | Free Full-Text | Sensor-Based Assistive Devices for  Visually-Impaired People: Current Status, Challenges, and Future Directions  | HTML">
            <a:extLst>
              <a:ext uri="{FF2B5EF4-FFF2-40B4-BE49-F238E27FC236}">
                <a16:creationId xmlns:a16="http://schemas.microsoft.com/office/drawing/2014/main" id="{17083ED5-1748-2440-8F3B-6A9F8ADA28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4105" y="1575494"/>
            <a:ext cx="1978335" cy="20213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F4FD381-DB29-6F4D-9A97-B3DB7DA53492}"/>
              </a:ext>
            </a:extLst>
          </p:cNvPr>
          <p:cNvSpPr/>
          <p:nvPr/>
        </p:nvSpPr>
        <p:spPr>
          <a:xfrm>
            <a:off x="1683749" y="392371"/>
            <a:ext cx="8454653" cy="654025"/>
          </a:xfrm>
          <a:prstGeom prst="rect">
            <a:avLst/>
          </a:prstGeom>
        </p:spPr>
        <p:txBody>
          <a:bodyPr wrap="square">
            <a:spAutoFit/>
          </a:bodyPr>
          <a:lstStyle/>
          <a:p>
            <a:r>
              <a:rPr lang="en-US" sz="1400" dirty="0">
                <a:solidFill>
                  <a:srgbClr val="222222"/>
                </a:solidFill>
                <a:latin typeface="Arial" panose="020B0604020202020204" pitchFamily="34" charset="0"/>
              </a:rPr>
              <a:t>Spring, 2022. MW 1:30 – 2:20, Friday 12:30 – 2:20.</a:t>
            </a:r>
          </a:p>
          <a:p>
            <a:r>
              <a:rPr lang="en-US" sz="1200" dirty="0"/>
              <a:t>Instructor: Joseph L. Hellerstein, Senior Fellow (eScience Institute), Affiliate Professor (Allen School of Computer Science) </a:t>
            </a:r>
          </a:p>
          <a:p>
            <a:r>
              <a:rPr lang="en-US" sz="1050" dirty="0" err="1"/>
              <a:t>jlheller@uw.edu</a:t>
            </a:r>
            <a:endParaRPr lang="en-US" sz="1200" dirty="0"/>
          </a:p>
        </p:txBody>
      </p:sp>
      <p:pic>
        <p:nvPicPr>
          <p:cNvPr id="1026" name="Picture 2" descr="University of Washington - Global Innovation Exchange">
            <a:extLst>
              <a:ext uri="{FF2B5EF4-FFF2-40B4-BE49-F238E27FC236}">
                <a16:creationId xmlns:a16="http://schemas.microsoft.com/office/drawing/2014/main" id="{7612072B-57B4-A74A-B968-38133B4C94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1883" y="159878"/>
            <a:ext cx="1074677" cy="52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4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237C714-26B8-FC49-BE6A-21C91FC757B1}"/>
              </a:ext>
            </a:extLst>
          </p:cNvPr>
          <p:cNvPicPr>
            <a:picLocks noChangeAspect="1"/>
          </p:cNvPicPr>
          <p:nvPr/>
        </p:nvPicPr>
        <p:blipFill>
          <a:blip r:embed="rId2"/>
          <a:stretch>
            <a:fillRect/>
          </a:stretch>
        </p:blipFill>
        <p:spPr>
          <a:xfrm>
            <a:off x="826110" y="0"/>
            <a:ext cx="10539779" cy="6858000"/>
          </a:xfrm>
          <a:prstGeom prst="rect">
            <a:avLst/>
          </a:prstGeom>
        </p:spPr>
      </p:pic>
      <p:sp>
        <p:nvSpPr>
          <p:cNvPr id="4" name="TextBox 3">
            <a:extLst>
              <a:ext uri="{FF2B5EF4-FFF2-40B4-BE49-F238E27FC236}">
                <a16:creationId xmlns:a16="http://schemas.microsoft.com/office/drawing/2014/main" id="{90DBD66E-F627-BA4E-BDA0-22C5D615B842}"/>
              </a:ext>
            </a:extLst>
          </p:cNvPr>
          <p:cNvSpPr txBox="1"/>
          <p:nvPr/>
        </p:nvSpPr>
        <p:spPr>
          <a:xfrm>
            <a:off x="8006321" y="1296011"/>
            <a:ext cx="319318" cy="276999"/>
          </a:xfrm>
          <a:prstGeom prst="rect">
            <a:avLst/>
          </a:prstGeom>
          <a:noFill/>
        </p:spPr>
        <p:txBody>
          <a:bodyPr wrap="none" rtlCol="0">
            <a:spAutoFit/>
          </a:bodyPr>
          <a:lstStyle/>
          <a:p>
            <a:r>
              <a:rPr lang="en-US" sz="1200" dirty="0">
                <a:solidFill>
                  <a:srgbClr val="FF0000"/>
                </a:solidFill>
              </a:rPr>
              <a:t>or</a:t>
            </a:r>
          </a:p>
        </p:txBody>
      </p:sp>
      <p:sp>
        <p:nvSpPr>
          <p:cNvPr id="5" name="TextBox 4">
            <a:extLst>
              <a:ext uri="{FF2B5EF4-FFF2-40B4-BE49-F238E27FC236}">
                <a16:creationId xmlns:a16="http://schemas.microsoft.com/office/drawing/2014/main" id="{3E0D6397-D781-6D4E-828A-5CC44EC2253B}"/>
              </a:ext>
            </a:extLst>
          </p:cNvPr>
          <p:cNvSpPr txBox="1"/>
          <p:nvPr/>
        </p:nvSpPr>
        <p:spPr>
          <a:xfrm>
            <a:off x="5676777" y="501355"/>
            <a:ext cx="1194494" cy="276999"/>
          </a:xfrm>
          <a:prstGeom prst="rect">
            <a:avLst/>
          </a:prstGeom>
          <a:noFill/>
        </p:spPr>
        <p:txBody>
          <a:bodyPr wrap="none" rtlCol="0">
            <a:spAutoFit/>
          </a:bodyPr>
          <a:lstStyle/>
          <a:p>
            <a:r>
              <a:rPr lang="en-US" sz="1200" dirty="0">
                <a:solidFill>
                  <a:srgbClr val="FF0000"/>
                </a:solidFill>
              </a:rPr>
              <a:t>Insulin Receptor</a:t>
            </a:r>
          </a:p>
        </p:txBody>
      </p:sp>
      <p:sp>
        <p:nvSpPr>
          <p:cNvPr id="6" name="TextBox 5">
            <a:extLst>
              <a:ext uri="{FF2B5EF4-FFF2-40B4-BE49-F238E27FC236}">
                <a16:creationId xmlns:a16="http://schemas.microsoft.com/office/drawing/2014/main" id="{14222AC0-2FEA-F741-9987-46367EC70E10}"/>
              </a:ext>
            </a:extLst>
          </p:cNvPr>
          <p:cNvSpPr txBox="1"/>
          <p:nvPr/>
        </p:nvSpPr>
        <p:spPr>
          <a:xfrm>
            <a:off x="5265841" y="1059539"/>
            <a:ext cx="1194494" cy="461665"/>
          </a:xfrm>
          <a:prstGeom prst="rect">
            <a:avLst/>
          </a:prstGeom>
          <a:noFill/>
        </p:spPr>
        <p:txBody>
          <a:bodyPr wrap="none" rtlCol="0">
            <a:spAutoFit/>
          </a:bodyPr>
          <a:lstStyle/>
          <a:p>
            <a:r>
              <a:rPr lang="en-US" sz="1200" dirty="0">
                <a:solidFill>
                  <a:srgbClr val="FF0000"/>
                </a:solidFill>
              </a:rPr>
              <a:t>Insulin Receptor</a:t>
            </a:r>
          </a:p>
          <a:p>
            <a:r>
              <a:rPr lang="en-US" sz="1200" dirty="0">
                <a:solidFill>
                  <a:srgbClr val="FF0000"/>
                </a:solidFill>
              </a:rPr>
              <a:t> Substrate</a:t>
            </a:r>
          </a:p>
        </p:txBody>
      </p:sp>
    </p:spTree>
    <p:extLst>
      <p:ext uri="{BB962C8B-B14F-4D97-AF65-F5344CB8AC3E}">
        <p14:creationId xmlns:p14="http://schemas.microsoft.com/office/powerpoint/2010/main" val="3751652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208</Words>
  <Application>Microsoft Macintosh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Advanced Biological Control System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Biological Control System</dc:title>
  <dc:creator>Joseph L. Hellerstein</dc:creator>
  <cp:lastModifiedBy>Joseph L. Hellerstein</cp:lastModifiedBy>
  <cp:revision>4</cp:revision>
  <dcterms:created xsi:type="dcterms:W3CDTF">2022-02-14T16:48:55Z</dcterms:created>
  <dcterms:modified xsi:type="dcterms:W3CDTF">2022-02-14T16:57:21Z</dcterms:modified>
</cp:coreProperties>
</file>