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2" r:id="rId4"/>
    <p:sldId id="289" r:id="rId5"/>
    <p:sldId id="290" r:id="rId6"/>
    <p:sldId id="291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94694"/>
  </p:normalViewPr>
  <p:slideViewPr>
    <p:cSldViewPr snapToGrid="0">
      <p:cViewPr varScale="1">
        <p:scale>
          <a:sx n="121" d="100"/>
          <a:sy n="121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2: </a:t>
            </a:r>
            <a:r>
              <a:rPr lang="en-US" sz="3200" b="1" u="sng" dirty="0"/>
              <a:t>Modeling Reaction Networks</a:t>
            </a: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What is a reaction network (kinds of elements)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Concepts</a:t>
            </a:r>
          </a:p>
          <a:p>
            <a:pPr marL="800100" lvl="1" indent="-342900">
              <a:spcBef>
                <a:spcPts val="0"/>
              </a:spcBef>
              <a:buSzPts val="3200"/>
              <a:buChar char="•"/>
            </a:pPr>
            <a:r>
              <a:rPr lang="en-US" dirty="0"/>
              <a:t>Reaction, parameter, compartment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Kinetics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Relate reaction network to a system of nonlinear differential equations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err="1"/>
              <a:t>BioModels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Detailed Metabolic Network</a:t>
            </a:r>
            <a:endParaRPr/>
          </a:p>
        </p:txBody>
      </p:sp>
      <p:sp>
        <p:nvSpPr>
          <p:cNvPr id="330" name="Google Shape;330;p27"/>
          <p:cNvSpPr txBox="1">
            <a:spLocks noGrp="1"/>
          </p:cNvSpPr>
          <p:nvPr>
            <p:ph type="sldNum" idx="12"/>
          </p:nvPr>
        </p:nvSpPr>
        <p:spPr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31" name="Google Shape;3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447800"/>
            <a:ext cx="8207684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7"/>
          <p:cNvSpPr/>
          <p:nvPr/>
        </p:nvSpPr>
        <p:spPr>
          <a:xfrm>
            <a:off x="1981200" y="6161581"/>
            <a:ext cx="44679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http://www.iubmb-nicholson.org/chart.html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508157D-1D86-5C4D-94A9-0D06460D7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68" y="1066800"/>
            <a:ext cx="8431900" cy="5486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F79340-2903-7348-8B1D-502DE2DE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0" y="366164"/>
            <a:ext cx="6008330" cy="838200"/>
          </a:xfrm>
        </p:spPr>
        <p:txBody>
          <a:bodyPr/>
          <a:lstStyle/>
          <a:p>
            <a:r>
              <a:rPr lang="en-US" dirty="0"/>
              <a:t>An Example: mTOR Signaling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88F04-BC29-1C44-969D-E70E110D8B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A9B6BE0-69A3-8E47-B4D2-678058A3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238" y="340076"/>
            <a:ext cx="2209125" cy="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326A-FCFC-2B4A-BD59-B51B65A5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mTOR Signaling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40D76-206A-F84C-9966-B60AB05DBF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A6E5E-6BD2-024F-94FB-787E0397074F}"/>
              </a:ext>
            </a:extLst>
          </p:cNvPr>
          <p:cNvSpPr/>
          <p:nvPr/>
        </p:nvSpPr>
        <p:spPr>
          <a:xfrm>
            <a:off x="457200" y="1212799"/>
            <a:ext cx="863950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v1: IR =&gt; </a:t>
            </a:r>
            <a:r>
              <a:rPr lang="en-US" sz="1200" dirty="0" err="1"/>
              <a:t>pIR</a:t>
            </a:r>
            <a:r>
              <a:rPr lang="en-US" sz="1200" dirty="0"/>
              <a:t>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(IR, Km1, V1); </a:t>
            </a:r>
          </a:p>
          <a:p>
            <a:r>
              <a:rPr lang="en-US" sz="1200" dirty="0"/>
              <a:t>v2: </a:t>
            </a:r>
            <a:r>
              <a:rPr lang="en-US" sz="1200" dirty="0" err="1"/>
              <a:t>pIR</a:t>
            </a:r>
            <a:r>
              <a:rPr lang="en-US" sz="1200" dirty="0"/>
              <a:t> =&gt; IR;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</a:t>
            </a:r>
            <a:r>
              <a:rPr lang="en-US" sz="1200" dirty="0" err="1"/>
              <a:t>pIR</a:t>
            </a:r>
            <a:r>
              <a:rPr lang="en-US" sz="1200" dirty="0"/>
              <a:t>, Km2, V2); </a:t>
            </a:r>
          </a:p>
          <a:p>
            <a:r>
              <a:rPr lang="en-US" sz="1200" dirty="0"/>
              <a:t>v3: IRS =&gt; </a:t>
            </a:r>
            <a:r>
              <a:rPr lang="en-US" sz="1200" dirty="0" err="1"/>
              <a:t>pIRS</a:t>
            </a:r>
            <a:r>
              <a:rPr lang="en-US" sz="1200" dirty="0"/>
              <a:t>; compartment_*</a:t>
            </a:r>
            <a:r>
              <a:rPr lang="en-US" sz="1200" dirty="0" err="1"/>
              <a:t>HMM_Mod</a:t>
            </a:r>
            <a:r>
              <a:rPr lang="en-US" sz="1200" dirty="0"/>
              <a:t>(k3c, IRS, </a:t>
            </a:r>
            <a:r>
              <a:rPr lang="en-US" sz="1200" dirty="0" err="1"/>
              <a:t>pIR</a:t>
            </a:r>
            <a:r>
              <a:rPr lang="en-US" sz="1200" dirty="0"/>
              <a:t>, Km3); </a:t>
            </a:r>
          </a:p>
          <a:p>
            <a:r>
              <a:rPr lang="en-US" sz="1200" dirty="0"/>
              <a:t>v4: </a:t>
            </a:r>
            <a:r>
              <a:rPr lang="en-US" sz="1200" dirty="0" err="1"/>
              <a:t>pIRS</a:t>
            </a:r>
            <a:r>
              <a:rPr lang="en-US" sz="1200" dirty="0"/>
              <a:t> =&gt; IRS;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</a:t>
            </a:r>
            <a:r>
              <a:rPr lang="en-US" sz="1200" dirty="0" err="1"/>
              <a:t>pIRS</a:t>
            </a:r>
            <a:r>
              <a:rPr lang="en-US" sz="1200" dirty="0"/>
              <a:t>, Km4, V4); </a:t>
            </a:r>
          </a:p>
          <a:p>
            <a:r>
              <a:rPr lang="en-US" sz="1200" dirty="0"/>
              <a:t>v5: Akt =&gt; </a:t>
            </a:r>
            <a:r>
              <a:rPr lang="en-US" sz="1200" dirty="0" err="1"/>
              <a:t>pAkt</a:t>
            </a:r>
            <a:r>
              <a:rPr lang="en-US" sz="1200" dirty="0"/>
              <a:t>; compartment_*Function_for_v5(k5ca, </a:t>
            </a:r>
            <a:r>
              <a:rPr lang="en-US" sz="1200" dirty="0" err="1"/>
              <a:t>pIRS</a:t>
            </a:r>
            <a:r>
              <a:rPr lang="en-US" sz="1200" dirty="0"/>
              <a:t>, Akt, Km5a, k5cb, pmTORC2, Km5b</a:t>
            </a:r>
            <a:r>
              <a:rPr lang="en-US" sz="1200"/>
              <a:t>); </a:t>
            </a:r>
          </a:p>
          <a:p>
            <a:r>
              <a:rPr lang="en-US" sz="1200"/>
              <a:t>v6</a:t>
            </a:r>
            <a:r>
              <a:rPr lang="en-US" sz="1200" dirty="0"/>
              <a:t>: </a:t>
            </a:r>
            <a:r>
              <a:rPr lang="en-US" sz="1200" dirty="0" err="1"/>
              <a:t>pAkt</a:t>
            </a:r>
            <a:r>
              <a:rPr lang="en-US" sz="1200" dirty="0"/>
              <a:t> =&gt; Akt;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</a:t>
            </a:r>
            <a:r>
              <a:rPr lang="en-US" sz="1200" dirty="0" err="1"/>
              <a:t>pAkt</a:t>
            </a:r>
            <a:r>
              <a:rPr lang="en-US" sz="1200" dirty="0"/>
              <a:t>, Km6, V6); </a:t>
            </a:r>
          </a:p>
          <a:p>
            <a:r>
              <a:rPr lang="en-US" sz="1200" dirty="0"/>
              <a:t>v7: mTORC1 =&gt; pmTORC1; compartment_*</a:t>
            </a:r>
            <a:r>
              <a:rPr lang="en-US" sz="1200" dirty="0" err="1"/>
              <a:t>HMM_Mod</a:t>
            </a:r>
            <a:r>
              <a:rPr lang="en-US" sz="1200" dirty="0"/>
              <a:t>(k7c, mTORC1, </a:t>
            </a:r>
            <a:r>
              <a:rPr lang="en-US" sz="1200" dirty="0" err="1"/>
              <a:t>pAkt</a:t>
            </a:r>
            <a:r>
              <a:rPr lang="en-US" sz="1200" dirty="0"/>
              <a:t>, Km7); v8: pmTORC1 =&gt; mTORC1;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(pmTORC1, Km8, V8); v9: mTORC2 =&gt; pmTORC2; compartment_*</a:t>
            </a:r>
            <a:r>
              <a:rPr lang="en-US" sz="1200" dirty="0" err="1"/>
              <a:t>HMM_Mod</a:t>
            </a:r>
            <a:r>
              <a:rPr lang="en-US" sz="1200" dirty="0"/>
              <a:t>(k9c, mTORC2, </a:t>
            </a:r>
            <a:r>
              <a:rPr lang="en-US" sz="1200" dirty="0" err="1"/>
              <a:t>pIR</a:t>
            </a:r>
            <a:r>
              <a:rPr lang="en-US" sz="1200" dirty="0"/>
              <a:t>, Km9); v10: pmTORC2 =&gt; mTORC2;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(pmTORC2, Km10, V10); v11: DEPTOR =&gt; </a:t>
            </a:r>
            <a:r>
              <a:rPr lang="en-US" sz="1200" dirty="0" err="1"/>
              <a:t>pDEPTOR</a:t>
            </a:r>
            <a:r>
              <a:rPr lang="en-US" sz="1200" dirty="0"/>
              <a:t>; compartment_*Function_for_v11(k11ca, pmTORC1, DEPTOR, Km11a, </a:t>
            </a:r>
            <a:r>
              <a:rPr lang="en-US" sz="1200" dirty="0" err="1"/>
              <a:t>pDEPTOR</a:t>
            </a:r>
            <a:r>
              <a:rPr lang="en-US" sz="1200" dirty="0"/>
              <a:t>, k11cb, pmTORC2, Km11b); v12: </a:t>
            </a:r>
            <a:r>
              <a:rPr lang="en-US" sz="1200" dirty="0" err="1"/>
              <a:t>pDEPTOR</a:t>
            </a:r>
            <a:r>
              <a:rPr lang="en-US" sz="1200" dirty="0"/>
              <a:t> =&gt; DEPTOR;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</a:t>
            </a:r>
            <a:r>
              <a:rPr lang="en-US" sz="1200" dirty="0" err="1"/>
              <a:t>pDEPTOR</a:t>
            </a:r>
            <a:r>
              <a:rPr lang="en-US" sz="1200" dirty="0"/>
              <a:t>, Km12, V12); v13: mTORC1 + DEPTOR -&gt; mTORC1_DEPTOR; compartment_*(k13f*mTORC1*DEPTOR - k13r*mTORC1_DEPTOR); v14: mTORC2 + DEPTOR -&gt; mTORC2_DEPTOR; compartment_*(k14f*mTORC2*DEPTOR - k14r*mTORC2_DEPTOR); v15: IRS =&gt; </a:t>
            </a:r>
            <a:r>
              <a:rPr lang="en-US" sz="1200" dirty="0" err="1"/>
              <a:t>iIRS</a:t>
            </a:r>
            <a:r>
              <a:rPr lang="en-US" sz="1200" dirty="0"/>
              <a:t>; compartment_*</a:t>
            </a:r>
            <a:r>
              <a:rPr lang="en-US" sz="1200" dirty="0" err="1"/>
              <a:t>HMM_Mod</a:t>
            </a:r>
            <a:r>
              <a:rPr lang="en-US" sz="1200" dirty="0"/>
              <a:t>(k15c, IRS, pmTORC1, Km15); </a:t>
            </a:r>
          </a:p>
          <a:p>
            <a:r>
              <a:rPr lang="en-US" sz="1200" dirty="0"/>
              <a:t>v16: </a:t>
            </a:r>
            <a:r>
              <a:rPr lang="en-US" sz="1200" dirty="0" err="1"/>
              <a:t>iIRS</a:t>
            </a:r>
            <a:r>
              <a:rPr lang="en-US" sz="1200" dirty="0"/>
              <a:t> =&gt; IRS;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</a:t>
            </a:r>
            <a:r>
              <a:rPr lang="en-US" sz="1200" dirty="0" err="1"/>
              <a:t>iIRS</a:t>
            </a:r>
            <a:r>
              <a:rPr lang="en-US" sz="1200" dirty="0"/>
              <a:t>, Km16, V16); v17: =&gt; DEPTOR; compartment_*</a:t>
            </a:r>
            <a:r>
              <a:rPr lang="en-US" sz="1200" dirty="0" err="1"/>
              <a:t>Constant_flux__irreversible</a:t>
            </a:r>
            <a:r>
              <a:rPr lang="en-US" sz="1200" dirty="0"/>
              <a:t>(ks17); v18: </a:t>
            </a:r>
            <a:r>
              <a:rPr lang="en-US" sz="1200" dirty="0" err="1"/>
              <a:t>pDEPTOR</a:t>
            </a:r>
            <a:r>
              <a:rPr lang="en-US" sz="1200" dirty="0"/>
              <a:t> =&gt; ; compartment_*kd18*</a:t>
            </a:r>
            <a:r>
              <a:rPr lang="en-US" sz="1200" dirty="0" err="1"/>
              <a:t>pDEPTOR</a:t>
            </a:r>
            <a:r>
              <a:rPr lang="en-US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5645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326A-FCFC-2B4A-BD59-B51B65A5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mTOR Signaling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40D76-206A-F84C-9966-B60AB05DBF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A6E5E-6BD2-024F-94FB-787E0397074F}"/>
              </a:ext>
            </a:extLst>
          </p:cNvPr>
          <p:cNvSpPr/>
          <p:nvPr/>
        </p:nvSpPr>
        <p:spPr>
          <a:xfrm>
            <a:off x="457200" y="1212799"/>
            <a:ext cx="86395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v1: IR =&gt; </a:t>
            </a:r>
            <a:r>
              <a:rPr lang="en-US" sz="1200" dirty="0" err="1"/>
              <a:t>pIR</a:t>
            </a:r>
            <a:r>
              <a:rPr lang="en-US" sz="1200" dirty="0"/>
              <a:t>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(IR, Km1, V1); v2: </a:t>
            </a:r>
            <a:r>
              <a:rPr lang="en-US" sz="1200" dirty="0" err="1"/>
              <a:t>pIR</a:t>
            </a:r>
            <a:r>
              <a:rPr lang="en-US" sz="1200" dirty="0"/>
              <a:t> =&gt; IR;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</a:t>
            </a:r>
            <a:r>
              <a:rPr lang="en-US" sz="1200" dirty="0" err="1"/>
              <a:t>pIR</a:t>
            </a:r>
            <a:r>
              <a:rPr lang="en-US" sz="1200" dirty="0"/>
              <a:t>, Km2, V2); v3: IRS =&gt; </a:t>
            </a:r>
            <a:r>
              <a:rPr lang="en-US" sz="1200" dirty="0" err="1"/>
              <a:t>pIRS</a:t>
            </a:r>
            <a:r>
              <a:rPr lang="en-US" sz="1200" dirty="0"/>
              <a:t>; compartment_*</a:t>
            </a:r>
            <a:r>
              <a:rPr lang="en-US" sz="1200" dirty="0" err="1"/>
              <a:t>HMM_Mod</a:t>
            </a:r>
            <a:r>
              <a:rPr lang="en-US" sz="1200" dirty="0"/>
              <a:t>(k3c, IRS, </a:t>
            </a:r>
            <a:r>
              <a:rPr lang="en-US" sz="1200" dirty="0" err="1"/>
              <a:t>pIR</a:t>
            </a:r>
            <a:r>
              <a:rPr lang="en-US" sz="1200" dirty="0"/>
              <a:t>, Km3); v4: </a:t>
            </a:r>
            <a:r>
              <a:rPr lang="en-US" sz="1200" dirty="0" err="1"/>
              <a:t>pIRS</a:t>
            </a:r>
            <a:r>
              <a:rPr lang="en-US" sz="1200" dirty="0"/>
              <a:t> =&gt; IRS;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</a:t>
            </a:r>
            <a:r>
              <a:rPr lang="en-US" sz="1200" dirty="0" err="1"/>
              <a:t>pIRS</a:t>
            </a:r>
            <a:r>
              <a:rPr lang="en-US" sz="1200" dirty="0"/>
              <a:t>, Km4, V4); v5: Akt =&gt; </a:t>
            </a:r>
            <a:r>
              <a:rPr lang="en-US" sz="1200" dirty="0" err="1"/>
              <a:t>pAkt</a:t>
            </a:r>
            <a:r>
              <a:rPr lang="en-US" sz="1200" dirty="0"/>
              <a:t>; compartment_*Function_for_v5(k5ca, </a:t>
            </a:r>
            <a:r>
              <a:rPr lang="en-US" sz="1200" dirty="0" err="1"/>
              <a:t>pIRS</a:t>
            </a:r>
            <a:r>
              <a:rPr lang="en-US" sz="1200" dirty="0"/>
              <a:t>, Akt, Km5a, k5cb, pmTORC2, Km5b); v6: </a:t>
            </a:r>
            <a:r>
              <a:rPr lang="en-US" sz="1200" dirty="0" err="1"/>
              <a:t>pAkt</a:t>
            </a:r>
            <a:r>
              <a:rPr lang="en-US" sz="1200" dirty="0"/>
              <a:t> =&gt; Akt;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</a:t>
            </a:r>
            <a:r>
              <a:rPr lang="en-US" sz="1200" dirty="0" err="1"/>
              <a:t>pAkt</a:t>
            </a:r>
            <a:r>
              <a:rPr lang="en-US" sz="1200" dirty="0"/>
              <a:t>, Km6, V6); v7: mTORC1 =&gt; pmTORC1; compartment_*</a:t>
            </a:r>
            <a:r>
              <a:rPr lang="en-US" sz="1200" dirty="0" err="1"/>
              <a:t>HMM_Mod</a:t>
            </a:r>
            <a:r>
              <a:rPr lang="en-US" sz="1200" dirty="0"/>
              <a:t>(k7c, mTORC1, </a:t>
            </a:r>
            <a:r>
              <a:rPr lang="en-US" sz="1200" dirty="0" err="1"/>
              <a:t>pAkt</a:t>
            </a:r>
            <a:r>
              <a:rPr lang="en-US" sz="1200" dirty="0"/>
              <a:t>, Km7); v8: pmTORC1 =&gt; mTORC1;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(pmTORC1, Km8, V8); v9: mTORC2 =&gt; pmTORC2; compartment_*</a:t>
            </a:r>
            <a:r>
              <a:rPr lang="en-US" sz="1200" dirty="0" err="1"/>
              <a:t>HMM_Mod</a:t>
            </a:r>
            <a:r>
              <a:rPr lang="en-US" sz="1200" dirty="0"/>
              <a:t>(k9c, mTORC2, </a:t>
            </a:r>
            <a:r>
              <a:rPr lang="en-US" sz="1200" dirty="0" err="1"/>
              <a:t>pIR</a:t>
            </a:r>
            <a:r>
              <a:rPr lang="en-US" sz="1200" dirty="0"/>
              <a:t>, Km9); v10: pmTORC2 =&gt; mTORC2;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(pmTORC2, Km10, V10); v11: DEPTOR =&gt; </a:t>
            </a:r>
            <a:r>
              <a:rPr lang="en-US" sz="1200" dirty="0" err="1"/>
              <a:t>pDEPTOR</a:t>
            </a:r>
            <a:r>
              <a:rPr lang="en-US" sz="1200" dirty="0"/>
              <a:t>; compartment_*Function_for_v11(k11ca, pmTORC1, DEPTOR, Km11a, </a:t>
            </a:r>
            <a:r>
              <a:rPr lang="en-US" sz="1200" dirty="0" err="1"/>
              <a:t>pDEPTOR</a:t>
            </a:r>
            <a:r>
              <a:rPr lang="en-US" sz="1200" dirty="0"/>
              <a:t>, k11cb, pmTORC2, Km11b); v12: </a:t>
            </a:r>
            <a:r>
              <a:rPr lang="en-US" sz="1200" dirty="0" err="1"/>
              <a:t>pDEPTOR</a:t>
            </a:r>
            <a:r>
              <a:rPr lang="en-US" sz="1200" dirty="0"/>
              <a:t> =&gt; DEPTOR;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</a:t>
            </a:r>
            <a:r>
              <a:rPr lang="en-US" sz="1200" dirty="0" err="1"/>
              <a:t>pDEPTOR</a:t>
            </a:r>
            <a:r>
              <a:rPr lang="en-US" sz="1200" dirty="0"/>
              <a:t>, Km12, V12); v13: mTORC1 + DEPTOR -&gt; mTORC1_DEPTOR; compartment_*(k13f*mTORC1*DEPTOR - k13r*mTORC1_DEPTOR); v14: mTORC2 + DEPTOR -&gt; mTORC2_DEPTOR; compartment_*(k14f*mTORC2*DEPTOR - k14r*mTORC2_DEPTOR); v15: IRS =&gt; </a:t>
            </a:r>
            <a:r>
              <a:rPr lang="en-US" sz="1200" dirty="0" err="1"/>
              <a:t>iIRS</a:t>
            </a:r>
            <a:r>
              <a:rPr lang="en-US" sz="1200" dirty="0"/>
              <a:t>; compartment_*</a:t>
            </a:r>
            <a:r>
              <a:rPr lang="en-US" sz="1200" dirty="0" err="1"/>
              <a:t>HMM_Mod</a:t>
            </a:r>
            <a:r>
              <a:rPr lang="en-US" sz="1200" dirty="0"/>
              <a:t>(k15c, IRS, pmTORC1, Km15); v16: </a:t>
            </a:r>
            <a:r>
              <a:rPr lang="en-US" sz="1200" dirty="0" err="1"/>
              <a:t>iIRS</a:t>
            </a:r>
            <a:r>
              <a:rPr lang="en-US" sz="1200" dirty="0"/>
              <a:t> =&gt; IRS;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</a:t>
            </a:r>
            <a:r>
              <a:rPr lang="en-US" sz="1200" dirty="0" err="1"/>
              <a:t>iIRS</a:t>
            </a:r>
            <a:r>
              <a:rPr lang="en-US" sz="1200" dirty="0"/>
              <a:t>, Km16, V16); v17: =&gt; DEPTOR; compartment_*</a:t>
            </a:r>
            <a:r>
              <a:rPr lang="en-US" sz="1200" dirty="0" err="1"/>
              <a:t>Constant_flux__irreversible</a:t>
            </a:r>
            <a:r>
              <a:rPr lang="en-US" sz="1200" dirty="0"/>
              <a:t>(ks17); v18: </a:t>
            </a:r>
            <a:r>
              <a:rPr lang="en-US" sz="1200" dirty="0" err="1"/>
              <a:t>pDEPTOR</a:t>
            </a:r>
            <a:r>
              <a:rPr lang="en-US" sz="1200" dirty="0"/>
              <a:t> =&gt; ; compartment_*kd18*</a:t>
            </a:r>
            <a:r>
              <a:rPr lang="en-US" sz="1200" dirty="0" err="1"/>
              <a:t>pDEPTOR</a:t>
            </a:r>
            <a:r>
              <a:rPr lang="en-US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902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904</Words>
  <Application>Microsoft Macintosh PowerPoint</Application>
  <PresentationFormat>On-screen Show (4:3)</PresentationFormat>
  <Paragraphs>33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BIOE 498 / BIOE 599  Advanced Biological Control Systems   Lecture 2: Modeling Reaction Networks </vt:lpstr>
      <vt:lpstr>Agenda</vt:lpstr>
      <vt:lpstr>Detailed Metabolic Network</vt:lpstr>
      <vt:lpstr>An Example: mTOR Signaling</vt:lpstr>
      <vt:lpstr>Modeling mTOR Signaling</vt:lpstr>
      <vt:lpstr>Modeling mTOR Signaling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Joseph L. Hellerstein</cp:lastModifiedBy>
  <cp:revision>86</cp:revision>
  <dcterms:created xsi:type="dcterms:W3CDTF">2008-11-04T22:35:39Z</dcterms:created>
  <dcterms:modified xsi:type="dcterms:W3CDTF">2022-03-17T19:57:52Z</dcterms:modified>
</cp:coreProperties>
</file>