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2" r:id="rId4"/>
    <p:sldId id="289" r:id="rId5"/>
    <p:sldId id="291" r:id="rId6"/>
    <p:sldId id="293" r:id="rId7"/>
    <p:sldId id="292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4694"/>
  </p:normalViewPr>
  <p:slideViewPr>
    <p:cSldViewPr snapToGrid="0">
      <p:cViewPr varScale="1">
        <p:scale>
          <a:sx n="121" d="100"/>
          <a:sy n="121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2: </a:t>
            </a:r>
            <a:r>
              <a:rPr lang="en-US" sz="3200" b="1" u="sng" dirty="0"/>
              <a:t>Modeling Reaction Networks</a:t>
            </a: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What is a reaction network (kinds of elements)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Concepts</a:t>
            </a:r>
          </a:p>
          <a:p>
            <a:pPr marL="800100" lvl="1" indent="-342900">
              <a:spcBef>
                <a:spcPts val="0"/>
              </a:spcBef>
              <a:buSzPts val="3200"/>
              <a:buChar char="•"/>
            </a:pPr>
            <a:r>
              <a:rPr lang="en-US" dirty="0"/>
              <a:t>Reaction, parameter, compartment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Kinetics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Relate reaction network to a system of nonlinear differential equations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err="1"/>
              <a:t>BioModels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Detailed Metabolic Network</a:t>
            </a:r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sldNum" idx="12"/>
          </p:nvPr>
        </p:nvSpPr>
        <p:spPr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31" name="Google Shape;3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447800"/>
            <a:ext cx="8207684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7"/>
          <p:cNvSpPr/>
          <p:nvPr/>
        </p:nvSpPr>
        <p:spPr>
          <a:xfrm>
            <a:off x="1981200" y="6161581"/>
            <a:ext cx="4467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http://www.iubmb-nicholson.org/chart.html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508157D-1D86-5C4D-94A9-0D06460D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8" y="1066800"/>
            <a:ext cx="8431900" cy="5486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79340-2903-7348-8B1D-502DE2D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0" y="366164"/>
            <a:ext cx="6008330" cy="838200"/>
          </a:xfrm>
        </p:spPr>
        <p:txBody>
          <a:bodyPr/>
          <a:lstStyle/>
          <a:p>
            <a:r>
              <a:rPr lang="en-US" dirty="0"/>
              <a:t>An Example: mTOR Signaling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8F04-BC29-1C44-969D-E70E110D8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9B6BE0-69A3-8E47-B4D2-678058A3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38" y="340076"/>
            <a:ext cx="2209125" cy="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326A-FCFC-2B4A-BD59-B51B65A5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mTOR Signaling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40D76-206A-F84C-9966-B60AB05DBF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A6E5E-6BD2-024F-94FB-787E0397074F}"/>
              </a:ext>
            </a:extLst>
          </p:cNvPr>
          <p:cNvSpPr/>
          <p:nvPr/>
        </p:nvSpPr>
        <p:spPr>
          <a:xfrm>
            <a:off x="457200" y="1212799"/>
            <a:ext cx="863950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v1: IR =&gt; </a:t>
            </a:r>
            <a:r>
              <a:rPr lang="en-US" sz="1200" dirty="0" err="1"/>
              <a:t>pIR</a:t>
            </a:r>
            <a:r>
              <a:rPr lang="en-US" sz="1200" dirty="0"/>
              <a:t>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(IR, Km1, V1); </a:t>
            </a:r>
          </a:p>
          <a:p>
            <a:r>
              <a:rPr lang="en-US" sz="1200" dirty="0"/>
              <a:t>v3: IRS =&gt; </a:t>
            </a:r>
            <a:r>
              <a:rPr lang="en-US" sz="1200" dirty="0" err="1"/>
              <a:t>pIRS</a:t>
            </a:r>
            <a:r>
              <a:rPr lang="en-US" sz="1200" dirty="0"/>
              <a:t>; compartment_*</a:t>
            </a:r>
            <a:r>
              <a:rPr lang="en-US" sz="1200" dirty="0" err="1"/>
              <a:t>HMM_Mod</a:t>
            </a:r>
            <a:r>
              <a:rPr lang="en-US" sz="1200" dirty="0"/>
              <a:t>(k3c, IRS, </a:t>
            </a:r>
            <a:r>
              <a:rPr lang="en-US" sz="1200" dirty="0" err="1"/>
              <a:t>pIR</a:t>
            </a:r>
            <a:r>
              <a:rPr lang="en-US" sz="1200" dirty="0"/>
              <a:t>, Km3); </a:t>
            </a:r>
          </a:p>
          <a:p>
            <a:r>
              <a:rPr lang="en-US" sz="1200" dirty="0"/>
              <a:t>v5: Akt =&gt; </a:t>
            </a:r>
            <a:r>
              <a:rPr lang="en-US" sz="1200" dirty="0" err="1"/>
              <a:t>pAkt</a:t>
            </a:r>
            <a:r>
              <a:rPr lang="en-US" sz="1200" dirty="0"/>
              <a:t>; compartment_*Function_for_v5(k5ca, </a:t>
            </a:r>
            <a:r>
              <a:rPr lang="en-US" sz="1200" dirty="0" err="1"/>
              <a:t>pIRS</a:t>
            </a:r>
            <a:r>
              <a:rPr lang="en-US" sz="1200" dirty="0"/>
              <a:t>, Akt, Km5a, k5cb, pmTORC2, Km5b); </a:t>
            </a:r>
          </a:p>
          <a:p>
            <a:r>
              <a:rPr lang="en-US" sz="1200" dirty="0"/>
              <a:t>v9: mTORC2 =&gt; pmTORC2; compartment_*</a:t>
            </a:r>
            <a:r>
              <a:rPr lang="en-US" sz="1200" dirty="0" err="1"/>
              <a:t>HMM_Mod</a:t>
            </a:r>
            <a:r>
              <a:rPr lang="en-US" sz="1200" dirty="0"/>
              <a:t>(k9c, mTORC2, </a:t>
            </a:r>
            <a:r>
              <a:rPr lang="en-US" sz="1200" dirty="0" err="1"/>
              <a:t>pIR</a:t>
            </a:r>
            <a:r>
              <a:rPr lang="en-US" sz="1200" dirty="0"/>
              <a:t>, Km9); </a:t>
            </a:r>
          </a:p>
          <a:p>
            <a:r>
              <a:rPr lang="en-US" sz="1200" dirty="0"/>
              <a:t>v10: pmTORC2 =&gt; mTORC2;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(pmTORC2, Km10, V10); </a:t>
            </a:r>
          </a:p>
          <a:p>
            <a:r>
              <a:rPr lang="en-US" sz="1200" dirty="0"/>
              <a:t>v11: DEPTOR =&gt; </a:t>
            </a:r>
            <a:r>
              <a:rPr lang="en-US" sz="1200" dirty="0" err="1"/>
              <a:t>pDEPTOR</a:t>
            </a:r>
            <a:r>
              <a:rPr lang="en-US" sz="1200" dirty="0"/>
              <a:t>; compartment_*Function_for_v11(k11ca, pmTORC1, DEPTOR, Km11a, </a:t>
            </a:r>
            <a:r>
              <a:rPr lang="en-US" sz="1200" dirty="0" err="1"/>
              <a:t>pDEPTOR</a:t>
            </a:r>
            <a:r>
              <a:rPr lang="en-US" sz="1200" dirty="0"/>
              <a:t>, k11cb, pmTORC2, Km11b); v12: </a:t>
            </a:r>
            <a:r>
              <a:rPr lang="en-US" sz="1200" dirty="0" err="1"/>
              <a:t>pDEPTOR</a:t>
            </a:r>
            <a:r>
              <a:rPr lang="en-US" sz="1200" dirty="0"/>
              <a:t> =&gt; DEPTOR;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</a:t>
            </a:r>
            <a:r>
              <a:rPr lang="en-US" sz="1200" dirty="0" err="1"/>
              <a:t>pDEPTOR</a:t>
            </a:r>
            <a:r>
              <a:rPr lang="en-US" sz="1200" dirty="0"/>
              <a:t>, Km12, V12); </a:t>
            </a:r>
          </a:p>
          <a:p>
            <a:r>
              <a:rPr lang="en-US" sz="1200" dirty="0"/>
              <a:t>v13: mTORC1 + DEPTOR -&gt; mTORC1_DEPTOR; compartment_*(k13f*mTORC1*DEPTOR - k13r*mTORC1_DEPTOR); v14: mTORC2 + DEPTOR -&gt; mTORC2_DEPTOR; compartment_*(k14f*mTORC2*DEPTOR - k14r*mTORC2_DEPTOR); v15: IRS =&gt; </a:t>
            </a:r>
            <a:r>
              <a:rPr lang="en-US" sz="1200" dirty="0" err="1"/>
              <a:t>iIRS</a:t>
            </a:r>
            <a:r>
              <a:rPr lang="en-US" sz="1200" dirty="0"/>
              <a:t>; compartment_*</a:t>
            </a:r>
            <a:r>
              <a:rPr lang="en-US" sz="1200" dirty="0" err="1"/>
              <a:t>HMM_Mod</a:t>
            </a:r>
            <a:r>
              <a:rPr lang="en-US" sz="1200" dirty="0"/>
              <a:t>(k15c, IRS, pmTORC1, Km15); v16: </a:t>
            </a:r>
            <a:r>
              <a:rPr lang="en-US" sz="1200" dirty="0" err="1"/>
              <a:t>iIRS</a:t>
            </a:r>
            <a:r>
              <a:rPr lang="en-US" sz="1200" dirty="0"/>
              <a:t> =&gt; IRS; compartment_*</a:t>
            </a:r>
            <a:r>
              <a:rPr lang="en-US" sz="1200" dirty="0" err="1"/>
              <a:t>Henri_Michaelis_Menten__irreversible</a:t>
            </a:r>
            <a:r>
              <a:rPr lang="en-US" sz="1200" dirty="0"/>
              <a:t>(</a:t>
            </a:r>
            <a:r>
              <a:rPr lang="en-US" sz="1200" dirty="0" err="1"/>
              <a:t>iIRS</a:t>
            </a:r>
            <a:r>
              <a:rPr lang="en-US" sz="1200" dirty="0"/>
              <a:t>, Km16, V16); v17: =&gt; DEPTOR; compartment_*</a:t>
            </a:r>
            <a:r>
              <a:rPr lang="en-US" sz="1200" dirty="0" err="1"/>
              <a:t>Constant_flux__irreversible</a:t>
            </a:r>
            <a:r>
              <a:rPr lang="en-US" sz="1200" dirty="0"/>
              <a:t>(ks17); v18: </a:t>
            </a:r>
            <a:r>
              <a:rPr lang="en-US" sz="1200" dirty="0" err="1"/>
              <a:t>pDEPTOR</a:t>
            </a:r>
            <a:r>
              <a:rPr lang="en-US" sz="1200" dirty="0"/>
              <a:t> =&gt; ; compartment_*kd18*</a:t>
            </a:r>
            <a:r>
              <a:rPr lang="en-US" sz="1200" dirty="0" err="1"/>
              <a:t>pDEPTOR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902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6908-F255-6F4E-83D9-99277011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Reaction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0C306-EF09-2C41-9F82-EE3029C266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DF8B2-AAD8-2E4A-B3DB-9CE9ECF4AD52}"/>
              </a:ext>
            </a:extLst>
          </p:cNvPr>
          <p:cNvSpPr/>
          <p:nvPr/>
        </p:nvSpPr>
        <p:spPr>
          <a:xfrm>
            <a:off x="706582" y="10668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v1: IR =&gt;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compartment*V1*IR/(Km1 + IR) </a:t>
            </a:r>
          </a:p>
        </p:txBody>
      </p:sp>
    </p:spTree>
    <p:extLst>
      <p:ext uri="{BB962C8B-B14F-4D97-AF65-F5344CB8AC3E}">
        <p14:creationId xmlns:p14="http://schemas.microsoft.com/office/powerpoint/2010/main" val="250456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76B3-1733-DD40-A1C4-9BFDAD7D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Kinetics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3F2B1-0EFD-B347-A3EF-4ED184FAEC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3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429</Words>
  <Application>Microsoft Macintosh PowerPoint</Application>
  <PresentationFormat>On-screen Show (4:3)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Courier New</vt:lpstr>
      <vt:lpstr>Office Theme</vt:lpstr>
      <vt:lpstr>BIOE 498 / BIOE 599  Advanced Biological Control Systems   Lecture 2: Modeling Reaction Networks </vt:lpstr>
      <vt:lpstr>Agenda</vt:lpstr>
      <vt:lpstr>Detailed Metabolic Network</vt:lpstr>
      <vt:lpstr>An Example: mTOR Signaling</vt:lpstr>
      <vt:lpstr>Modeling mTOR Signaling</vt:lpstr>
      <vt:lpstr>Elements of a Reaction</vt:lpstr>
      <vt:lpstr>Types of Kinetics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L. Hellerstein</cp:lastModifiedBy>
  <cp:revision>90</cp:revision>
  <dcterms:created xsi:type="dcterms:W3CDTF">2008-11-04T22:35:39Z</dcterms:created>
  <dcterms:modified xsi:type="dcterms:W3CDTF">2022-03-17T20:57:49Z</dcterms:modified>
</cp:coreProperties>
</file>