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6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C4D-B9E9-EF02-F32B-0F2BA987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ADD4-B93C-680E-12E0-1D543278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0F65-D3B2-262F-8DC9-D3BF0F0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EAB0-78E5-9560-703A-CFCE7BC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6D9-D31A-5FAF-22E8-F16F2C7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79C-2CD5-256E-92DA-11684C9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9-ABD0-82B2-EC3D-5A1E202C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242-DA25-9B31-45C7-606E8BE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1028-8006-9C3A-123E-C03044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369E-BB90-D668-1AF5-4624B58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AA3D-B28C-348B-DB5B-336B7E1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522-029D-1F2E-9C42-D5567AED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9A88-4D03-4726-C2AC-DF71AAA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C76-65F5-F078-9B28-66D9728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0316-607F-E62E-B7E5-E25DEB7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1F2-5099-CB26-BB94-836A9B2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604-7BA9-C953-80C2-D916E5E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7DA5-C60A-9278-E4C0-790B83B4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FC6C-F561-DFD2-4916-19E32FF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96EC-4277-0181-64DA-51314A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32D1-2FC2-66D0-DE8E-C4E5310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58D-0D5D-BE7E-04BC-69EEDD2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BF9-252E-1145-97F9-7740A74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22B7-31C4-3F68-A6CF-EF5F49E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08E-0BE7-870F-F7E2-A3AF35F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BB9-9D6B-D94E-889F-332F01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3D5F-4197-87ED-0A1A-68C16AE5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275-015A-A097-59CB-E9A5C291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4B1C-40B4-E93C-5744-1E445FF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9EA-4E9E-1A42-6D6E-30C3CCB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E1C1-1A63-A82B-5370-B808C20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67B-660D-7EC5-7D34-B0E7D36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3FDA-3BDD-2C77-5B52-CF8ED7F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0F68-2803-ACBB-987C-813FFE5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C5F1-50EB-B970-F49D-BAC0D92F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1F30-DD57-D627-A071-DD98E95D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E5D-BD4E-F7D7-51A9-C92EBDD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4950-1341-85EE-2DC8-167D392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B5FB-36DE-42CF-EE33-63B6E9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45-F027-F81E-03F3-BB9BDB21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EAC-54CE-381F-87BA-8F90DAE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1D32-26BF-8650-68E1-2E7488D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4385-6B57-2720-C102-DE11282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28FE-9ECC-DCB6-31B1-83CB50E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8117-4041-2A06-A4CB-70F03F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49C0-2B95-344E-261E-2D38F28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6AB-BF56-CB49-2137-BDA6BAEB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49F-D0B1-E2AA-1756-EF58F08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1B88-7712-BC43-C4CF-12192206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EC94-6F9F-7F02-F1FC-E38B697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18E2-656B-4AB1-1A2B-7E5D8BF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E93A-3E9D-4201-CCBA-193E54D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44E-9B77-B57A-4659-709DC16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2238-BBBE-D056-860D-3CA457AD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5E83-307D-6AB8-AD23-1A17DF1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D411-4940-E607-7D16-C6811C0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6FB8-3AFF-A5AD-CD74-0B229B6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A3F0-A38D-5B7E-5A27-A2E28D3E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C928D-18E4-22FE-17B9-5F6B690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5BE5-A750-F8D6-2AF9-5CC9E0B3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C3C9-DA93-6CA0-7D9C-E0D288B5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43A-A301-0C7A-7961-FD3B915B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9CA-A38D-67B0-C036-AC38873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1.png"/><Relationship Id="rId18" Type="http://schemas.openxmlformats.org/officeDocument/2006/relationships/image" Target="../media/image66.png"/><Relationship Id="rId3" Type="http://schemas.openxmlformats.org/officeDocument/2006/relationships/image" Target="../media/image45.png"/><Relationship Id="rId7" Type="http://schemas.openxmlformats.org/officeDocument/2006/relationships/image" Target="../media/image116.png"/><Relationship Id="rId12" Type="http://schemas.openxmlformats.org/officeDocument/2006/relationships/image" Target="../media/image8.png"/><Relationship Id="rId17" Type="http://schemas.openxmlformats.org/officeDocument/2006/relationships/image" Target="../media/image125.png"/><Relationship Id="rId2" Type="http://schemas.openxmlformats.org/officeDocument/2006/relationships/image" Target="../media/image114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120.png"/><Relationship Id="rId5" Type="http://schemas.openxmlformats.org/officeDocument/2006/relationships/image" Target="../media/image40.png"/><Relationship Id="rId15" Type="http://schemas.openxmlformats.org/officeDocument/2006/relationships/image" Target="../media/image123.png"/><Relationship Id="rId10" Type="http://schemas.openxmlformats.org/officeDocument/2006/relationships/image" Target="../media/image119.png"/><Relationship Id="rId4" Type="http://schemas.openxmlformats.org/officeDocument/2006/relationships/image" Target="../media/image115.png"/><Relationship Id="rId9" Type="http://schemas.openxmlformats.org/officeDocument/2006/relationships/image" Target="../media/image118.png"/><Relationship Id="rId1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8.png"/><Relationship Id="rId21" Type="http://schemas.openxmlformats.org/officeDocument/2006/relationships/image" Target="../media/image94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7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5" Type="http://schemas.openxmlformats.org/officeDocument/2006/relationships/image" Target="../media/image88.png"/><Relationship Id="rId10" Type="http://schemas.openxmlformats.org/officeDocument/2006/relationships/image" Target="../media/image41.png"/><Relationship Id="rId19" Type="http://schemas.openxmlformats.org/officeDocument/2006/relationships/image" Target="../media/image92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40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9EE-9E5C-7A4B-7A6A-B30FF0616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Structurally Equivalent Chemical Reaction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E9BF-54F7-C730-2A04-50A0C6A0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/>
        </p:nvGraphicFramePr>
        <p:xfrm>
          <a:off x="1031633" y="169569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269758" y="282023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58" y="2820234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2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253993" y="246813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93" y="2468135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296038" y="208976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8" y="2089769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02258" y="1695691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58" y="1695691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154103" y="208808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19570" y="246684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03805" y="2829455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137334" y="114852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557308" y="115005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/>
        </p:nvGraphicFramePr>
        <p:xfrm>
          <a:off x="4162136" y="175085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400261" y="287540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61" y="2875401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384496" y="252330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96" y="2523302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426541" y="214493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41" y="2144936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3764294" y="175085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94" y="1750858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316139" y="214325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281606" y="252201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265841" y="288462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268551" y="11642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4688525" y="1165817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045070" y="242275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70" y="2422758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022872" y="2123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/>
        </p:nvGraphicFramePr>
        <p:xfrm>
          <a:off x="1177077" y="464383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blipFill>
                <a:blip r:embed="rId13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blipFill>
                <a:blip r:embed="rId14"/>
                <a:stretch>
                  <a:fillRect l="-16667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299547" y="503622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265014" y="541499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249249" y="577759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282778" y="4096673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702752" y="40981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/>
        </p:nvGraphicFramePr>
        <p:xfrm>
          <a:off x="4418791" y="469900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572794" y="509139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538261" y="547015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522496" y="583276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525206" y="411243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945180" y="411396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5789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242459" y="50712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828C1-54FE-418D-EE21-4ACC626F550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97462" y="5245283"/>
            <a:ext cx="274320" cy="201065"/>
            <a:chOff x="6509000" y="4866820"/>
            <a:chExt cx="480379" cy="35209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52D84BD-6937-7A26-BD59-5729288B46C7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99CB0E9-44FC-9F09-16BB-6E7302498A84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044F4A-E1BC-A3C8-41F4-7343F4426123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1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/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blipFill>
                <a:blip r:embed="rId2"/>
                <a:stretch>
                  <a:fillRect l="-4651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/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blipFill>
                <a:blip r:embed="rId3"/>
                <a:stretch>
                  <a:fillRect l="-4651" t="-8696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/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blipFill>
                <a:blip r:embed="rId4"/>
                <a:stretch>
                  <a:fillRect l="-5797" t="-4348" r="-57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/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blipFill>
                <a:blip r:embed="rId5"/>
                <a:stretch>
                  <a:fillRect l="-3488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/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blipFill>
                <a:blip r:embed="rId6"/>
                <a:stretch>
                  <a:fillRect l="-3488" t="-4348" r="-465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/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blipFill>
                <a:blip r:embed="rId7"/>
                <a:stretch>
                  <a:fillRect l="-4286" t="-8696" r="-4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7E437-7CCD-5FB8-72C4-9172CDC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9747"/>
              </p:ext>
            </p:extLst>
          </p:nvPr>
        </p:nvGraphicFramePr>
        <p:xfrm>
          <a:off x="1038897" y="165730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/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/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/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5229A-F6C2-D134-2771-65C80E2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6877"/>
              </p:ext>
            </p:extLst>
          </p:nvPr>
        </p:nvGraphicFramePr>
        <p:xfrm>
          <a:off x="3998493" y="165991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/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/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/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/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/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blipFill>
                <a:blip r:embed="rId1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/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8C39FC-6613-3871-64DF-48BD8A09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96920"/>
              </p:ext>
            </p:extLst>
          </p:nvPr>
        </p:nvGraphicFramePr>
        <p:xfrm>
          <a:off x="1015717" y="347426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/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/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/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73C737-4D8C-E387-78B2-CC8CD27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0863"/>
              </p:ext>
            </p:extLst>
          </p:nvPr>
        </p:nvGraphicFramePr>
        <p:xfrm>
          <a:off x="3975313" y="341381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/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/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/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/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blipFill>
                <a:blip r:embed="rId23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/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blipFill>
                <a:blip r:embed="rId2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/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9A35B0-868C-CD31-AC41-8D88FA835733}"/>
              </a:ext>
            </a:extLst>
          </p:cNvPr>
          <p:cNvGrpSpPr/>
          <p:nvPr/>
        </p:nvGrpSpPr>
        <p:grpSpPr>
          <a:xfrm>
            <a:off x="5804808" y="4309765"/>
            <a:ext cx="480379" cy="352097"/>
            <a:chOff x="6509000" y="4866820"/>
            <a:chExt cx="480379" cy="35209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C9507-B52B-D310-C89D-00FC85348ADC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FB60E-BA99-C716-5DF4-42284BF8107E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372BA0-8E56-5C46-602E-BB10C0249ED4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E1FE61-C0F7-BCFE-26D2-820846EA1BFA}"/>
              </a:ext>
            </a:extLst>
          </p:cNvPr>
          <p:cNvSpPr txBox="1"/>
          <p:nvPr/>
        </p:nvSpPr>
        <p:spPr>
          <a:xfrm>
            <a:off x="6421826" y="409540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387DE-E2A4-7269-9CEB-8EA0BF6094C4}"/>
              </a:ext>
            </a:extLst>
          </p:cNvPr>
          <p:cNvGrpSpPr/>
          <p:nvPr/>
        </p:nvGrpSpPr>
        <p:grpSpPr>
          <a:xfrm rot="5400000">
            <a:off x="4964072" y="4972152"/>
            <a:ext cx="480379" cy="352097"/>
            <a:chOff x="6509000" y="4866820"/>
            <a:chExt cx="480379" cy="35209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051BF6-98CB-58C4-BF21-194C8339C633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8F638-437F-FF69-F9F9-408706A45438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F29359-D340-2A69-E082-B7E2B912F84A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6DE7CE-A0FD-F414-5348-40F158055A1C}"/>
              </a:ext>
            </a:extLst>
          </p:cNvPr>
          <p:cNvSpPr txBox="1"/>
          <p:nvPr/>
        </p:nvSpPr>
        <p:spPr>
          <a:xfrm>
            <a:off x="4892687" y="542642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/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blipFill>
                <a:blip r:embed="rId26"/>
                <a:stretch>
                  <a:fillRect l="-4878" r="-365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/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blipFill>
                <a:blip r:embed="rId27"/>
                <a:stretch>
                  <a:fillRect l="-4878" r="-36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/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blipFill>
                <a:blip r:embed="rId28"/>
                <a:stretch>
                  <a:fillRect l="-6154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7CBE375-3C14-E0DA-81F5-88ABBADC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9028"/>
              </p:ext>
            </p:extLst>
          </p:nvPr>
        </p:nvGraphicFramePr>
        <p:xfrm>
          <a:off x="8228534" y="320549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/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blipFill>
                <a:blip r:embed="rId29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/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blipFill>
                <a:blip r:embed="rId30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/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blipFill>
                <a:blip r:embed="rId31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/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blipFill>
                <a:blip r:embed="rId32"/>
                <a:stretch>
                  <a:fillRect l="-12500" r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/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9C3C7D3-0F25-B937-B472-DD7EEB5E9A4D}"/>
              </a:ext>
            </a:extLst>
          </p:cNvPr>
          <p:cNvSpPr txBox="1"/>
          <p:nvPr/>
        </p:nvSpPr>
        <p:spPr>
          <a:xfrm>
            <a:off x="7436332" y="5386650"/>
            <a:ext cx="4626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Structurally identical reaction networks have stoichiometry matrices that are </a:t>
            </a:r>
            <a:r>
              <a:rPr lang="en-US" dirty="0" err="1"/>
              <a:t>permutably</a:t>
            </a:r>
            <a:r>
              <a:rPr lang="en-US" dirty="0"/>
              <a:t> identical.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/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Permutably identical matrices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(=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Equal if properly permute rows and columns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blipFill>
                <a:blip r:embed="rId34"/>
                <a:stretch>
                  <a:fillRect l="-105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AC6FC95-5D4B-A0B7-7986-B300B258FA68}"/>
              </a:ext>
            </a:extLst>
          </p:cNvPr>
          <p:cNvSpPr/>
          <p:nvPr/>
        </p:nvSpPr>
        <p:spPr>
          <a:xfrm>
            <a:off x="369379" y="103683"/>
            <a:ext cx="5547945" cy="120230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2B346-AEE1-EA04-0F1D-AC352AF3ACF6}"/>
              </a:ext>
            </a:extLst>
          </p:cNvPr>
          <p:cNvSpPr/>
          <p:nvPr/>
        </p:nvSpPr>
        <p:spPr>
          <a:xfrm>
            <a:off x="369378" y="1380845"/>
            <a:ext cx="6804413" cy="525643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4DB06-E1FB-A7A2-87F7-DFAAACF297F5}"/>
              </a:ext>
            </a:extLst>
          </p:cNvPr>
          <p:cNvSpPr/>
          <p:nvPr/>
        </p:nvSpPr>
        <p:spPr>
          <a:xfrm>
            <a:off x="7411916" y="142456"/>
            <a:ext cx="4650872" cy="481842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BF7ED-ADAB-4C85-0D00-FBA59A9DB7AB}"/>
              </a:ext>
            </a:extLst>
          </p:cNvPr>
          <p:cNvSpPr txBox="1"/>
          <p:nvPr/>
        </p:nvSpPr>
        <p:spPr>
          <a:xfrm>
            <a:off x="347414" y="1036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5331F-BF7E-4396-3503-B60623F06DC5}"/>
              </a:ext>
            </a:extLst>
          </p:cNvPr>
          <p:cNvSpPr txBox="1"/>
          <p:nvPr/>
        </p:nvSpPr>
        <p:spPr>
          <a:xfrm>
            <a:off x="336890" y="13585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1E229-FE2B-C13B-586E-8F71D0F9BDB2}"/>
              </a:ext>
            </a:extLst>
          </p:cNvPr>
          <p:cNvSpPr txBox="1"/>
          <p:nvPr/>
        </p:nvSpPr>
        <p:spPr>
          <a:xfrm>
            <a:off x="7436333" y="1745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56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311"/>
          </a:xfrm>
        </p:spPr>
        <p:txBody>
          <a:bodyPr/>
          <a:lstStyle/>
          <a:p>
            <a:r>
              <a:rPr lang="en-US" dirty="0"/>
              <a:t>Example of Checking Permutably Identical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9104"/>
              </p:ext>
            </p:extLst>
          </p:nvPr>
        </p:nvGraphicFramePr>
        <p:xfrm>
          <a:off x="1015717" y="1351177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E750A1-952D-AEDA-E84B-473313CD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43351"/>
              </p:ext>
            </p:extLst>
          </p:nvPr>
        </p:nvGraphicFramePr>
        <p:xfrm>
          <a:off x="3975313" y="1290734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/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blipFill>
                <a:blip r:embed="rId5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/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/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blipFill>
                <a:blip r:embed="rId7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blipFill>
                <a:blip r:embed="rId8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/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/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182759" r="-1389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282759" r="-1389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370000" r="-1389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486207" r="-1389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566667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689655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173333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282759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CE142A-4D2D-D344-0E52-DECF21B8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03443"/>
              </p:ext>
            </p:extLst>
          </p:nvPr>
        </p:nvGraphicFramePr>
        <p:xfrm>
          <a:off x="6909461" y="359371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/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/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blipFill>
                <a:blip r:embed="rId1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/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0708769-E43C-B06F-3F4C-449FED43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21644"/>
              </p:ext>
            </p:extLst>
          </p:nvPr>
        </p:nvGraphicFramePr>
        <p:xfrm>
          <a:off x="9511707" y="353326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/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/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/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blipFill>
                <a:blip r:embed="rId18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/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1" dirty="0"/>
                  <a:t>permuted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blipFill>
                <a:blip r:embed="rId19"/>
                <a:stretch>
                  <a:fillRect l="-10377" t="-26087" r="-18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/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blipFill>
                <a:blip r:embed="rId20"/>
                <a:stretch>
                  <a:fillRect l="-13333" r="-66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/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/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Reaction permutation: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blipFill>
                <a:blip r:embed="rId22"/>
                <a:stretch>
                  <a:fillRect l="-194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/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Column permutation: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blipFill>
                <a:blip r:embed="rId23"/>
                <a:stretch>
                  <a:fillRect l="-6154" t="-21739" r="-205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FAA82BC-4ACB-BB19-2DA6-406F09D32B01}"/>
              </a:ext>
            </a:extLst>
          </p:cNvPr>
          <p:cNvSpPr txBox="1"/>
          <p:nvPr/>
        </p:nvSpPr>
        <p:spPr>
          <a:xfrm>
            <a:off x="3247714" y="17447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925AF-E322-907D-8011-1F0B1241577D}"/>
              </a:ext>
            </a:extLst>
          </p:cNvPr>
          <p:cNvSpPr txBox="1"/>
          <p:nvPr/>
        </p:nvSpPr>
        <p:spPr>
          <a:xfrm>
            <a:off x="237357" y="3162875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Find all of the permutations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25906-53A3-86CD-9BC1-A2AA3C84A0C8}"/>
              </a:ext>
            </a:extLst>
          </p:cNvPr>
          <p:cNvSpPr txBox="1"/>
          <p:nvPr/>
        </p:nvSpPr>
        <p:spPr>
          <a:xfrm>
            <a:off x="6280715" y="3064619"/>
            <a:ext cx="515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For each permutation, check equality of matrices.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7CEEB-1103-36DB-AD52-3A098FB50CDF}"/>
              </a:ext>
            </a:extLst>
          </p:cNvPr>
          <p:cNvSpPr txBox="1"/>
          <p:nvPr/>
        </p:nvSpPr>
        <p:spPr>
          <a:xfrm>
            <a:off x="2997112" y="5978585"/>
            <a:ext cx="342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matrix permutations: 6*2=12</a:t>
            </a:r>
          </a:p>
        </p:txBody>
      </p:sp>
    </p:spTree>
    <p:extLst>
      <p:ext uri="{BB962C8B-B14F-4D97-AF65-F5344CB8AC3E}">
        <p14:creationId xmlns:p14="http://schemas.microsoft.com/office/powerpoint/2010/main" val="426097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271-6B5B-B09A-B5CE-084E60B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1549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Computational Complexity of Naïve Algorithm to Detect if Two Reaction Networks are Structurally Identical Using Stoichiometry Matrices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8EB90-A0DE-89C3-E355-9CBF55289836}"/>
              </a:ext>
            </a:extLst>
          </p:cNvPr>
          <p:cNvGrpSpPr/>
          <p:nvPr/>
        </p:nvGrpSpPr>
        <p:grpSpPr>
          <a:xfrm>
            <a:off x="449317" y="1660635"/>
            <a:ext cx="5561138" cy="2428563"/>
            <a:chOff x="449317" y="1660635"/>
            <a:chExt cx="5561138" cy="24285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E8FFF4-E437-2ADE-0995-69D779F5AC8F}"/>
                </a:ext>
              </a:extLst>
            </p:cNvPr>
            <p:cNvSpPr txBox="1"/>
            <p:nvPr/>
          </p:nvSpPr>
          <p:spPr>
            <a:xfrm>
              <a:off x="449317" y="2057873"/>
              <a:ext cx="556113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isPIdentical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(M1:matrix, M2:matrix):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reaction_permutations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M1[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== M2;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return True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False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65F6A-A6A9-C07B-192D-CF81F655AF30}"/>
                </a:ext>
              </a:extLst>
            </p:cNvPr>
            <p:cNvSpPr txBox="1"/>
            <p:nvPr/>
          </p:nvSpPr>
          <p:spPr>
            <a:xfrm>
              <a:off x="459829" y="1660635"/>
              <a:ext cx="1912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Naïve Algorithm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16804-E5B7-0DE2-0460-62C4B1E6F744}"/>
              </a:ext>
            </a:extLst>
          </p:cNvPr>
          <p:cNvGrpSpPr/>
          <p:nvPr/>
        </p:nvGrpSpPr>
        <p:grpSpPr>
          <a:xfrm>
            <a:off x="323193" y="4131352"/>
            <a:ext cx="4564117" cy="1994595"/>
            <a:chOff x="323193" y="4331048"/>
            <a:chExt cx="4564117" cy="19945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DAEA24-DDBA-E6C5-6BC0-0DAB56B208A9}"/>
                </a:ext>
              </a:extLst>
            </p:cNvPr>
            <p:cNvSpPr txBox="1"/>
            <p:nvPr/>
          </p:nvSpPr>
          <p:spPr>
            <a:xfrm>
              <a:off x="323193" y="5402313"/>
              <a:ext cx="45641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Long compute times on modest size networks: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5 species, 10 reactions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1.5 </a:t>
              </a:r>
              <a:r>
                <a:rPr lang="en-US" dirty="0" err="1"/>
                <a:t>hrs</a:t>
              </a:r>
              <a:r>
                <a:rPr lang="en-US" dirty="0"/>
                <a:t> (Mac M1, 12 </a:t>
              </a:r>
              <a:r>
                <a:rPr lang="en-US" dirty="0" err="1"/>
                <a:t>usec</a:t>
              </a:r>
              <a:r>
                <a:rPr lang="en-US" dirty="0"/>
                <a:t>/comparison)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/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Computational complexity: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N </a:t>
                  </a:r>
                  <a:r>
                    <a:rPr lang="en-US" sz="1400" dirty="0"/>
                    <a:t>is number of reactions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M</a:t>
                  </a:r>
                  <a:r>
                    <a:rPr lang="en-US" sz="1400" dirty="0"/>
                    <a:t> is number of species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blipFill>
                  <a:blip r:embed="rId2"/>
                  <a:stretch>
                    <a:fillRect l="-1347" t="-3125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E85EF-29C8-D1D8-D5BD-04963D00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2" y="2260197"/>
            <a:ext cx="5030202" cy="4129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580A18-081A-AFA9-EC32-36ADC1A4812E}"/>
              </a:ext>
            </a:extLst>
          </p:cNvPr>
          <p:cNvSpPr txBox="1"/>
          <p:nvPr/>
        </p:nvSpPr>
        <p:spPr>
          <a:xfrm>
            <a:off x="10053332" y="6177926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</a:t>
            </a:r>
            <a:r>
              <a:rPr lang="en-US" sz="1200" baseline="-25000" dirty="0"/>
              <a:t>10</a:t>
            </a:r>
            <a:r>
              <a:rPr lang="en-US" sz="1200" dirty="0"/>
              <a:t> (hour) on mac M1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0C5ADD-5CEF-69A6-21DB-52C191D650FE}"/>
              </a:ext>
            </a:extLst>
          </p:cNvPr>
          <p:cNvGrpSpPr/>
          <p:nvPr/>
        </p:nvGrpSpPr>
        <p:grpSpPr>
          <a:xfrm>
            <a:off x="10752975" y="2356660"/>
            <a:ext cx="1226041" cy="2245528"/>
            <a:chOff x="11036752" y="2177984"/>
            <a:chExt cx="1226041" cy="22455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C34EB0-B0E8-FBD5-44E8-80364878EF11}"/>
                </a:ext>
              </a:extLst>
            </p:cNvPr>
            <p:cNvSpPr txBox="1"/>
            <p:nvPr/>
          </p:nvSpPr>
          <p:spPr>
            <a:xfrm>
              <a:off x="11036752" y="3890177"/>
              <a:ext cx="572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--hour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16C92-CFF0-3609-C49D-7D6DB8DA859E}"/>
                </a:ext>
              </a:extLst>
            </p:cNvPr>
            <p:cNvSpPr txBox="1"/>
            <p:nvPr/>
          </p:nvSpPr>
          <p:spPr>
            <a:xfrm>
              <a:off x="11036752" y="3708230"/>
              <a:ext cx="497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--day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F4E56C-9E8B-8B9A-B7F7-E572D5176EE6}"/>
                </a:ext>
              </a:extLst>
            </p:cNvPr>
            <p:cNvSpPr txBox="1"/>
            <p:nvPr/>
          </p:nvSpPr>
          <p:spPr>
            <a:xfrm>
              <a:off x="11036752" y="3440221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--year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BD05D4-C583-5316-4878-98CF24233B6A}"/>
                </a:ext>
              </a:extLst>
            </p:cNvPr>
            <p:cNvSpPr txBox="1"/>
            <p:nvPr/>
          </p:nvSpPr>
          <p:spPr>
            <a:xfrm>
              <a:off x="11036752" y="3256293"/>
              <a:ext cx="75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--century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1F9531-FD74-A8B9-704C-206B809F4C08}"/>
                </a:ext>
              </a:extLst>
            </p:cNvPr>
            <p:cNvSpPr txBox="1"/>
            <p:nvPr/>
          </p:nvSpPr>
          <p:spPr>
            <a:xfrm>
              <a:off x="11036752" y="3124915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--millennium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9BE3B-9281-46C2-6C75-E58CAFCD58C4}"/>
                </a:ext>
              </a:extLst>
            </p:cNvPr>
            <p:cNvSpPr txBox="1"/>
            <p:nvPr/>
          </p:nvSpPr>
          <p:spPr>
            <a:xfrm>
              <a:off x="11036752" y="2177984"/>
              <a:ext cx="1226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--age of universe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2E51E-2157-7BB0-22B6-858F0B5C9584}"/>
                </a:ext>
              </a:extLst>
            </p:cNvPr>
            <p:cNvSpPr txBox="1"/>
            <p:nvPr/>
          </p:nvSpPr>
          <p:spPr>
            <a:xfrm>
              <a:off x="11036752" y="4146513"/>
              <a:ext cx="721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--second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6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0"/>
            <a:ext cx="10975428" cy="884311"/>
          </a:xfrm>
        </p:spPr>
        <p:txBody>
          <a:bodyPr>
            <a:normAutofit/>
          </a:bodyPr>
          <a:lstStyle/>
          <a:p>
            <a:r>
              <a:rPr lang="en-US" dirty="0"/>
              <a:t>Order Independent Encoding (OIE) of Arrays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19213"/>
              </p:ext>
            </p:extLst>
          </p:nvPr>
        </p:nvGraphicFramePr>
        <p:xfrm>
          <a:off x="1333263" y="3501423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/>
              <p:nvPr/>
            </p:nvSpPr>
            <p:spPr>
              <a:xfrm>
                <a:off x="704193" y="1393770"/>
                <a:ext cx="663271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Some order independent properties of an array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column B):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&lt; 0 (e.g.,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= 0 (</a:t>
                </a:r>
                <a:r>
                  <a:rPr lang="en-US" dirty="0" err="1"/>
                  <a:t>e.g</a:t>
                </a:r>
                <a:r>
                  <a:rPr lang="en-US" dirty="0"/>
                  <a:t>, 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 &gt; 0 (e.g., 2)</a:t>
                </a:r>
              </a:p>
              <a:p>
                <a:r>
                  <a:rPr lang="en-US" b="1" dirty="0"/>
                  <a:t>OIE</a:t>
                </a:r>
                <a:r>
                  <a:rPr lang="en-US" dirty="0"/>
                  <a:t>: sum of the above values multiplied by powers of 1000 (2, 1, 0)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1393770"/>
                <a:ext cx="6632713" cy="1477328"/>
              </a:xfrm>
              <a:prstGeom prst="rect">
                <a:avLst/>
              </a:prstGeom>
              <a:blipFill>
                <a:blip r:embed="rId6"/>
                <a:stretch>
                  <a:fillRect l="-76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65041EA-A859-7B73-D6AE-8FB6C8AA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07667"/>
              </p:ext>
            </p:extLst>
          </p:nvPr>
        </p:nvGraphicFramePr>
        <p:xfrm>
          <a:off x="5133608" y="344098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/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/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/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20833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/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DFA5E1D-8E6F-D4F2-A4CE-6A7735F0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73780"/>
              </p:ext>
            </p:extLst>
          </p:nvPr>
        </p:nvGraphicFramePr>
        <p:xfrm>
          <a:off x="8855663" y="342900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/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blipFill>
                <a:blip r:embed="rId11"/>
                <a:stretch>
                  <a:fillRect l="-18519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/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blipFill>
                <a:blip r:embed="rId12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/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blipFill>
                <a:blip r:embed="rId13"/>
                <a:stretch>
                  <a:fillRect l="-14815" r="-37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/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/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1,001,000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blipFill>
                <a:blip r:embed="rId15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/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: 1,001,001;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2,000,001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blipFill>
                <a:blip r:embed="rId1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/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1,001,000;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blipFill>
                <a:blip r:embed="rId17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/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2,001,001;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/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/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1,000,002;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1,001,001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blipFill>
                <a:blip r:embed="rId20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2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/>
              <p:nvPr/>
            </p:nvSpPr>
            <p:spPr>
              <a:xfrm>
                <a:off x="317397" y="817712"/>
                <a:ext cx="11508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insight: Only compare rows (columns)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with those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have the same order independent encoding (OIE).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7" y="817712"/>
                <a:ext cx="11508343" cy="369332"/>
              </a:xfrm>
              <a:prstGeom prst="rect">
                <a:avLst/>
              </a:prstGeom>
              <a:blipFill>
                <a:blip r:embed="rId2"/>
                <a:stretch>
                  <a:fillRect l="-330" t="-6667" r="-1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FA916E6-9C56-59B1-BAD7-396DD5C3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47852"/>
              </p:ext>
            </p:extLst>
          </p:nvPr>
        </p:nvGraphicFramePr>
        <p:xfrm>
          <a:off x="972124" y="1786264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/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/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blipFill>
                <a:blip r:embed="rId4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/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/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blipFill>
                <a:blip r:embed="rId6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4A1C56C-8CB7-06B1-C4A1-EF8D594B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24537"/>
              </p:ext>
            </p:extLst>
          </p:nvPr>
        </p:nvGraphicFramePr>
        <p:xfrm>
          <a:off x="4051043" y="173579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/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/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/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/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3CAD49E-E5C3-ADF2-D8A8-5D61EB3ABED6}"/>
              </a:ext>
            </a:extLst>
          </p:cNvPr>
          <p:cNvGrpSpPr/>
          <p:nvPr/>
        </p:nvGrpSpPr>
        <p:grpSpPr>
          <a:xfrm>
            <a:off x="345529" y="3488614"/>
            <a:ext cx="3389967" cy="572761"/>
            <a:chOff x="523420" y="5191167"/>
            <a:chExt cx="3389967" cy="572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/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1,001,000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/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/>
                    <a:t>: 1,001,001;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2,000,001</a:t>
                  </a: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F2A167-0300-C40D-C486-CFC3893F3D56}"/>
              </a:ext>
            </a:extLst>
          </p:cNvPr>
          <p:cNvGrpSpPr/>
          <p:nvPr/>
        </p:nvGrpSpPr>
        <p:grpSpPr>
          <a:xfrm>
            <a:off x="4051043" y="3488614"/>
            <a:ext cx="3480627" cy="572761"/>
            <a:chOff x="4364937" y="5206932"/>
            <a:chExt cx="3480627" cy="572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/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1,001,000;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/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2,001,001;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blipFill>
                  <a:blip r:embed="rId1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44B922-CE41-6B63-F5CC-F9EEB4766471}"/>
              </a:ext>
            </a:extLst>
          </p:cNvPr>
          <p:cNvSpPr txBox="1"/>
          <p:nvPr/>
        </p:nvSpPr>
        <p:spPr>
          <a:xfrm>
            <a:off x="309611" y="1272237"/>
            <a:ext cx="783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Sort the rows of columns of the matrices by their order independent encodings.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70486"/>
              </p:ext>
            </p:extLst>
          </p:nvPr>
        </p:nvGraphicFramePr>
        <p:xfrm>
          <a:off x="1297943" y="511502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0718" y="550742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86185" y="588618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0420" y="624879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403644" y="45678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823618" y="45693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33808"/>
              </p:ext>
            </p:extLst>
          </p:nvPr>
        </p:nvGraphicFramePr>
        <p:xfrm>
          <a:off x="5128234" y="517019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blipFill>
                <a:blip r:embed="rId22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4051009" y="556258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4016476" y="594135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4000711" y="630395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6234649" y="458363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5654623" y="458515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</p:spTree>
    <p:extLst>
      <p:ext uri="{BB962C8B-B14F-4D97-AF65-F5344CB8AC3E}">
        <p14:creationId xmlns:p14="http://schemas.microsoft.com/office/powerpoint/2010/main" val="318486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59832"/>
              </p:ext>
            </p:extLst>
          </p:nvPr>
        </p:nvGraphicFramePr>
        <p:xfrm>
          <a:off x="1105773" y="183161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343898" y="29561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8" y="2956161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328133" y="26040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33" y="2604062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370178" y="222569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78" y="2225696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76398" y="183161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98" y="1831618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8243" y="222401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93710" y="260277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7945" y="296538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211474" y="128445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631448" y="128597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47792"/>
              </p:ext>
            </p:extLst>
          </p:nvPr>
        </p:nvGraphicFramePr>
        <p:xfrm>
          <a:off x="4236276" y="188678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474401" y="301132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01" y="301132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458636" y="265922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636" y="2659229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500681" y="228086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81" y="2280863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3838434" y="188678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34" y="1886785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390279" y="227917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355746" y="265794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339981" y="302054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342691" y="130022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4762665" y="130174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119210" y="255868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210" y="2558685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097012" y="22590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51433"/>
              </p:ext>
            </p:extLst>
          </p:nvPr>
        </p:nvGraphicFramePr>
        <p:xfrm>
          <a:off x="1016437" y="477976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254562" y="59043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62" y="5904305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238797" y="5552206"/>
                <a:ext cx="2984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97" y="5552206"/>
                <a:ext cx="298415" cy="276999"/>
              </a:xfrm>
              <a:prstGeom prst="rect">
                <a:avLst/>
              </a:prstGeom>
              <a:blipFill>
                <a:blip r:embed="rId12"/>
                <a:stretch>
                  <a:fillRect l="-16667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280842" y="517384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42" y="5173840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587062" y="477976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2" y="4779762"/>
                <a:ext cx="373436" cy="276999"/>
              </a:xfrm>
              <a:prstGeom prst="rect">
                <a:avLst/>
              </a:prstGeom>
              <a:blipFill>
                <a:blip r:embed="rId14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138907" y="517215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104374" y="555091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88609" y="591352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122138" y="4232600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542112" y="423412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76895"/>
              </p:ext>
            </p:extLst>
          </p:nvPr>
        </p:nvGraphicFramePr>
        <p:xfrm>
          <a:off x="4258151" y="4834929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496276" y="5959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76" y="5959472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480511" y="560737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11" y="5607373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522556" y="5229007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56" y="5229007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3860309" y="4834929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09" y="4834929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412154" y="522732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377621" y="5606084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361856" y="596869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364566" y="42483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784540" y="42498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104017" y="550682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17" y="5506829"/>
                <a:ext cx="226024" cy="276999"/>
              </a:xfrm>
              <a:prstGeom prst="rect">
                <a:avLst/>
              </a:prstGeom>
              <a:blipFill>
                <a:blip r:embed="rId19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081819" y="5207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4A63-9D9C-5C59-B3ED-9820C3065DBE}"/>
                  </a:ext>
                </a:extLst>
              </p:cNvPr>
              <p:cNvSpPr txBox="1"/>
              <p:nvPr/>
            </p:nvSpPr>
            <p:spPr>
              <a:xfrm>
                <a:off x="6755456" y="1831618"/>
                <a:ext cx="520830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have the same encoding and so only need to consider their permutations.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Result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 constrained permutations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12 unconstrained permutations (3!*2!)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Speedup: 12/2=6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4A63-9D9C-5C59-B3ED-9820C3065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456" y="1831618"/>
                <a:ext cx="5208302" cy="1938992"/>
              </a:xfrm>
              <a:prstGeom prst="rect">
                <a:avLst/>
              </a:prstGeom>
              <a:blipFill>
                <a:blip r:embed="rId20"/>
                <a:stretch>
                  <a:fillRect l="-728" t="-194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7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DSIRN Algorithm</a:t>
            </a:r>
          </a:p>
        </p:txBody>
      </p:sp>
    </p:spTree>
    <p:extLst>
      <p:ext uri="{BB962C8B-B14F-4D97-AF65-F5344CB8AC3E}">
        <p14:creationId xmlns:p14="http://schemas.microsoft.com/office/powerpoint/2010/main" val="393959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15F-6CAF-9E3C-36AC-5FF6ACB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3802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11388</TotalTime>
  <Words>966</Words>
  <Application>Microsoft Macintosh PowerPoint</Application>
  <PresentationFormat>Widescreen</PresentationFormat>
  <Paragraphs>436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 New</vt:lpstr>
      <vt:lpstr>Office Theme</vt:lpstr>
      <vt:lpstr>Detecting Structurally Equivalent Chemical Reaction Networks</vt:lpstr>
      <vt:lpstr>PowerPoint Presentation</vt:lpstr>
      <vt:lpstr>Example of Checking Permutably Identical</vt:lpstr>
      <vt:lpstr>Computational Complexity of Naïve Algorithm to Detect if Two Reaction Networks are Structurally Identical Using Stoichiometry Matrices</vt:lpstr>
      <vt:lpstr>Order Independent Encoding (OIE) of Arrays</vt:lpstr>
      <vt:lpstr>DSIRN: Detecting Structurally Identical Reaction Networks: 1</vt:lpstr>
      <vt:lpstr>DSIRN: Detecting Structurally Identical Reaction Networks: 2</vt:lpstr>
      <vt:lpstr>Complexity of DSIRN Algorithm</vt:lpstr>
      <vt:lpstr>BACKUP</vt:lpstr>
      <vt:lpstr>DSIRN: Detecting Structurally Identical Reaction Networks: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Structurally Equivalent Chemical Reaction Networks</dc:title>
  <dc:creator>Joseph Hellerstein</dc:creator>
  <cp:lastModifiedBy>Joseph Hellerstein</cp:lastModifiedBy>
  <cp:revision>94</cp:revision>
  <dcterms:created xsi:type="dcterms:W3CDTF">2024-06-02T22:53:58Z</dcterms:created>
  <dcterms:modified xsi:type="dcterms:W3CDTF">2024-06-10T20:46:19Z</dcterms:modified>
</cp:coreProperties>
</file>