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0C4D-B9E9-EF02-F32B-0F2BA987E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2ADD4-B93C-680E-12E0-1D5432787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0F65-D3B2-262F-8DC9-D3BF0F0B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3EAB0-78E5-9560-703A-CFCE7BCE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86D9-D31A-5FAF-22E8-F16F2C7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279C-2CD5-256E-92DA-11684C9B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80839-ABD0-82B2-EC3D-5A1E202CF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B242-DA25-9B31-45C7-606E8BE7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1028-8006-9C3A-123E-C0304432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369E-BB90-D668-1AF5-4624B58C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2AA3D-B28C-348B-DB5B-336B7E137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2B522-029D-1F2E-9C42-D5567AED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9A88-4D03-4726-C2AC-DF71AAAD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1C76-65F5-F078-9B28-66D9728E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00316-607F-E62E-B7E5-E25DEB76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21F2-5099-CB26-BB94-836A9B2D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0604-7BA9-C953-80C2-D916E5E5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7DA5-C60A-9278-E4C0-790B83B4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FC6C-F561-DFD2-4916-19E32FF2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96EC-4277-0181-64DA-51314A45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32D1-2FC2-66D0-DE8E-C4E53104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558D-0D5D-BE7E-04BC-69EEDD24C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EBF9-252E-1145-97F9-7740A74C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22B7-31C4-3F68-A6CF-EF5F49EF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2208E-0BE7-870F-F7E2-A3AF35F5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FBB9-9D6B-D94E-889F-332F01CE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3D5F-4197-87ED-0A1A-68C16AE51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00275-015A-A097-59CB-E9A5C291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24B1C-40B4-E93C-5744-1E445FF1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69EA-4E9E-1A42-6D6E-30C3CCB6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EE1C1-1A63-A82B-5370-B808C20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D67B-660D-7EC5-7D34-B0E7D36A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33FDA-3BDD-2C77-5B52-CF8ED7F66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00F68-2803-ACBB-987C-813FFE50C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C5F1-50EB-B970-F49D-BAC0D92FE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D1F30-DD57-D627-A071-DD98E95D1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CE5D-BD4E-F7D7-51A9-C92EBDDC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64950-1341-85EE-2DC8-167D3926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DB5FB-36DE-42CF-EE33-63B6E9E7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BB45-F027-F81E-03F3-BB9BDB21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D6EAC-54CE-381F-87BA-8F90DAEB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1D32-26BF-8650-68E1-2E7488D3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44385-6B57-2720-C102-DE112824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2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528FE-9ECC-DCB6-31B1-83CB50E4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78117-4041-2A06-A4CB-70F03F82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749C0-2B95-344E-261E-2D38F28E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A6AB-BF56-CB49-2137-BDA6BAEB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849F-D0B1-E2AA-1756-EF58F08A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61B88-7712-BC43-C4CF-121922063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FEC94-6F9F-7F02-F1FC-E38B6977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918E2-656B-4AB1-1A2B-7E5D8BFE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E93A-3E9D-4201-CCBA-193E54DD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544E-9B77-B57A-4659-709DC16A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F2238-BBBE-D056-860D-3CA457ADB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55E83-307D-6AB8-AD23-1A17DF1BC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BD411-4940-E607-7D16-C6811C0F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46FB8-3AFF-A5AD-CD74-0B229B66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A3F0-A38D-5B7E-5A27-A2E28D3E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C928D-18E4-22FE-17B9-5F6B6907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C5BE5-A750-F8D6-2AF9-5CC9E0B3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C3C9-DA93-6CA0-7D9C-E0D288B5D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643A-A301-0C7A-7961-FD3B915B2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C9CA-A38D-67B0-C036-AC38873EC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2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8.png"/><Relationship Id="rId21" Type="http://schemas.openxmlformats.org/officeDocument/2006/relationships/image" Target="../media/image94.png"/><Relationship Id="rId7" Type="http://schemas.openxmlformats.org/officeDocument/2006/relationships/image" Target="../media/image82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7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11" Type="http://schemas.openxmlformats.org/officeDocument/2006/relationships/image" Target="../media/image84.png"/><Relationship Id="rId5" Type="http://schemas.openxmlformats.org/officeDocument/2006/relationships/image" Target="../media/image80.png"/><Relationship Id="rId15" Type="http://schemas.openxmlformats.org/officeDocument/2006/relationships/image" Target="../media/image88.png"/><Relationship Id="rId10" Type="http://schemas.openxmlformats.org/officeDocument/2006/relationships/image" Target="../media/image41.png"/><Relationship Id="rId19" Type="http://schemas.openxmlformats.org/officeDocument/2006/relationships/image" Target="../media/image92.png"/><Relationship Id="rId4" Type="http://schemas.openxmlformats.org/officeDocument/2006/relationships/image" Target="../media/image79.png"/><Relationship Id="rId9" Type="http://schemas.openxmlformats.org/officeDocument/2006/relationships/image" Target="../media/image83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8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09.png"/><Relationship Id="rId2" Type="http://schemas.openxmlformats.org/officeDocument/2006/relationships/image" Target="../media/image96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19EE-9E5C-7A4B-7A6A-B30FF0616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Detecting Structurally Equivalent Chemical Reaction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E9BF-54F7-C730-2A04-50A0C6A07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83B9-C982-BAF5-3DA4-A7A6ABFD48F4}"/>
                  </a:ext>
                </a:extLst>
              </p:cNvPr>
              <p:cNvSpPr txBox="1"/>
              <p:nvPr/>
            </p:nvSpPr>
            <p:spPr>
              <a:xfrm>
                <a:off x="819807" y="220719"/>
                <a:ext cx="1077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83B9-C982-BAF5-3DA4-A7A6ABFD4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220719"/>
                <a:ext cx="1077924" cy="276999"/>
              </a:xfrm>
              <a:prstGeom prst="rect">
                <a:avLst/>
              </a:prstGeom>
              <a:blipFill>
                <a:blip r:embed="rId2"/>
                <a:stretch>
                  <a:fillRect l="-4651" t="-8696" r="-34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92C30-2C8C-6F3E-DA1C-C480C6BA0CEE}"/>
                  </a:ext>
                </a:extLst>
              </p:cNvPr>
              <p:cNvSpPr txBox="1"/>
              <p:nvPr/>
            </p:nvSpPr>
            <p:spPr>
              <a:xfrm>
                <a:off x="819807" y="586884"/>
                <a:ext cx="1083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92C30-2C8C-6F3E-DA1C-C480C6BA0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586884"/>
                <a:ext cx="1083245" cy="276999"/>
              </a:xfrm>
              <a:prstGeom prst="rect">
                <a:avLst/>
              </a:prstGeom>
              <a:blipFill>
                <a:blip r:embed="rId3"/>
                <a:stretch>
                  <a:fillRect l="-4651" t="-8696" r="-465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1E65C-9077-0348-3474-F0B7AAB80C20}"/>
                  </a:ext>
                </a:extLst>
              </p:cNvPr>
              <p:cNvSpPr txBox="1"/>
              <p:nvPr/>
            </p:nvSpPr>
            <p:spPr>
              <a:xfrm>
                <a:off x="819807" y="953049"/>
                <a:ext cx="871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1E65C-9077-0348-3474-F0B7AAB8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953049"/>
                <a:ext cx="871008" cy="276999"/>
              </a:xfrm>
              <a:prstGeom prst="rect">
                <a:avLst/>
              </a:prstGeom>
              <a:blipFill>
                <a:blip r:embed="rId4"/>
                <a:stretch>
                  <a:fillRect l="-5797" t="-4348" r="-57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2DCFE-AFC8-474A-807C-4CCDD8C4A467}"/>
                  </a:ext>
                </a:extLst>
              </p:cNvPr>
              <p:cNvSpPr txBox="1"/>
              <p:nvPr/>
            </p:nvSpPr>
            <p:spPr>
              <a:xfrm>
                <a:off x="3541986" y="220719"/>
                <a:ext cx="1071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2DCFE-AFC8-474A-807C-4CCDD8C4A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220719"/>
                <a:ext cx="1071127" cy="276999"/>
              </a:xfrm>
              <a:prstGeom prst="rect">
                <a:avLst/>
              </a:prstGeom>
              <a:blipFill>
                <a:blip r:embed="rId5"/>
                <a:stretch>
                  <a:fillRect l="-3488" t="-8696" r="-34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4985D-95BA-24C0-A065-F10C4FA32398}"/>
                  </a:ext>
                </a:extLst>
              </p:cNvPr>
              <p:cNvSpPr txBox="1"/>
              <p:nvPr/>
            </p:nvSpPr>
            <p:spPr>
              <a:xfrm>
                <a:off x="3541986" y="953048"/>
                <a:ext cx="1076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4985D-95BA-24C0-A065-F10C4FA32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953048"/>
                <a:ext cx="1076449" cy="276999"/>
              </a:xfrm>
              <a:prstGeom prst="rect">
                <a:avLst/>
              </a:prstGeom>
              <a:blipFill>
                <a:blip r:embed="rId6"/>
                <a:stretch>
                  <a:fillRect l="-3488" t="-4348" r="-465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974A0-4DA1-46A4-ADF4-BF4F58692F27}"/>
                  </a:ext>
                </a:extLst>
              </p:cNvPr>
              <p:cNvSpPr txBox="1"/>
              <p:nvPr/>
            </p:nvSpPr>
            <p:spPr>
              <a:xfrm>
                <a:off x="3541986" y="586883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974A0-4DA1-46A4-ADF4-BF4F5869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586883"/>
                <a:ext cx="867225" cy="276999"/>
              </a:xfrm>
              <a:prstGeom prst="rect">
                <a:avLst/>
              </a:prstGeom>
              <a:blipFill>
                <a:blip r:embed="rId7"/>
                <a:stretch>
                  <a:fillRect l="-4286" t="-8696" r="-428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57E437-7CCD-5FB8-72C4-9172CDCC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19747"/>
              </p:ext>
            </p:extLst>
          </p:nvPr>
        </p:nvGraphicFramePr>
        <p:xfrm>
          <a:off x="1038897" y="1657300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025C4-0702-06AE-ACEB-7B3190F11142}"/>
                  </a:ext>
                </a:extLst>
              </p:cNvPr>
              <p:cNvSpPr txBox="1"/>
              <p:nvPr/>
            </p:nvSpPr>
            <p:spPr>
              <a:xfrm>
                <a:off x="1277022" y="2781843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025C4-0702-06AE-ACEB-7B3190F11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22" y="2781843"/>
                <a:ext cx="303738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A8E8-06C2-C916-4982-80F0A8EF9B6B}"/>
                  </a:ext>
                </a:extLst>
              </p:cNvPr>
              <p:cNvSpPr txBox="1"/>
              <p:nvPr/>
            </p:nvSpPr>
            <p:spPr>
              <a:xfrm>
                <a:off x="1261257" y="242974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A8E8-06C2-C916-4982-80F0A8EF9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57" y="2429744"/>
                <a:ext cx="303736" cy="276999"/>
              </a:xfrm>
              <a:prstGeom prst="rect">
                <a:avLst/>
              </a:prstGeom>
              <a:blipFill>
                <a:blip r:embed="rId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FD835-752C-7B51-E269-19FC275BFE33}"/>
                  </a:ext>
                </a:extLst>
              </p:cNvPr>
              <p:cNvSpPr txBox="1"/>
              <p:nvPr/>
            </p:nvSpPr>
            <p:spPr>
              <a:xfrm>
                <a:off x="1303302" y="205137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FD835-752C-7B51-E269-19FC275BF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02" y="2051378"/>
                <a:ext cx="298415" cy="276999"/>
              </a:xfrm>
              <a:prstGeom prst="rect">
                <a:avLst/>
              </a:prstGeom>
              <a:blipFill>
                <a:blip r:embed="rId10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6A5229A-F6C2-D134-2771-65C80E22F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86877"/>
              </p:ext>
            </p:extLst>
          </p:nvPr>
        </p:nvGraphicFramePr>
        <p:xfrm>
          <a:off x="3998493" y="1659917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ED28E0-88AC-F4A6-CAB1-5EA63C836BE9}"/>
                  </a:ext>
                </a:extLst>
              </p:cNvPr>
              <p:cNvSpPr txBox="1"/>
              <p:nvPr/>
            </p:nvSpPr>
            <p:spPr>
              <a:xfrm>
                <a:off x="4236619" y="2784460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ED28E0-88AC-F4A6-CAB1-5EA63C836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19" y="2784460"/>
                <a:ext cx="303736" cy="276999"/>
              </a:xfrm>
              <a:prstGeom prst="rect">
                <a:avLst/>
              </a:prstGeom>
              <a:blipFill>
                <a:blip r:embed="rId11"/>
                <a:stretch>
                  <a:fillRect l="-16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A4532C-2686-9B02-C56B-E5B27D20C16E}"/>
                  </a:ext>
                </a:extLst>
              </p:cNvPr>
              <p:cNvSpPr txBox="1"/>
              <p:nvPr/>
            </p:nvSpPr>
            <p:spPr>
              <a:xfrm>
                <a:off x="4220854" y="243236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A4532C-2686-9B02-C56B-E5B27D20C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854" y="2432361"/>
                <a:ext cx="303736" cy="276999"/>
              </a:xfrm>
              <a:prstGeom prst="rect">
                <a:avLst/>
              </a:prstGeom>
              <a:blipFill>
                <a:blip r:embed="rId12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84419D-42C1-977D-A5DF-EFBF59291A3A}"/>
                  </a:ext>
                </a:extLst>
              </p:cNvPr>
              <p:cNvSpPr txBox="1"/>
              <p:nvPr/>
            </p:nvSpPr>
            <p:spPr>
              <a:xfrm>
                <a:off x="4262899" y="2053995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84419D-42C1-977D-A5DF-EFBF59291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99" y="2053995"/>
                <a:ext cx="303225" cy="276999"/>
              </a:xfrm>
              <a:prstGeom prst="rect">
                <a:avLst/>
              </a:prstGeom>
              <a:blipFill>
                <a:blip r:embed="rId13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ED4CA-6E83-D8A4-16B1-3C7FDC81F55D}"/>
                  </a:ext>
                </a:extLst>
              </p:cNvPr>
              <p:cNvSpPr txBox="1"/>
              <p:nvPr/>
            </p:nvSpPr>
            <p:spPr>
              <a:xfrm>
                <a:off x="409827" y="1657300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ED4CA-6E83-D8A4-16B1-3C7FDC81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27" y="1657300"/>
                <a:ext cx="496867" cy="369332"/>
              </a:xfrm>
              <a:prstGeom prst="rect">
                <a:avLst/>
              </a:prstGeom>
              <a:blipFill>
                <a:blip r:embed="rId14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147B21-3D43-F1A3-369C-15F553C2E837}"/>
                  </a:ext>
                </a:extLst>
              </p:cNvPr>
              <p:cNvSpPr txBox="1"/>
              <p:nvPr/>
            </p:nvSpPr>
            <p:spPr>
              <a:xfrm>
                <a:off x="3435524" y="1642028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147B21-3D43-F1A3-369C-15F553C2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524" y="1642028"/>
                <a:ext cx="496867" cy="369332"/>
              </a:xfrm>
              <a:prstGeom prst="rect">
                <a:avLst/>
              </a:prstGeom>
              <a:blipFill>
                <a:blip r:embed="rId15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1E499F-CC1B-5F12-AEE7-4251ED3A08E7}"/>
                  </a:ext>
                </a:extLst>
              </p:cNvPr>
              <p:cNvSpPr txBox="1"/>
              <p:nvPr/>
            </p:nvSpPr>
            <p:spPr>
              <a:xfrm>
                <a:off x="3103339" y="2214314"/>
                <a:ext cx="7629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1E499F-CC1B-5F12-AEE7-4251ED3A0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39" y="2214314"/>
                <a:ext cx="76295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38C39FC-6613-3871-64DF-48BD8A091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96920"/>
              </p:ext>
            </p:extLst>
          </p:nvPr>
        </p:nvGraphicFramePr>
        <p:xfrm>
          <a:off x="1015717" y="3474261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CDB25B-00C4-DFC5-19C7-211D22573C53}"/>
                  </a:ext>
                </a:extLst>
              </p:cNvPr>
              <p:cNvSpPr txBox="1"/>
              <p:nvPr/>
            </p:nvSpPr>
            <p:spPr>
              <a:xfrm>
                <a:off x="1253842" y="4598804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CDB25B-00C4-DFC5-19C7-211D22573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42" y="4598804"/>
                <a:ext cx="303738" cy="276999"/>
              </a:xfrm>
              <a:prstGeom prst="rect">
                <a:avLst/>
              </a:prstGeom>
              <a:blipFill>
                <a:blip r:embed="rId17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96E81-7357-480E-95BC-FF71720E9343}"/>
                  </a:ext>
                </a:extLst>
              </p:cNvPr>
              <p:cNvSpPr txBox="1"/>
              <p:nvPr/>
            </p:nvSpPr>
            <p:spPr>
              <a:xfrm>
                <a:off x="1238077" y="424670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96E81-7357-480E-95BC-FF71720E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77" y="4246705"/>
                <a:ext cx="303736" cy="276999"/>
              </a:xfrm>
              <a:prstGeom prst="rect">
                <a:avLst/>
              </a:prstGeom>
              <a:blipFill>
                <a:blip r:embed="rId1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C80ADD-A6D0-556E-0B56-8EF8B21F60E6}"/>
                  </a:ext>
                </a:extLst>
              </p:cNvPr>
              <p:cNvSpPr txBox="1"/>
              <p:nvPr/>
            </p:nvSpPr>
            <p:spPr>
              <a:xfrm>
                <a:off x="1280122" y="3868339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C80ADD-A6D0-556E-0B56-8EF8B21F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22" y="3868339"/>
                <a:ext cx="298415" cy="276999"/>
              </a:xfrm>
              <a:prstGeom prst="rect">
                <a:avLst/>
              </a:prstGeom>
              <a:blipFill>
                <a:blip r:embed="rId1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A73C737-4D8C-E387-78B2-CC8CD27D4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50863"/>
              </p:ext>
            </p:extLst>
          </p:nvPr>
        </p:nvGraphicFramePr>
        <p:xfrm>
          <a:off x="3975313" y="3413818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FC5B8E-A5CA-1314-A15D-B815610BC8EC}"/>
                  </a:ext>
                </a:extLst>
              </p:cNvPr>
              <p:cNvSpPr txBox="1"/>
              <p:nvPr/>
            </p:nvSpPr>
            <p:spPr>
              <a:xfrm>
                <a:off x="4213439" y="453836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FC5B8E-A5CA-1314-A15D-B815610BC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39" y="4538361"/>
                <a:ext cx="303736" cy="276999"/>
              </a:xfrm>
              <a:prstGeom prst="rect">
                <a:avLst/>
              </a:prstGeom>
              <a:blipFill>
                <a:blip r:embed="rId20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9CBCE4-C060-79AF-51F1-090BB35B2FE5}"/>
                  </a:ext>
                </a:extLst>
              </p:cNvPr>
              <p:cNvSpPr txBox="1"/>
              <p:nvPr/>
            </p:nvSpPr>
            <p:spPr>
              <a:xfrm>
                <a:off x="4197674" y="418626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9CBCE4-C060-79AF-51F1-090BB35B2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74" y="4186262"/>
                <a:ext cx="303736" cy="276999"/>
              </a:xfrm>
              <a:prstGeom prst="rect">
                <a:avLst/>
              </a:prstGeom>
              <a:blipFill>
                <a:blip r:embed="rId21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8C7327-2DC2-235D-9035-423518D2E407}"/>
                  </a:ext>
                </a:extLst>
              </p:cNvPr>
              <p:cNvSpPr txBox="1"/>
              <p:nvPr/>
            </p:nvSpPr>
            <p:spPr>
              <a:xfrm>
                <a:off x="4239719" y="3807896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8C7327-2DC2-235D-9035-423518D2E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19" y="3807896"/>
                <a:ext cx="303225" cy="276999"/>
              </a:xfrm>
              <a:prstGeom prst="rect">
                <a:avLst/>
              </a:prstGeom>
              <a:blipFill>
                <a:blip r:embed="rId22"/>
                <a:stretch>
                  <a:fillRect l="-16000" r="-8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37D614-01DA-C2B4-7EBB-2C36E416593B}"/>
                  </a:ext>
                </a:extLst>
              </p:cNvPr>
              <p:cNvSpPr txBox="1"/>
              <p:nvPr/>
            </p:nvSpPr>
            <p:spPr>
              <a:xfrm>
                <a:off x="386647" y="3474261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37D614-01DA-C2B4-7EBB-2C36E4165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" y="3474261"/>
                <a:ext cx="496867" cy="369332"/>
              </a:xfrm>
              <a:prstGeom prst="rect">
                <a:avLst/>
              </a:prstGeom>
              <a:blipFill>
                <a:blip r:embed="rId23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87CE5F-0338-C5BD-A987-02682AFBA547}"/>
                  </a:ext>
                </a:extLst>
              </p:cNvPr>
              <p:cNvSpPr txBox="1"/>
              <p:nvPr/>
            </p:nvSpPr>
            <p:spPr>
              <a:xfrm>
                <a:off x="3473048" y="3438564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87CE5F-0338-C5BD-A987-02682AFB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48" y="3438564"/>
                <a:ext cx="496867" cy="369332"/>
              </a:xfrm>
              <a:prstGeom prst="rect">
                <a:avLst/>
              </a:prstGeom>
              <a:blipFill>
                <a:blip r:embed="rId24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411B0B-4B6E-F51C-0238-3A6B3E7FAA92}"/>
                  </a:ext>
                </a:extLst>
              </p:cNvPr>
              <p:cNvSpPr txBox="1"/>
              <p:nvPr/>
            </p:nvSpPr>
            <p:spPr>
              <a:xfrm>
                <a:off x="3080159" y="4031275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411B0B-4B6E-F51C-0238-3A6B3E7F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59" y="4031275"/>
                <a:ext cx="762951" cy="8309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B9A35B0-868C-CD31-AC41-8D88FA835733}"/>
              </a:ext>
            </a:extLst>
          </p:cNvPr>
          <p:cNvGrpSpPr/>
          <p:nvPr/>
        </p:nvGrpSpPr>
        <p:grpSpPr>
          <a:xfrm>
            <a:off x="5804808" y="4309765"/>
            <a:ext cx="480379" cy="352097"/>
            <a:chOff x="6509000" y="4866820"/>
            <a:chExt cx="480379" cy="352097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6C9507-B52B-D310-C89D-00FC85348ADC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69FB60E-BA99-C716-5DF4-42284BF8107E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372BA0-8E56-5C46-602E-BB10C0249ED4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CE1FE61-C0F7-BCFE-26D2-820846EA1BFA}"/>
              </a:ext>
            </a:extLst>
          </p:cNvPr>
          <p:cNvSpPr txBox="1"/>
          <p:nvPr/>
        </p:nvSpPr>
        <p:spPr>
          <a:xfrm>
            <a:off x="6421826" y="409540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4387DE-E2A4-7269-9CEB-8EA0BF6094C4}"/>
              </a:ext>
            </a:extLst>
          </p:cNvPr>
          <p:cNvGrpSpPr/>
          <p:nvPr/>
        </p:nvGrpSpPr>
        <p:grpSpPr>
          <a:xfrm rot="5400000">
            <a:off x="4964072" y="4972152"/>
            <a:ext cx="480379" cy="352097"/>
            <a:chOff x="6509000" y="4866820"/>
            <a:chExt cx="480379" cy="352097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E051BF6-98CB-58C4-BF21-194C8339C633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EF8F638-437F-FF69-F9F9-408706A45438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CF29359-D340-2A69-E082-B7E2B912F84A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66DE7CE-A0FD-F414-5348-40F158055A1C}"/>
              </a:ext>
            </a:extLst>
          </p:cNvPr>
          <p:cNvSpPr txBox="1"/>
          <p:nvPr/>
        </p:nvSpPr>
        <p:spPr>
          <a:xfrm>
            <a:off x="4892687" y="542642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847935-5DD5-2F2F-B631-1922B94644BB}"/>
                  </a:ext>
                </a:extLst>
              </p:cNvPr>
              <p:cNvSpPr txBox="1"/>
              <p:nvPr/>
            </p:nvSpPr>
            <p:spPr>
              <a:xfrm>
                <a:off x="8854966" y="220872"/>
                <a:ext cx="1026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847935-5DD5-2F2F-B631-1922B9464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220872"/>
                <a:ext cx="1026114" cy="276999"/>
              </a:xfrm>
              <a:prstGeom prst="rect">
                <a:avLst/>
              </a:prstGeom>
              <a:blipFill>
                <a:blip r:embed="rId26"/>
                <a:stretch>
                  <a:fillRect l="-4878" r="-365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979CF8-37A3-41E6-B298-42358D8425A8}"/>
                  </a:ext>
                </a:extLst>
              </p:cNvPr>
              <p:cNvSpPr txBox="1"/>
              <p:nvPr/>
            </p:nvSpPr>
            <p:spPr>
              <a:xfrm>
                <a:off x="8854966" y="953201"/>
                <a:ext cx="1026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979CF8-37A3-41E6-B298-42358D84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953201"/>
                <a:ext cx="1026115" cy="276999"/>
              </a:xfrm>
              <a:prstGeom prst="rect">
                <a:avLst/>
              </a:prstGeom>
              <a:blipFill>
                <a:blip r:embed="rId27"/>
                <a:stretch>
                  <a:fillRect l="-4878" r="-365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FD5138-EE20-F8A9-5AA6-182E4ADFE420}"/>
                  </a:ext>
                </a:extLst>
              </p:cNvPr>
              <p:cNvSpPr txBox="1"/>
              <p:nvPr/>
            </p:nvSpPr>
            <p:spPr>
              <a:xfrm>
                <a:off x="8854966" y="587036"/>
                <a:ext cx="819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FD5138-EE20-F8A9-5AA6-182E4ADFE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587036"/>
                <a:ext cx="819070" cy="276999"/>
              </a:xfrm>
              <a:prstGeom prst="rect">
                <a:avLst/>
              </a:prstGeom>
              <a:blipFill>
                <a:blip r:embed="rId28"/>
                <a:stretch>
                  <a:fillRect l="-6154" r="-461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D7CBE375-3C14-E0DA-81F5-88ABBADCC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9028"/>
              </p:ext>
            </p:extLst>
          </p:nvPr>
        </p:nvGraphicFramePr>
        <p:xfrm>
          <a:off x="8228534" y="3205490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C6449-0F4C-65AD-2F3C-896AAD9E5135}"/>
                  </a:ext>
                </a:extLst>
              </p:cNvPr>
              <p:cNvSpPr txBox="1"/>
              <p:nvPr/>
            </p:nvSpPr>
            <p:spPr>
              <a:xfrm>
                <a:off x="8466660" y="4330033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C6449-0F4C-65AD-2F3C-896AAD9E5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60" y="4330033"/>
                <a:ext cx="335284" cy="276999"/>
              </a:xfrm>
              <a:prstGeom prst="rect">
                <a:avLst/>
              </a:prstGeom>
              <a:blipFill>
                <a:blip r:embed="rId29"/>
                <a:stretch>
                  <a:fillRect l="-14286" r="-35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8CAA2F4-CCE3-40D5-161A-0EA4E2498122}"/>
                  </a:ext>
                </a:extLst>
              </p:cNvPr>
              <p:cNvSpPr txBox="1"/>
              <p:nvPr/>
            </p:nvSpPr>
            <p:spPr>
              <a:xfrm>
                <a:off x="8450895" y="3977934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8CAA2F4-CCE3-40D5-161A-0EA4E2498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895" y="3977934"/>
                <a:ext cx="335284" cy="276999"/>
              </a:xfrm>
              <a:prstGeom prst="rect">
                <a:avLst/>
              </a:prstGeom>
              <a:blipFill>
                <a:blip r:embed="rId30"/>
                <a:stretch>
                  <a:fillRect l="-14815" r="-37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A6F714-1BE4-8FF0-F41B-46299A51A104}"/>
                  </a:ext>
                </a:extLst>
              </p:cNvPr>
              <p:cNvSpPr txBox="1"/>
              <p:nvPr/>
            </p:nvSpPr>
            <p:spPr>
              <a:xfrm>
                <a:off x="8492940" y="3599568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A6F714-1BE4-8FF0-F41B-46299A51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940" y="3599568"/>
                <a:ext cx="335284" cy="276999"/>
              </a:xfrm>
              <a:prstGeom prst="rect">
                <a:avLst/>
              </a:prstGeom>
              <a:blipFill>
                <a:blip r:embed="rId31"/>
                <a:stretch>
                  <a:fillRect l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12B51B-8DB5-1961-932B-7BBC79FB7FB0}"/>
                  </a:ext>
                </a:extLst>
              </p:cNvPr>
              <p:cNvSpPr txBox="1"/>
              <p:nvPr/>
            </p:nvSpPr>
            <p:spPr>
              <a:xfrm>
                <a:off x="7731668" y="3178084"/>
                <a:ext cx="496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12B51B-8DB5-1961-932B-7BBC79FB7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668" y="3178084"/>
                <a:ext cx="496866" cy="369332"/>
              </a:xfrm>
              <a:prstGeom prst="rect">
                <a:avLst/>
              </a:prstGeom>
              <a:blipFill>
                <a:blip r:embed="rId32"/>
                <a:stretch>
                  <a:fillRect l="-12500" r="-7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CFFC0-B801-DE83-08FE-9A25A91A97DA}"/>
                  </a:ext>
                </a:extLst>
              </p:cNvPr>
              <p:cNvSpPr txBox="1"/>
              <p:nvPr/>
            </p:nvSpPr>
            <p:spPr>
              <a:xfrm>
                <a:off x="7339805" y="3658890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CFFC0-B801-DE83-08FE-9A25A91A9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805" y="3658890"/>
                <a:ext cx="762951" cy="83099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39C3C7D3-0F25-B937-B472-DD7EEB5E9A4D}"/>
              </a:ext>
            </a:extLst>
          </p:cNvPr>
          <p:cNvSpPr txBox="1"/>
          <p:nvPr/>
        </p:nvSpPr>
        <p:spPr>
          <a:xfrm>
            <a:off x="7436332" y="5386650"/>
            <a:ext cx="462645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Structurally identical reaction networks have stoichiometry matrices that are </a:t>
            </a:r>
            <a:r>
              <a:rPr lang="en-US" dirty="0" err="1"/>
              <a:t>permutably</a:t>
            </a:r>
            <a:r>
              <a:rPr lang="en-US" dirty="0"/>
              <a:t> identical.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E409D14-4D46-5CE7-927B-1739EB734FAD}"/>
                  </a:ext>
                </a:extLst>
              </p:cNvPr>
              <p:cNvSpPr txBox="1"/>
              <p:nvPr/>
            </p:nvSpPr>
            <p:spPr>
              <a:xfrm>
                <a:off x="970317" y="5849016"/>
                <a:ext cx="48198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Permutably identical matrices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(=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Equal if properly permute rows and columns 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E409D14-4D46-5CE7-927B-1739EB734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17" y="5849016"/>
                <a:ext cx="4819819" cy="646331"/>
              </a:xfrm>
              <a:prstGeom prst="rect">
                <a:avLst/>
              </a:prstGeom>
              <a:blipFill>
                <a:blip r:embed="rId34"/>
                <a:stretch>
                  <a:fillRect l="-105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AC6FC95-5D4B-A0B7-7986-B300B258FA68}"/>
              </a:ext>
            </a:extLst>
          </p:cNvPr>
          <p:cNvSpPr/>
          <p:nvPr/>
        </p:nvSpPr>
        <p:spPr>
          <a:xfrm>
            <a:off x="369379" y="103683"/>
            <a:ext cx="5547945" cy="120230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2B346-AEE1-EA04-0F1D-AC352AF3ACF6}"/>
              </a:ext>
            </a:extLst>
          </p:cNvPr>
          <p:cNvSpPr/>
          <p:nvPr/>
        </p:nvSpPr>
        <p:spPr>
          <a:xfrm>
            <a:off x="369378" y="1380845"/>
            <a:ext cx="6804413" cy="525643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4DB06-E1FB-A7A2-87F7-DFAAACF297F5}"/>
              </a:ext>
            </a:extLst>
          </p:cNvPr>
          <p:cNvSpPr/>
          <p:nvPr/>
        </p:nvSpPr>
        <p:spPr>
          <a:xfrm>
            <a:off x="7411916" y="142456"/>
            <a:ext cx="4650872" cy="481842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4BF7ED-ADAB-4C85-0D00-FBA59A9DB7AB}"/>
              </a:ext>
            </a:extLst>
          </p:cNvPr>
          <p:cNvSpPr txBox="1"/>
          <p:nvPr/>
        </p:nvSpPr>
        <p:spPr>
          <a:xfrm>
            <a:off x="347414" y="10368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5331F-BF7E-4396-3503-B60623F06DC5}"/>
              </a:ext>
            </a:extLst>
          </p:cNvPr>
          <p:cNvSpPr txBox="1"/>
          <p:nvPr/>
        </p:nvSpPr>
        <p:spPr>
          <a:xfrm>
            <a:off x="336890" y="135853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1E229-FE2B-C13B-586E-8F71D0F9BDB2}"/>
              </a:ext>
            </a:extLst>
          </p:cNvPr>
          <p:cNvSpPr txBox="1"/>
          <p:nvPr/>
        </p:nvSpPr>
        <p:spPr>
          <a:xfrm>
            <a:off x="7436333" y="1745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5568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311"/>
          </a:xfrm>
        </p:spPr>
        <p:txBody>
          <a:bodyPr/>
          <a:lstStyle/>
          <a:p>
            <a:r>
              <a:rPr lang="en-US" dirty="0"/>
              <a:t>Example of Checking Permutably Identical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359AD4-38E0-F8BD-C06D-09EA12866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49104"/>
              </p:ext>
            </p:extLst>
          </p:nvPr>
        </p:nvGraphicFramePr>
        <p:xfrm>
          <a:off x="1015717" y="1351177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/>
              <p:nvPr/>
            </p:nvSpPr>
            <p:spPr>
              <a:xfrm>
                <a:off x="1253842" y="2475720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42" y="2475720"/>
                <a:ext cx="303738" cy="276999"/>
              </a:xfrm>
              <a:prstGeom prst="rect">
                <a:avLst/>
              </a:prstGeom>
              <a:blipFill>
                <a:blip r:embed="rId2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/>
              <p:nvPr/>
            </p:nvSpPr>
            <p:spPr>
              <a:xfrm>
                <a:off x="1238077" y="212362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77" y="2123621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/>
              <p:nvPr/>
            </p:nvSpPr>
            <p:spPr>
              <a:xfrm>
                <a:off x="1280122" y="1745255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22" y="1745255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E750A1-952D-AEDA-E84B-473313CD8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43351"/>
              </p:ext>
            </p:extLst>
          </p:nvPr>
        </p:nvGraphicFramePr>
        <p:xfrm>
          <a:off x="3975313" y="1290734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4B67C-66C5-0CAF-8176-C365D341676F}"/>
                  </a:ext>
                </a:extLst>
              </p:cNvPr>
              <p:cNvSpPr txBox="1"/>
              <p:nvPr/>
            </p:nvSpPr>
            <p:spPr>
              <a:xfrm>
                <a:off x="4213439" y="2415277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4B67C-66C5-0CAF-8176-C365D341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39" y="2415277"/>
                <a:ext cx="303736" cy="276999"/>
              </a:xfrm>
              <a:prstGeom prst="rect">
                <a:avLst/>
              </a:prstGeom>
              <a:blipFill>
                <a:blip r:embed="rId5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87A05B-9A69-A2D7-E630-3B060E1BDAE2}"/>
                  </a:ext>
                </a:extLst>
              </p:cNvPr>
              <p:cNvSpPr txBox="1"/>
              <p:nvPr/>
            </p:nvSpPr>
            <p:spPr>
              <a:xfrm>
                <a:off x="4197674" y="206317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87A05B-9A69-A2D7-E630-3B060E1BD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74" y="2063178"/>
                <a:ext cx="303736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6B3F89-D5E4-A537-FE4F-143E74C990BE}"/>
                  </a:ext>
                </a:extLst>
              </p:cNvPr>
              <p:cNvSpPr txBox="1"/>
              <p:nvPr/>
            </p:nvSpPr>
            <p:spPr>
              <a:xfrm>
                <a:off x="4239719" y="1684812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6B3F89-D5E4-A537-FE4F-143E74C9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19" y="1684812"/>
                <a:ext cx="303225" cy="276999"/>
              </a:xfrm>
              <a:prstGeom prst="rect">
                <a:avLst/>
              </a:prstGeom>
              <a:blipFill>
                <a:blip r:embed="rId7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/>
              <p:nvPr/>
            </p:nvSpPr>
            <p:spPr>
              <a:xfrm>
                <a:off x="386647" y="1351177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" y="1351177"/>
                <a:ext cx="373436" cy="276999"/>
              </a:xfrm>
              <a:prstGeom prst="rect">
                <a:avLst/>
              </a:prstGeom>
              <a:blipFill>
                <a:blip r:embed="rId8"/>
                <a:stretch>
                  <a:fillRect l="-12903" r="-32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898992-70F8-1F91-A01C-C2C7908CD25E}"/>
                  </a:ext>
                </a:extLst>
              </p:cNvPr>
              <p:cNvSpPr txBox="1"/>
              <p:nvPr/>
            </p:nvSpPr>
            <p:spPr>
              <a:xfrm>
                <a:off x="3473048" y="1315480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898992-70F8-1F91-A01C-C2C7908C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48" y="1315480"/>
                <a:ext cx="373436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723B0F-9222-C9BA-3A57-16230F7450CE}"/>
                  </a:ext>
                </a:extLst>
              </p:cNvPr>
              <p:cNvSpPr txBox="1"/>
              <p:nvPr/>
            </p:nvSpPr>
            <p:spPr>
              <a:xfrm>
                <a:off x="3080159" y="1908191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723B0F-9222-C9BA-3A57-16230F745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59" y="1908191"/>
                <a:ext cx="762951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CDBC003-5FC7-9C06-1798-E85737681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97342"/>
                  </p:ext>
                </p:extLst>
              </p:nvPr>
            </p:nvGraphicFramePr>
            <p:xfrm>
              <a:off x="794149" y="3627755"/>
              <a:ext cx="181111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Column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261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3934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955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358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CDBC003-5FC7-9C06-1798-E85737681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97342"/>
                  </p:ext>
                </p:extLst>
              </p:nvPr>
            </p:nvGraphicFramePr>
            <p:xfrm>
              <a:off x="794149" y="3627755"/>
              <a:ext cx="181111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Column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182759" r="-1389" b="-5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282759" r="-1389" b="-4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370000" r="-1389" b="-2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61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486207" r="-1389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934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566667" r="-138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955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689655" r="-1389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358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13BE0B5-29BB-9228-9B23-D53A5B9C7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66794"/>
                  </p:ext>
                </p:extLst>
              </p:nvPr>
            </p:nvGraphicFramePr>
            <p:xfrm>
              <a:off x="2913753" y="3646077"/>
              <a:ext cx="181111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Row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13BE0B5-29BB-9228-9B23-D53A5B9C7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66794"/>
                  </p:ext>
                </p:extLst>
              </p:nvPr>
            </p:nvGraphicFramePr>
            <p:xfrm>
              <a:off x="2913753" y="3646077"/>
              <a:ext cx="181111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Row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94" t="-173333" r="-138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94" t="-282759" r="-1389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CCE142A-4D2D-D344-0E52-DECF21B88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03443"/>
              </p:ext>
            </p:extLst>
          </p:nvPr>
        </p:nvGraphicFramePr>
        <p:xfrm>
          <a:off x="6909461" y="3593710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A4632B-B4F2-2575-2AAB-7900AF4E9682}"/>
                  </a:ext>
                </a:extLst>
              </p:cNvPr>
              <p:cNvSpPr txBox="1"/>
              <p:nvPr/>
            </p:nvSpPr>
            <p:spPr>
              <a:xfrm>
                <a:off x="7147586" y="4718253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A4632B-B4F2-2575-2AAB-7900AF4E9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586" y="4718253"/>
                <a:ext cx="303736" cy="276999"/>
              </a:xfrm>
              <a:prstGeom prst="rect">
                <a:avLst/>
              </a:prstGeom>
              <a:blipFill>
                <a:blip r:embed="rId13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D7E3A1-4D68-943F-9B03-5E8E435B9AD5}"/>
                  </a:ext>
                </a:extLst>
              </p:cNvPr>
              <p:cNvSpPr txBox="1"/>
              <p:nvPr/>
            </p:nvSpPr>
            <p:spPr>
              <a:xfrm>
                <a:off x="7131821" y="436615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D7E3A1-4D68-943F-9B03-5E8E435B9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821" y="4366154"/>
                <a:ext cx="303736" cy="276999"/>
              </a:xfrm>
              <a:prstGeom prst="rect">
                <a:avLst/>
              </a:prstGeom>
              <a:blipFill>
                <a:blip r:embed="rId1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26F337-5D2C-690E-59BC-B48096CD3E9A}"/>
                  </a:ext>
                </a:extLst>
              </p:cNvPr>
              <p:cNvSpPr txBox="1"/>
              <p:nvPr/>
            </p:nvSpPr>
            <p:spPr>
              <a:xfrm>
                <a:off x="7173866" y="398778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26F337-5D2C-690E-59BC-B48096CD3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866" y="3987788"/>
                <a:ext cx="298415" cy="276999"/>
              </a:xfrm>
              <a:prstGeom prst="rect">
                <a:avLst/>
              </a:prstGeom>
              <a:blipFill>
                <a:blip r:embed="rId15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0708769-E43C-B06F-3F4C-449FED433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21644"/>
              </p:ext>
            </p:extLst>
          </p:nvPr>
        </p:nvGraphicFramePr>
        <p:xfrm>
          <a:off x="9511707" y="3533267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53B562-9BB1-8499-35DA-3F0E38928474}"/>
                  </a:ext>
                </a:extLst>
              </p:cNvPr>
              <p:cNvSpPr txBox="1"/>
              <p:nvPr/>
            </p:nvSpPr>
            <p:spPr>
              <a:xfrm>
                <a:off x="9749833" y="4657810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53B562-9BB1-8499-35DA-3F0E38928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833" y="4657810"/>
                <a:ext cx="303736" cy="276999"/>
              </a:xfrm>
              <a:prstGeom prst="rect">
                <a:avLst/>
              </a:prstGeom>
              <a:blipFill>
                <a:blip r:embed="rId16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E4127E-782C-834C-B06E-36681534577D}"/>
                  </a:ext>
                </a:extLst>
              </p:cNvPr>
              <p:cNvSpPr txBox="1"/>
              <p:nvPr/>
            </p:nvSpPr>
            <p:spPr>
              <a:xfrm>
                <a:off x="9734068" y="430571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E4127E-782C-834C-B06E-366815345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068" y="4305711"/>
                <a:ext cx="303736" cy="276999"/>
              </a:xfrm>
              <a:prstGeom prst="rect">
                <a:avLst/>
              </a:prstGeom>
              <a:blipFill>
                <a:blip r:embed="rId17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2EA30B-7C4F-D2DD-6C2D-8F2D2D970C40}"/>
                  </a:ext>
                </a:extLst>
              </p:cNvPr>
              <p:cNvSpPr txBox="1"/>
              <p:nvPr/>
            </p:nvSpPr>
            <p:spPr>
              <a:xfrm>
                <a:off x="9776113" y="3927345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2EA30B-7C4F-D2DD-6C2D-8F2D2D970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113" y="3927345"/>
                <a:ext cx="303225" cy="276999"/>
              </a:xfrm>
              <a:prstGeom prst="rect">
                <a:avLst/>
              </a:prstGeom>
              <a:blipFill>
                <a:blip r:embed="rId18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9E74C8-0945-4B27-1E4C-C452373820B0}"/>
                  </a:ext>
                </a:extLst>
              </p:cNvPr>
              <p:cNvSpPr txBox="1"/>
              <p:nvPr/>
            </p:nvSpPr>
            <p:spPr>
              <a:xfrm>
                <a:off x="5523648" y="3614730"/>
                <a:ext cx="1321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b="1" dirty="0"/>
                  <a:t>permuted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9E74C8-0945-4B27-1E4C-C4523738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648" y="3614730"/>
                <a:ext cx="1321196" cy="276999"/>
              </a:xfrm>
              <a:prstGeom prst="rect">
                <a:avLst/>
              </a:prstGeom>
              <a:blipFill>
                <a:blip r:embed="rId19"/>
                <a:stretch>
                  <a:fillRect l="-10377" t="-26087" r="-18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C61AE4-FA94-6105-77F6-4857F48A543D}"/>
                  </a:ext>
                </a:extLst>
              </p:cNvPr>
              <p:cNvSpPr txBox="1"/>
              <p:nvPr/>
            </p:nvSpPr>
            <p:spPr>
              <a:xfrm>
                <a:off x="9083012" y="3558013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C61AE4-FA94-6105-77F6-4857F48A5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12" y="3558013"/>
                <a:ext cx="373436" cy="276999"/>
              </a:xfrm>
              <a:prstGeom prst="rect">
                <a:avLst/>
              </a:prstGeom>
              <a:blipFill>
                <a:blip r:embed="rId20"/>
                <a:stretch>
                  <a:fillRect l="-13333" r="-66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74BFDE-87A9-A442-7E66-5AA73D3D1270}"/>
                  </a:ext>
                </a:extLst>
              </p:cNvPr>
              <p:cNvSpPr txBox="1"/>
              <p:nvPr/>
            </p:nvSpPr>
            <p:spPr>
              <a:xfrm>
                <a:off x="8805738" y="4150724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74BFDE-87A9-A442-7E66-5AA73D3D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738" y="4150724"/>
                <a:ext cx="762951" cy="8309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889BCA-869B-F705-3476-646AFC2BE4ED}"/>
                  </a:ext>
                </a:extLst>
              </p:cNvPr>
              <p:cNvSpPr txBox="1"/>
              <p:nvPr/>
            </p:nvSpPr>
            <p:spPr>
              <a:xfrm>
                <a:off x="6515210" y="5331543"/>
                <a:ext cx="32594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/>
                  <a:t>Reaction permutation: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889BCA-869B-F705-3476-646AFC2B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210" y="5331543"/>
                <a:ext cx="3259412" cy="369332"/>
              </a:xfrm>
              <a:prstGeom prst="rect">
                <a:avLst/>
              </a:prstGeom>
              <a:blipFill>
                <a:blip r:embed="rId22"/>
                <a:stretch>
                  <a:fillRect l="-1946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82407E-385F-7F7C-275F-2C03395D9185}"/>
                  </a:ext>
                </a:extLst>
              </p:cNvPr>
              <p:cNvSpPr txBox="1"/>
              <p:nvPr/>
            </p:nvSpPr>
            <p:spPr>
              <a:xfrm>
                <a:off x="6619587" y="5701586"/>
                <a:ext cx="2467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Column permutation: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82407E-385F-7F7C-275F-2C03395D9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587" y="5701586"/>
                <a:ext cx="2467342" cy="276999"/>
              </a:xfrm>
              <a:prstGeom prst="rect">
                <a:avLst/>
              </a:prstGeom>
              <a:blipFill>
                <a:blip r:embed="rId23"/>
                <a:stretch>
                  <a:fillRect l="-6154" t="-21739" r="-2051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FAA82BC-4ACB-BB19-2DA6-406F09D32B01}"/>
              </a:ext>
            </a:extLst>
          </p:cNvPr>
          <p:cNvSpPr txBox="1"/>
          <p:nvPr/>
        </p:nvSpPr>
        <p:spPr>
          <a:xfrm>
            <a:off x="3247714" y="17447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1925AF-E322-907D-8011-1F0B1241577D}"/>
              </a:ext>
            </a:extLst>
          </p:cNvPr>
          <p:cNvSpPr txBox="1"/>
          <p:nvPr/>
        </p:nvSpPr>
        <p:spPr>
          <a:xfrm>
            <a:off x="237357" y="3162875"/>
            <a:ext cx="30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Find all of the permutations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A25906-53A3-86CD-9BC1-A2AA3C84A0C8}"/>
              </a:ext>
            </a:extLst>
          </p:cNvPr>
          <p:cNvSpPr txBox="1"/>
          <p:nvPr/>
        </p:nvSpPr>
        <p:spPr>
          <a:xfrm>
            <a:off x="6280715" y="3064619"/>
            <a:ext cx="515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For each permutation, check equality of matrices.</a:t>
            </a:r>
          </a:p>
        </p:txBody>
      </p:sp>
    </p:spTree>
    <p:extLst>
      <p:ext uri="{BB962C8B-B14F-4D97-AF65-F5344CB8AC3E}">
        <p14:creationId xmlns:p14="http://schemas.microsoft.com/office/powerpoint/2010/main" val="426097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271-6B5B-B09A-B5CE-084E60BA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44" y="1549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Computational Complexity of Naïve Algorithm to Detect if Two Reaction Networks are Structurally Identical Using Stoichiometry Matrices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F8EB90-A0DE-89C3-E355-9CBF55289836}"/>
              </a:ext>
            </a:extLst>
          </p:cNvPr>
          <p:cNvGrpSpPr/>
          <p:nvPr/>
        </p:nvGrpSpPr>
        <p:grpSpPr>
          <a:xfrm>
            <a:off x="449317" y="1660635"/>
            <a:ext cx="5561138" cy="2428563"/>
            <a:chOff x="449317" y="1660635"/>
            <a:chExt cx="5561138" cy="24285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E8FFF4-E437-2ADE-0995-69D779F5AC8F}"/>
                </a:ext>
              </a:extLst>
            </p:cNvPr>
            <p:cNvSpPr txBox="1"/>
            <p:nvPr/>
          </p:nvSpPr>
          <p:spPr>
            <a:xfrm>
              <a:off x="449317" y="2057873"/>
              <a:ext cx="5561138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isPIdentical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(M1:matrix, M2:matrix):</a:t>
              </a: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reaction_permutations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species_permutations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M1[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== M2;</a:t>
              </a: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return True</a:t>
              </a: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False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F65F6A-A6A9-C07B-192D-CF81F655AF30}"/>
                </a:ext>
              </a:extLst>
            </p:cNvPr>
            <p:cNvSpPr txBox="1"/>
            <p:nvPr/>
          </p:nvSpPr>
          <p:spPr>
            <a:xfrm>
              <a:off x="459829" y="1660635"/>
              <a:ext cx="1912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Naïve Algorithm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316804-E5B7-0DE2-0460-62C4B1E6F744}"/>
              </a:ext>
            </a:extLst>
          </p:cNvPr>
          <p:cNvGrpSpPr/>
          <p:nvPr/>
        </p:nvGrpSpPr>
        <p:grpSpPr>
          <a:xfrm>
            <a:off x="323193" y="4131352"/>
            <a:ext cx="4564117" cy="1994595"/>
            <a:chOff x="323193" y="4331048"/>
            <a:chExt cx="4564117" cy="19945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DAEA24-DDBA-E6C5-6BC0-0DAB56B208A9}"/>
                </a:ext>
              </a:extLst>
            </p:cNvPr>
            <p:cNvSpPr txBox="1"/>
            <p:nvPr/>
          </p:nvSpPr>
          <p:spPr>
            <a:xfrm>
              <a:off x="323193" y="5402313"/>
              <a:ext cx="45641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Long compute times on modest size networks: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5 species, 10 reactions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1.5 </a:t>
              </a:r>
              <a:r>
                <a:rPr lang="en-US" dirty="0" err="1"/>
                <a:t>hrs</a:t>
              </a:r>
              <a:r>
                <a:rPr lang="en-US" dirty="0"/>
                <a:t> (Mac M1, 12 </a:t>
              </a:r>
              <a:r>
                <a:rPr lang="en-US" dirty="0" err="1"/>
                <a:t>usec</a:t>
              </a:r>
              <a:r>
                <a:rPr lang="en-US" dirty="0"/>
                <a:t>/comparison)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B91312-A011-867D-1968-8D0761302FE1}"/>
                    </a:ext>
                  </a:extLst>
                </p:cNvPr>
                <p:cNvSpPr txBox="1"/>
                <p:nvPr/>
              </p:nvSpPr>
              <p:spPr>
                <a:xfrm>
                  <a:off x="323194" y="4331048"/>
                  <a:ext cx="3754820" cy="800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Computational complexity: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!)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i="1" dirty="0"/>
                    <a:t>N </a:t>
                  </a:r>
                  <a:r>
                    <a:rPr lang="en-US" sz="1400" dirty="0"/>
                    <a:t>is number of reactions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i="1" dirty="0"/>
                    <a:t>M</a:t>
                  </a:r>
                  <a:r>
                    <a:rPr lang="en-US" sz="1400" dirty="0"/>
                    <a:t> is number of species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B91312-A011-867D-1968-8D0761302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194" y="4331048"/>
                  <a:ext cx="3754820" cy="800219"/>
                </a:xfrm>
                <a:prstGeom prst="rect">
                  <a:avLst/>
                </a:prstGeom>
                <a:blipFill>
                  <a:blip r:embed="rId2"/>
                  <a:stretch>
                    <a:fillRect l="-1347" t="-3125"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15E85EF-29C8-D1D8-D5BD-04963D00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712" y="2260197"/>
            <a:ext cx="5030202" cy="41292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580A18-081A-AFA9-EC32-36ADC1A4812E}"/>
              </a:ext>
            </a:extLst>
          </p:cNvPr>
          <p:cNvSpPr txBox="1"/>
          <p:nvPr/>
        </p:nvSpPr>
        <p:spPr>
          <a:xfrm>
            <a:off x="10053332" y="6177926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</a:t>
            </a:r>
            <a:r>
              <a:rPr lang="en-US" sz="1200" baseline="-25000" dirty="0"/>
              <a:t>10</a:t>
            </a:r>
            <a:r>
              <a:rPr lang="en-US" sz="1200" dirty="0"/>
              <a:t> (hour) on mac M1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0C5ADD-5CEF-69A6-21DB-52C191D650FE}"/>
              </a:ext>
            </a:extLst>
          </p:cNvPr>
          <p:cNvGrpSpPr/>
          <p:nvPr/>
        </p:nvGrpSpPr>
        <p:grpSpPr>
          <a:xfrm>
            <a:off x="10752975" y="2356660"/>
            <a:ext cx="1226041" cy="2245528"/>
            <a:chOff x="11036752" y="2177984"/>
            <a:chExt cx="1226041" cy="22455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C34EB0-B0E8-FBD5-44E8-80364878EF11}"/>
                </a:ext>
              </a:extLst>
            </p:cNvPr>
            <p:cNvSpPr txBox="1"/>
            <p:nvPr/>
          </p:nvSpPr>
          <p:spPr>
            <a:xfrm>
              <a:off x="11036752" y="3890177"/>
              <a:ext cx="5725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--hour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916C92-CFF0-3609-C49D-7D6DB8DA859E}"/>
                </a:ext>
              </a:extLst>
            </p:cNvPr>
            <p:cNvSpPr txBox="1"/>
            <p:nvPr/>
          </p:nvSpPr>
          <p:spPr>
            <a:xfrm>
              <a:off x="11036752" y="3708230"/>
              <a:ext cx="4975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--day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F4E56C-9E8B-8B9A-B7F7-E572D5176EE6}"/>
                </a:ext>
              </a:extLst>
            </p:cNvPr>
            <p:cNvSpPr txBox="1"/>
            <p:nvPr/>
          </p:nvSpPr>
          <p:spPr>
            <a:xfrm>
              <a:off x="11036752" y="3440221"/>
              <a:ext cx="546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--year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BD05D4-C583-5316-4878-98CF24233B6A}"/>
                </a:ext>
              </a:extLst>
            </p:cNvPr>
            <p:cNvSpPr txBox="1"/>
            <p:nvPr/>
          </p:nvSpPr>
          <p:spPr>
            <a:xfrm>
              <a:off x="11036752" y="3256293"/>
              <a:ext cx="753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--century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1F9531-FD74-A8B9-704C-206B809F4C08}"/>
                </a:ext>
              </a:extLst>
            </p:cNvPr>
            <p:cNvSpPr txBox="1"/>
            <p:nvPr/>
          </p:nvSpPr>
          <p:spPr>
            <a:xfrm>
              <a:off x="11036752" y="3124915"/>
              <a:ext cx="982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--millennium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D9BE3B-9281-46C2-6C75-E58CAFCD58C4}"/>
                </a:ext>
              </a:extLst>
            </p:cNvPr>
            <p:cNvSpPr txBox="1"/>
            <p:nvPr/>
          </p:nvSpPr>
          <p:spPr>
            <a:xfrm>
              <a:off x="11036752" y="2177984"/>
              <a:ext cx="1226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--age of universe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2E51E-2157-7BB0-22B6-858F0B5C9584}"/>
                </a:ext>
              </a:extLst>
            </p:cNvPr>
            <p:cNvSpPr txBox="1"/>
            <p:nvPr/>
          </p:nvSpPr>
          <p:spPr>
            <a:xfrm>
              <a:off x="11036752" y="4146513"/>
              <a:ext cx="7219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--second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56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0"/>
            <a:ext cx="10975428" cy="884311"/>
          </a:xfrm>
        </p:spPr>
        <p:txBody>
          <a:bodyPr>
            <a:normAutofit/>
          </a:bodyPr>
          <a:lstStyle/>
          <a:p>
            <a:r>
              <a:rPr lang="en-US" dirty="0"/>
              <a:t>Order Independent Classification of Arrays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359AD4-38E0-F8BD-C06D-09EA12866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19213"/>
              </p:ext>
            </p:extLst>
          </p:nvPr>
        </p:nvGraphicFramePr>
        <p:xfrm>
          <a:off x="1333263" y="3501423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/>
              <p:nvPr/>
            </p:nvSpPr>
            <p:spPr>
              <a:xfrm>
                <a:off x="1571388" y="4625966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88" y="4625966"/>
                <a:ext cx="303738" cy="276999"/>
              </a:xfrm>
              <a:prstGeom prst="rect">
                <a:avLst/>
              </a:prstGeom>
              <a:blipFill>
                <a:blip r:embed="rId2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/>
              <p:nvPr/>
            </p:nvSpPr>
            <p:spPr>
              <a:xfrm>
                <a:off x="1555623" y="4273867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23" y="4273867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/>
              <p:nvPr/>
            </p:nvSpPr>
            <p:spPr>
              <a:xfrm>
                <a:off x="1597668" y="3895501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68" y="3895501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/>
              <p:nvPr/>
            </p:nvSpPr>
            <p:spPr>
              <a:xfrm>
                <a:off x="704193" y="3501423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93" y="3501423"/>
                <a:ext cx="373436" cy="276999"/>
              </a:xfrm>
              <a:prstGeom prst="rect">
                <a:avLst/>
              </a:prstGeom>
              <a:blipFill>
                <a:blip r:embed="rId5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864615-873D-BF87-FF21-840CE324ABDE}"/>
                  </a:ext>
                </a:extLst>
              </p:cNvPr>
              <p:cNvSpPr txBox="1"/>
              <p:nvPr/>
            </p:nvSpPr>
            <p:spPr>
              <a:xfrm>
                <a:off x="704193" y="1393770"/>
                <a:ext cx="949535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Some order independent properties of an array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column B):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values &lt; 0 (e.g.,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values = 0 (</a:t>
                </a:r>
                <a:r>
                  <a:rPr lang="en-US" dirty="0" err="1"/>
                  <a:t>e.g</a:t>
                </a:r>
                <a:r>
                  <a:rPr lang="en-US" dirty="0"/>
                  <a:t>, 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values  &gt; 0 (e.g., 2)</a:t>
                </a:r>
              </a:p>
              <a:p>
                <a:r>
                  <a:rPr lang="en-US" b="1" dirty="0"/>
                  <a:t>Order independent encoding</a:t>
                </a:r>
                <a:r>
                  <a:rPr lang="en-US" dirty="0"/>
                  <a:t>: sum of integers with non-overlapping powers of ten (e.g., 1,000,002)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864615-873D-BF87-FF21-840CE324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93" y="1393770"/>
                <a:ext cx="9495356" cy="1477328"/>
              </a:xfrm>
              <a:prstGeom prst="rect">
                <a:avLst/>
              </a:prstGeom>
              <a:blipFill>
                <a:blip r:embed="rId6"/>
                <a:stretch>
                  <a:fillRect l="-534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65041EA-A859-7B73-D6AE-8FB6C8AA6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07667"/>
              </p:ext>
            </p:extLst>
          </p:nvPr>
        </p:nvGraphicFramePr>
        <p:xfrm>
          <a:off x="5133608" y="3440980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DC6C62-34AF-C725-D624-A1EAA1C36BCE}"/>
                  </a:ext>
                </a:extLst>
              </p:cNvPr>
              <p:cNvSpPr txBox="1"/>
              <p:nvPr/>
            </p:nvSpPr>
            <p:spPr>
              <a:xfrm>
                <a:off x="5371734" y="4565523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DC6C62-34AF-C725-D624-A1EAA1C36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734" y="4565523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2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3D9104-8DCE-EF0E-610D-81AA1F30055E}"/>
                  </a:ext>
                </a:extLst>
              </p:cNvPr>
              <p:cNvSpPr txBox="1"/>
              <p:nvPr/>
            </p:nvSpPr>
            <p:spPr>
              <a:xfrm>
                <a:off x="5355969" y="421342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3D9104-8DCE-EF0E-610D-81AA1F300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969" y="4213424"/>
                <a:ext cx="303736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E456FE-43AC-1ACC-6C10-8E8142B0672F}"/>
                  </a:ext>
                </a:extLst>
              </p:cNvPr>
              <p:cNvSpPr txBox="1"/>
              <p:nvPr/>
            </p:nvSpPr>
            <p:spPr>
              <a:xfrm>
                <a:off x="5398014" y="3835058"/>
                <a:ext cx="3032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E456FE-43AC-1ACC-6C10-8E8142B06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014" y="3835058"/>
                <a:ext cx="303225" cy="276999"/>
              </a:xfrm>
              <a:prstGeom prst="rect">
                <a:avLst/>
              </a:prstGeom>
              <a:blipFill>
                <a:blip r:embed="rId9"/>
                <a:stretch>
                  <a:fillRect l="-20833" r="-83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861FA2B-9831-AB77-2E23-6E13516EC967}"/>
                  </a:ext>
                </a:extLst>
              </p:cNvPr>
              <p:cNvSpPr txBox="1"/>
              <p:nvPr/>
            </p:nvSpPr>
            <p:spPr>
              <a:xfrm>
                <a:off x="4631343" y="3465726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861FA2B-9831-AB77-2E23-6E13516EC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43" y="3465726"/>
                <a:ext cx="373436" cy="276999"/>
              </a:xfrm>
              <a:prstGeom prst="rect">
                <a:avLst/>
              </a:prstGeom>
              <a:blipFill>
                <a:blip r:embed="rId10"/>
                <a:stretch>
                  <a:fillRect l="-12903" r="-322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DFA5E1D-8E6F-D4F2-A4CE-6A7735F0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73780"/>
              </p:ext>
            </p:extLst>
          </p:nvPr>
        </p:nvGraphicFramePr>
        <p:xfrm>
          <a:off x="8855663" y="3429000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BDE6D6-B210-DB10-F0B0-89CD85699744}"/>
                  </a:ext>
                </a:extLst>
              </p:cNvPr>
              <p:cNvSpPr txBox="1"/>
              <p:nvPr/>
            </p:nvSpPr>
            <p:spPr>
              <a:xfrm>
                <a:off x="9093789" y="4553543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BDE6D6-B210-DB10-F0B0-89CD8569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789" y="4553543"/>
                <a:ext cx="335284" cy="276999"/>
              </a:xfrm>
              <a:prstGeom prst="rect">
                <a:avLst/>
              </a:prstGeom>
              <a:blipFill>
                <a:blip r:embed="rId11"/>
                <a:stretch>
                  <a:fillRect l="-18519" r="-37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8B15F7-D639-BF9D-F3A9-6ABF3EEE0B19}"/>
                  </a:ext>
                </a:extLst>
              </p:cNvPr>
              <p:cNvSpPr txBox="1"/>
              <p:nvPr/>
            </p:nvSpPr>
            <p:spPr>
              <a:xfrm>
                <a:off x="9078024" y="4201444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8B15F7-D639-BF9D-F3A9-6ABF3EEE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024" y="4201444"/>
                <a:ext cx="335284" cy="276999"/>
              </a:xfrm>
              <a:prstGeom prst="rect">
                <a:avLst/>
              </a:prstGeom>
              <a:blipFill>
                <a:blip r:embed="rId12"/>
                <a:stretch>
                  <a:fillRect l="-14286" r="-35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830B06-5232-C681-BB1B-1929D53596DA}"/>
                  </a:ext>
                </a:extLst>
              </p:cNvPr>
              <p:cNvSpPr txBox="1"/>
              <p:nvPr/>
            </p:nvSpPr>
            <p:spPr>
              <a:xfrm>
                <a:off x="9120069" y="3823078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830B06-5232-C681-BB1B-1929D5359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069" y="3823078"/>
                <a:ext cx="335284" cy="276999"/>
              </a:xfrm>
              <a:prstGeom prst="rect">
                <a:avLst/>
              </a:prstGeom>
              <a:blipFill>
                <a:blip r:embed="rId13"/>
                <a:stretch>
                  <a:fillRect l="-14815" r="-370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BE852-59A1-E15F-81C0-60C7847D0EA0}"/>
                  </a:ext>
                </a:extLst>
              </p:cNvPr>
              <p:cNvSpPr txBox="1"/>
              <p:nvPr/>
            </p:nvSpPr>
            <p:spPr>
              <a:xfrm>
                <a:off x="8358797" y="3401594"/>
                <a:ext cx="496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BE852-59A1-E15F-81C0-60C7847D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797" y="3401594"/>
                <a:ext cx="496866" cy="369332"/>
              </a:xfrm>
              <a:prstGeom prst="rect">
                <a:avLst/>
              </a:prstGeom>
              <a:blipFill>
                <a:blip r:embed="rId14"/>
                <a:stretch>
                  <a:fillRect l="-15000" r="-5000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AC2F8B-A0C2-6696-4D1D-464AC16704DA}"/>
                  </a:ext>
                </a:extLst>
              </p:cNvPr>
              <p:cNvSpPr txBox="1"/>
              <p:nvPr/>
            </p:nvSpPr>
            <p:spPr>
              <a:xfrm>
                <a:off x="523420" y="5191167"/>
                <a:ext cx="33899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: 1,000,001;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1,000,001;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1,001,000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AC2F8B-A0C2-6696-4D1D-464AC167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20" y="5191167"/>
                <a:ext cx="3389967" cy="307777"/>
              </a:xfrm>
              <a:prstGeom prst="rect">
                <a:avLst/>
              </a:prstGeom>
              <a:blipFill>
                <a:blip r:embed="rId15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58E72B-6665-E4FA-ED1F-ACDFCBE5D5BD}"/>
                  </a:ext>
                </a:extLst>
              </p:cNvPr>
              <p:cNvSpPr txBox="1"/>
              <p:nvPr/>
            </p:nvSpPr>
            <p:spPr>
              <a:xfrm>
                <a:off x="533930" y="5456151"/>
                <a:ext cx="214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: 1,001,001;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2,000,001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58E72B-6665-E4FA-ED1F-ACDFCBE5D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30" y="5456151"/>
                <a:ext cx="2146870" cy="307777"/>
              </a:xfrm>
              <a:prstGeom prst="rect">
                <a:avLst/>
              </a:prstGeom>
              <a:blipFill>
                <a:blip r:embed="rId16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E29352-4C68-897A-8736-5D8FC429394A}"/>
                  </a:ext>
                </a:extLst>
              </p:cNvPr>
              <p:cNvSpPr txBox="1"/>
              <p:nvPr/>
            </p:nvSpPr>
            <p:spPr>
              <a:xfrm>
                <a:off x="4375447" y="5206932"/>
                <a:ext cx="3470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1,000,001;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1,001,000;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1,000,001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E29352-4C68-897A-8736-5D8FC4293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447" y="5206932"/>
                <a:ext cx="3470117" cy="307777"/>
              </a:xfrm>
              <a:prstGeom prst="rect">
                <a:avLst/>
              </a:prstGeom>
              <a:blipFill>
                <a:blip r:embed="rId17"/>
                <a:stretch>
                  <a:fillRect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CDE331B-B5DF-C9C8-A4F1-6DB128037966}"/>
                  </a:ext>
                </a:extLst>
              </p:cNvPr>
              <p:cNvSpPr txBox="1"/>
              <p:nvPr/>
            </p:nvSpPr>
            <p:spPr>
              <a:xfrm>
                <a:off x="4364937" y="5471916"/>
                <a:ext cx="2179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2,001,001;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1,000,001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CDE331B-B5DF-C9C8-A4F1-6DB12803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937" y="5471916"/>
                <a:ext cx="2179507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B2813A-59AF-54C1-5778-4EB0D1DD7D16}"/>
                  </a:ext>
                </a:extLst>
              </p:cNvPr>
              <p:cNvSpPr txBox="1"/>
              <p:nvPr/>
            </p:nvSpPr>
            <p:spPr>
              <a:xfrm>
                <a:off x="8211746" y="5154901"/>
                <a:ext cx="3456834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1,000,001;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1,001;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1,000,001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B2813A-59AF-54C1-5778-4EB0D1DD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746" y="5154901"/>
                <a:ext cx="3456834" cy="314702"/>
              </a:xfrm>
              <a:prstGeom prst="rect">
                <a:avLst/>
              </a:prstGeom>
              <a:blipFill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97C3548-E741-37AD-5059-BA04C69608A0}"/>
                  </a:ext>
                </a:extLst>
              </p:cNvPr>
              <p:cNvSpPr txBox="1"/>
              <p:nvPr/>
            </p:nvSpPr>
            <p:spPr>
              <a:xfrm>
                <a:off x="8201237" y="5419885"/>
                <a:ext cx="21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1,000,002;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1,001,001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97C3548-E741-37AD-5059-BA04C696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237" y="5419885"/>
                <a:ext cx="2157450" cy="307777"/>
              </a:xfrm>
              <a:prstGeom prst="rect">
                <a:avLst/>
              </a:prstGeom>
              <a:blipFill>
                <a:blip r:embed="rId20"/>
                <a:stretch>
                  <a:fillRect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2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65430"/>
            <a:ext cx="11887199" cy="713182"/>
          </a:xfrm>
        </p:spPr>
        <p:txBody>
          <a:bodyPr>
            <a:normAutofit/>
          </a:bodyPr>
          <a:lstStyle/>
          <a:p>
            <a:r>
              <a:rPr lang="en-US" sz="3600" dirty="0"/>
              <a:t>DSIRN: Detecting Structurally Identical Reaction Networks: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E5F487-34CC-78A1-F4A8-4AC6047681DA}"/>
                  </a:ext>
                </a:extLst>
              </p:cNvPr>
              <p:cNvSpPr txBox="1"/>
              <p:nvPr/>
            </p:nvSpPr>
            <p:spPr>
              <a:xfrm>
                <a:off x="317397" y="817712"/>
                <a:ext cx="11357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 insight: Only compare rows (columns)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with those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have the same order independent encoding.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E5F487-34CC-78A1-F4A8-4AC604768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7" y="817712"/>
                <a:ext cx="11357661" cy="369332"/>
              </a:xfrm>
              <a:prstGeom prst="rect">
                <a:avLst/>
              </a:prstGeom>
              <a:blipFill>
                <a:blip r:embed="rId2"/>
                <a:stretch>
                  <a:fillRect l="-33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FA916E6-9C56-59B1-BAD7-396DD5C32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47852"/>
              </p:ext>
            </p:extLst>
          </p:nvPr>
        </p:nvGraphicFramePr>
        <p:xfrm>
          <a:off x="972124" y="1786264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4184F5-55A1-39A3-1607-C684128105E8}"/>
                  </a:ext>
                </a:extLst>
              </p:cNvPr>
              <p:cNvSpPr txBox="1"/>
              <p:nvPr/>
            </p:nvSpPr>
            <p:spPr>
              <a:xfrm>
                <a:off x="1210249" y="2910807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4184F5-55A1-39A3-1607-C68412810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49" y="2910807"/>
                <a:ext cx="303738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CDA6A5-93B6-3FB8-432E-77CE594D6FAE}"/>
                  </a:ext>
                </a:extLst>
              </p:cNvPr>
              <p:cNvSpPr txBox="1"/>
              <p:nvPr/>
            </p:nvSpPr>
            <p:spPr>
              <a:xfrm>
                <a:off x="1194484" y="255870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CDA6A5-93B6-3FB8-432E-77CE594D6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84" y="2558708"/>
                <a:ext cx="303736" cy="276999"/>
              </a:xfrm>
              <a:prstGeom prst="rect">
                <a:avLst/>
              </a:prstGeom>
              <a:blipFill>
                <a:blip r:embed="rId4"/>
                <a:stretch>
                  <a:fillRect l="-20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5EEE7-7125-66E0-4EBE-B6A3B08FA92A}"/>
                  </a:ext>
                </a:extLst>
              </p:cNvPr>
              <p:cNvSpPr txBox="1"/>
              <p:nvPr/>
            </p:nvSpPr>
            <p:spPr>
              <a:xfrm>
                <a:off x="1236529" y="2180342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5EEE7-7125-66E0-4EBE-B6A3B08FA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529" y="2180342"/>
                <a:ext cx="298415" cy="276999"/>
              </a:xfrm>
              <a:prstGeom prst="rect">
                <a:avLst/>
              </a:prstGeom>
              <a:blipFill>
                <a:blip r:embed="rId5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F67935-67E9-4F53-61DB-1B301DAC6BC6}"/>
                  </a:ext>
                </a:extLst>
              </p:cNvPr>
              <p:cNvSpPr txBox="1"/>
              <p:nvPr/>
            </p:nvSpPr>
            <p:spPr>
              <a:xfrm>
                <a:off x="343054" y="1786264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F67935-67E9-4F53-61DB-1B301DAC6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54" y="1786264"/>
                <a:ext cx="373436" cy="276999"/>
              </a:xfrm>
              <a:prstGeom prst="rect">
                <a:avLst/>
              </a:prstGeom>
              <a:blipFill>
                <a:blip r:embed="rId6"/>
                <a:stretch>
                  <a:fillRect l="-9677" r="-645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4A1C56C-8CB7-06B1-C4A1-EF8D594B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24537"/>
              </p:ext>
            </p:extLst>
          </p:nvPr>
        </p:nvGraphicFramePr>
        <p:xfrm>
          <a:off x="4051043" y="1735798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58B86C-2F31-1A74-57FF-79DD821453B0}"/>
                  </a:ext>
                </a:extLst>
              </p:cNvPr>
              <p:cNvSpPr txBox="1"/>
              <p:nvPr/>
            </p:nvSpPr>
            <p:spPr>
              <a:xfrm>
                <a:off x="4289169" y="286034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58B86C-2F31-1A74-57FF-79DD8214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69" y="2860341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7857E2-1079-780A-692E-8938F145FFE9}"/>
                  </a:ext>
                </a:extLst>
              </p:cNvPr>
              <p:cNvSpPr txBox="1"/>
              <p:nvPr/>
            </p:nvSpPr>
            <p:spPr>
              <a:xfrm>
                <a:off x="4273404" y="250824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7857E2-1079-780A-692E-8938F145F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04" y="2508242"/>
                <a:ext cx="303736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3A7846-2E06-944A-CDAE-87B0B61DE77C}"/>
                  </a:ext>
                </a:extLst>
              </p:cNvPr>
              <p:cNvSpPr txBox="1"/>
              <p:nvPr/>
            </p:nvSpPr>
            <p:spPr>
              <a:xfrm>
                <a:off x="4315449" y="2129876"/>
                <a:ext cx="3032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3A7846-2E06-944A-CDAE-87B0B61DE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49" y="2129876"/>
                <a:ext cx="303225" cy="276999"/>
              </a:xfrm>
              <a:prstGeom prst="rect">
                <a:avLst/>
              </a:prstGeom>
              <a:blipFill>
                <a:blip r:embed="rId9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089954-C9F8-A79B-96AD-71073C9936D8}"/>
                  </a:ext>
                </a:extLst>
              </p:cNvPr>
              <p:cNvSpPr txBox="1"/>
              <p:nvPr/>
            </p:nvSpPr>
            <p:spPr>
              <a:xfrm>
                <a:off x="3548778" y="1760544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089954-C9F8-A79B-96AD-71073C993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78" y="1760544"/>
                <a:ext cx="373436" cy="276999"/>
              </a:xfrm>
              <a:prstGeom prst="rect">
                <a:avLst/>
              </a:prstGeom>
              <a:blipFill>
                <a:blip r:embed="rId10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E3CAD49E-E5C3-ADF2-D8A8-5D61EB3ABED6}"/>
              </a:ext>
            </a:extLst>
          </p:cNvPr>
          <p:cNvGrpSpPr/>
          <p:nvPr/>
        </p:nvGrpSpPr>
        <p:grpSpPr>
          <a:xfrm>
            <a:off x="345529" y="3488614"/>
            <a:ext cx="3389967" cy="572761"/>
            <a:chOff x="523420" y="5191167"/>
            <a:chExt cx="3389967" cy="5727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485E189-1C7F-9BEE-8899-E6626E83806C}"/>
                    </a:ext>
                  </a:extLst>
                </p:cNvPr>
                <p:cNvSpPr txBox="1"/>
                <p:nvPr/>
              </p:nvSpPr>
              <p:spPr>
                <a:xfrm>
                  <a:off x="523420" y="5191167"/>
                  <a:ext cx="33899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/>
                    <a:t>: 1,000,001;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1,000,001;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1,001,000</a:t>
                  </a: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485E189-1C7F-9BEE-8899-E6626E838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20" y="5191167"/>
                  <a:ext cx="3389967" cy="307777"/>
                </a:xfrm>
                <a:prstGeom prst="rect">
                  <a:avLst/>
                </a:prstGeom>
                <a:blipFill>
                  <a:blip r:embed="rId11"/>
                  <a:stretch>
                    <a:fillRect t="-3846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C728084-1730-602E-D7DF-C183EE25C633}"/>
                    </a:ext>
                  </a:extLst>
                </p:cNvPr>
                <p:cNvSpPr txBox="1"/>
                <p:nvPr/>
              </p:nvSpPr>
              <p:spPr>
                <a:xfrm>
                  <a:off x="533930" y="5456151"/>
                  <a:ext cx="214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1400" dirty="0"/>
                    <a:t>: 1,001,001;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r>
                    <a:rPr lang="en-US" sz="1400" dirty="0"/>
                    <a:t>2,000,001</a:t>
                  </a: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C728084-1730-602E-D7DF-C183EE25C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930" y="5456151"/>
                  <a:ext cx="2146870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F2A167-0300-C40D-C486-CFC3893F3D56}"/>
              </a:ext>
            </a:extLst>
          </p:cNvPr>
          <p:cNvGrpSpPr/>
          <p:nvPr/>
        </p:nvGrpSpPr>
        <p:grpSpPr>
          <a:xfrm>
            <a:off x="4051043" y="3488614"/>
            <a:ext cx="3480627" cy="572761"/>
            <a:chOff x="4364937" y="5206932"/>
            <a:chExt cx="3480627" cy="5727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6DF8DF9-11A6-956E-6ADF-49DCFA7F9A20}"/>
                    </a:ext>
                  </a:extLst>
                </p:cNvPr>
                <p:cNvSpPr txBox="1"/>
                <p:nvPr/>
              </p:nvSpPr>
              <p:spPr>
                <a:xfrm>
                  <a:off x="4375447" y="5206932"/>
                  <a:ext cx="34701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: 1,000,001;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: 1,001,000;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1,000,001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6DF8DF9-11A6-956E-6ADF-49DCFA7F9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447" y="5206932"/>
                  <a:ext cx="3470117" cy="307777"/>
                </a:xfrm>
                <a:prstGeom prst="rect">
                  <a:avLst/>
                </a:prstGeom>
                <a:blipFill>
                  <a:blip r:embed="rId13"/>
                  <a:stretch>
                    <a:fillRect t="-3846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E9B63F3-CE07-9784-CFB1-B3297B76E4A8}"/>
                    </a:ext>
                  </a:extLst>
                </p:cNvPr>
                <p:cNvSpPr txBox="1"/>
                <p:nvPr/>
              </p:nvSpPr>
              <p:spPr>
                <a:xfrm>
                  <a:off x="4364937" y="5471916"/>
                  <a:ext cx="21795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: 2,001,001;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r>
                    <a:rPr lang="en-US" sz="1400" dirty="0"/>
                    <a:t>1,000,001</a:t>
                  </a: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E9B63F3-CE07-9784-CFB1-B3297B76E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937" y="5471916"/>
                  <a:ext cx="2179507" cy="307777"/>
                </a:xfrm>
                <a:prstGeom prst="rect">
                  <a:avLst/>
                </a:prstGeom>
                <a:blipFill>
                  <a:blip r:embed="rId14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44B922-CE41-6B63-F5CC-F9EEB4766471}"/>
              </a:ext>
            </a:extLst>
          </p:cNvPr>
          <p:cNvSpPr txBox="1"/>
          <p:nvPr/>
        </p:nvSpPr>
        <p:spPr>
          <a:xfrm>
            <a:off x="309611" y="1272237"/>
            <a:ext cx="783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Sort the rows of columns of the matrices by their order independent encodings.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65F09B3-FA0A-A947-3A08-34E0166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70486"/>
              </p:ext>
            </p:extLst>
          </p:nvPr>
        </p:nvGraphicFramePr>
        <p:xfrm>
          <a:off x="1297943" y="5115028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/>
              <p:nvPr/>
            </p:nvSpPr>
            <p:spPr>
              <a:xfrm>
                <a:off x="1536068" y="623957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068" y="6239571"/>
                <a:ext cx="303736" cy="276999"/>
              </a:xfrm>
              <a:prstGeom prst="rect">
                <a:avLst/>
              </a:prstGeom>
              <a:blipFill>
                <a:blip r:embed="rId15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/>
              <p:nvPr/>
            </p:nvSpPr>
            <p:spPr>
              <a:xfrm>
                <a:off x="1520303" y="588747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303" y="5887472"/>
                <a:ext cx="303736" cy="276999"/>
              </a:xfrm>
              <a:prstGeom prst="rect">
                <a:avLst/>
              </a:prstGeom>
              <a:blipFill>
                <a:blip r:embed="rId16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/>
              <p:nvPr/>
            </p:nvSpPr>
            <p:spPr>
              <a:xfrm>
                <a:off x="1562348" y="5509106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48" y="5509106"/>
                <a:ext cx="298415" cy="276999"/>
              </a:xfrm>
              <a:prstGeom prst="rect">
                <a:avLst/>
              </a:prstGeom>
              <a:blipFill>
                <a:blip r:embed="rId17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/>
              <p:nvPr/>
            </p:nvSpPr>
            <p:spPr>
              <a:xfrm>
                <a:off x="668873" y="5115028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73" y="5115028"/>
                <a:ext cx="373436" cy="276999"/>
              </a:xfrm>
              <a:prstGeom prst="rect">
                <a:avLst/>
              </a:prstGeom>
              <a:blipFill>
                <a:blip r:embed="rId18"/>
                <a:stretch>
                  <a:fillRect l="-12903" r="-322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3EB92E3-081E-88B8-E85B-CE48D981CB15}"/>
              </a:ext>
            </a:extLst>
          </p:cNvPr>
          <p:cNvSpPr txBox="1"/>
          <p:nvPr/>
        </p:nvSpPr>
        <p:spPr>
          <a:xfrm>
            <a:off x="220718" y="550742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CB7AC-436D-B39A-715C-B94D4CC7F47D}"/>
              </a:ext>
            </a:extLst>
          </p:cNvPr>
          <p:cNvSpPr txBox="1"/>
          <p:nvPr/>
        </p:nvSpPr>
        <p:spPr>
          <a:xfrm>
            <a:off x="186185" y="5886183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F61A37-D9B9-056A-65C1-413CBAA6DA97}"/>
              </a:ext>
            </a:extLst>
          </p:cNvPr>
          <p:cNvSpPr txBox="1"/>
          <p:nvPr/>
        </p:nvSpPr>
        <p:spPr>
          <a:xfrm>
            <a:off x="170420" y="6248792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81E07C-C12F-C435-A821-C0282B171E95}"/>
              </a:ext>
            </a:extLst>
          </p:cNvPr>
          <p:cNvSpPr txBox="1"/>
          <p:nvPr/>
        </p:nvSpPr>
        <p:spPr>
          <a:xfrm rot="5400000">
            <a:off x="2403644" y="4567866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6C992-9E4B-38A6-3E5C-785115D5FE71}"/>
              </a:ext>
            </a:extLst>
          </p:cNvPr>
          <p:cNvSpPr txBox="1"/>
          <p:nvPr/>
        </p:nvSpPr>
        <p:spPr>
          <a:xfrm rot="5400000">
            <a:off x="1823618" y="4569388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B3F53F42-BCDA-BC3A-A992-07B7CB912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33808"/>
              </p:ext>
            </p:extLst>
          </p:nvPr>
        </p:nvGraphicFramePr>
        <p:xfrm>
          <a:off x="5128234" y="5170195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/>
              <p:nvPr/>
            </p:nvSpPr>
            <p:spPr>
              <a:xfrm>
                <a:off x="5366359" y="629473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359" y="6294738"/>
                <a:ext cx="303736" cy="276999"/>
              </a:xfrm>
              <a:prstGeom prst="rect">
                <a:avLst/>
              </a:prstGeom>
              <a:blipFill>
                <a:blip r:embed="rId1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/>
              <p:nvPr/>
            </p:nvSpPr>
            <p:spPr>
              <a:xfrm>
                <a:off x="5350594" y="594263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94" y="5942639"/>
                <a:ext cx="303736" cy="276999"/>
              </a:xfrm>
              <a:prstGeom prst="rect">
                <a:avLst/>
              </a:prstGeom>
              <a:blipFill>
                <a:blip r:embed="rId20"/>
                <a:stretch>
                  <a:fillRect l="-16000" r="-4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/>
              <p:nvPr/>
            </p:nvSpPr>
            <p:spPr>
              <a:xfrm>
                <a:off x="5392639" y="5564273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39" y="5564273"/>
                <a:ext cx="298415" cy="276999"/>
              </a:xfrm>
              <a:prstGeom prst="rect">
                <a:avLst/>
              </a:prstGeom>
              <a:blipFill>
                <a:blip r:embed="rId21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/>
              <p:nvPr/>
            </p:nvSpPr>
            <p:spPr>
              <a:xfrm>
                <a:off x="4499164" y="5170195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164" y="5170195"/>
                <a:ext cx="373436" cy="276999"/>
              </a:xfrm>
              <a:prstGeom prst="rect">
                <a:avLst/>
              </a:prstGeom>
              <a:blipFill>
                <a:blip r:embed="rId22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9E9A749A-2852-835D-E100-11BC77FA6A95}"/>
              </a:ext>
            </a:extLst>
          </p:cNvPr>
          <p:cNvSpPr txBox="1"/>
          <p:nvPr/>
        </p:nvSpPr>
        <p:spPr>
          <a:xfrm>
            <a:off x="4051009" y="556258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A913AE-95C5-0021-B1C1-2E93CCCC87DD}"/>
              </a:ext>
            </a:extLst>
          </p:cNvPr>
          <p:cNvSpPr txBox="1"/>
          <p:nvPr/>
        </p:nvSpPr>
        <p:spPr>
          <a:xfrm>
            <a:off x="4016476" y="5941350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DB7B0F-7A74-6299-69AB-1233F6F9074C}"/>
              </a:ext>
            </a:extLst>
          </p:cNvPr>
          <p:cNvSpPr txBox="1"/>
          <p:nvPr/>
        </p:nvSpPr>
        <p:spPr>
          <a:xfrm>
            <a:off x="4000711" y="6303959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AA713E-936A-7F5F-EA70-2EB0A38876D2}"/>
              </a:ext>
            </a:extLst>
          </p:cNvPr>
          <p:cNvSpPr txBox="1"/>
          <p:nvPr/>
        </p:nvSpPr>
        <p:spPr>
          <a:xfrm rot="5400000">
            <a:off x="6234649" y="4583632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4270F8-2C9E-A085-AF8A-E3BC9DDE4C55}"/>
              </a:ext>
            </a:extLst>
          </p:cNvPr>
          <p:cNvSpPr txBox="1"/>
          <p:nvPr/>
        </p:nvSpPr>
        <p:spPr>
          <a:xfrm rot="5400000">
            <a:off x="5654623" y="4585154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</p:spTree>
    <p:extLst>
      <p:ext uri="{BB962C8B-B14F-4D97-AF65-F5344CB8AC3E}">
        <p14:creationId xmlns:p14="http://schemas.microsoft.com/office/powerpoint/2010/main" val="318486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65430"/>
            <a:ext cx="11887199" cy="713182"/>
          </a:xfrm>
        </p:spPr>
        <p:txBody>
          <a:bodyPr>
            <a:normAutofit/>
          </a:bodyPr>
          <a:lstStyle/>
          <a:p>
            <a:r>
              <a:rPr lang="en-US" sz="3600" dirty="0"/>
              <a:t>DSIRN: Detecting Structurally Identical Reaction Networks: 2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65F09B3-FA0A-A947-3A08-34E0166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24752"/>
              </p:ext>
            </p:extLst>
          </p:nvPr>
        </p:nvGraphicFramePr>
        <p:xfrm>
          <a:off x="1266413" y="1695691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/>
              <p:nvPr/>
            </p:nvSpPr>
            <p:spPr>
              <a:xfrm>
                <a:off x="1504538" y="282023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38" y="2820234"/>
                <a:ext cx="303736" cy="276999"/>
              </a:xfrm>
              <a:prstGeom prst="rect">
                <a:avLst/>
              </a:prstGeom>
              <a:blipFill>
                <a:blip r:embed="rId2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/>
              <p:nvPr/>
            </p:nvSpPr>
            <p:spPr>
              <a:xfrm>
                <a:off x="1488773" y="246813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773" y="2468135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/>
              <p:nvPr/>
            </p:nvSpPr>
            <p:spPr>
              <a:xfrm>
                <a:off x="1530818" y="2089769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18" y="2089769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/>
              <p:nvPr/>
            </p:nvSpPr>
            <p:spPr>
              <a:xfrm>
                <a:off x="837038" y="1695691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38" y="1695691"/>
                <a:ext cx="373436" cy="276999"/>
              </a:xfrm>
              <a:prstGeom prst="rect">
                <a:avLst/>
              </a:prstGeom>
              <a:blipFill>
                <a:blip r:embed="rId5"/>
                <a:stretch>
                  <a:fillRect l="-12903" r="-32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3EB92E3-081E-88B8-E85B-CE48D981CB15}"/>
              </a:ext>
            </a:extLst>
          </p:cNvPr>
          <p:cNvSpPr txBox="1"/>
          <p:nvPr/>
        </p:nvSpPr>
        <p:spPr>
          <a:xfrm>
            <a:off x="388883" y="208808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CB7AC-436D-B39A-715C-B94D4CC7F47D}"/>
              </a:ext>
            </a:extLst>
          </p:cNvPr>
          <p:cNvSpPr txBox="1"/>
          <p:nvPr/>
        </p:nvSpPr>
        <p:spPr>
          <a:xfrm>
            <a:off x="354350" y="2466846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F61A37-D9B9-056A-65C1-413CBAA6DA97}"/>
              </a:ext>
            </a:extLst>
          </p:cNvPr>
          <p:cNvSpPr txBox="1"/>
          <p:nvPr/>
        </p:nvSpPr>
        <p:spPr>
          <a:xfrm>
            <a:off x="338585" y="2829455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81E07C-C12F-C435-A821-C0282B171E95}"/>
              </a:ext>
            </a:extLst>
          </p:cNvPr>
          <p:cNvSpPr txBox="1"/>
          <p:nvPr/>
        </p:nvSpPr>
        <p:spPr>
          <a:xfrm rot="5400000">
            <a:off x="2372114" y="1148529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6C992-9E4B-38A6-3E5C-785115D5FE71}"/>
              </a:ext>
            </a:extLst>
          </p:cNvPr>
          <p:cNvSpPr txBox="1"/>
          <p:nvPr/>
        </p:nvSpPr>
        <p:spPr>
          <a:xfrm rot="5400000">
            <a:off x="1792088" y="1150051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B3F53F42-BCDA-BC3A-A992-07B7CB912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22682"/>
              </p:ext>
            </p:extLst>
          </p:nvPr>
        </p:nvGraphicFramePr>
        <p:xfrm>
          <a:off x="4508127" y="1750858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/>
              <p:nvPr/>
            </p:nvSpPr>
            <p:spPr>
              <a:xfrm>
                <a:off x="4746252" y="287540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252" y="2875401"/>
                <a:ext cx="303736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/>
              <p:nvPr/>
            </p:nvSpPr>
            <p:spPr>
              <a:xfrm>
                <a:off x="4730487" y="252330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487" y="2523302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/>
              <p:nvPr/>
            </p:nvSpPr>
            <p:spPr>
              <a:xfrm>
                <a:off x="4772532" y="2144936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532" y="2144936"/>
                <a:ext cx="298415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/>
              <p:nvPr/>
            </p:nvSpPr>
            <p:spPr>
              <a:xfrm>
                <a:off x="4110285" y="1750858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285" y="1750858"/>
                <a:ext cx="373436" cy="276999"/>
              </a:xfrm>
              <a:prstGeom prst="rect">
                <a:avLst/>
              </a:prstGeom>
              <a:blipFill>
                <a:blip r:embed="rId9"/>
                <a:stretch>
                  <a:fillRect l="-12903" r="-322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9E9A749A-2852-835D-E100-11BC77FA6A95}"/>
              </a:ext>
            </a:extLst>
          </p:cNvPr>
          <p:cNvSpPr txBox="1"/>
          <p:nvPr/>
        </p:nvSpPr>
        <p:spPr>
          <a:xfrm>
            <a:off x="3662130" y="214325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A913AE-95C5-0021-B1C1-2E93CCCC87DD}"/>
              </a:ext>
            </a:extLst>
          </p:cNvPr>
          <p:cNvSpPr txBox="1"/>
          <p:nvPr/>
        </p:nvSpPr>
        <p:spPr>
          <a:xfrm>
            <a:off x="3627597" y="2522013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DB7B0F-7A74-6299-69AB-1233F6F9074C}"/>
              </a:ext>
            </a:extLst>
          </p:cNvPr>
          <p:cNvSpPr txBox="1"/>
          <p:nvPr/>
        </p:nvSpPr>
        <p:spPr>
          <a:xfrm>
            <a:off x="3611832" y="2884622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AA713E-936A-7F5F-EA70-2EB0A38876D2}"/>
              </a:ext>
            </a:extLst>
          </p:cNvPr>
          <p:cNvSpPr txBox="1"/>
          <p:nvPr/>
        </p:nvSpPr>
        <p:spPr>
          <a:xfrm rot="5400000">
            <a:off x="5614542" y="1164295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4270F8-2C9E-A085-AF8A-E3BC9DDE4C55}"/>
              </a:ext>
            </a:extLst>
          </p:cNvPr>
          <p:cNvSpPr txBox="1"/>
          <p:nvPr/>
        </p:nvSpPr>
        <p:spPr>
          <a:xfrm rot="5400000">
            <a:off x="5034516" y="1165817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99D63-3DE6-EFBA-D81F-FAE6FB70EF0C}"/>
                  </a:ext>
                </a:extLst>
              </p:cNvPr>
              <p:cNvSpPr txBox="1"/>
              <p:nvPr/>
            </p:nvSpPr>
            <p:spPr>
              <a:xfrm>
                <a:off x="3353993" y="242275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99D63-3DE6-EFBA-D81F-FAE6FB70E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993" y="2422758"/>
                <a:ext cx="226024" cy="276999"/>
              </a:xfrm>
              <a:prstGeom prst="rect">
                <a:avLst/>
              </a:prstGeom>
              <a:blipFill>
                <a:blip r:embed="rId10"/>
                <a:stretch>
                  <a:fillRect l="-11111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F84B3C0-64E4-5C7F-463B-5AD91EDE6C3C}"/>
              </a:ext>
            </a:extLst>
          </p:cNvPr>
          <p:cNvSpPr txBox="1"/>
          <p:nvPr/>
        </p:nvSpPr>
        <p:spPr>
          <a:xfrm>
            <a:off x="3331795" y="21230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C7D536-5263-4993-0167-F6ABFC8E0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190638"/>
              </p:ext>
            </p:extLst>
          </p:nvPr>
        </p:nvGraphicFramePr>
        <p:xfrm>
          <a:off x="1177077" y="4643835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83BF19-0623-1635-6E6E-DB2869A67835}"/>
                  </a:ext>
                </a:extLst>
              </p:cNvPr>
              <p:cNvSpPr txBox="1"/>
              <p:nvPr/>
            </p:nvSpPr>
            <p:spPr>
              <a:xfrm>
                <a:off x="1415202" y="576837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83BF19-0623-1635-6E6E-DB2869A67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202" y="5768378"/>
                <a:ext cx="303736" cy="276999"/>
              </a:xfrm>
              <a:prstGeom prst="rect">
                <a:avLst/>
              </a:prstGeom>
              <a:blipFill>
                <a:blip r:embed="rId2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5D7E2-34FD-46C5-2D33-AC542255B524}"/>
                  </a:ext>
                </a:extLst>
              </p:cNvPr>
              <p:cNvSpPr txBox="1"/>
              <p:nvPr/>
            </p:nvSpPr>
            <p:spPr>
              <a:xfrm>
                <a:off x="1399437" y="541627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5D7E2-34FD-46C5-2D33-AC542255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37" y="5416279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62BB0-8225-A85A-4AAC-5CB9CAA5A432}"/>
                  </a:ext>
                </a:extLst>
              </p:cNvPr>
              <p:cNvSpPr txBox="1"/>
              <p:nvPr/>
            </p:nvSpPr>
            <p:spPr>
              <a:xfrm>
                <a:off x="1441482" y="5037913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62BB0-8225-A85A-4AAC-5CB9CAA5A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82" y="5037913"/>
                <a:ext cx="298415" cy="276999"/>
              </a:xfrm>
              <a:prstGeom prst="rect">
                <a:avLst/>
              </a:prstGeom>
              <a:blipFill>
                <a:blip r:embed="rId11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2C0AA-0DC7-E71C-1F4B-6AC5E2CD905E}"/>
                  </a:ext>
                </a:extLst>
              </p:cNvPr>
              <p:cNvSpPr txBox="1"/>
              <p:nvPr/>
            </p:nvSpPr>
            <p:spPr>
              <a:xfrm>
                <a:off x="747702" y="4643835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2C0AA-0DC7-E71C-1F4B-6AC5E2CD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" y="4643835"/>
                <a:ext cx="373436" cy="276999"/>
              </a:xfrm>
              <a:prstGeom prst="rect">
                <a:avLst/>
              </a:prstGeom>
              <a:blipFill>
                <a:blip r:embed="rId12"/>
                <a:stretch>
                  <a:fillRect l="-16667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18AB6E1-5B06-234C-F7D6-B019B4E3137B}"/>
              </a:ext>
            </a:extLst>
          </p:cNvPr>
          <p:cNvSpPr txBox="1"/>
          <p:nvPr/>
        </p:nvSpPr>
        <p:spPr>
          <a:xfrm>
            <a:off x="299547" y="503622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D9135-ACF8-AF40-178C-C1442CCF3E4B}"/>
              </a:ext>
            </a:extLst>
          </p:cNvPr>
          <p:cNvSpPr txBox="1"/>
          <p:nvPr/>
        </p:nvSpPr>
        <p:spPr>
          <a:xfrm>
            <a:off x="265014" y="5414990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E92E6-7A75-8886-7B16-007302AFD7E7}"/>
              </a:ext>
            </a:extLst>
          </p:cNvPr>
          <p:cNvSpPr txBox="1"/>
          <p:nvPr/>
        </p:nvSpPr>
        <p:spPr>
          <a:xfrm>
            <a:off x="249249" y="5777599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B0411-6C79-674A-C725-2A357B5F7E6D}"/>
              </a:ext>
            </a:extLst>
          </p:cNvPr>
          <p:cNvSpPr txBox="1"/>
          <p:nvPr/>
        </p:nvSpPr>
        <p:spPr>
          <a:xfrm rot="5400000">
            <a:off x="2282778" y="4096673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7EE38-6CC5-35D3-AAFE-E9E1E0EE13B4}"/>
              </a:ext>
            </a:extLst>
          </p:cNvPr>
          <p:cNvSpPr txBox="1"/>
          <p:nvPr/>
        </p:nvSpPr>
        <p:spPr>
          <a:xfrm rot="5400000">
            <a:off x="1702752" y="4098195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3DA5BD6-5FA4-DD7A-CFFB-7440285F4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5810"/>
              </p:ext>
            </p:extLst>
          </p:nvPr>
        </p:nvGraphicFramePr>
        <p:xfrm>
          <a:off x="4418791" y="4699002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D36EA9-630D-59CA-0BB1-99EB298C1272}"/>
                  </a:ext>
                </a:extLst>
              </p:cNvPr>
              <p:cNvSpPr txBox="1"/>
              <p:nvPr/>
            </p:nvSpPr>
            <p:spPr>
              <a:xfrm>
                <a:off x="4656916" y="582354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D36EA9-630D-59CA-0BB1-99EB298C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916" y="5823545"/>
                <a:ext cx="303736" cy="276999"/>
              </a:xfrm>
              <a:prstGeom prst="rect">
                <a:avLst/>
              </a:prstGeom>
              <a:blipFill>
                <a:blip r:embed="rId13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A8E62-9518-C183-DB69-817DAA223BB5}"/>
                  </a:ext>
                </a:extLst>
              </p:cNvPr>
              <p:cNvSpPr txBox="1"/>
              <p:nvPr/>
            </p:nvSpPr>
            <p:spPr>
              <a:xfrm>
                <a:off x="4641151" y="5471446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A8E62-9518-C183-DB69-817DAA22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51" y="5471446"/>
                <a:ext cx="303736" cy="276999"/>
              </a:xfrm>
              <a:prstGeom prst="rect">
                <a:avLst/>
              </a:prstGeom>
              <a:blipFill>
                <a:blip r:embed="rId14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EB620-22FB-5909-F1FB-17661A957867}"/>
                  </a:ext>
                </a:extLst>
              </p:cNvPr>
              <p:cNvSpPr txBox="1"/>
              <p:nvPr/>
            </p:nvSpPr>
            <p:spPr>
              <a:xfrm>
                <a:off x="4683196" y="5093080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EB620-22FB-5909-F1FB-17661A95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96" y="5093080"/>
                <a:ext cx="298415" cy="276999"/>
              </a:xfrm>
              <a:prstGeom prst="rect">
                <a:avLst/>
              </a:prstGeom>
              <a:blipFill>
                <a:blip r:embed="rId15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3F0C79-7DCB-0D98-F6E4-318A7934074B}"/>
                  </a:ext>
                </a:extLst>
              </p:cNvPr>
              <p:cNvSpPr txBox="1"/>
              <p:nvPr/>
            </p:nvSpPr>
            <p:spPr>
              <a:xfrm>
                <a:off x="4020949" y="4699002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3F0C79-7DCB-0D98-F6E4-318A79340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49" y="4699002"/>
                <a:ext cx="373436" cy="276999"/>
              </a:xfrm>
              <a:prstGeom prst="rect">
                <a:avLst/>
              </a:prstGeom>
              <a:blipFill>
                <a:blip r:embed="rId16"/>
                <a:stretch>
                  <a:fillRect l="-12903" r="-322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4F2513E-078F-8685-A7E9-7F3A50361A93}"/>
              </a:ext>
            </a:extLst>
          </p:cNvPr>
          <p:cNvSpPr txBox="1"/>
          <p:nvPr/>
        </p:nvSpPr>
        <p:spPr>
          <a:xfrm>
            <a:off x="3572794" y="5091395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39F9A8-82D9-0F41-CEB8-57C8E30FDADD}"/>
              </a:ext>
            </a:extLst>
          </p:cNvPr>
          <p:cNvSpPr txBox="1"/>
          <p:nvPr/>
        </p:nvSpPr>
        <p:spPr>
          <a:xfrm>
            <a:off x="3538261" y="5470157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28425D-0D54-06E3-71F0-4509887BA607}"/>
              </a:ext>
            </a:extLst>
          </p:cNvPr>
          <p:cNvSpPr txBox="1"/>
          <p:nvPr/>
        </p:nvSpPr>
        <p:spPr>
          <a:xfrm>
            <a:off x="3522496" y="5832766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E43E7D-6E74-6F05-CFCE-931F07F929C3}"/>
              </a:ext>
            </a:extLst>
          </p:cNvPr>
          <p:cNvSpPr txBox="1"/>
          <p:nvPr/>
        </p:nvSpPr>
        <p:spPr>
          <a:xfrm rot="5400000">
            <a:off x="5525206" y="4112439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3DAAE4-FF60-F9C8-2B5A-6F4FD279020C}"/>
              </a:ext>
            </a:extLst>
          </p:cNvPr>
          <p:cNvSpPr txBox="1"/>
          <p:nvPr/>
        </p:nvSpPr>
        <p:spPr>
          <a:xfrm rot="5400000">
            <a:off x="4945180" y="4113961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67130-40D6-1F14-CB51-CF0A790927DA}"/>
                  </a:ext>
                </a:extLst>
              </p:cNvPr>
              <p:cNvSpPr txBox="1"/>
              <p:nvPr/>
            </p:nvSpPr>
            <p:spPr>
              <a:xfrm>
                <a:off x="3264657" y="537090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67130-40D6-1F14-CB51-CF0A79092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657" y="5370902"/>
                <a:ext cx="226024" cy="276999"/>
              </a:xfrm>
              <a:prstGeom prst="rect">
                <a:avLst/>
              </a:prstGeom>
              <a:blipFill>
                <a:blip r:embed="rId17"/>
                <a:stretch>
                  <a:fillRect l="-15789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DD4048B-F939-39F8-4D8F-D872C8A62D8B}"/>
              </a:ext>
            </a:extLst>
          </p:cNvPr>
          <p:cNvSpPr txBox="1"/>
          <p:nvPr/>
        </p:nvSpPr>
        <p:spPr>
          <a:xfrm>
            <a:off x="3242459" y="507123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C828C1-54FE-418D-EE21-4ACC626F550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97462" y="5245283"/>
            <a:ext cx="274320" cy="201065"/>
            <a:chOff x="6509000" y="4866820"/>
            <a:chExt cx="480379" cy="35209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52D84BD-6937-7A26-BD59-5729288B46C7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99CB0E9-44FC-9F09-16BB-6E7302498A84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D044F4A-E1BC-A3C8-41F4-7343F4426123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239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DSIRN Algorithm</a:t>
            </a:r>
          </a:p>
        </p:txBody>
      </p:sp>
    </p:spTree>
    <p:extLst>
      <p:ext uri="{BB962C8B-B14F-4D97-AF65-F5344CB8AC3E}">
        <p14:creationId xmlns:p14="http://schemas.microsoft.com/office/powerpoint/2010/main" val="393959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</TotalTime>
  <Words>834</Words>
  <Application>Microsoft Macintosh PowerPoint</Application>
  <PresentationFormat>Widescreen</PresentationFormat>
  <Paragraphs>356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Courier New</vt:lpstr>
      <vt:lpstr>Office Theme</vt:lpstr>
      <vt:lpstr>Detecting Structurally Equivalent Chemical Reaction Networks</vt:lpstr>
      <vt:lpstr>PowerPoint Presentation</vt:lpstr>
      <vt:lpstr>Example of Checking Permutably Identical</vt:lpstr>
      <vt:lpstr>Computational Complexity of Naïve Algorithm to Detect if Two Reaction Networks are Structurally Identical Using Stoichiometry Matrices</vt:lpstr>
      <vt:lpstr>Order Independent Classification of Arrays</vt:lpstr>
      <vt:lpstr>DSIRN: Detecting Structurally Identical Reaction Networks: 1</vt:lpstr>
      <vt:lpstr>DSIRN: Detecting Structurally Identical Reaction Networks: 2</vt:lpstr>
      <vt:lpstr>Complexity of DSIRN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Structurally Equivalent Chemical Reaction Networks</dc:title>
  <dc:creator>Joseph Hellerstein</dc:creator>
  <cp:lastModifiedBy>Joseph Hellerstein</cp:lastModifiedBy>
  <cp:revision>80</cp:revision>
  <dcterms:created xsi:type="dcterms:W3CDTF">2024-06-02T22:53:58Z</dcterms:created>
  <dcterms:modified xsi:type="dcterms:W3CDTF">2024-06-04T20:22:52Z</dcterms:modified>
</cp:coreProperties>
</file>