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2" r:id="rId7"/>
    <p:sldId id="260" r:id="rId8"/>
    <p:sldId id="266" r:id="rId9"/>
    <p:sldId id="261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117.png"/><Relationship Id="rId12" Type="http://schemas.openxmlformats.org/officeDocument/2006/relationships/image" Target="../media/image8.png"/><Relationship Id="rId17" Type="http://schemas.openxmlformats.org/officeDocument/2006/relationships/image" Target="../media/image126.png"/><Relationship Id="rId2" Type="http://schemas.openxmlformats.org/officeDocument/2006/relationships/image" Target="../media/image115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121.png"/><Relationship Id="rId5" Type="http://schemas.openxmlformats.org/officeDocument/2006/relationships/image" Target="../media/image40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8.png"/><Relationship Id="rId21" Type="http://schemas.openxmlformats.org/officeDocument/2006/relationships/image" Target="../media/image94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41.png"/><Relationship Id="rId19" Type="http://schemas.openxmlformats.org/officeDocument/2006/relationships/image" Target="../media/image9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0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0F1C-389F-8989-92BC-57EA5144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Deeper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43E88-E909-60CE-C0F5-9865617C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88" y="2198902"/>
            <a:ext cx="5725297" cy="429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15F-6CAF-9E3C-36AC-5FF6ACB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3802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/>
        </p:nvGraphicFramePr>
        <p:xfrm>
          <a:off x="1031633" y="169569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2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154103" y="208808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19570" y="246684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03805" y="2829455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137334" y="114852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557308" y="115005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/>
        </p:nvGraphicFramePr>
        <p:xfrm>
          <a:off x="4162136" y="175085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16139" y="21432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281606" y="252201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265841" y="288462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268551" y="11642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688525" y="1165817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22872" y="2123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/>
        </p:nvGraphicFramePr>
        <p:xfrm>
          <a:off x="1177077" y="464383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6667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299547" y="503622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265014" y="541499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249249" y="577759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282778" y="4096673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702752" y="40981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/>
        </p:nvGraphicFramePr>
        <p:xfrm>
          <a:off x="4418791" y="469900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572794" y="509139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538261" y="547015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522496" y="583276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525206" y="411243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945180" y="411396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5789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242459" y="50712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828C1-54FE-418D-EE21-4ACC626F550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7462" y="5245283"/>
            <a:ext cx="274320" cy="201065"/>
            <a:chOff x="6509000" y="4866820"/>
            <a:chExt cx="480379" cy="35209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52D84BD-6937-7A26-BD59-5729288B46C7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9CB0E9-44FC-9F09-16BB-6E7302498A84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044F4A-E1BC-A3C8-41F4-7343F4426123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1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0E1A9-41A4-F507-C4DA-56E3CE0C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C2E52-C111-E6D8-8D96-FC8968DB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structurally identical. Relate to CRN lit.</a:t>
            </a:r>
          </a:p>
          <a:p>
            <a:r>
              <a:rPr lang="en-US" dirty="0"/>
              <a:t>Simple algorithm</a:t>
            </a:r>
          </a:p>
          <a:p>
            <a:r>
              <a:rPr lang="en-US" dirty="0"/>
              <a:t>June 9, 10,000. strong insight.</a:t>
            </a:r>
          </a:p>
          <a:p>
            <a:r>
              <a:rPr lang="en-US" dirty="0"/>
              <a:t>Computational complexity: theory, actuality. Time/num permutation vs. </a:t>
            </a:r>
            <a:r>
              <a:rPr lang="en-US"/>
              <a:t>%clustered</a:t>
            </a:r>
            <a:endParaRPr lang="en-US" dirty="0"/>
          </a:p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6013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311"/>
          </a:xfrm>
        </p:spPr>
        <p:txBody>
          <a:bodyPr/>
          <a:lstStyle/>
          <a:p>
            <a:r>
              <a:rPr lang="en-US" dirty="0"/>
              <a:t>Example of Checking Permutably Identical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9104"/>
              </p:ext>
            </p:extLst>
          </p:nvPr>
        </p:nvGraphicFramePr>
        <p:xfrm>
          <a:off x="1015717" y="1351177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750A1-952D-AEDA-E84B-473313CD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43351"/>
              </p:ext>
            </p:extLst>
          </p:nvPr>
        </p:nvGraphicFramePr>
        <p:xfrm>
          <a:off x="3975313" y="1290734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/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/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/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/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/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182759" r="-1389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282759" r="-1389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370000" r="-138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486207" r="-138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566667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689655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173333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282759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CE142A-4D2D-D344-0E52-DECF21B8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03443"/>
              </p:ext>
            </p:extLst>
          </p:nvPr>
        </p:nvGraphicFramePr>
        <p:xfrm>
          <a:off x="6909461" y="359371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/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/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/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708769-E43C-B06F-3F4C-449FED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1644"/>
              </p:ext>
            </p:extLst>
          </p:nvPr>
        </p:nvGraphicFramePr>
        <p:xfrm>
          <a:off x="9511707" y="353326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/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/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/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blipFill>
                <a:blip r:embed="rId1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/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permuted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blipFill>
                <a:blip r:embed="rId19"/>
                <a:stretch>
                  <a:fillRect l="-10377" t="-26087" r="-18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/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/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/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Reaction permutation: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blipFill>
                <a:blip r:embed="rId22"/>
                <a:stretch>
                  <a:fillRect l="-194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/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Column permutation: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blipFill>
                <a:blip r:embed="rId23"/>
                <a:stretch>
                  <a:fillRect l="-6154" t="-21739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FAA82BC-4ACB-BB19-2DA6-406F09D32B01}"/>
              </a:ext>
            </a:extLst>
          </p:cNvPr>
          <p:cNvSpPr txBox="1"/>
          <p:nvPr/>
        </p:nvSpPr>
        <p:spPr>
          <a:xfrm>
            <a:off x="3247714" y="174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925AF-E322-907D-8011-1F0B1241577D}"/>
              </a:ext>
            </a:extLst>
          </p:cNvPr>
          <p:cNvSpPr txBox="1"/>
          <p:nvPr/>
        </p:nvSpPr>
        <p:spPr>
          <a:xfrm>
            <a:off x="237357" y="3162875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all of the permutations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25906-53A3-86CD-9BC1-A2AA3C84A0C8}"/>
              </a:ext>
            </a:extLst>
          </p:cNvPr>
          <p:cNvSpPr txBox="1"/>
          <p:nvPr/>
        </p:nvSpPr>
        <p:spPr>
          <a:xfrm>
            <a:off x="6280715" y="3064619"/>
            <a:ext cx="51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For each permutation, check equality of matrices.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7CEEB-1103-36DB-AD52-3A098FB50CDF}"/>
              </a:ext>
            </a:extLst>
          </p:cNvPr>
          <p:cNvSpPr txBox="1"/>
          <p:nvPr/>
        </p:nvSpPr>
        <p:spPr>
          <a:xfrm>
            <a:off x="2997112" y="5978585"/>
            <a:ext cx="34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matrix permutations: 6*2=12</a:t>
            </a:r>
          </a:p>
        </p:txBody>
      </p:sp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Computational Complexity of Naïve Algorithm to Detect if Two Reaction Networks are Structurally Identical Using Stoichiometry Matrices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131352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1.5 </a:t>
              </a:r>
              <a:r>
                <a:rPr lang="en-US" dirty="0" err="1"/>
                <a:t>hrs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52975" y="2356660"/>
            <a:ext cx="1226041" cy="2245528"/>
            <a:chOff x="11036752" y="2177984"/>
            <a:chExt cx="1226041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57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97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75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226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721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975428" cy="884311"/>
          </a:xfrm>
        </p:spPr>
        <p:txBody>
          <a:bodyPr>
            <a:normAutofit/>
          </a:bodyPr>
          <a:lstStyle/>
          <a:p>
            <a:r>
              <a:rPr lang="en-US" dirty="0"/>
              <a:t>Order Independent Encoding (OIE) of Arrays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9213"/>
              </p:ext>
            </p:extLst>
          </p:nvPr>
        </p:nvGraphicFramePr>
        <p:xfrm>
          <a:off x="1333263" y="3501423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/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Some order independent properties of an array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 B):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&lt; 0 (e.g.,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= 0 (</a:t>
                </a:r>
                <a:r>
                  <a:rPr lang="en-US" dirty="0" err="1"/>
                  <a:t>e.g</a:t>
                </a:r>
                <a:r>
                  <a:rPr lang="en-US" dirty="0"/>
                  <a:t>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 &gt; 0 (e.g., 2)</a:t>
                </a:r>
              </a:p>
              <a:p>
                <a:r>
                  <a:rPr lang="en-US" b="1" dirty="0"/>
                  <a:t>OIE</a:t>
                </a:r>
                <a:r>
                  <a:rPr lang="en-US" dirty="0"/>
                  <a:t>: sum of the above values multiplied by powers of 1000 (2, 1, 0)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blipFill>
                <a:blip r:embed="rId6"/>
                <a:stretch>
                  <a:fillRect l="-76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65041EA-A859-7B73-D6AE-8FB6C8AA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7667"/>
              </p:ext>
            </p:extLst>
          </p:nvPr>
        </p:nvGraphicFramePr>
        <p:xfrm>
          <a:off x="5133608" y="344098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/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/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/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/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FA5E1D-8E6F-D4F2-A4CE-6A7735F0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3780"/>
              </p:ext>
            </p:extLst>
          </p:nvPr>
        </p:nvGraphicFramePr>
        <p:xfrm>
          <a:off x="8855663" y="342900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/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blipFill>
                <a:blip r:embed="rId11"/>
                <a:stretch>
                  <a:fillRect l="-18519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/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blipFill>
                <a:blip r:embed="rId12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/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blipFill>
                <a:blip r:embed="rId13"/>
                <a:stretch>
                  <a:fillRect l="-14815" r="-37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/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/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1,001,000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blipFill>
                <a:blip r:embed="rId15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/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: 1,001,001;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2,000,001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blipFill>
                <a:blip r:embed="rId1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/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1,001,000;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blipFill>
                <a:blip r:embed="rId1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/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2,001,001;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/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/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1,000,002;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1,001,001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blipFill>
                <a:blip r:embed="rId20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/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Only compare rows (columns)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with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have the same order independent encoding (OIE).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blipFill>
                <a:blip r:embed="rId2"/>
                <a:stretch>
                  <a:fillRect l="-330" t="-6667" r="-1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A916E6-9C56-59B1-BAD7-396DD5C3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47852"/>
              </p:ext>
            </p:extLst>
          </p:nvPr>
        </p:nvGraphicFramePr>
        <p:xfrm>
          <a:off x="972124" y="1786264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/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/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blipFill>
                <a:blip r:embed="rId4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/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/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blipFill>
                <a:blip r:embed="rId6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A1C56C-8CB7-06B1-C4A1-EF8D594B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4537"/>
              </p:ext>
            </p:extLst>
          </p:nvPr>
        </p:nvGraphicFramePr>
        <p:xfrm>
          <a:off x="4051043" y="173579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/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/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/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/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3CAD49E-E5C3-ADF2-D8A8-5D61EB3ABED6}"/>
              </a:ext>
            </a:extLst>
          </p:cNvPr>
          <p:cNvGrpSpPr/>
          <p:nvPr/>
        </p:nvGrpSpPr>
        <p:grpSpPr>
          <a:xfrm>
            <a:off x="345529" y="3488614"/>
            <a:ext cx="3389967" cy="572761"/>
            <a:chOff x="523420" y="5191167"/>
            <a:chExt cx="3389967" cy="572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/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1,001,000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/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/>
                    <a:t>: 1,001,001;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2,000,001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F2A167-0300-C40D-C486-CFC3893F3D56}"/>
              </a:ext>
            </a:extLst>
          </p:cNvPr>
          <p:cNvGrpSpPr/>
          <p:nvPr/>
        </p:nvGrpSpPr>
        <p:grpSpPr>
          <a:xfrm>
            <a:off x="4051043" y="3488614"/>
            <a:ext cx="3480627" cy="572761"/>
            <a:chOff x="4364937" y="5206932"/>
            <a:chExt cx="3480627" cy="572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/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1,001,000;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/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2,001,001;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44B922-CE41-6B63-F5CC-F9EEB4766471}"/>
              </a:ext>
            </a:extLst>
          </p:cNvPr>
          <p:cNvSpPr txBox="1"/>
          <p:nvPr/>
        </p:nvSpPr>
        <p:spPr>
          <a:xfrm>
            <a:off x="309611" y="127223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Sort the rows of columns of the matrices by their order independent encodings.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70486"/>
              </p:ext>
            </p:extLst>
          </p:nvPr>
        </p:nvGraphicFramePr>
        <p:xfrm>
          <a:off x="1297943" y="511502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0718" y="550742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86185" y="588618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0420" y="624879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403644" y="45678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823618" y="45693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808"/>
              </p:ext>
            </p:extLst>
          </p:nvPr>
        </p:nvGraphicFramePr>
        <p:xfrm>
          <a:off x="5128234" y="517019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4051009" y="556258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4016476" y="594135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4000711" y="630395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6234649" y="458363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654623" y="458515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</p:spTree>
    <p:extLst>
      <p:ext uri="{BB962C8B-B14F-4D97-AF65-F5344CB8AC3E}">
        <p14:creationId xmlns:p14="http://schemas.microsoft.com/office/powerpoint/2010/main" val="31848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9832"/>
              </p:ext>
            </p:extLst>
          </p:nvPr>
        </p:nvGraphicFramePr>
        <p:xfrm>
          <a:off x="1105773" y="183161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8243" y="222401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93710" y="260277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7945" y="296538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211474" y="128445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631448" y="128597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7792"/>
              </p:ext>
            </p:extLst>
          </p:nvPr>
        </p:nvGraphicFramePr>
        <p:xfrm>
          <a:off x="4236276" y="188678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90279" y="227917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355746" y="265794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339981" y="302054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342691" y="13002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762665" y="130174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97012" y="22590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1433"/>
              </p:ext>
            </p:extLst>
          </p:nvPr>
        </p:nvGraphicFramePr>
        <p:xfrm>
          <a:off x="1016437" y="477976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138907" y="5172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104374" y="555091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88609" y="591352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122138" y="4232600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542112" y="42341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76895"/>
              </p:ext>
            </p:extLst>
          </p:nvPr>
        </p:nvGraphicFramePr>
        <p:xfrm>
          <a:off x="4258151" y="4834929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412154" y="522732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377621" y="5606084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361856" y="596869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364566" y="42483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784540" y="42498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blipFill>
                <a:blip r:embed="rId19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081819" y="5207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/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have the same encoding and so only need to consider their permutations.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Result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 constrained permutations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12 unconstrained permutations (3!*2!)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Speedup: 12/2=6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blipFill>
                <a:blip r:embed="rId20"/>
                <a:stretch>
                  <a:fillRect l="-728" t="-194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73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DSIRN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ADEC-4FA8-64E2-C3E3-151247DC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and plot</a:t>
            </a:r>
          </a:p>
          <a:p>
            <a:r>
              <a:rPr lang="en-US" dirty="0"/>
              <a:t>Need for threshold on maximum number of permutations</a:t>
            </a:r>
          </a:p>
        </p:txBody>
      </p:sp>
    </p:spTree>
    <p:extLst>
      <p:ext uri="{BB962C8B-B14F-4D97-AF65-F5344CB8AC3E}">
        <p14:creationId xmlns:p14="http://schemas.microsoft.com/office/powerpoint/2010/main" val="39395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36490</TotalTime>
  <Words>1017</Words>
  <Application>Microsoft Macintosh PowerPoint</Application>
  <PresentationFormat>Widescreen</PresentationFormat>
  <Paragraphs>445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Notes</vt:lpstr>
      <vt:lpstr>PowerPoint Presentation</vt:lpstr>
      <vt:lpstr>Example of Checking Permutably Identical</vt:lpstr>
      <vt:lpstr>Computational Complexity of Naïve Algorithm to Detect if Two Reaction Networks are Structurally Identical Using Stoichiometry Matrices</vt:lpstr>
      <vt:lpstr>Order Independent Encoding (OIE) of Arrays</vt:lpstr>
      <vt:lpstr>DSIRN: Detecting Structurally Identical Reaction Networks: 1</vt:lpstr>
      <vt:lpstr>DSIRN: Detecting Structurally Identical Reaction Networks: 2</vt:lpstr>
      <vt:lpstr>Complexity of DSIRN Algorithm</vt:lpstr>
      <vt:lpstr>Effect of Deeper Search</vt:lpstr>
      <vt:lpstr>BACKUP</vt:lpstr>
      <vt:lpstr>DSIRN: Detecting Structurally Identical Reaction Networks: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99</cp:revision>
  <dcterms:created xsi:type="dcterms:W3CDTF">2024-06-02T22:53:58Z</dcterms:created>
  <dcterms:modified xsi:type="dcterms:W3CDTF">2024-07-03T16:32:39Z</dcterms:modified>
</cp:coreProperties>
</file>