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301" r:id="rId3"/>
    <p:sldId id="305" r:id="rId4"/>
    <p:sldId id="302" r:id="rId5"/>
    <p:sldId id="303" r:id="rId6"/>
    <p:sldId id="304" r:id="rId7"/>
    <p:sldId id="306" r:id="rId8"/>
    <p:sldId id="307" r:id="rId9"/>
    <p:sldId id="308" r:id="rId10"/>
    <p:sldId id="300" r:id="rId11"/>
    <p:sldId id="298" r:id="rId12"/>
    <p:sldId id="299" r:id="rId13"/>
    <p:sldId id="296" r:id="rId14"/>
    <p:sldId id="270" r:id="rId15"/>
    <p:sldId id="297" r:id="rId16"/>
    <p:sldId id="259" r:id="rId17"/>
    <p:sldId id="292" r:id="rId18"/>
    <p:sldId id="258" r:id="rId19"/>
    <p:sldId id="272" r:id="rId20"/>
    <p:sldId id="294" r:id="rId21"/>
    <p:sldId id="293" r:id="rId22"/>
    <p:sldId id="295" r:id="rId23"/>
    <p:sldId id="262" r:id="rId24"/>
    <p:sldId id="260" r:id="rId25"/>
    <p:sldId id="266" r:id="rId26"/>
    <p:sldId id="271" r:id="rId27"/>
    <p:sldId id="261" r:id="rId28"/>
    <p:sldId id="273" r:id="rId29"/>
    <p:sldId id="274" r:id="rId30"/>
    <p:sldId id="278" r:id="rId31"/>
    <p:sldId id="282" r:id="rId32"/>
    <p:sldId id="283" r:id="rId33"/>
    <p:sldId id="284" r:id="rId34"/>
    <p:sldId id="285" r:id="rId35"/>
    <p:sldId id="287" r:id="rId36"/>
    <p:sldId id="286" r:id="rId37"/>
    <p:sldId id="290" r:id="rId38"/>
    <p:sldId id="289" r:id="rId39"/>
    <p:sldId id="281" r:id="rId40"/>
    <p:sldId id="291" r:id="rId41"/>
    <p:sldId id="288" r:id="rId42"/>
    <p:sldId id="280" r:id="rId43"/>
    <p:sldId id="275" r:id="rId44"/>
    <p:sldId id="264" r:id="rId45"/>
    <p:sldId id="277" r:id="rId46"/>
    <p:sldId id="257" r:id="rId47"/>
    <p:sldId id="267" r:id="rId48"/>
    <p:sldId id="2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2"/>
    <p:restoredTop sz="94719"/>
  </p:normalViewPr>
  <p:slideViewPr>
    <p:cSldViewPr snapToGrid="0">
      <p:cViewPr varScale="1">
        <p:scale>
          <a:sx n="152" d="100"/>
          <a:sy n="152" d="100"/>
        </p:scale>
        <p:origin x="456" y="16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6F476-CCD1-2E4F-8234-FFA9C6C7B2A9}" type="datetimeFigureOut">
              <a:rPr lang="en-US" smtClean="0"/>
              <a:t>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427FC-75C3-6444-8097-0FC269F34774}" type="slidenum">
              <a:rPr lang="en-US" smtClean="0"/>
              <a:t>‹#›</a:t>
            </a:fld>
            <a:endParaRPr lang="en-US"/>
          </a:p>
        </p:txBody>
      </p:sp>
    </p:spTree>
    <p:extLst>
      <p:ext uri="{BB962C8B-B14F-4D97-AF65-F5344CB8AC3E}">
        <p14:creationId xmlns:p14="http://schemas.microsoft.com/office/powerpoint/2010/main" val="2501924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427FC-75C3-6444-8097-0FC269F34774}" type="slidenum">
              <a:rPr lang="en-US" smtClean="0"/>
              <a:t>12</a:t>
            </a:fld>
            <a:endParaRPr lang="en-US"/>
          </a:p>
        </p:txBody>
      </p:sp>
    </p:spTree>
    <p:extLst>
      <p:ext uri="{BB962C8B-B14F-4D97-AF65-F5344CB8AC3E}">
        <p14:creationId xmlns:p14="http://schemas.microsoft.com/office/powerpoint/2010/main" val="263626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427FC-75C3-6444-8097-0FC269F34774}" type="slidenum">
              <a:rPr lang="en-US" smtClean="0"/>
              <a:t>39</a:t>
            </a:fld>
            <a:endParaRPr lang="en-US"/>
          </a:p>
        </p:txBody>
      </p:sp>
    </p:spTree>
    <p:extLst>
      <p:ext uri="{BB962C8B-B14F-4D97-AF65-F5344CB8AC3E}">
        <p14:creationId xmlns:p14="http://schemas.microsoft.com/office/powerpoint/2010/main" val="189059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0C4D-B9E9-EF02-F32B-0F2BA987E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E2ADD4-B93C-680E-12E0-1D5432787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6E0F65-D3B2-262F-8DC9-D3BF0F0BC004}"/>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AE43EAB0-78E5-9560-703A-CFCE7BCEB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86D9-D31A-5FAF-22E8-F16F2C77286D}"/>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75990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279C-2CD5-256E-92DA-11684C9B5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080839-ABD0-82B2-EC3D-5A1E202CF8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BB242-DA25-9B31-45C7-606E8BE7E239}"/>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236A1028-8006-9C3A-123E-C03044329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369E-BB90-D668-1AF5-4624B58C14C7}"/>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11495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32AA3D-B28C-348B-DB5B-336B7E137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2B522-029D-1F2E-9C42-D5567AED0F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59A88-4D03-4726-C2AC-DF71AAAD82A6}"/>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35851C76-65F5-F078-9B28-66D9728EA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00316-607F-E62E-B7E5-E25DEB768926}"/>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398634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1F2-5099-CB26-BB94-836A9B2D87ED}"/>
              </a:ext>
            </a:extLst>
          </p:cNvPr>
          <p:cNvSpPr>
            <a:spLocks noGrp="1"/>
          </p:cNvSpPr>
          <p:nvPr>
            <p:ph type="title"/>
          </p:nvPr>
        </p:nvSpPr>
        <p:spPr>
          <a:xfrm>
            <a:off x="838200" y="204258"/>
            <a:ext cx="10515600" cy="803275"/>
          </a:xfrm>
        </p:spPr>
        <p:txBody>
          <a:bodyPr>
            <a:normAutofit/>
          </a:bodyPr>
          <a:lstStyle>
            <a:lvl1pPr>
              <a:defRPr sz="3200" b="1"/>
            </a:lvl1pPr>
          </a:lstStyle>
          <a:p>
            <a:r>
              <a:rPr lang="en-US" dirty="0"/>
              <a:t>Click to edit Master title style</a:t>
            </a:r>
          </a:p>
        </p:txBody>
      </p:sp>
      <p:sp>
        <p:nvSpPr>
          <p:cNvPr id="3" name="Content Placeholder 2">
            <a:extLst>
              <a:ext uri="{FF2B5EF4-FFF2-40B4-BE49-F238E27FC236}">
                <a16:creationId xmlns:a16="http://schemas.microsoft.com/office/drawing/2014/main" id="{97320604-7BA9-C953-80C2-D916E5E51E3D}"/>
              </a:ext>
            </a:extLst>
          </p:cNvPr>
          <p:cNvSpPr>
            <a:spLocks noGrp="1"/>
          </p:cNvSpPr>
          <p:nvPr>
            <p:ph idx="1"/>
          </p:nvPr>
        </p:nvSpPr>
        <p:spPr>
          <a:xfrm>
            <a:off x="838200" y="1312333"/>
            <a:ext cx="10515600" cy="4864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917DA5-C60A-9278-E4C0-790B83B41668}"/>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9A93FC6C-F561-DFD2-4916-19E32FF2B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A96EC-4277-0181-64DA-51314A455295}"/>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26102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32D1-2FC2-66D0-DE8E-C4E53104C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4558D-0D5D-BE7E-04BC-69EEDD24C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DEBF9-252E-1145-97F9-7740A74C64E8}"/>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F00522B7-31C4-3F68-A6CF-EF5F49EF6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2208E-0BE7-870F-F7E2-A3AF35F50560}"/>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39704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FBB9-9D6B-D94E-889F-332F01CED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83D5F-4197-87ED-0A1A-68C16AE51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00275-015A-A097-59CB-E9A5C2914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24B1C-40B4-E93C-5744-1E445FF1AC89}"/>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6" name="Footer Placeholder 5">
            <a:extLst>
              <a:ext uri="{FF2B5EF4-FFF2-40B4-BE49-F238E27FC236}">
                <a16:creationId xmlns:a16="http://schemas.microsoft.com/office/drawing/2014/main" id="{5D8369EA-4E9E-1A42-6D6E-30C3CCB63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EE1C1-1A63-A82B-5370-B808C20EE42B}"/>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42160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D67B-660D-7EC5-7D34-B0E7D36AFD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33FDA-3BDD-2C77-5B52-CF8ED7F66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C00F68-2803-ACBB-987C-813FFE50CA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CC5F1-50EB-B970-F49D-BAC0D92FE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D1F30-DD57-D627-A071-DD98E95D1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7CE5D-BD4E-F7D7-51A9-C92EBDDCAE15}"/>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8" name="Footer Placeholder 7">
            <a:extLst>
              <a:ext uri="{FF2B5EF4-FFF2-40B4-BE49-F238E27FC236}">
                <a16:creationId xmlns:a16="http://schemas.microsoft.com/office/drawing/2014/main" id="{95D64950-1341-85EE-2DC8-167D3926E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4DB5FB-36DE-42CF-EE33-63B6E9E7CD49}"/>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41775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BB45-F027-F81E-03F3-BB9BDB212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8D6EAC-54CE-381F-87BA-8F90DAEB4F4F}"/>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4" name="Footer Placeholder 3">
            <a:extLst>
              <a:ext uri="{FF2B5EF4-FFF2-40B4-BE49-F238E27FC236}">
                <a16:creationId xmlns:a16="http://schemas.microsoft.com/office/drawing/2014/main" id="{2C7E1D32-26BF-8650-68E1-2E7488D310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844385-6B57-2720-C102-DE112824940C}"/>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13002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528FE-9ECC-DCB6-31B1-83CB50E4E26C}"/>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3" name="Footer Placeholder 2">
            <a:extLst>
              <a:ext uri="{FF2B5EF4-FFF2-40B4-BE49-F238E27FC236}">
                <a16:creationId xmlns:a16="http://schemas.microsoft.com/office/drawing/2014/main" id="{10F78117-4041-2A06-A4CB-70F03F82FF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E749C0-2B95-344E-261E-2D38F28E9471}"/>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2303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A6AB-BF56-CB49-2137-BDA6BAEB9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F849F-D0B1-E2AA-1756-EF58F08A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361B88-7712-BC43-C4CF-121922063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FEC94-6F9F-7F02-F1FC-E38B6977797B}"/>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6" name="Footer Placeholder 5">
            <a:extLst>
              <a:ext uri="{FF2B5EF4-FFF2-40B4-BE49-F238E27FC236}">
                <a16:creationId xmlns:a16="http://schemas.microsoft.com/office/drawing/2014/main" id="{012918E2-656B-4AB1-1A2B-7E5D8BFE9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73E93A-3E9D-4201-CCBA-193E54DD599D}"/>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144491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544E-9B77-B57A-4659-709DC16AE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DF2238-BBBE-D056-860D-3CA457ADB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A55E83-307D-6AB8-AD23-1A17DF1BC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BD411-4940-E607-7D16-C6811C0F80EE}"/>
              </a:ext>
            </a:extLst>
          </p:cNvPr>
          <p:cNvSpPr>
            <a:spLocks noGrp="1"/>
          </p:cNvSpPr>
          <p:nvPr>
            <p:ph type="dt" sz="half" idx="10"/>
          </p:nvPr>
        </p:nvSpPr>
        <p:spPr/>
        <p:txBody>
          <a:bodyPr/>
          <a:lstStyle/>
          <a:p>
            <a:fld id="{1240C7FA-FCC8-2F46-A692-10E7DCE20533}" type="datetimeFigureOut">
              <a:rPr lang="en-US" smtClean="0"/>
              <a:t>11/1/24</a:t>
            </a:fld>
            <a:endParaRPr lang="en-US"/>
          </a:p>
        </p:txBody>
      </p:sp>
      <p:sp>
        <p:nvSpPr>
          <p:cNvPr id="6" name="Footer Placeholder 5">
            <a:extLst>
              <a:ext uri="{FF2B5EF4-FFF2-40B4-BE49-F238E27FC236}">
                <a16:creationId xmlns:a16="http://schemas.microsoft.com/office/drawing/2014/main" id="{6F046FB8-3AFF-A5AD-CD74-0B229B665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2A3F0-A38D-5B7E-5A27-A2E28D3E72CB}"/>
              </a:ext>
            </a:extLst>
          </p:cNvPr>
          <p:cNvSpPr>
            <a:spLocks noGrp="1"/>
          </p:cNvSpPr>
          <p:nvPr>
            <p:ph type="sldNum" sz="quarter" idx="12"/>
          </p:nvPr>
        </p:nvSpPr>
        <p:spPr/>
        <p:txBody>
          <a:bodyPr/>
          <a:lstStyle/>
          <a:p>
            <a:fld id="{EB515705-10F6-A64A-9CD2-535B33A75B1E}" type="slidenum">
              <a:rPr lang="en-US" smtClean="0"/>
              <a:t>‹#›</a:t>
            </a:fld>
            <a:endParaRPr lang="en-US"/>
          </a:p>
        </p:txBody>
      </p:sp>
    </p:spTree>
    <p:extLst>
      <p:ext uri="{BB962C8B-B14F-4D97-AF65-F5344CB8AC3E}">
        <p14:creationId xmlns:p14="http://schemas.microsoft.com/office/powerpoint/2010/main" val="26510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C928D-18E4-22FE-17B9-5F6B6907A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2C5BE5-A750-F8D6-2AF9-5CC9E0B32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EC3C9-DA93-6CA0-7D9C-E0D288B5D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0C7FA-FCC8-2F46-A692-10E7DCE20533}" type="datetimeFigureOut">
              <a:rPr lang="en-US" smtClean="0"/>
              <a:t>11/1/24</a:t>
            </a:fld>
            <a:endParaRPr lang="en-US"/>
          </a:p>
        </p:txBody>
      </p:sp>
      <p:sp>
        <p:nvSpPr>
          <p:cNvPr id="5" name="Footer Placeholder 4">
            <a:extLst>
              <a:ext uri="{FF2B5EF4-FFF2-40B4-BE49-F238E27FC236}">
                <a16:creationId xmlns:a16="http://schemas.microsoft.com/office/drawing/2014/main" id="{EFFF643A-A301-0C7A-7961-FD3B915B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5C9CA-A38D-67B0-C036-AC38873ECF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15705-10F6-A64A-9CD2-535B33A75B1E}" type="slidenum">
              <a:rPr lang="en-US" smtClean="0"/>
              <a:t>‹#›</a:t>
            </a:fld>
            <a:endParaRPr lang="en-US"/>
          </a:p>
        </p:txBody>
      </p:sp>
    </p:spTree>
    <p:extLst>
      <p:ext uri="{BB962C8B-B14F-4D97-AF65-F5344CB8AC3E}">
        <p14:creationId xmlns:p14="http://schemas.microsoft.com/office/powerpoint/2010/main" val="202192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image" Target="../media/image21.png"/><Relationship Id="rId21" Type="http://schemas.openxmlformats.org/officeDocument/2006/relationships/image" Target="../media/image94.png"/><Relationship Id="rId7" Type="http://schemas.openxmlformats.org/officeDocument/2006/relationships/image" Target="../media/image25.png"/><Relationship Id="rId12" Type="http://schemas.openxmlformats.org/officeDocument/2006/relationships/image" Target="../media/image85.png"/><Relationship Id="rId17" Type="http://schemas.openxmlformats.org/officeDocument/2006/relationships/image" Target="../media/image90.png"/><Relationship Id="rId2" Type="http://schemas.openxmlformats.org/officeDocument/2006/relationships/image" Target="../media/image20.png"/><Relationship Id="rId16" Type="http://schemas.openxmlformats.org/officeDocument/2006/relationships/image" Target="../media/image89.png"/><Relationship Id="rId20"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84.png"/><Relationship Id="rId5" Type="http://schemas.openxmlformats.org/officeDocument/2006/relationships/image" Target="../media/image23.png"/><Relationship Id="rId15" Type="http://schemas.openxmlformats.org/officeDocument/2006/relationships/image" Target="../media/image88.png"/><Relationship Id="rId19" Type="http://schemas.openxmlformats.org/officeDocument/2006/relationships/image" Target="../media/image92.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87.png"/><Relationship Id="rId22" Type="http://schemas.openxmlformats.org/officeDocument/2006/relationships/image" Target="../media/image95.png"/></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80.png"/><Relationship Id="rId18" Type="http://schemas.openxmlformats.org/officeDocument/2006/relationships/image" Target="../media/image97.png"/><Relationship Id="rId3" Type="http://schemas.openxmlformats.org/officeDocument/2006/relationships/image" Target="../media/image29.png"/><Relationship Id="rId21" Type="http://schemas.openxmlformats.org/officeDocument/2006/relationships/image" Target="../media/image100.png"/><Relationship Id="rId7" Type="http://schemas.openxmlformats.org/officeDocument/2006/relationships/image" Target="../media/image33.png"/><Relationship Id="rId12" Type="http://schemas.openxmlformats.org/officeDocument/2006/relationships/image" Target="../media/image79.png"/><Relationship Id="rId17" Type="http://schemas.openxmlformats.org/officeDocument/2006/relationships/image" Target="../media/image96.png"/><Relationship Id="rId2" Type="http://schemas.openxmlformats.org/officeDocument/2006/relationships/image" Target="../media/image28.png"/><Relationship Id="rId16" Type="http://schemas.openxmlformats.org/officeDocument/2006/relationships/image" Target="../media/image83.png"/><Relationship Id="rId20" Type="http://schemas.openxmlformats.org/officeDocument/2006/relationships/image" Target="../media/image99.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78.png"/><Relationship Id="rId5" Type="http://schemas.openxmlformats.org/officeDocument/2006/relationships/image" Target="../media/image31.png"/><Relationship Id="rId15" Type="http://schemas.openxmlformats.org/officeDocument/2006/relationships/image" Target="../media/image82.png"/><Relationship Id="rId10" Type="http://schemas.openxmlformats.org/officeDocument/2006/relationships/image" Target="../media/image77.png"/><Relationship Id="rId19" Type="http://schemas.openxmlformats.org/officeDocument/2006/relationships/image" Target="../media/image98.png"/><Relationship Id="rId4" Type="http://schemas.openxmlformats.org/officeDocument/2006/relationships/image" Target="../media/image30.png"/><Relationship Id="rId9" Type="http://schemas.openxmlformats.org/officeDocument/2006/relationships/image" Target="../media/image62.png"/><Relationship Id="rId14" Type="http://schemas.openxmlformats.org/officeDocument/2006/relationships/image" Target="../media/image8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3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image" Target="../media/image170.png"/><Relationship Id="rId26" Type="http://schemas.openxmlformats.org/officeDocument/2006/relationships/image" Target="../media/image250.png"/><Relationship Id="rId3" Type="http://schemas.openxmlformats.org/officeDocument/2006/relationships/image" Target="../media/image210.png"/><Relationship Id="rId21" Type="http://schemas.openxmlformats.org/officeDocument/2006/relationships/image" Target="../media/image200.png"/><Relationship Id="rId34" Type="http://schemas.openxmlformats.org/officeDocument/2006/relationships/image" Target="../media/image330.png"/><Relationship Id="rId7" Type="http://schemas.openxmlformats.org/officeDocument/2006/relationships/image" Target="../media/image610.png"/><Relationship Id="rId12" Type="http://schemas.openxmlformats.org/officeDocument/2006/relationships/image" Target="../media/image1110.png"/><Relationship Id="rId17" Type="http://schemas.openxmlformats.org/officeDocument/2006/relationships/image" Target="../media/image160.png"/><Relationship Id="rId25" Type="http://schemas.openxmlformats.org/officeDocument/2006/relationships/image" Target="../media/image240.png"/><Relationship Id="rId33" Type="http://schemas.openxmlformats.org/officeDocument/2006/relationships/image" Target="../media/image320.png"/><Relationship Id="rId2" Type="http://schemas.openxmlformats.org/officeDocument/2006/relationships/image" Target="../media/image1140.png"/><Relationship Id="rId16" Type="http://schemas.openxmlformats.org/officeDocument/2006/relationships/image" Target="../media/image150.png"/><Relationship Id="rId20" Type="http://schemas.openxmlformats.org/officeDocument/2006/relationships/image" Target="../media/image190.png"/><Relationship Id="rId29"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1010.png"/><Relationship Id="rId24" Type="http://schemas.openxmlformats.org/officeDocument/2006/relationships/image" Target="../media/image230.png"/><Relationship Id="rId32" Type="http://schemas.openxmlformats.org/officeDocument/2006/relationships/image" Target="../media/image311.png"/><Relationship Id="rId5" Type="http://schemas.openxmlformats.org/officeDocument/2006/relationships/image" Target="../media/image410.png"/><Relationship Id="rId15" Type="http://schemas.openxmlformats.org/officeDocument/2006/relationships/image" Target="../media/image140.png"/><Relationship Id="rId23" Type="http://schemas.openxmlformats.org/officeDocument/2006/relationships/image" Target="../media/image220.png"/><Relationship Id="rId28" Type="http://schemas.openxmlformats.org/officeDocument/2006/relationships/image" Target="../media/image270.png"/><Relationship Id="rId10" Type="http://schemas.openxmlformats.org/officeDocument/2006/relationships/image" Target="../media/image910.png"/><Relationship Id="rId19" Type="http://schemas.openxmlformats.org/officeDocument/2006/relationships/image" Target="../media/image180.png"/><Relationship Id="rId31" Type="http://schemas.openxmlformats.org/officeDocument/2006/relationships/image" Target="../media/image300.png"/><Relationship Id="rId4" Type="http://schemas.openxmlformats.org/officeDocument/2006/relationships/image" Target="../media/image310.png"/><Relationship Id="rId9" Type="http://schemas.openxmlformats.org/officeDocument/2006/relationships/image" Target="../media/image810.png"/><Relationship Id="rId14" Type="http://schemas.openxmlformats.org/officeDocument/2006/relationships/image" Target="../media/image130.png"/><Relationship Id="rId22" Type="http://schemas.openxmlformats.org/officeDocument/2006/relationships/image" Target="../media/image211.png"/><Relationship Id="rId27" Type="http://schemas.openxmlformats.org/officeDocument/2006/relationships/image" Target="../media/image260.png"/><Relationship Id="rId30" Type="http://schemas.openxmlformats.org/officeDocument/2006/relationships/image" Target="../media/image290.png"/><Relationship Id="rId8" Type="http://schemas.openxmlformats.org/officeDocument/2006/relationships/image" Target="../media/image710.png"/></Relationships>
</file>

<file path=ppt/slides/_rels/slide4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2.png"/><Relationship Id="rId18" Type="http://schemas.openxmlformats.org/officeDocument/2006/relationships/image" Target="../media/image66.png"/><Relationship Id="rId3" Type="http://schemas.openxmlformats.org/officeDocument/2006/relationships/image" Target="../media/image45.png"/><Relationship Id="rId7" Type="http://schemas.openxmlformats.org/officeDocument/2006/relationships/image" Target="../media/image1170.png"/><Relationship Id="rId12" Type="http://schemas.openxmlformats.org/officeDocument/2006/relationships/image" Target="../media/image810.png"/><Relationship Id="rId17" Type="http://schemas.openxmlformats.org/officeDocument/2006/relationships/image" Target="../media/image126.png"/><Relationship Id="rId2" Type="http://schemas.openxmlformats.org/officeDocument/2006/relationships/image" Target="../media/image1150.png"/><Relationship Id="rId16" Type="http://schemas.openxmlformats.org/officeDocument/2006/relationships/image" Target="../media/image125.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121.png"/><Relationship Id="rId5" Type="http://schemas.openxmlformats.org/officeDocument/2006/relationships/image" Target="../media/image40.png"/><Relationship Id="rId15" Type="http://schemas.openxmlformats.org/officeDocument/2006/relationships/image" Target="../media/image124.png"/><Relationship Id="rId10" Type="http://schemas.openxmlformats.org/officeDocument/2006/relationships/image" Target="../media/image120.png"/><Relationship Id="rId4" Type="http://schemas.openxmlformats.org/officeDocument/2006/relationships/image" Target="../media/image1160.png"/><Relationship Id="rId9" Type="http://schemas.openxmlformats.org/officeDocument/2006/relationships/image" Target="../media/image119.png"/><Relationship Id="rId14" Type="http://schemas.openxmlformats.org/officeDocument/2006/relationships/image" Target="../media/image1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19EE-9E5C-7A4B-7A6A-B30FF0616475}"/>
              </a:ext>
            </a:extLst>
          </p:cNvPr>
          <p:cNvSpPr>
            <a:spLocks noGrp="1"/>
          </p:cNvSpPr>
          <p:nvPr>
            <p:ph type="ctrTitle"/>
          </p:nvPr>
        </p:nvSpPr>
        <p:spPr/>
        <p:txBody>
          <a:bodyPr>
            <a:normAutofit fontScale="90000"/>
          </a:bodyPr>
          <a:lstStyle/>
          <a:p>
            <a:r>
              <a:rPr lang="en-US" dirty="0" err="1">
                <a:latin typeface="Courier New" panose="02070309020205020404" pitchFamily="49" charset="0"/>
                <a:cs typeface="Courier New" panose="02070309020205020404" pitchFamily="49" charset="0"/>
              </a:rPr>
              <a:t>pySubnetSB</a:t>
            </a:r>
            <a:r>
              <a:rPr lang="en-US" dirty="0"/>
              <a:t>: A Python Package for Finding Sub-Networks in SBML Models</a:t>
            </a:r>
          </a:p>
        </p:txBody>
      </p:sp>
      <p:sp>
        <p:nvSpPr>
          <p:cNvPr id="3" name="Subtitle 2">
            <a:extLst>
              <a:ext uri="{FF2B5EF4-FFF2-40B4-BE49-F238E27FC236}">
                <a16:creationId xmlns:a16="http://schemas.microsoft.com/office/drawing/2014/main" id="{EF31E9BF-54F7-C730-2A04-50A0C6A07611}"/>
              </a:ext>
            </a:extLst>
          </p:cNvPr>
          <p:cNvSpPr>
            <a:spLocks noGrp="1"/>
          </p:cNvSpPr>
          <p:nvPr>
            <p:ph type="subTitle" idx="1"/>
          </p:nvPr>
        </p:nvSpPr>
        <p:spPr/>
        <p:txBody>
          <a:bodyPr/>
          <a:lstStyle/>
          <a:p>
            <a:r>
              <a:rPr lang="en-US" dirty="0"/>
              <a:t>Joe Hellerstein</a:t>
            </a:r>
          </a:p>
          <a:p>
            <a:r>
              <a:rPr lang="en-US" dirty="0"/>
              <a:t>Nov, 2024</a:t>
            </a:r>
          </a:p>
        </p:txBody>
      </p:sp>
    </p:spTree>
    <p:extLst>
      <p:ext uri="{BB962C8B-B14F-4D97-AF65-F5344CB8AC3E}">
        <p14:creationId xmlns:p14="http://schemas.microsoft.com/office/powerpoint/2010/main" val="169107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E1DA9C-5265-BDDF-A441-61FFDC1CA28A}"/>
              </a:ext>
            </a:extLst>
          </p:cNvPr>
          <p:cNvSpPr>
            <a:spLocks noGrp="1"/>
          </p:cNvSpPr>
          <p:nvPr>
            <p:ph type="title"/>
          </p:nvPr>
        </p:nvSpPr>
        <p:spPr>
          <a:xfrm>
            <a:off x="3422009" y="2680487"/>
            <a:ext cx="6032383" cy="1325563"/>
          </a:xfrm>
        </p:spPr>
        <p:txBody>
          <a:bodyPr>
            <a:normAutofit/>
          </a:bodyPr>
          <a:lstStyle/>
          <a:p>
            <a:r>
              <a:rPr lang="en-US" sz="6000" b="1" dirty="0"/>
              <a:t>BACKUP</a:t>
            </a:r>
          </a:p>
        </p:txBody>
      </p:sp>
    </p:spTree>
    <p:extLst>
      <p:ext uri="{BB962C8B-B14F-4D97-AF65-F5344CB8AC3E}">
        <p14:creationId xmlns:p14="http://schemas.microsoft.com/office/powerpoint/2010/main" val="229745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CE08-CBDD-2098-47CD-6BF3C55E5226}"/>
              </a:ext>
            </a:extLst>
          </p:cNvPr>
          <p:cNvSpPr>
            <a:spLocks noGrp="1"/>
          </p:cNvSpPr>
          <p:nvPr>
            <p:ph type="title"/>
          </p:nvPr>
        </p:nvSpPr>
        <p:spPr/>
        <p:txBody>
          <a:bodyPr/>
          <a:lstStyle/>
          <a:p>
            <a:r>
              <a:rPr lang="en-US" dirty="0"/>
              <a:t>Bipartite Hypergraphs Are Required to find Subnets</a:t>
            </a:r>
          </a:p>
        </p:txBody>
      </p:sp>
      <p:sp>
        <p:nvSpPr>
          <p:cNvPr id="3" name="Content Placeholder 2">
            <a:extLst>
              <a:ext uri="{FF2B5EF4-FFF2-40B4-BE49-F238E27FC236}">
                <a16:creationId xmlns:a16="http://schemas.microsoft.com/office/drawing/2014/main" id="{1B94F696-1AC0-3E3C-9B58-ED78A730F204}"/>
              </a:ext>
            </a:extLst>
          </p:cNvPr>
          <p:cNvSpPr>
            <a:spLocks noGrp="1"/>
          </p:cNvSpPr>
          <p:nvPr>
            <p:ph idx="1"/>
          </p:nvPr>
        </p:nvSpPr>
        <p:spPr>
          <a:xfrm>
            <a:off x="729144" y="1083354"/>
            <a:ext cx="10377880" cy="1044973"/>
          </a:xfrm>
        </p:spPr>
        <p:txBody>
          <a:bodyPr>
            <a:normAutofit fontScale="85000" lnSpcReduction="20000"/>
          </a:bodyPr>
          <a:lstStyle/>
          <a:p>
            <a:pPr marL="0" indent="0">
              <a:buNone/>
            </a:pPr>
            <a:r>
              <a:rPr lang="en-US" dirty="0"/>
              <a:t>Consider the network with one reaction: </a:t>
            </a:r>
            <a:r>
              <a:rPr lang="en-US" dirty="0">
                <a:latin typeface="Courier New" panose="02070309020205020404" pitchFamily="49" charset="0"/>
                <a:cs typeface="Courier New" panose="02070309020205020404" pitchFamily="49" charset="0"/>
              </a:rPr>
              <a:t>R: A + B -&gt; C + D</a:t>
            </a:r>
          </a:p>
          <a:p>
            <a:pPr marL="0" indent="0">
              <a:buNone/>
            </a:pPr>
            <a:r>
              <a:rPr lang="en-US" dirty="0">
                <a:latin typeface="Calibri" panose="020F0502020204030204" pitchFamily="34" charset="0"/>
                <a:cs typeface="Calibri" panose="020F0502020204030204" pitchFamily="34" charset="0"/>
              </a:rPr>
              <a:t>The bipartite hypergraph representation is depicted below. There are 5 nodes: 4 species nodes and 1 reaction node. There are two hyperarcs, (1) and (2).</a:t>
            </a:r>
          </a:p>
        </p:txBody>
      </p:sp>
      <p:sp>
        <p:nvSpPr>
          <p:cNvPr id="4" name="Oval 3">
            <a:extLst>
              <a:ext uri="{FF2B5EF4-FFF2-40B4-BE49-F238E27FC236}">
                <a16:creationId xmlns:a16="http://schemas.microsoft.com/office/drawing/2014/main" id="{39073B01-D838-9B3A-04C8-F0850109BD0A}"/>
              </a:ext>
            </a:extLst>
          </p:cNvPr>
          <p:cNvSpPr/>
          <p:nvPr/>
        </p:nvSpPr>
        <p:spPr>
          <a:xfrm>
            <a:off x="2541864" y="2273416"/>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8B91FDA8-E66F-38F9-2798-741E3B77D745}"/>
              </a:ext>
            </a:extLst>
          </p:cNvPr>
          <p:cNvSpPr/>
          <p:nvPr/>
        </p:nvSpPr>
        <p:spPr>
          <a:xfrm>
            <a:off x="2541864" y="2971101"/>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AC3222E9-02BE-8448-B8A3-D05B108D59CF}"/>
              </a:ext>
            </a:extLst>
          </p:cNvPr>
          <p:cNvSpPr/>
          <p:nvPr/>
        </p:nvSpPr>
        <p:spPr>
          <a:xfrm>
            <a:off x="5403908" y="2273416"/>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7AB06501-37B6-FAA4-2E12-96D7918322D0}"/>
              </a:ext>
            </a:extLst>
          </p:cNvPr>
          <p:cNvSpPr/>
          <p:nvPr/>
        </p:nvSpPr>
        <p:spPr>
          <a:xfrm>
            <a:off x="5403908" y="2895600"/>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8" name="Rectangle 7">
            <a:extLst>
              <a:ext uri="{FF2B5EF4-FFF2-40B4-BE49-F238E27FC236}">
                <a16:creationId xmlns:a16="http://schemas.microsoft.com/office/drawing/2014/main" id="{2043B2CF-4C9E-F026-7897-49A22138A836}"/>
              </a:ext>
            </a:extLst>
          </p:cNvPr>
          <p:cNvSpPr/>
          <p:nvPr/>
        </p:nvSpPr>
        <p:spPr>
          <a:xfrm>
            <a:off x="3951215" y="2504113"/>
            <a:ext cx="604007" cy="580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10" name="Elbow Connector 9">
            <a:extLst>
              <a:ext uri="{FF2B5EF4-FFF2-40B4-BE49-F238E27FC236}">
                <a16:creationId xmlns:a16="http://schemas.microsoft.com/office/drawing/2014/main" id="{3939C8E4-2517-D8A4-D0AF-52E716D1C8B7}"/>
              </a:ext>
            </a:extLst>
          </p:cNvPr>
          <p:cNvCxnSpPr>
            <a:stCxn id="4" idx="6"/>
            <a:endCxn id="8" idx="1"/>
          </p:cNvCxnSpPr>
          <p:nvPr/>
        </p:nvCxnSpPr>
        <p:spPr>
          <a:xfrm>
            <a:off x="2986481" y="2504114"/>
            <a:ext cx="964734" cy="2901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0DCF38EF-06E9-04CF-52FB-B5D4178F94C6}"/>
              </a:ext>
            </a:extLst>
          </p:cNvPr>
          <p:cNvCxnSpPr>
            <a:endCxn id="8" idx="1"/>
          </p:cNvCxnSpPr>
          <p:nvPr/>
        </p:nvCxnSpPr>
        <p:spPr>
          <a:xfrm flipV="1">
            <a:off x="2986481" y="2794233"/>
            <a:ext cx="964734" cy="40756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DF510B3-930E-F323-72FC-F7C4B9F91CFA}"/>
              </a:ext>
            </a:extLst>
          </p:cNvPr>
          <p:cNvCxnSpPr>
            <a:cxnSpLocks/>
            <a:stCxn id="8" idx="3"/>
            <a:endCxn id="6" idx="2"/>
          </p:cNvCxnSpPr>
          <p:nvPr/>
        </p:nvCxnSpPr>
        <p:spPr>
          <a:xfrm flipV="1">
            <a:off x="4555222" y="2504114"/>
            <a:ext cx="848686" cy="2901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C122CAA-CF74-F66C-95AC-165CA09F15E9}"/>
              </a:ext>
            </a:extLst>
          </p:cNvPr>
          <p:cNvCxnSpPr>
            <a:cxnSpLocks/>
            <a:stCxn id="8" idx="3"/>
            <a:endCxn id="7" idx="2"/>
          </p:cNvCxnSpPr>
          <p:nvPr/>
        </p:nvCxnSpPr>
        <p:spPr>
          <a:xfrm>
            <a:off x="4555222" y="2794233"/>
            <a:ext cx="848686" cy="3320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168424D-DD59-95EA-6D85-3ADD812D3F4C}"/>
              </a:ext>
            </a:extLst>
          </p:cNvPr>
          <p:cNvSpPr txBox="1"/>
          <p:nvPr/>
        </p:nvSpPr>
        <p:spPr>
          <a:xfrm>
            <a:off x="3084122" y="2579856"/>
            <a:ext cx="442750" cy="369332"/>
          </a:xfrm>
          <a:prstGeom prst="rect">
            <a:avLst/>
          </a:prstGeom>
          <a:noFill/>
        </p:spPr>
        <p:txBody>
          <a:bodyPr wrap="none" rtlCol="0">
            <a:spAutoFit/>
          </a:bodyPr>
          <a:lstStyle/>
          <a:p>
            <a:r>
              <a:rPr lang="en-US" dirty="0"/>
              <a:t>(1)</a:t>
            </a:r>
          </a:p>
        </p:txBody>
      </p:sp>
      <p:sp>
        <p:nvSpPr>
          <p:cNvPr id="22" name="TextBox 21">
            <a:extLst>
              <a:ext uri="{FF2B5EF4-FFF2-40B4-BE49-F238E27FC236}">
                <a16:creationId xmlns:a16="http://schemas.microsoft.com/office/drawing/2014/main" id="{91ECF886-45DD-DBDA-D44F-5AAFE3D84729}"/>
              </a:ext>
            </a:extLst>
          </p:cNvPr>
          <p:cNvSpPr txBox="1"/>
          <p:nvPr/>
        </p:nvSpPr>
        <p:spPr>
          <a:xfrm>
            <a:off x="4959291" y="2579856"/>
            <a:ext cx="442750" cy="369332"/>
          </a:xfrm>
          <a:prstGeom prst="rect">
            <a:avLst/>
          </a:prstGeom>
          <a:noFill/>
        </p:spPr>
        <p:txBody>
          <a:bodyPr wrap="none" rtlCol="0">
            <a:spAutoFit/>
          </a:bodyPr>
          <a:lstStyle/>
          <a:p>
            <a:r>
              <a:rPr lang="en-US" dirty="0"/>
              <a:t>(2)</a:t>
            </a:r>
          </a:p>
        </p:txBody>
      </p:sp>
      <p:sp>
        <p:nvSpPr>
          <p:cNvPr id="23" name="Content Placeholder 2">
            <a:extLst>
              <a:ext uri="{FF2B5EF4-FFF2-40B4-BE49-F238E27FC236}">
                <a16:creationId xmlns:a16="http://schemas.microsoft.com/office/drawing/2014/main" id="{51109604-CE40-7D83-BA81-4158070C3D3F}"/>
              </a:ext>
            </a:extLst>
          </p:cNvPr>
          <p:cNvSpPr txBox="1">
            <a:spLocks/>
          </p:cNvSpPr>
          <p:nvPr/>
        </p:nvSpPr>
        <p:spPr>
          <a:xfrm>
            <a:off x="838200" y="3609364"/>
            <a:ext cx="10377880" cy="12310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The hyperarcs are required in order to have the correct semantics for finding a subset of the model. Below is a graph without hyperarcs. That is, the arc (1) represents (A, R), etc. In this case, the reaction A-&gt;C is a subgraph, which is not a correct interpretation of a subset of a reaction network.</a:t>
            </a:r>
            <a:endParaRPr lang="en-US" dirty="0">
              <a:latin typeface="Calibri" panose="020F0502020204030204" pitchFamily="34" charset="0"/>
              <a:cs typeface="Calibri" panose="020F0502020204030204" pitchFamily="34" charset="0"/>
            </a:endParaRPr>
          </a:p>
        </p:txBody>
      </p:sp>
      <p:sp>
        <p:nvSpPr>
          <p:cNvPr id="24" name="Oval 23">
            <a:extLst>
              <a:ext uri="{FF2B5EF4-FFF2-40B4-BE49-F238E27FC236}">
                <a16:creationId xmlns:a16="http://schemas.microsoft.com/office/drawing/2014/main" id="{866CA394-C8C5-A017-815F-785E7E967964}"/>
              </a:ext>
            </a:extLst>
          </p:cNvPr>
          <p:cNvSpPr/>
          <p:nvPr/>
        </p:nvSpPr>
        <p:spPr>
          <a:xfrm>
            <a:off x="2789339" y="5068194"/>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5" name="Oval 24">
            <a:extLst>
              <a:ext uri="{FF2B5EF4-FFF2-40B4-BE49-F238E27FC236}">
                <a16:creationId xmlns:a16="http://schemas.microsoft.com/office/drawing/2014/main" id="{809313F7-3406-13A6-9561-7EEDED0BD25A}"/>
              </a:ext>
            </a:extLst>
          </p:cNvPr>
          <p:cNvSpPr/>
          <p:nvPr/>
        </p:nvSpPr>
        <p:spPr>
          <a:xfrm>
            <a:off x="2789339" y="5765879"/>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6" name="Oval 25">
            <a:extLst>
              <a:ext uri="{FF2B5EF4-FFF2-40B4-BE49-F238E27FC236}">
                <a16:creationId xmlns:a16="http://schemas.microsoft.com/office/drawing/2014/main" id="{5FACA7C8-82C3-6B06-766A-10386F97DEAD}"/>
              </a:ext>
            </a:extLst>
          </p:cNvPr>
          <p:cNvSpPr/>
          <p:nvPr/>
        </p:nvSpPr>
        <p:spPr>
          <a:xfrm>
            <a:off x="5651383" y="5068194"/>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7" name="Oval 26">
            <a:extLst>
              <a:ext uri="{FF2B5EF4-FFF2-40B4-BE49-F238E27FC236}">
                <a16:creationId xmlns:a16="http://schemas.microsoft.com/office/drawing/2014/main" id="{7DC2EDD8-5212-4041-845C-E396FA2FCB5C}"/>
              </a:ext>
            </a:extLst>
          </p:cNvPr>
          <p:cNvSpPr/>
          <p:nvPr/>
        </p:nvSpPr>
        <p:spPr>
          <a:xfrm>
            <a:off x="5651383" y="5690378"/>
            <a:ext cx="444617" cy="4613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8" name="Rectangle 27">
            <a:extLst>
              <a:ext uri="{FF2B5EF4-FFF2-40B4-BE49-F238E27FC236}">
                <a16:creationId xmlns:a16="http://schemas.microsoft.com/office/drawing/2014/main" id="{374AAF3D-FD03-E5F1-4B71-E9081AE049E0}"/>
              </a:ext>
            </a:extLst>
          </p:cNvPr>
          <p:cNvSpPr/>
          <p:nvPr/>
        </p:nvSpPr>
        <p:spPr>
          <a:xfrm>
            <a:off x="4198690" y="5298891"/>
            <a:ext cx="604007" cy="580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9" name="Elbow Connector 28">
            <a:extLst>
              <a:ext uri="{FF2B5EF4-FFF2-40B4-BE49-F238E27FC236}">
                <a16:creationId xmlns:a16="http://schemas.microsoft.com/office/drawing/2014/main" id="{1942B80A-7C25-971B-7AA7-9B1B8729F749}"/>
              </a:ext>
            </a:extLst>
          </p:cNvPr>
          <p:cNvCxnSpPr>
            <a:stCxn id="24" idx="6"/>
            <a:endCxn id="28" idx="1"/>
          </p:cNvCxnSpPr>
          <p:nvPr/>
        </p:nvCxnSpPr>
        <p:spPr>
          <a:xfrm>
            <a:off x="3233956" y="5298892"/>
            <a:ext cx="964734" cy="2901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9855E6-1550-1176-CB06-C90B9E7A2FAD}"/>
              </a:ext>
            </a:extLst>
          </p:cNvPr>
          <p:cNvCxnSpPr>
            <a:endCxn id="28" idx="1"/>
          </p:cNvCxnSpPr>
          <p:nvPr/>
        </p:nvCxnSpPr>
        <p:spPr>
          <a:xfrm flipV="1">
            <a:off x="3233956" y="5589011"/>
            <a:ext cx="964734" cy="40756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3572C7E1-89B9-7808-DA77-9936C54F439F}"/>
              </a:ext>
            </a:extLst>
          </p:cNvPr>
          <p:cNvCxnSpPr>
            <a:cxnSpLocks/>
            <a:stCxn id="28" idx="3"/>
            <a:endCxn id="26" idx="2"/>
          </p:cNvCxnSpPr>
          <p:nvPr/>
        </p:nvCxnSpPr>
        <p:spPr>
          <a:xfrm flipV="1">
            <a:off x="4802697" y="5298892"/>
            <a:ext cx="848686" cy="2901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3664E2FD-F503-64BA-B26E-C7B5812F07E7}"/>
              </a:ext>
            </a:extLst>
          </p:cNvPr>
          <p:cNvCxnSpPr>
            <a:cxnSpLocks/>
            <a:stCxn id="28" idx="3"/>
            <a:endCxn id="27" idx="2"/>
          </p:cNvCxnSpPr>
          <p:nvPr/>
        </p:nvCxnSpPr>
        <p:spPr>
          <a:xfrm>
            <a:off x="4802697" y="5589011"/>
            <a:ext cx="848686" cy="3320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FE3ECCC-1F14-7ECA-CC84-6DB0F78CD36A}"/>
              </a:ext>
            </a:extLst>
          </p:cNvPr>
          <p:cNvSpPr txBox="1"/>
          <p:nvPr/>
        </p:nvSpPr>
        <p:spPr>
          <a:xfrm>
            <a:off x="3331597" y="4896461"/>
            <a:ext cx="442750"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82B7C653-DA70-CDD6-640A-3FB98F15AEEA}"/>
              </a:ext>
            </a:extLst>
          </p:cNvPr>
          <p:cNvSpPr txBox="1"/>
          <p:nvPr/>
        </p:nvSpPr>
        <p:spPr>
          <a:xfrm>
            <a:off x="5206766" y="4946795"/>
            <a:ext cx="442750" cy="369332"/>
          </a:xfrm>
          <a:prstGeom prst="rect">
            <a:avLst/>
          </a:prstGeom>
          <a:noFill/>
        </p:spPr>
        <p:txBody>
          <a:bodyPr wrap="none" rtlCol="0">
            <a:spAutoFit/>
          </a:bodyPr>
          <a:lstStyle/>
          <a:p>
            <a:r>
              <a:rPr lang="en-US" dirty="0"/>
              <a:t>(2)</a:t>
            </a:r>
          </a:p>
        </p:txBody>
      </p:sp>
      <p:sp>
        <p:nvSpPr>
          <p:cNvPr id="35" name="TextBox 34">
            <a:extLst>
              <a:ext uri="{FF2B5EF4-FFF2-40B4-BE49-F238E27FC236}">
                <a16:creationId xmlns:a16="http://schemas.microsoft.com/office/drawing/2014/main" id="{BEFB6FD7-24C8-DFA0-9C0B-9EE7A8E79B99}"/>
              </a:ext>
            </a:extLst>
          </p:cNvPr>
          <p:cNvSpPr txBox="1"/>
          <p:nvPr/>
        </p:nvSpPr>
        <p:spPr>
          <a:xfrm>
            <a:off x="3332995" y="6005207"/>
            <a:ext cx="553357" cy="369332"/>
          </a:xfrm>
          <a:prstGeom prst="rect">
            <a:avLst/>
          </a:prstGeom>
          <a:noFill/>
        </p:spPr>
        <p:txBody>
          <a:bodyPr wrap="none" rtlCol="0">
            <a:spAutoFit/>
          </a:bodyPr>
          <a:lstStyle/>
          <a:p>
            <a:r>
              <a:rPr lang="en-US" dirty="0"/>
              <a:t>(1a)</a:t>
            </a:r>
          </a:p>
        </p:txBody>
      </p:sp>
      <p:sp>
        <p:nvSpPr>
          <p:cNvPr id="36" name="TextBox 35">
            <a:extLst>
              <a:ext uri="{FF2B5EF4-FFF2-40B4-BE49-F238E27FC236}">
                <a16:creationId xmlns:a16="http://schemas.microsoft.com/office/drawing/2014/main" id="{43599440-0309-8937-0010-CAEE2B5EC0C9}"/>
              </a:ext>
            </a:extLst>
          </p:cNvPr>
          <p:cNvSpPr txBox="1"/>
          <p:nvPr/>
        </p:nvSpPr>
        <p:spPr>
          <a:xfrm>
            <a:off x="5224942" y="5887761"/>
            <a:ext cx="553357" cy="369332"/>
          </a:xfrm>
          <a:prstGeom prst="rect">
            <a:avLst/>
          </a:prstGeom>
          <a:noFill/>
        </p:spPr>
        <p:txBody>
          <a:bodyPr wrap="none" rtlCol="0">
            <a:spAutoFit/>
          </a:bodyPr>
          <a:lstStyle/>
          <a:p>
            <a:r>
              <a:rPr lang="en-US" dirty="0"/>
              <a:t>(2a)</a:t>
            </a:r>
          </a:p>
        </p:txBody>
      </p:sp>
    </p:spTree>
    <p:extLst>
      <p:ext uri="{BB962C8B-B14F-4D97-AF65-F5344CB8AC3E}">
        <p14:creationId xmlns:p14="http://schemas.microsoft.com/office/powerpoint/2010/main" val="120454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7756479-5ECC-43EE-4D3D-A0E2A9FB74CE}"/>
              </a:ext>
            </a:extLst>
          </p:cNvPr>
          <p:cNvSpPr/>
          <p:nvPr/>
        </p:nvSpPr>
        <p:spPr>
          <a:xfrm>
            <a:off x="3340215" y="721452"/>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 constraints for reference network</a:t>
            </a:r>
          </a:p>
        </p:txBody>
      </p:sp>
      <p:sp>
        <p:nvSpPr>
          <p:cNvPr id="5" name="Rounded Rectangle 4">
            <a:extLst>
              <a:ext uri="{FF2B5EF4-FFF2-40B4-BE49-F238E27FC236}">
                <a16:creationId xmlns:a16="http://schemas.microsoft.com/office/drawing/2014/main" id="{80CA15AC-FDBF-7BDF-9F1F-95EE39AA7462}"/>
              </a:ext>
            </a:extLst>
          </p:cNvPr>
          <p:cNvSpPr/>
          <p:nvPr/>
        </p:nvSpPr>
        <p:spPr>
          <a:xfrm>
            <a:off x="3340216" y="2181137"/>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 constraints for target network</a:t>
            </a:r>
          </a:p>
        </p:txBody>
      </p:sp>
      <p:sp>
        <p:nvSpPr>
          <p:cNvPr id="6" name="Rounded Rectangle 5">
            <a:extLst>
              <a:ext uri="{FF2B5EF4-FFF2-40B4-BE49-F238E27FC236}">
                <a16:creationId xmlns:a16="http://schemas.microsoft.com/office/drawing/2014/main" id="{B878C727-BD69-7BE8-8F0B-45119CD753F7}"/>
              </a:ext>
            </a:extLst>
          </p:cNvPr>
          <p:cNvSpPr/>
          <p:nvPr/>
        </p:nvSpPr>
        <p:spPr>
          <a:xfrm>
            <a:off x="6295937" y="1343637"/>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 compatibility vector</a:t>
            </a:r>
          </a:p>
        </p:txBody>
      </p:sp>
      <p:sp>
        <p:nvSpPr>
          <p:cNvPr id="7" name="Rounded Rectangle 6">
            <a:extLst>
              <a:ext uri="{FF2B5EF4-FFF2-40B4-BE49-F238E27FC236}">
                <a16:creationId xmlns:a16="http://schemas.microsoft.com/office/drawing/2014/main" id="{5975D974-8F4A-4B4C-0CCA-DC9973534A52}"/>
              </a:ext>
            </a:extLst>
          </p:cNvPr>
          <p:cNvSpPr/>
          <p:nvPr/>
        </p:nvSpPr>
        <p:spPr>
          <a:xfrm>
            <a:off x="9150996" y="1343637"/>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Prune compatibility vector</a:t>
            </a:r>
          </a:p>
        </p:txBody>
      </p:sp>
      <p:sp>
        <p:nvSpPr>
          <p:cNvPr id="8" name="Rounded Rectangle 7">
            <a:extLst>
              <a:ext uri="{FF2B5EF4-FFF2-40B4-BE49-F238E27FC236}">
                <a16:creationId xmlns:a16="http://schemas.microsoft.com/office/drawing/2014/main" id="{36F75F6F-2BD6-6E05-0E86-F3A40A5F4763}"/>
              </a:ext>
            </a:extLst>
          </p:cNvPr>
          <p:cNvSpPr/>
          <p:nvPr/>
        </p:nvSpPr>
        <p:spPr>
          <a:xfrm>
            <a:off x="9150997" y="3013746"/>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Expand pruned compatibility vector into assignments</a:t>
            </a:r>
          </a:p>
        </p:txBody>
      </p:sp>
      <p:sp>
        <p:nvSpPr>
          <p:cNvPr id="9" name="Rounded Rectangle 8">
            <a:extLst>
              <a:ext uri="{FF2B5EF4-FFF2-40B4-BE49-F238E27FC236}">
                <a16:creationId xmlns:a16="http://schemas.microsoft.com/office/drawing/2014/main" id="{F7705A5B-314B-FB79-631D-C2031F06B94F}"/>
              </a:ext>
            </a:extLst>
          </p:cNvPr>
          <p:cNvSpPr/>
          <p:nvPr/>
        </p:nvSpPr>
        <p:spPr>
          <a:xfrm>
            <a:off x="9150998" y="4683854"/>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Calculate assignment pairs</a:t>
            </a:r>
          </a:p>
        </p:txBody>
      </p:sp>
      <p:sp>
        <p:nvSpPr>
          <p:cNvPr id="10" name="Rounded Rectangle 9">
            <a:extLst>
              <a:ext uri="{FF2B5EF4-FFF2-40B4-BE49-F238E27FC236}">
                <a16:creationId xmlns:a16="http://schemas.microsoft.com/office/drawing/2014/main" id="{4B9933D5-3213-FAAA-D437-A9C4209BC4FD}"/>
              </a:ext>
            </a:extLst>
          </p:cNvPr>
          <p:cNvSpPr/>
          <p:nvPr/>
        </p:nvSpPr>
        <p:spPr>
          <a:xfrm>
            <a:off x="541082" y="721452"/>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Reference network</a:t>
            </a:r>
          </a:p>
        </p:txBody>
      </p:sp>
      <p:sp>
        <p:nvSpPr>
          <p:cNvPr id="12" name="Rounded Rectangle 11">
            <a:extLst>
              <a:ext uri="{FF2B5EF4-FFF2-40B4-BE49-F238E27FC236}">
                <a16:creationId xmlns:a16="http://schemas.microsoft.com/office/drawing/2014/main" id="{CFAC43C0-4894-A791-9EED-088E5F7986C8}"/>
              </a:ext>
            </a:extLst>
          </p:cNvPr>
          <p:cNvSpPr/>
          <p:nvPr/>
        </p:nvSpPr>
        <p:spPr>
          <a:xfrm>
            <a:off x="570444" y="2181137"/>
            <a:ext cx="21308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network</a:t>
            </a:r>
          </a:p>
        </p:txBody>
      </p:sp>
      <p:cxnSp>
        <p:nvCxnSpPr>
          <p:cNvPr id="14" name="Elbow Connector 13">
            <a:extLst>
              <a:ext uri="{FF2B5EF4-FFF2-40B4-BE49-F238E27FC236}">
                <a16:creationId xmlns:a16="http://schemas.microsoft.com/office/drawing/2014/main" id="{A23233E3-9EA5-550E-01F8-D202C6A61E48}"/>
              </a:ext>
            </a:extLst>
          </p:cNvPr>
          <p:cNvCxnSpPr>
            <a:cxnSpLocks/>
          </p:cNvCxnSpPr>
          <p:nvPr/>
        </p:nvCxnSpPr>
        <p:spPr>
          <a:xfrm>
            <a:off x="2671887" y="1178652"/>
            <a:ext cx="668328" cy="12700"/>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B9D4156F-72C9-C9F3-B2BD-AFBA7FEF3755}"/>
              </a:ext>
            </a:extLst>
          </p:cNvPr>
          <p:cNvCxnSpPr>
            <a:cxnSpLocks/>
            <a:stCxn id="12" idx="3"/>
          </p:cNvCxnSpPr>
          <p:nvPr/>
        </p:nvCxnSpPr>
        <p:spPr>
          <a:xfrm flipV="1">
            <a:off x="2701249" y="2632221"/>
            <a:ext cx="638967" cy="6116"/>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115408C8-3E31-4066-0104-3C26AC329132}"/>
              </a:ext>
            </a:extLst>
          </p:cNvPr>
          <p:cNvCxnSpPr>
            <a:cxnSpLocks/>
            <a:stCxn id="4" idx="3"/>
            <a:endCxn id="6" idx="1"/>
          </p:cNvCxnSpPr>
          <p:nvPr/>
        </p:nvCxnSpPr>
        <p:spPr>
          <a:xfrm>
            <a:off x="5471020" y="1178652"/>
            <a:ext cx="824917" cy="622185"/>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6B45B7CF-4974-32C6-DFB4-72358D396395}"/>
              </a:ext>
            </a:extLst>
          </p:cNvPr>
          <p:cNvCxnSpPr>
            <a:cxnSpLocks/>
            <a:stCxn id="5" idx="3"/>
            <a:endCxn id="6" idx="1"/>
          </p:cNvCxnSpPr>
          <p:nvPr/>
        </p:nvCxnSpPr>
        <p:spPr>
          <a:xfrm flipV="1">
            <a:off x="5471021" y="1800837"/>
            <a:ext cx="824916" cy="837500"/>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1384B282-9A11-6B80-F0B7-AA2B48D74189}"/>
              </a:ext>
            </a:extLst>
          </p:cNvPr>
          <p:cNvCxnSpPr>
            <a:cxnSpLocks/>
            <a:stCxn id="6" idx="3"/>
            <a:endCxn id="7" idx="1"/>
          </p:cNvCxnSpPr>
          <p:nvPr/>
        </p:nvCxnSpPr>
        <p:spPr>
          <a:xfrm>
            <a:off x="8426742" y="1800837"/>
            <a:ext cx="724254" cy="12700"/>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FD12FF62-B3E7-FFD3-80D3-265E773B121C}"/>
              </a:ext>
            </a:extLst>
          </p:cNvPr>
          <p:cNvCxnSpPr>
            <a:cxnSpLocks/>
            <a:stCxn id="7" idx="2"/>
            <a:endCxn id="8" idx="0"/>
          </p:cNvCxnSpPr>
          <p:nvPr/>
        </p:nvCxnSpPr>
        <p:spPr>
          <a:xfrm rot="16200000" flipH="1">
            <a:off x="9838545" y="2635890"/>
            <a:ext cx="755709" cy="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0CD25E1-B758-2CB1-ED83-48EEC26BA6B4}"/>
              </a:ext>
            </a:extLst>
          </p:cNvPr>
          <p:cNvCxnSpPr>
            <a:cxnSpLocks/>
            <a:stCxn id="8" idx="2"/>
            <a:endCxn id="9" idx="0"/>
          </p:cNvCxnSpPr>
          <p:nvPr/>
        </p:nvCxnSpPr>
        <p:spPr>
          <a:xfrm rot="16200000" flipH="1">
            <a:off x="9838546" y="4305999"/>
            <a:ext cx="755708" cy="1"/>
          </a:xfrm>
          <a:prstGeom prst="bent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86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2285-5C41-573D-A117-710E9419D4C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20144F-900B-615F-B923-835807BB31FF}"/>
              </a:ext>
            </a:extLst>
          </p:cNvPr>
          <p:cNvSpPr>
            <a:spLocks noGrp="1"/>
          </p:cNvSpPr>
          <p:nvPr>
            <p:ph type="title"/>
          </p:nvPr>
        </p:nvSpPr>
        <p:spPr/>
        <p:txBody>
          <a:bodyPr/>
          <a:lstStyle/>
          <a:p>
            <a:r>
              <a:rPr lang="en-US" dirty="0"/>
              <a:t>Why Look for Structurally Identical Sub Networks (subnets)?</a:t>
            </a:r>
          </a:p>
        </p:txBody>
      </p:sp>
      <p:sp>
        <p:nvSpPr>
          <p:cNvPr id="4" name="Content Placeholder 3">
            <a:extLst>
              <a:ext uri="{FF2B5EF4-FFF2-40B4-BE49-F238E27FC236}">
                <a16:creationId xmlns:a16="http://schemas.microsoft.com/office/drawing/2014/main" id="{6CB66849-83B8-DD1E-E7D3-3BEF50EC889D}"/>
              </a:ext>
            </a:extLst>
          </p:cNvPr>
          <p:cNvSpPr>
            <a:spLocks noGrp="1"/>
          </p:cNvSpPr>
          <p:nvPr>
            <p:ph idx="1"/>
          </p:nvPr>
        </p:nvSpPr>
        <p:spPr/>
        <p:txBody>
          <a:bodyPr/>
          <a:lstStyle/>
          <a:p>
            <a:r>
              <a:rPr lang="en-US" dirty="0"/>
              <a:t>Identify features of a complex network (e.g., has an oscillator)</a:t>
            </a:r>
          </a:p>
          <a:p>
            <a:r>
              <a:rPr lang="en-US" dirty="0"/>
              <a:t>Identify functional similarities between reaction networks</a:t>
            </a:r>
          </a:p>
        </p:txBody>
      </p:sp>
    </p:spTree>
    <p:extLst>
      <p:ext uri="{BB962C8B-B14F-4D97-AF65-F5344CB8AC3E}">
        <p14:creationId xmlns:p14="http://schemas.microsoft.com/office/powerpoint/2010/main" val="116198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558105-15FD-06DA-DD3C-354B277BA4E3}"/>
              </a:ext>
            </a:extLst>
          </p:cNvPr>
          <p:cNvSpPr>
            <a:spLocks noGrp="1"/>
          </p:cNvSpPr>
          <p:nvPr>
            <p:ph type="title"/>
          </p:nvPr>
        </p:nvSpPr>
        <p:spPr>
          <a:xfrm>
            <a:off x="838200" y="-53620"/>
            <a:ext cx="10515600" cy="1325563"/>
          </a:xfrm>
        </p:spPr>
        <p:txBody>
          <a:bodyPr/>
          <a:lstStyle/>
          <a:p>
            <a:r>
              <a:rPr lang="en-US" dirty="0"/>
              <a:t>Defining Structurally Identical Networks</a:t>
            </a:r>
          </a:p>
        </p:txBody>
      </p:sp>
      <p:sp>
        <p:nvSpPr>
          <p:cNvPr id="5" name="TextBox 4">
            <a:extLst>
              <a:ext uri="{FF2B5EF4-FFF2-40B4-BE49-F238E27FC236}">
                <a16:creationId xmlns:a16="http://schemas.microsoft.com/office/drawing/2014/main" id="{E66C7A70-EA04-6ECB-39D7-304312289411}"/>
              </a:ext>
            </a:extLst>
          </p:cNvPr>
          <p:cNvSpPr txBox="1"/>
          <p:nvPr/>
        </p:nvSpPr>
        <p:spPr>
          <a:xfrm>
            <a:off x="230244" y="3877923"/>
            <a:ext cx="2680221" cy="369332"/>
          </a:xfrm>
          <a:prstGeom prst="rect">
            <a:avLst/>
          </a:prstGeom>
          <a:noFill/>
        </p:spPr>
        <p:txBody>
          <a:bodyPr wrap="none" rtlCol="0">
            <a:spAutoFit/>
          </a:bodyPr>
          <a:lstStyle/>
          <a:p>
            <a:r>
              <a:rPr lang="en-US" b="1" u="sng" dirty="0"/>
              <a:t>Strong Identity</a:t>
            </a:r>
            <a:r>
              <a:rPr lang="en-US" b="1" dirty="0"/>
              <a:t>: </a:t>
            </a:r>
            <a:r>
              <a:rPr lang="en-US" dirty="0"/>
              <a:t>Renaming</a:t>
            </a:r>
          </a:p>
        </p:txBody>
      </p:sp>
      <p:sp>
        <p:nvSpPr>
          <p:cNvPr id="6" name="TextBox 5">
            <a:extLst>
              <a:ext uri="{FF2B5EF4-FFF2-40B4-BE49-F238E27FC236}">
                <a16:creationId xmlns:a16="http://schemas.microsoft.com/office/drawing/2014/main" id="{EC0137DC-0598-AC54-9471-4F714C625EB5}"/>
              </a:ext>
            </a:extLst>
          </p:cNvPr>
          <p:cNvSpPr txBox="1"/>
          <p:nvPr/>
        </p:nvSpPr>
        <p:spPr>
          <a:xfrm>
            <a:off x="6581392" y="3784407"/>
            <a:ext cx="4513608" cy="369332"/>
          </a:xfrm>
          <a:prstGeom prst="rect">
            <a:avLst/>
          </a:prstGeom>
          <a:noFill/>
        </p:spPr>
        <p:txBody>
          <a:bodyPr wrap="none" rtlCol="0">
            <a:spAutoFit/>
          </a:bodyPr>
          <a:lstStyle/>
          <a:p>
            <a:r>
              <a:rPr lang="en-US" b="1" u="sng" dirty="0"/>
              <a:t>Weak Identity</a:t>
            </a:r>
            <a:r>
              <a:rPr lang="en-US" b="1" dirty="0"/>
              <a:t>: </a:t>
            </a:r>
            <a:r>
              <a:rPr lang="en-US" dirty="0"/>
              <a:t>Capable of the Same Behavior</a:t>
            </a:r>
          </a:p>
        </p:txBody>
      </p:sp>
      <p:sp>
        <p:nvSpPr>
          <p:cNvPr id="7" name="TextBox 6">
            <a:extLst>
              <a:ext uri="{FF2B5EF4-FFF2-40B4-BE49-F238E27FC236}">
                <a16:creationId xmlns:a16="http://schemas.microsoft.com/office/drawing/2014/main" id="{47D105AB-0387-282E-27E2-420110D86CB9}"/>
              </a:ext>
            </a:extLst>
          </p:cNvPr>
          <p:cNvSpPr txBox="1"/>
          <p:nvPr/>
        </p:nvSpPr>
        <p:spPr>
          <a:xfrm>
            <a:off x="230244" y="4284977"/>
            <a:ext cx="445285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Networks have </a:t>
            </a:r>
            <a:r>
              <a:rPr lang="en-US" dirty="0" err="1"/>
              <a:t>permutably</a:t>
            </a:r>
            <a:r>
              <a:rPr lang="en-US" dirty="0"/>
              <a:t> identical product stoichiometry matrices and reactant stoichiometry matrices with the same permutation</a:t>
            </a:r>
          </a:p>
          <a:p>
            <a:pPr marL="285750" indent="-285750">
              <a:buFont typeface="Arial" panose="020B0604020202020204" pitchFamily="34" charset="0"/>
              <a:buChar char="•"/>
            </a:pPr>
            <a:r>
              <a:rPr lang="en-US" dirty="0"/>
              <a:t>Ex: A &amp; B (B is A swapping S1, S2 &amp; J1, J2)</a:t>
            </a:r>
          </a:p>
        </p:txBody>
      </p:sp>
      <p:sp>
        <p:nvSpPr>
          <p:cNvPr id="10" name="TextBox 9">
            <a:extLst>
              <a:ext uri="{FF2B5EF4-FFF2-40B4-BE49-F238E27FC236}">
                <a16:creationId xmlns:a16="http://schemas.microsoft.com/office/drawing/2014/main" id="{B71E217C-E556-FFCC-FA03-256FC3457C17}"/>
              </a:ext>
            </a:extLst>
          </p:cNvPr>
          <p:cNvSpPr txBox="1"/>
          <p:nvPr/>
        </p:nvSpPr>
        <p:spPr>
          <a:xfrm>
            <a:off x="6581392" y="4252612"/>
            <a:ext cx="417938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Networks have </a:t>
            </a:r>
            <a:r>
              <a:rPr lang="en-US" dirty="0" err="1"/>
              <a:t>permutably</a:t>
            </a:r>
            <a:r>
              <a:rPr lang="en-US" dirty="0"/>
              <a:t> identical matrices for the </a:t>
            </a:r>
            <a:r>
              <a:rPr lang="en-US" i="1" dirty="0"/>
              <a:t>difference</a:t>
            </a:r>
            <a:r>
              <a:rPr lang="en-US" dirty="0"/>
              <a:t>  between product stoichiometries and reactant stoichiometry matrices</a:t>
            </a:r>
          </a:p>
          <a:p>
            <a:r>
              <a:rPr lang="en-US" dirty="0"/>
              <a:t>Ex: A &amp; C, B &amp; C</a:t>
            </a:r>
          </a:p>
        </p:txBody>
      </p:sp>
      <p:sp>
        <p:nvSpPr>
          <p:cNvPr id="11" name="TextBox 10">
            <a:extLst>
              <a:ext uri="{FF2B5EF4-FFF2-40B4-BE49-F238E27FC236}">
                <a16:creationId xmlns:a16="http://schemas.microsoft.com/office/drawing/2014/main" id="{DFB14054-ACB7-DD51-3A71-71A1FB046D14}"/>
              </a:ext>
            </a:extLst>
          </p:cNvPr>
          <p:cNvSpPr txBox="1"/>
          <p:nvPr/>
        </p:nvSpPr>
        <p:spPr>
          <a:xfrm>
            <a:off x="198639" y="1572426"/>
            <a:ext cx="2900153" cy="830997"/>
          </a:xfrm>
          <a:prstGeom prst="rect">
            <a:avLst/>
          </a:prstGeom>
          <a:noFill/>
        </p:spPr>
        <p:txBody>
          <a:bodyPr wrap="none" rtlCol="0">
            <a:spAutoFit/>
          </a:bodyPr>
          <a:lstStyle/>
          <a:p>
            <a:pPr algn="ctr"/>
            <a:r>
              <a:rPr lang="en-US" sz="1600" i="1" dirty="0"/>
              <a:t>Network A</a:t>
            </a:r>
          </a:p>
          <a:p>
            <a:r>
              <a:rPr lang="en-US" sz="1600" dirty="0">
                <a:latin typeface="Courier New" panose="02070309020205020404" pitchFamily="49" charset="0"/>
                <a:cs typeface="Courier New" panose="02070309020205020404" pitchFamily="49" charset="0"/>
              </a:rPr>
              <a:t>J1: S1 + S2 -&gt; S1 + S3</a:t>
            </a:r>
          </a:p>
          <a:p>
            <a:r>
              <a:rPr lang="en-US" sz="1600" dirty="0">
                <a:latin typeface="Courier New" panose="02070309020205020404" pitchFamily="49" charset="0"/>
                <a:cs typeface="Courier New" panose="02070309020205020404" pitchFamily="49" charset="0"/>
              </a:rPr>
              <a:t>J2: S3 + S3 -&gt; S1</a:t>
            </a:r>
          </a:p>
        </p:txBody>
      </p:sp>
      <p:sp>
        <p:nvSpPr>
          <p:cNvPr id="12" name="TextBox 11">
            <a:extLst>
              <a:ext uri="{FF2B5EF4-FFF2-40B4-BE49-F238E27FC236}">
                <a16:creationId xmlns:a16="http://schemas.microsoft.com/office/drawing/2014/main" id="{F2C50BD7-B462-1869-2BC1-8A22D264EA91}"/>
              </a:ext>
            </a:extLst>
          </p:cNvPr>
          <p:cNvSpPr txBox="1"/>
          <p:nvPr/>
        </p:nvSpPr>
        <p:spPr>
          <a:xfrm>
            <a:off x="3179698" y="1574394"/>
            <a:ext cx="2900153" cy="830997"/>
          </a:xfrm>
          <a:prstGeom prst="rect">
            <a:avLst/>
          </a:prstGeom>
          <a:noFill/>
        </p:spPr>
        <p:txBody>
          <a:bodyPr wrap="none" rtlCol="0">
            <a:spAutoFit/>
          </a:bodyPr>
          <a:lstStyle/>
          <a:p>
            <a:pPr algn="ctr"/>
            <a:r>
              <a:rPr lang="en-US" sz="1600" i="1" dirty="0"/>
              <a:t>Network B</a:t>
            </a:r>
          </a:p>
          <a:p>
            <a:r>
              <a:rPr lang="en-US" sz="1600" dirty="0">
                <a:latin typeface="Courier New" panose="02070309020205020404" pitchFamily="49" charset="0"/>
                <a:cs typeface="Courier New" panose="02070309020205020404" pitchFamily="49" charset="0"/>
              </a:rPr>
              <a:t>J1: S3 + S3 -&gt; S2</a:t>
            </a:r>
          </a:p>
          <a:p>
            <a:r>
              <a:rPr lang="en-US" sz="1600" dirty="0">
                <a:latin typeface="Courier New" panose="02070309020205020404" pitchFamily="49" charset="0"/>
                <a:cs typeface="Courier New" panose="02070309020205020404" pitchFamily="49" charset="0"/>
              </a:rPr>
              <a:t>J2: S1 + S2 -&gt; S2 + S3</a:t>
            </a:r>
          </a:p>
        </p:txBody>
      </p:sp>
      <p:grpSp>
        <p:nvGrpSpPr>
          <p:cNvPr id="20" name="Group 19">
            <a:extLst>
              <a:ext uri="{FF2B5EF4-FFF2-40B4-BE49-F238E27FC236}">
                <a16:creationId xmlns:a16="http://schemas.microsoft.com/office/drawing/2014/main" id="{7F979434-D888-B35F-268A-DB40AAD08AD3}"/>
              </a:ext>
            </a:extLst>
          </p:cNvPr>
          <p:cNvGrpSpPr/>
          <p:nvPr/>
        </p:nvGrpSpPr>
        <p:grpSpPr>
          <a:xfrm>
            <a:off x="370483" y="2529364"/>
            <a:ext cx="2402036" cy="926503"/>
            <a:chOff x="2142299" y="4664844"/>
            <a:chExt cx="2402036" cy="926503"/>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C815B2-4656-5F02-6163-A745CCF3D402}"/>
                    </a:ext>
                  </a:extLst>
                </p:cNvPr>
                <p:cNvSpPr txBox="1"/>
                <p:nvPr/>
              </p:nvSpPr>
              <p:spPr>
                <a:xfrm>
                  <a:off x="2900037" y="5003017"/>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2</m:t>
                                  </m:r>
                                </m:e>
                              </m:mr>
                            </m:m>
                          </m:e>
                        </m:d>
                      </m:oMath>
                    </m:oMathPara>
                  </a14:m>
                  <a:endParaRPr lang="en-US" sz="1400" dirty="0"/>
                </a:p>
              </p:txBody>
            </p:sp>
          </mc:Choice>
          <mc:Fallback xmlns="">
            <p:sp>
              <p:nvSpPr>
                <p:cNvPr id="14" name="TextBox 13">
                  <a:extLst>
                    <a:ext uri="{FF2B5EF4-FFF2-40B4-BE49-F238E27FC236}">
                      <a16:creationId xmlns:a16="http://schemas.microsoft.com/office/drawing/2014/main" id="{F2C815B2-4656-5F02-6163-A745CCF3D402}"/>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2"/>
                  <a:stretch>
                    <a:fillRect t="-217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C720E-151A-8499-BA3C-251D6FBDAF6D}"/>
                    </a:ext>
                  </a:extLst>
                </p:cNvPr>
                <p:cNvSpPr txBox="1"/>
                <p:nvPr/>
              </p:nvSpPr>
              <p:spPr>
                <a:xfrm>
                  <a:off x="2142299" y="5006609"/>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d>
                      </m:oMath>
                    </m:oMathPara>
                  </a14:m>
                  <a:endParaRPr lang="en-US" sz="1400" dirty="0"/>
                </a:p>
              </p:txBody>
            </p:sp>
          </mc:Choice>
          <mc:Fallback xmlns="">
            <p:sp>
              <p:nvSpPr>
                <p:cNvPr id="15" name="TextBox 14">
                  <a:extLst>
                    <a:ext uri="{FF2B5EF4-FFF2-40B4-BE49-F238E27FC236}">
                      <a16:creationId xmlns:a16="http://schemas.microsoft.com/office/drawing/2014/main" id="{C78C720E-151A-8499-BA3C-251D6FBDAF6D}"/>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3"/>
                  <a:stretch>
                    <a:fillRect t="-4444"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EFF5DA9-9B19-EE62-FA70-956C038D4926}"/>
                    </a:ext>
                  </a:extLst>
                </p:cNvPr>
                <p:cNvSpPr txBox="1"/>
                <p:nvPr/>
              </p:nvSpPr>
              <p:spPr>
                <a:xfrm>
                  <a:off x="3637869" y="5004391"/>
                  <a:ext cx="906466" cy="586956"/>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oMath>
                    </m:oMathPara>
                  </a14:m>
                  <a:endParaRPr lang="en-US" sz="1400" dirty="0"/>
                </a:p>
              </p:txBody>
            </p:sp>
          </mc:Choice>
          <mc:Fallback xmlns="">
            <p:sp>
              <p:nvSpPr>
                <p:cNvPr id="16" name="TextBox 15">
                  <a:extLst>
                    <a:ext uri="{FF2B5EF4-FFF2-40B4-BE49-F238E27FC236}">
                      <a16:creationId xmlns:a16="http://schemas.microsoft.com/office/drawing/2014/main" id="{EEFF5DA9-9B19-EE62-FA70-956C038D4926}"/>
                    </a:ext>
                  </a:extLst>
                </p:cNvPr>
                <p:cNvSpPr txBox="1">
                  <a:spLocks noRot="1" noChangeAspect="1" noMove="1" noResize="1" noEditPoints="1" noAdjustHandles="1" noChangeArrowheads="1" noChangeShapeType="1" noTextEdit="1"/>
                </p:cNvSpPr>
                <p:nvPr/>
              </p:nvSpPr>
              <p:spPr>
                <a:xfrm>
                  <a:off x="3637869" y="5004391"/>
                  <a:ext cx="906466" cy="586956"/>
                </a:xfrm>
                <a:prstGeom prst="rect">
                  <a:avLst/>
                </a:prstGeom>
                <a:blipFill>
                  <a:blip r:embed="rId4"/>
                  <a:stretch>
                    <a:fillRect t="-4255" b="-638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58BD440E-2E01-7FBB-2B8F-2D7456A7A190}"/>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18" name="TextBox 17">
              <a:extLst>
                <a:ext uri="{FF2B5EF4-FFF2-40B4-BE49-F238E27FC236}">
                  <a16:creationId xmlns:a16="http://schemas.microsoft.com/office/drawing/2014/main" id="{9052A821-586B-2C3D-D286-F0EAEC813D28}"/>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19" name="TextBox 18">
              <a:extLst>
                <a:ext uri="{FF2B5EF4-FFF2-40B4-BE49-F238E27FC236}">
                  <a16:creationId xmlns:a16="http://schemas.microsoft.com/office/drawing/2014/main" id="{684D6CD1-7DEA-AFE4-4358-09590610ABE7}"/>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grpSp>
        <p:nvGrpSpPr>
          <p:cNvPr id="21" name="Group 20">
            <a:extLst>
              <a:ext uri="{FF2B5EF4-FFF2-40B4-BE49-F238E27FC236}">
                <a16:creationId xmlns:a16="http://schemas.microsoft.com/office/drawing/2014/main" id="{0B503EF5-7D0F-39CE-F324-CF43A98BC811}"/>
              </a:ext>
            </a:extLst>
          </p:cNvPr>
          <p:cNvGrpSpPr/>
          <p:nvPr/>
        </p:nvGrpSpPr>
        <p:grpSpPr>
          <a:xfrm>
            <a:off x="3403838" y="2533510"/>
            <a:ext cx="2402037" cy="911536"/>
            <a:chOff x="2142299" y="4664844"/>
            <a:chExt cx="2402037" cy="91153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908D758-2D76-41DA-E299-596F7B871224}"/>
                    </a:ext>
                  </a:extLst>
                </p:cNvPr>
                <p:cNvSpPr txBox="1"/>
                <p:nvPr/>
              </p:nvSpPr>
              <p:spPr>
                <a:xfrm>
                  <a:off x="2900037" y="5003017"/>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mr>
                            </m:m>
                          </m:e>
                        </m:d>
                      </m:oMath>
                    </m:oMathPara>
                  </a14:m>
                  <a:endParaRPr lang="en-US" sz="1400" dirty="0"/>
                </a:p>
              </p:txBody>
            </p:sp>
          </mc:Choice>
          <mc:Fallback xmlns="">
            <p:sp>
              <p:nvSpPr>
                <p:cNvPr id="22" name="TextBox 21">
                  <a:extLst>
                    <a:ext uri="{FF2B5EF4-FFF2-40B4-BE49-F238E27FC236}">
                      <a16:creationId xmlns:a16="http://schemas.microsoft.com/office/drawing/2014/main" id="{C908D758-2D76-41DA-E299-596F7B871224}"/>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5"/>
                  <a:stretch>
                    <a:fillRect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2A4CCA-5F90-6DDA-A0B6-500FBEFE4AE5}"/>
                    </a:ext>
                  </a:extLst>
                </p:cNvPr>
                <p:cNvSpPr txBox="1"/>
                <p:nvPr/>
              </p:nvSpPr>
              <p:spPr>
                <a:xfrm>
                  <a:off x="2142299" y="5006609"/>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3" name="TextBox 22">
                  <a:extLst>
                    <a:ext uri="{FF2B5EF4-FFF2-40B4-BE49-F238E27FC236}">
                      <a16:creationId xmlns:a16="http://schemas.microsoft.com/office/drawing/2014/main" id="{712A4CCA-5F90-6DDA-A0B6-500FBEFE4AE5}"/>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6"/>
                  <a:stretch>
                    <a:fillRect t="-2174"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05C40A1-42C6-B65F-EACF-E9E0829A9339}"/>
                    </a:ext>
                  </a:extLst>
                </p:cNvPr>
                <p:cNvSpPr txBox="1"/>
                <p:nvPr/>
              </p:nvSpPr>
              <p:spPr>
                <a:xfrm>
                  <a:off x="3637869" y="5004391"/>
                  <a:ext cx="906467"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4" name="TextBox 23">
                  <a:extLst>
                    <a:ext uri="{FF2B5EF4-FFF2-40B4-BE49-F238E27FC236}">
                      <a16:creationId xmlns:a16="http://schemas.microsoft.com/office/drawing/2014/main" id="{005C40A1-42C6-B65F-EACF-E9E0829A9339}"/>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7"/>
                  <a:stretch>
                    <a:fillRect t="-4348" b="-8696"/>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FA819D8-E276-CBCF-9DFB-90BC83C6C4F9}"/>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26" name="TextBox 25">
              <a:extLst>
                <a:ext uri="{FF2B5EF4-FFF2-40B4-BE49-F238E27FC236}">
                  <a16:creationId xmlns:a16="http://schemas.microsoft.com/office/drawing/2014/main" id="{7E635806-2BBC-18FA-6765-19CFFFB7B102}"/>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27" name="TextBox 26">
              <a:extLst>
                <a:ext uri="{FF2B5EF4-FFF2-40B4-BE49-F238E27FC236}">
                  <a16:creationId xmlns:a16="http://schemas.microsoft.com/office/drawing/2014/main" id="{5E19160E-9BC5-125D-2548-F00CEADC9117}"/>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28" name="TextBox 27">
            <a:extLst>
              <a:ext uri="{FF2B5EF4-FFF2-40B4-BE49-F238E27FC236}">
                <a16:creationId xmlns:a16="http://schemas.microsoft.com/office/drawing/2014/main" id="{E94F7904-7B39-E633-6688-28F8DAC7C8A2}"/>
              </a:ext>
            </a:extLst>
          </p:cNvPr>
          <p:cNvSpPr txBox="1"/>
          <p:nvPr/>
        </p:nvSpPr>
        <p:spPr>
          <a:xfrm>
            <a:off x="6398827" y="1558348"/>
            <a:ext cx="2282997" cy="830997"/>
          </a:xfrm>
          <a:prstGeom prst="rect">
            <a:avLst/>
          </a:prstGeom>
          <a:noFill/>
        </p:spPr>
        <p:txBody>
          <a:bodyPr wrap="none" rtlCol="0">
            <a:spAutoFit/>
          </a:bodyPr>
          <a:lstStyle/>
          <a:p>
            <a:pPr algn="ctr"/>
            <a:r>
              <a:rPr lang="en-US" sz="1600" i="1" dirty="0"/>
              <a:t>Network C</a:t>
            </a:r>
          </a:p>
          <a:p>
            <a:r>
              <a:rPr lang="en-US" sz="1600" dirty="0">
                <a:latin typeface="Courier New" panose="02070309020205020404" pitchFamily="49" charset="0"/>
                <a:cs typeface="Courier New" panose="02070309020205020404" pitchFamily="49" charset="0"/>
              </a:rPr>
              <a:t>J1: S2 -&gt; S3</a:t>
            </a:r>
          </a:p>
          <a:p>
            <a:r>
              <a:rPr lang="en-US" sz="1600" dirty="0">
                <a:latin typeface="Courier New" panose="02070309020205020404" pitchFamily="49" charset="0"/>
                <a:cs typeface="Courier New" panose="02070309020205020404" pitchFamily="49" charset="0"/>
              </a:rPr>
              <a:t>J2: S3 + S3 -&gt; S1</a:t>
            </a:r>
          </a:p>
        </p:txBody>
      </p:sp>
      <p:grpSp>
        <p:nvGrpSpPr>
          <p:cNvPr id="29" name="Group 28">
            <a:extLst>
              <a:ext uri="{FF2B5EF4-FFF2-40B4-BE49-F238E27FC236}">
                <a16:creationId xmlns:a16="http://schemas.microsoft.com/office/drawing/2014/main" id="{66BF70F2-A4A8-A195-471F-D0366D4D59F4}"/>
              </a:ext>
            </a:extLst>
          </p:cNvPr>
          <p:cNvGrpSpPr/>
          <p:nvPr/>
        </p:nvGrpSpPr>
        <p:grpSpPr>
          <a:xfrm>
            <a:off x="6408396" y="2517464"/>
            <a:ext cx="2402037" cy="911536"/>
            <a:chOff x="2142299" y="4664844"/>
            <a:chExt cx="2402037" cy="911536"/>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66629C2-4422-94DB-A653-6C27514B9C3C}"/>
                    </a:ext>
                  </a:extLst>
                </p:cNvPr>
                <p:cNvSpPr txBox="1"/>
                <p:nvPr/>
              </p:nvSpPr>
              <p:spPr>
                <a:xfrm>
                  <a:off x="2900037" y="5003017"/>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2</m:t>
                                  </m:r>
                                </m:e>
                              </m:mr>
                            </m:m>
                          </m:e>
                        </m:d>
                      </m:oMath>
                    </m:oMathPara>
                  </a14:m>
                  <a:endParaRPr lang="en-US" sz="1400" dirty="0"/>
                </a:p>
              </p:txBody>
            </p:sp>
          </mc:Choice>
          <mc:Fallback xmlns="">
            <p:sp>
              <p:nvSpPr>
                <p:cNvPr id="30" name="TextBox 29">
                  <a:extLst>
                    <a:ext uri="{FF2B5EF4-FFF2-40B4-BE49-F238E27FC236}">
                      <a16:creationId xmlns:a16="http://schemas.microsoft.com/office/drawing/2014/main" id="{F66629C2-4422-94DB-A653-6C27514B9C3C}"/>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8"/>
                  <a:stretch>
                    <a:fillRect t="-217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C4A5AE-78C6-F51B-1C1C-BBBB4646EC56}"/>
                    </a:ext>
                  </a:extLst>
                </p:cNvPr>
                <p:cNvSpPr txBox="1"/>
                <p:nvPr/>
              </p:nvSpPr>
              <p:spPr>
                <a:xfrm>
                  <a:off x="2142299" y="5006609"/>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d>
                      </m:oMath>
                    </m:oMathPara>
                  </a14:m>
                  <a:endParaRPr lang="en-US" sz="1400" dirty="0"/>
                </a:p>
              </p:txBody>
            </p:sp>
          </mc:Choice>
          <mc:Fallback xmlns="">
            <p:sp>
              <p:nvSpPr>
                <p:cNvPr id="31" name="TextBox 30">
                  <a:extLst>
                    <a:ext uri="{FF2B5EF4-FFF2-40B4-BE49-F238E27FC236}">
                      <a16:creationId xmlns:a16="http://schemas.microsoft.com/office/drawing/2014/main" id="{40C4A5AE-78C6-F51B-1C1C-BBBB4646EC56}"/>
                    </a:ext>
                  </a:extLst>
                </p:cNvPr>
                <p:cNvSpPr txBox="1">
                  <a:spLocks noRot="1" noChangeAspect="1" noMove="1" noResize="1" noEditPoints="1" noAdjustHandles="1" noChangeArrowheads="1" noChangeShapeType="1" noTextEdit="1"/>
                </p:cNvSpPr>
                <p:nvPr/>
              </p:nvSpPr>
              <p:spPr>
                <a:xfrm>
                  <a:off x="2142299" y="5006609"/>
                  <a:ext cx="637161" cy="569771"/>
                </a:xfrm>
                <a:prstGeom prst="rect">
                  <a:avLst/>
                </a:prstGeom>
                <a:blipFill>
                  <a:blip r:embed="rId9"/>
                  <a:stretch>
                    <a:fillRect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58D6FDC-9371-2FF2-0420-AF64D317E155}"/>
                    </a:ext>
                  </a:extLst>
                </p:cNvPr>
                <p:cNvSpPr txBox="1"/>
                <p:nvPr/>
              </p:nvSpPr>
              <p:spPr>
                <a:xfrm>
                  <a:off x="3637869" y="5004391"/>
                  <a:ext cx="906467"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m:t>
                            </m:r>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oMath>
                    </m:oMathPara>
                  </a14:m>
                  <a:endParaRPr lang="en-US" sz="1400" dirty="0"/>
                </a:p>
              </p:txBody>
            </p:sp>
          </mc:Choice>
          <mc:Fallback xmlns="">
            <p:sp>
              <p:nvSpPr>
                <p:cNvPr id="32" name="TextBox 31">
                  <a:extLst>
                    <a:ext uri="{FF2B5EF4-FFF2-40B4-BE49-F238E27FC236}">
                      <a16:creationId xmlns:a16="http://schemas.microsoft.com/office/drawing/2014/main" id="{758D6FDC-9371-2FF2-0420-AF64D317E155}"/>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10"/>
                  <a:stretch>
                    <a:fillRect t="-4444" b="-1111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0E72BCF3-C9CA-191E-6814-6BC010B9F8BE}"/>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34" name="TextBox 33">
              <a:extLst>
                <a:ext uri="{FF2B5EF4-FFF2-40B4-BE49-F238E27FC236}">
                  <a16:creationId xmlns:a16="http://schemas.microsoft.com/office/drawing/2014/main" id="{41717A80-ECC8-8F14-3F5F-DA92C4FAE359}"/>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35" name="TextBox 34">
              <a:extLst>
                <a:ext uri="{FF2B5EF4-FFF2-40B4-BE49-F238E27FC236}">
                  <a16:creationId xmlns:a16="http://schemas.microsoft.com/office/drawing/2014/main" id="{768E35D4-3CC9-8BB8-6511-BE43B9D70301}"/>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36" name="TextBox 35">
            <a:extLst>
              <a:ext uri="{FF2B5EF4-FFF2-40B4-BE49-F238E27FC236}">
                <a16:creationId xmlns:a16="http://schemas.microsoft.com/office/drawing/2014/main" id="{CDCBE556-90C2-6C75-6347-A03279D558AF}"/>
              </a:ext>
            </a:extLst>
          </p:cNvPr>
          <p:cNvSpPr txBox="1"/>
          <p:nvPr/>
        </p:nvSpPr>
        <p:spPr>
          <a:xfrm>
            <a:off x="9403385" y="1469945"/>
            <a:ext cx="2282997" cy="830997"/>
          </a:xfrm>
          <a:prstGeom prst="rect">
            <a:avLst/>
          </a:prstGeom>
          <a:noFill/>
        </p:spPr>
        <p:txBody>
          <a:bodyPr wrap="none" rtlCol="0">
            <a:spAutoFit/>
          </a:bodyPr>
          <a:lstStyle/>
          <a:p>
            <a:pPr algn="ctr"/>
            <a:r>
              <a:rPr lang="en-US" sz="1600" i="1" dirty="0"/>
              <a:t>Network D</a:t>
            </a:r>
          </a:p>
          <a:p>
            <a:r>
              <a:rPr lang="en-US" sz="1600" dirty="0">
                <a:latin typeface="Courier New" panose="02070309020205020404" pitchFamily="49" charset="0"/>
                <a:cs typeface="Courier New" panose="02070309020205020404" pitchFamily="49" charset="0"/>
              </a:rPr>
              <a:t>J1: S3 + S3 -&gt; S3</a:t>
            </a:r>
          </a:p>
          <a:p>
            <a:r>
              <a:rPr lang="en-US" sz="1600" dirty="0">
                <a:latin typeface="Courier New" panose="02070309020205020404" pitchFamily="49" charset="0"/>
                <a:cs typeface="Courier New" panose="02070309020205020404" pitchFamily="49" charset="0"/>
              </a:rPr>
              <a:t>J2: S1 + S2 -&gt; S3</a:t>
            </a:r>
          </a:p>
        </p:txBody>
      </p:sp>
      <p:grpSp>
        <p:nvGrpSpPr>
          <p:cNvPr id="37" name="Group 36">
            <a:extLst>
              <a:ext uri="{FF2B5EF4-FFF2-40B4-BE49-F238E27FC236}">
                <a16:creationId xmlns:a16="http://schemas.microsoft.com/office/drawing/2014/main" id="{1FD9D414-170F-F980-C691-35EF1FF78A52}"/>
              </a:ext>
            </a:extLst>
          </p:cNvPr>
          <p:cNvGrpSpPr/>
          <p:nvPr/>
        </p:nvGrpSpPr>
        <p:grpSpPr>
          <a:xfrm>
            <a:off x="9412954" y="2429061"/>
            <a:ext cx="2402037" cy="910126"/>
            <a:chOff x="2142299" y="4664844"/>
            <a:chExt cx="2402037" cy="910126"/>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F84490C-6B5D-1F54-DB8C-334CB8EA5759}"/>
                    </a:ext>
                  </a:extLst>
                </p:cNvPr>
                <p:cNvSpPr txBox="1"/>
                <p:nvPr/>
              </p:nvSpPr>
              <p:spPr>
                <a:xfrm>
                  <a:off x="2900037" y="5003017"/>
                  <a:ext cx="637161" cy="569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mr>
                            </m:m>
                          </m:e>
                        </m:d>
                      </m:oMath>
                    </m:oMathPara>
                  </a14:m>
                  <a:endParaRPr lang="en-US" sz="1400" dirty="0"/>
                </a:p>
              </p:txBody>
            </p:sp>
          </mc:Choice>
          <mc:Fallback xmlns="">
            <p:sp>
              <p:nvSpPr>
                <p:cNvPr id="38" name="TextBox 37">
                  <a:extLst>
                    <a:ext uri="{FF2B5EF4-FFF2-40B4-BE49-F238E27FC236}">
                      <a16:creationId xmlns:a16="http://schemas.microsoft.com/office/drawing/2014/main" id="{AF84490C-6B5D-1F54-DB8C-334CB8EA5759}"/>
                    </a:ext>
                  </a:extLst>
                </p:cNvPr>
                <p:cNvSpPr txBox="1">
                  <a:spLocks noRot="1" noChangeAspect="1" noMove="1" noResize="1" noEditPoints="1" noAdjustHandles="1" noChangeArrowheads="1" noChangeShapeType="1" noTextEdit="1"/>
                </p:cNvSpPr>
                <p:nvPr/>
              </p:nvSpPr>
              <p:spPr>
                <a:xfrm>
                  <a:off x="2900037" y="5003017"/>
                  <a:ext cx="637161" cy="569771"/>
                </a:xfrm>
                <a:prstGeom prst="rect">
                  <a:avLst/>
                </a:prstGeom>
                <a:blipFill>
                  <a:blip r:embed="rId11"/>
                  <a:stretch>
                    <a:fillRect t="-2174"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4331416-E9A7-A199-66DA-C861170860D2}"/>
                    </a:ext>
                  </a:extLst>
                </p:cNvPr>
                <p:cNvSpPr txBox="1"/>
                <p:nvPr/>
              </p:nvSpPr>
              <p:spPr>
                <a:xfrm>
                  <a:off x="2142299" y="5006609"/>
                  <a:ext cx="637161"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39" name="TextBox 38">
                  <a:extLst>
                    <a:ext uri="{FF2B5EF4-FFF2-40B4-BE49-F238E27FC236}">
                      <a16:creationId xmlns:a16="http://schemas.microsoft.com/office/drawing/2014/main" id="{A4331416-E9A7-A199-66DA-C861170860D2}"/>
                    </a:ext>
                  </a:extLst>
                </p:cNvPr>
                <p:cNvSpPr txBox="1">
                  <a:spLocks noRot="1" noChangeAspect="1" noMove="1" noResize="1" noEditPoints="1" noAdjustHandles="1" noChangeArrowheads="1" noChangeShapeType="1" noTextEdit="1"/>
                </p:cNvSpPr>
                <p:nvPr/>
              </p:nvSpPr>
              <p:spPr>
                <a:xfrm>
                  <a:off x="2142299" y="5006609"/>
                  <a:ext cx="637161" cy="568361"/>
                </a:xfrm>
                <a:prstGeom prst="rect">
                  <a:avLst/>
                </a:prstGeom>
                <a:blipFill>
                  <a:blip r:embed="rId12"/>
                  <a:stretch>
                    <a:fillRect t="-4348"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36D9740-16D4-F1B5-668B-B3BA6AE4260A}"/>
                    </a:ext>
                  </a:extLst>
                </p:cNvPr>
                <p:cNvSpPr txBox="1"/>
                <p:nvPr/>
              </p:nvSpPr>
              <p:spPr>
                <a:xfrm>
                  <a:off x="3637869" y="5004391"/>
                  <a:ext cx="906467"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40" name="TextBox 39">
                  <a:extLst>
                    <a:ext uri="{FF2B5EF4-FFF2-40B4-BE49-F238E27FC236}">
                      <a16:creationId xmlns:a16="http://schemas.microsoft.com/office/drawing/2014/main" id="{736D9740-16D4-F1B5-668B-B3BA6AE4260A}"/>
                    </a:ext>
                  </a:extLst>
                </p:cNvPr>
                <p:cNvSpPr txBox="1">
                  <a:spLocks noRot="1" noChangeAspect="1" noMove="1" noResize="1" noEditPoints="1" noAdjustHandles="1" noChangeArrowheads="1" noChangeShapeType="1" noTextEdit="1"/>
                </p:cNvSpPr>
                <p:nvPr/>
              </p:nvSpPr>
              <p:spPr>
                <a:xfrm>
                  <a:off x="3637869" y="5004391"/>
                  <a:ext cx="906467" cy="568361"/>
                </a:xfrm>
                <a:prstGeom prst="rect">
                  <a:avLst/>
                </a:prstGeom>
                <a:blipFill>
                  <a:blip r:embed="rId13"/>
                  <a:stretch>
                    <a:fillRect t="-2174" b="-10870"/>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3700105B-070F-A588-99DE-6F31335BF781}"/>
                </a:ext>
              </a:extLst>
            </p:cNvPr>
            <p:cNvSpPr txBox="1"/>
            <p:nvPr/>
          </p:nvSpPr>
          <p:spPr>
            <a:xfrm>
              <a:off x="2855930" y="4664844"/>
              <a:ext cx="715452" cy="276999"/>
            </a:xfrm>
            <a:prstGeom prst="rect">
              <a:avLst/>
            </a:prstGeom>
            <a:noFill/>
          </p:spPr>
          <p:txBody>
            <a:bodyPr wrap="none" rtlCol="0">
              <a:spAutoFit/>
            </a:bodyPr>
            <a:lstStyle/>
            <a:p>
              <a:r>
                <a:rPr lang="en-US" sz="1200" b="1" dirty="0"/>
                <a:t>reactant</a:t>
              </a:r>
            </a:p>
          </p:txBody>
        </p:sp>
        <p:sp>
          <p:nvSpPr>
            <p:cNvPr id="42" name="TextBox 41">
              <a:extLst>
                <a:ext uri="{FF2B5EF4-FFF2-40B4-BE49-F238E27FC236}">
                  <a16:creationId xmlns:a16="http://schemas.microsoft.com/office/drawing/2014/main" id="{67302E43-DCFE-B200-4C73-787E32767355}"/>
                </a:ext>
              </a:extLst>
            </p:cNvPr>
            <p:cNvSpPr txBox="1"/>
            <p:nvPr/>
          </p:nvSpPr>
          <p:spPr>
            <a:xfrm>
              <a:off x="2142299" y="4664845"/>
              <a:ext cx="687752" cy="276999"/>
            </a:xfrm>
            <a:prstGeom prst="rect">
              <a:avLst/>
            </a:prstGeom>
            <a:noFill/>
          </p:spPr>
          <p:txBody>
            <a:bodyPr wrap="none" rtlCol="0">
              <a:spAutoFit/>
            </a:bodyPr>
            <a:lstStyle/>
            <a:p>
              <a:r>
                <a:rPr lang="en-US" sz="1200" b="1" dirty="0"/>
                <a:t>product</a:t>
              </a:r>
            </a:p>
          </p:txBody>
        </p:sp>
        <p:sp>
          <p:nvSpPr>
            <p:cNvPr id="43" name="TextBox 42">
              <a:extLst>
                <a:ext uri="{FF2B5EF4-FFF2-40B4-BE49-F238E27FC236}">
                  <a16:creationId xmlns:a16="http://schemas.microsoft.com/office/drawing/2014/main" id="{4BC4F49C-1005-49B6-8E4B-F0D0592B912A}"/>
                </a:ext>
              </a:extLst>
            </p:cNvPr>
            <p:cNvSpPr txBox="1"/>
            <p:nvPr/>
          </p:nvSpPr>
          <p:spPr>
            <a:xfrm>
              <a:off x="3696013" y="4677677"/>
              <a:ext cx="831061" cy="276999"/>
            </a:xfrm>
            <a:prstGeom prst="rect">
              <a:avLst/>
            </a:prstGeom>
            <a:noFill/>
          </p:spPr>
          <p:txBody>
            <a:bodyPr wrap="none" rtlCol="0">
              <a:spAutoFit/>
            </a:bodyPr>
            <a:lstStyle/>
            <a:p>
              <a:r>
                <a:rPr lang="en-US" sz="1200" b="1" dirty="0"/>
                <a:t>difference</a:t>
              </a:r>
            </a:p>
          </p:txBody>
        </p:sp>
      </p:grpSp>
      <p:sp>
        <p:nvSpPr>
          <p:cNvPr id="47" name="TextBox 46">
            <a:extLst>
              <a:ext uri="{FF2B5EF4-FFF2-40B4-BE49-F238E27FC236}">
                <a16:creationId xmlns:a16="http://schemas.microsoft.com/office/drawing/2014/main" id="{4FD5542E-6D86-E19D-4688-AB0A02E3DD5B}"/>
              </a:ext>
            </a:extLst>
          </p:cNvPr>
          <p:cNvSpPr txBox="1"/>
          <p:nvPr/>
        </p:nvSpPr>
        <p:spPr>
          <a:xfrm>
            <a:off x="2856689" y="5914525"/>
            <a:ext cx="4925516" cy="369332"/>
          </a:xfrm>
          <a:prstGeom prst="rect">
            <a:avLst/>
          </a:prstGeom>
          <a:noFill/>
        </p:spPr>
        <p:txBody>
          <a:bodyPr wrap="none" rtlCol="0">
            <a:spAutoFit/>
          </a:bodyPr>
          <a:lstStyle/>
          <a:p>
            <a:r>
              <a:rPr lang="en-US" dirty="0"/>
              <a:t>Network D has no identity relationship with A, B, C</a:t>
            </a:r>
          </a:p>
        </p:txBody>
      </p:sp>
    </p:spTree>
    <p:extLst>
      <p:ext uri="{BB962C8B-B14F-4D97-AF65-F5344CB8AC3E}">
        <p14:creationId xmlns:p14="http://schemas.microsoft.com/office/powerpoint/2010/main" val="74391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8" grpId="0"/>
      <p:bldP spid="3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087B-8688-DD51-BA94-563A26733EF6}"/>
              </a:ext>
            </a:extLst>
          </p:cNvPr>
          <p:cNvSpPr>
            <a:spLocks noGrp="1"/>
          </p:cNvSpPr>
          <p:nvPr>
            <p:ph type="title"/>
          </p:nvPr>
        </p:nvSpPr>
        <p:spPr/>
        <p:txBody>
          <a:bodyPr/>
          <a:lstStyle/>
          <a:p>
            <a:r>
              <a:rPr lang="en-US"/>
              <a:t>Detecting Subnets</a:t>
            </a:r>
            <a:endParaRPr lang="en-US" dirty="0"/>
          </a:p>
        </p:txBody>
      </p:sp>
    </p:spTree>
    <p:extLst>
      <p:ext uri="{BB962C8B-B14F-4D97-AF65-F5344CB8AC3E}">
        <p14:creationId xmlns:p14="http://schemas.microsoft.com/office/powerpoint/2010/main" val="429361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199" y="365125"/>
            <a:ext cx="11143593" cy="884311"/>
          </a:xfrm>
        </p:spPr>
        <p:txBody>
          <a:bodyPr>
            <a:normAutofit fontScale="90000"/>
          </a:bodyPr>
          <a:lstStyle/>
          <a:p>
            <a:r>
              <a:rPr lang="en-US" dirty="0"/>
              <a:t>Example of Checking Permutably Identical Matrices</a:t>
            </a:r>
          </a:p>
        </p:txBody>
      </p:sp>
      <p:graphicFrame>
        <p:nvGraphicFramePr>
          <p:cNvPr id="3" name="Table 2">
            <a:extLst>
              <a:ext uri="{FF2B5EF4-FFF2-40B4-BE49-F238E27FC236}">
                <a16:creationId xmlns:a16="http://schemas.microsoft.com/office/drawing/2014/main" id="{DF359AD4-38E0-F8BD-C06D-09EA1286684A}"/>
              </a:ext>
            </a:extLst>
          </p:cNvPr>
          <p:cNvGraphicFramePr>
            <a:graphicFrameLocks noGrp="1"/>
          </p:cNvGraphicFramePr>
          <p:nvPr>
            <p:extLst>
              <p:ext uri="{D42A27DB-BD31-4B8C-83A1-F6EECF244321}">
                <p14:modId xmlns:p14="http://schemas.microsoft.com/office/powerpoint/2010/main" val="1195649104"/>
              </p:ext>
            </p:extLst>
          </p:nvPr>
        </p:nvGraphicFramePr>
        <p:xfrm>
          <a:off x="1015717" y="1351177"/>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AFF0D7-3D67-9737-F5F0-424A5F54987E}"/>
                  </a:ext>
                </a:extLst>
              </p:cNvPr>
              <p:cNvSpPr txBox="1"/>
              <p:nvPr/>
            </p:nvSpPr>
            <p:spPr>
              <a:xfrm>
                <a:off x="1253842" y="2475720"/>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4" name="TextBox 3">
                <a:extLst>
                  <a:ext uri="{FF2B5EF4-FFF2-40B4-BE49-F238E27FC236}">
                    <a16:creationId xmlns:a16="http://schemas.microsoft.com/office/drawing/2014/main" id="{95AFF0D7-3D67-9737-F5F0-424A5F54987E}"/>
                  </a:ext>
                </a:extLst>
              </p:cNvPr>
              <p:cNvSpPr txBox="1">
                <a:spLocks noRot="1" noChangeAspect="1" noMove="1" noResize="1" noEditPoints="1" noAdjustHandles="1" noChangeArrowheads="1" noChangeShapeType="1" noTextEdit="1"/>
              </p:cNvSpPr>
              <p:nvPr/>
            </p:nvSpPr>
            <p:spPr>
              <a:xfrm>
                <a:off x="1253842" y="2475720"/>
                <a:ext cx="303738" cy="276999"/>
              </a:xfrm>
              <a:prstGeom prst="rect">
                <a:avLst/>
              </a:prstGeom>
              <a:blipFill>
                <a:blip r:embed="rId2"/>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92DC19-79E0-2D37-D597-2CCC575E90FD}"/>
                  </a:ext>
                </a:extLst>
              </p:cNvPr>
              <p:cNvSpPr txBox="1"/>
              <p:nvPr/>
            </p:nvSpPr>
            <p:spPr>
              <a:xfrm>
                <a:off x="1238077" y="212362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 name="TextBox 4">
                <a:extLst>
                  <a:ext uri="{FF2B5EF4-FFF2-40B4-BE49-F238E27FC236}">
                    <a16:creationId xmlns:a16="http://schemas.microsoft.com/office/drawing/2014/main" id="{D492DC19-79E0-2D37-D597-2CCC575E90FD}"/>
                  </a:ext>
                </a:extLst>
              </p:cNvPr>
              <p:cNvSpPr txBox="1">
                <a:spLocks noRot="1" noChangeAspect="1" noMove="1" noResize="1" noEditPoints="1" noAdjustHandles="1" noChangeArrowheads="1" noChangeShapeType="1" noTextEdit="1"/>
              </p:cNvSpPr>
              <p:nvPr/>
            </p:nvSpPr>
            <p:spPr>
              <a:xfrm>
                <a:off x="1238077" y="2123621"/>
                <a:ext cx="303736" cy="276999"/>
              </a:xfrm>
              <a:prstGeom prst="rect">
                <a:avLst/>
              </a:prstGeom>
              <a:blipFill>
                <a:blip r:embed="rId3"/>
                <a:stretch>
                  <a:fillRect l="-16000" r="-4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E92014-C05B-A8C7-996F-E36DE1F7CDDA}"/>
                  </a:ext>
                </a:extLst>
              </p:cNvPr>
              <p:cNvSpPr txBox="1"/>
              <p:nvPr/>
            </p:nvSpPr>
            <p:spPr>
              <a:xfrm>
                <a:off x="1280122" y="1745255"/>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6" name="TextBox 5">
                <a:extLst>
                  <a:ext uri="{FF2B5EF4-FFF2-40B4-BE49-F238E27FC236}">
                    <a16:creationId xmlns:a16="http://schemas.microsoft.com/office/drawing/2014/main" id="{8FE92014-C05B-A8C7-996F-E36DE1F7CDDA}"/>
                  </a:ext>
                </a:extLst>
              </p:cNvPr>
              <p:cNvSpPr txBox="1">
                <a:spLocks noRot="1" noChangeAspect="1" noMove="1" noResize="1" noEditPoints="1" noAdjustHandles="1" noChangeArrowheads="1" noChangeShapeType="1" noTextEdit="1"/>
              </p:cNvSpPr>
              <p:nvPr/>
            </p:nvSpPr>
            <p:spPr>
              <a:xfrm>
                <a:off x="1280122" y="1745255"/>
                <a:ext cx="298415" cy="276999"/>
              </a:xfrm>
              <a:prstGeom prst="rect">
                <a:avLst/>
              </a:prstGeom>
              <a:blipFill>
                <a:blip r:embed="rId4"/>
                <a:stretch>
                  <a:fillRect l="-16000" r="-4000" b="-1304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F7E750A1-952D-AEDA-E84B-473313CD8998}"/>
              </a:ext>
            </a:extLst>
          </p:cNvPr>
          <p:cNvGraphicFramePr>
            <a:graphicFrameLocks noGrp="1"/>
          </p:cNvGraphicFramePr>
          <p:nvPr>
            <p:extLst>
              <p:ext uri="{D42A27DB-BD31-4B8C-83A1-F6EECF244321}">
                <p14:modId xmlns:p14="http://schemas.microsoft.com/office/powerpoint/2010/main" val="2628843351"/>
              </p:ext>
            </p:extLst>
          </p:nvPr>
        </p:nvGraphicFramePr>
        <p:xfrm>
          <a:off x="3975313" y="1290734"/>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24B67C-66C5-0CAF-8176-C365D341676F}"/>
                  </a:ext>
                </a:extLst>
              </p:cNvPr>
              <p:cNvSpPr txBox="1"/>
              <p:nvPr/>
            </p:nvSpPr>
            <p:spPr>
              <a:xfrm>
                <a:off x="4213439" y="2415277"/>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8" name="TextBox 7">
                <a:extLst>
                  <a:ext uri="{FF2B5EF4-FFF2-40B4-BE49-F238E27FC236}">
                    <a16:creationId xmlns:a16="http://schemas.microsoft.com/office/drawing/2014/main" id="{8524B67C-66C5-0CAF-8176-C365D341676F}"/>
                  </a:ext>
                </a:extLst>
              </p:cNvPr>
              <p:cNvSpPr txBox="1">
                <a:spLocks noRot="1" noChangeAspect="1" noMove="1" noResize="1" noEditPoints="1" noAdjustHandles="1" noChangeArrowheads="1" noChangeShapeType="1" noTextEdit="1"/>
              </p:cNvSpPr>
              <p:nvPr/>
            </p:nvSpPr>
            <p:spPr>
              <a:xfrm>
                <a:off x="4213439" y="2415277"/>
                <a:ext cx="303736" cy="276999"/>
              </a:xfrm>
              <a:prstGeom prst="rect">
                <a:avLst/>
              </a:prstGeom>
              <a:blipFill>
                <a:blip r:embed="rId5"/>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F87A05B-9A69-A2D7-E630-3B060E1BDAE2}"/>
                  </a:ext>
                </a:extLst>
              </p:cNvPr>
              <p:cNvSpPr txBox="1"/>
              <p:nvPr/>
            </p:nvSpPr>
            <p:spPr>
              <a:xfrm>
                <a:off x="4197674" y="206317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9" name="TextBox 8">
                <a:extLst>
                  <a:ext uri="{FF2B5EF4-FFF2-40B4-BE49-F238E27FC236}">
                    <a16:creationId xmlns:a16="http://schemas.microsoft.com/office/drawing/2014/main" id="{3F87A05B-9A69-A2D7-E630-3B060E1BDAE2}"/>
                  </a:ext>
                </a:extLst>
              </p:cNvPr>
              <p:cNvSpPr txBox="1">
                <a:spLocks noRot="1" noChangeAspect="1" noMove="1" noResize="1" noEditPoints="1" noAdjustHandles="1" noChangeArrowheads="1" noChangeShapeType="1" noTextEdit="1"/>
              </p:cNvSpPr>
              <p:nvPr/>
            </p:nvSpPr>
            <p:spPr>
              <a:xfrm>
                <a:off x="4197674" y="2063178"/>
                <a:ext cx="303736" cy="276999"/>
              </a:xfrm>
              <a:prstGeom prst="rect">
                <a:avLst/>
              </a:prstGeom>
              <a:blipFill>
                <a:blip r:embed="rId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6B3F89-D5E4-A537-FE4F-143E74C990BE}"/>
                  </a:ext>
                </a:extLst>
              </p:cNvPr>
              <p:cNvSpPr txBox="1"/>
              <p:nvPr/>
            </p:nvSpPr>
            <p:spPr>
              <a:xfrm>
                <a:off x="4239719" y="1684812"/>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10" name="TextBox 9">
                <a:extLst>
                  <a:ext uri="{FF2B5EF4-FFF2-40B4-BE49-F238E27FC236}">
                    <a16:creationId xmlns:a16="http://schemas.microsoft.com/office/drawing/2014/main" id="{F46B3F89-D5E4-A537-FE4F-143E74C990BE}"/>
                  </a:ext>
                </a:extLst>
              </p:cNvPr>
              <p:cNvSpPr txBox="1">
                <a:spLocks noRot="1" noChangeAspect="1" noMove="1" noResize="1" noEditPoints="1" noAdjustHandles="1" noChangeArrowheads="1" noChangeShapeType="1" noTextEdit="1"/>
              </p:cNvSpPr>
              <p:nvPr/>
            </p:nvSpPr>
            <p:spPr>
              <a:xfrm>
                <a:off x="4239719" y="1684812"/>
                <a:ext cx="303225" cy="276999"/>
              </a:xfrm>
              <a:prstGeom prst="rect">
                <a:avLst/>
              </a:prstGeom>
              <a:blipFill>
                <a:blip r:embed="rId7"/>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ED285F-8A24-F34C-CAA1-E20669C0FBBC}"/>
                  </a:ext>
                </a:extLst>
              </p:cNvPr>
              <p:cNvSpPr txBox="1"/>
              <p:nvPr/>
            </p:nvSpPr>
            <p:spPr>
              <a:xfrm>
                <a:off x="386647" y="1351177"/>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1" name="TextBox 10">
                <a:extLst>
                  <a:ext uri="{FF2B5EF4-FFF2-40B4-BE49-F238E27FC236}">
                    <a16:creationId xmlns:a16="http://schemas.microsoft.com/office/drawing/2014/main" id="{93ED285F-8A24-F34C-CAA1-E20669C0FBBC}"/>
                  </a:ext>
                </a:extLst>
              </p:cNvPr>
              <p:cNvSpPr txBox="1">
                <a:spLocks noRot="1" noChangeAspect="1" noMove="1" noResize="1" noEditPoints="1" noAdjustHandles="1" noChangeArrowheads="1" noChangeShapeType="1" noTextEdit="1"/>
              </p:cNvSpPr>
              <p:nvPr/>
            </p:nvSpPr>
            <p:spPr>
              <a:xfrm>
                <a:off x="386647" y="1351177"/>
                <a:ext cx="373436" cy="276999"/>
              </a:xfrm>
              <a:prstGeom prst="rect">
                <a:avLst/>
              </a:prstGeom>
              <a:blipFill>
                <a:blip r:embed="rId8"/>
                <a:stretch>
                  <a:fillRect l="-12903" r="-322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898992-70F8-1F91-A01C-C2C7908CD25E}"/>
                  </a:ext>
                </a:extLst>
              </p:cNvPr>
              <p:cNvSpPr txBox="1"/>
              <p:nvPr/>
            </p:nvSpPr>
            <p:spPr>
              <a:xfrm>
                <a:off x="3473048" y="131548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12" name="TextBox 11">
                <a:extLst>
                  <a:ext uri="{FF2B5EF4-FFF2-40B4-BE49-F238E27FC236}">
                    <a16:creationId xmlns:a16="http://schemas.microsoft.com/office/drawing/2014/main" id="{4F898992-70F8-1F91-A01C-C2C7908CD25E}"/>
                  </a:ext>
                </a:extLst>
              </p:cNvPr>
              <p:cNvSpPr txBox="1">
                <a:spLocks noRot="1" noChangeAspect="1" noMove="1" noResize="1" noEditPoints="1" noAdjustHandles="1" noChangeArrowheads="1" noChangeShapeType="1" noTextEdit="1"/>
              </p:cNvSpPr>
              <p:nvPr/>
            </p:nvSpPr>
            <p:spPr>
              <a:xfrm>
                <a:off x="3473048" y="1315480"/>
                <a:ext cx="373436" cy="276999"/>
              </a:xfrm>
              <a:prstGeom prst="rect">
                <a:avLst/>
              </a:prstGeom>
              <a:blipFill>
                <a:blip r:embed="rId9"/>
                <a:stretch>
                  <a:fillRect l="-13333" r="-6667"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2723B0F-9222-C9BA-3A57-16230F7450CE}"/>
                  </a:ext>
                </a:extLst>
              </p:cNvPr>
              <p:cNvSpPr txBox="1"/>
              <p:nvPr/>
            </p:nvSpPr>
            <p:spPr>
              <a:xfrm>
                <a:off x="3080159" y="1908191"/>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13" name="TextBox 12">
                <a:extLst>
                  <a:ext uri="{FF2B5EF4-FFF2-40B4-BE49-F238E27FC236}">
                    <a16:creationId xmlns:a16="http://schemas.microsoft.com/office/drawing/2014/main" id="{12723B0F-9222-C9BA-3A57-16230F7450CE}"/>
                  </a:ext>
                </a:extLst>
              </p:cNvPr>
              <p:cNvSpPr txBox="1">
                <a:spLocks noRot="1" noChangeAspect="1" noMove="1" noResize="1" noEditPoints="1" noAdjustHandles="1" noChangeArrowheads="1" noChangeShapeType="1" noTextEdit="1"/>
              </p:cNvSpPr>
              <p:nvPr/>
            </p:nvSpPr>
            <p:spPr>
              <a:xfrm>
                <a:off x="3080159" y="1908191"/>
                <a:ext cx="762951" cy="8309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FCDBC003-5FC7-9C06-1798-E857376819BB}"/>
                  </a:ext>
                </a:extLst>
              </p:cNvPr>
              <p:cNvGraphicFramePr>
                <a:graphicFrameLocks noGrp="1"/>
              </p:cNvGraphicFramePr>
              <p:nvPr>
                <p:extLst>
                  <p:ext uri="{D42A27DB-BD31-4B8C-83A1-F6EECF244321}">
                    <p14:modId xmlns:p14="http://schemas.microsoft.com/office/powerpoint/2010/main" val="290697342"/>
                  </p:ext>
                </p:extLst>
              </p:nvPr>
            </p:nvGraphicFramePr>
            <p:xfrm>
              <a:off x="794149" y="3627755"/>
              <a:ext cx="1811110" cy="286512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370840">
                    <a:tc>
                      <a:txBody>
                        <a:bodyPr/>
                        <a:lstStyle/>
                        <a:p>
                          <a:pPr algn="ctr"/>
                          <a:r>
                            <a:rPr lang="en-US" dirty="0"/>
                            <a:t>Column Permutations</a:t>
                          </a:r>
                        </a:p>
                      </a:txBody>
                      <a:tcPr/>
                    </a:tc>
                    <a:extLst>
                      <a:ext uri="{0D108BD9-81ED-4DB2-BD59-A6C34878D82A}">
                        <a16:rowId xmlns:a16="http://schemas.microsoft.com/office/drawing/2014/main" val="37335521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40997972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074396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332261218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79393421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05595532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302435858"/>
                      </a:ext>
                    </a:extLst>
                  </a:tr>
                </a:tbl>
              </a:graphicData>
            </a:graphic>
          </p:graphicFrame>
        </mc:Choice>
        <mc:Fallback xmlns="">
          <p:graphicFrame>
            <p:nvGraphicFramePr>
              <p:cNvPr id="14" name="Table 13">
                <a:extLst>
                  <a:ext uri="{FF2B5EF4-FFF2-40B4-BE49-F238E27FC236}">
                    <a16:creationId xmlns:a16="http://schemas.microsoft.com/office/drawing/2014/main" id="{FCDBC003-5FC7-9C06-1798-E857376819BB}"/>
                  </a:ext>
                </a:extLst>
              </p:cNvPr>
              <p:cNvGraphicFramePr>
                <a:graphicFrameLocks noGrp="1"/>
              </p:cNvGraphicFramePr>
              <p:nvPr>
                <p:extLst>
                  <p:ext uri="{D42A27DB-BD31-4B8C-83A1-F6EECF244321}">
                    <p14:modId xmlns:p14="http://schemas.microsoft.com/office/powerpoint/2010/main" val="290697342"/>
                  </p:ext>
                </p:extLst>
              </p:nvPr>
            </p:nvGraphicFramePr>
            <p:xfrm>
              <a:off x="794149" y="3627755"/>
              <a:ext cx="1811110" cy="286512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640080">
                    <a:tc>
                      <a:txBody>
                        <a:bodyPr/>
                        <a:lstStyle/>
                        <a:p>
                          <a:pPr algn="ctr"/>
                          <a:r>
                            <a:rPr lang="en-US" dirty="0"/>
                            <a:t>Column Permutations</a:t>
                          </a:r>
                        </a:p>
                      </a:txBody>
                      <a:tcPr/>
                    </a:tc>
                    <a:extLst>
                      <a:ext uri="{0D108BD9-81ED-4DB2-BD59-A6C34878D82A}">
                        <a16:rowId xmlns:a16="http://schemas.microsoft.com/office/drawing/2014/main" val="3733552105"/>
                      </a:ext>
                    </a:extLst>
                  </a:tr>
                  <a:tr h="370840">
                    <a:tc>
                      <a:txBody>
                        <a:bodyPr/>
                        <a:lstStyle/>
                        <a:p>
                          <a:endParaRPr lang="en-US"/>
                        </a:p>
                      </a:txBody>
                      <a:tcPr>
                        <a:blipFill>
                          <a:blip r:embed="rId11"/>
                          <a:stretch>
                            <a:fillRect l="-694" t="-182759" r="-1389" b="-510345"/>
                          </a:stretch>
                        </a:blipFill>
                      </a:tcPr>
                    </a:tc>
                    <a:extLst>
                      <a:ext uri="{0D108BD9-81ED-4DB2-BD59-A6C34878D82A}">
                        <a16:rowId xmlns:a16="http://schemas.microsoft.com/office/drawing/2014/main" val="4099797256"/>
                      </a:ext>
                    </a:extLst>
                  </a:tr>
                  <a:tr h="370840">
                    <a:tc>
                      <a:txBody>
                        <a:bodyPr/>
                        <a:lstStyle/>
                        <a:p>
                          <a:endParaRPr lang="en-US"/>
                        </a:p>
                      </a:txBody>
                      <a:tcPr>
                        <a:blipFill>
                          <a:blip r:embed="rId11"/>
                          <a:stretch>
                            <a:fillRect l="-694" t="-282759" r="-1389" b="-410345"/>
                          </a:stretch>
                        </a:blipFill>
                      </a:tcPr>
                    </a:tc>
                    <a:extLst>
                      <a:ext uri="{0D108BD9-81ED-4DB2-BD59-A6C34878D82A}">
                        <a16:rowId xmlns:a16="http://schemas.microsoft.com/office/drawing/2014/main" val="3807439661"/>
                      </a:ext>
                    </a:extLst>
                  </a:tr>
                  <a:tr h="370840">
                    <a:tc>
                      <a:txBody>
                        <a:bodyPr/>
                        <a:lstStyle/>
                        <a:p>
                          <a:endParaRPr lang="en-US"/>
                        </a:p>
                      </a:txBody>
                      <a:tcPr>
                        <a:blipFill>
                          <a:blip r:embed="rId11"/>
                          <a:stretch>
                            <a:fillRect l="-694" t="-370000" r="-1389" b="-296667"/>
                          </a:stretch>
                        </a:blipFill>
                      </a:tcPr>
                    </a:tc>
                    <a:extLst>
                      <a:ext uri="{0D108BD9-81ED-4DB2-BD59-A6C34878D82A}">
                        <a16:rowId xmlns:a16="http://schemas.microsoft.com/office/drawing/2014/main" val="3322612188"/>
                      </a:ext>
                    </a:extLst>
                  </a:tr>
                  <a:tr h="370840">
                    <a:tc>
                      <a:txBody>
                        <a:bodyPr/>
                        <a:lstStyle/>
                        <a:p>
                          <a:endParaRPr lang="en-US"/>
                        </a:p>
                      </a:txBody>
                      <a:tcPr>
                        <a:blipFill>
                          <a:blip r:embed="rId11"/>
                          <a:stretch>
                            <a:fillRect l="-694" t="-486207" r="-1389" b="-206897"/>
                          </a:stretch>
                        </a:blipFill>
                      </a:tcPr>
                    </a:tc>
                    <a:extLst>
                      <a:ext uri="{0D108BD9-81ED-4DB2-BD59-A6C34878D82A}">
                        <a16:rowId xmlns:a16="http://schemas.microsoft.com/office/drawing/2014/main" val="793934215"/>
                      </a:ext>
                    </a:extLst>
                  </a:tr>
                  <a:tr h="370840">
                    <a:tc>
                      <a:txBody>
                        <a:bodyPr/>
                        <a:lstStyle/>
                        <a:p>
                          <a:endParaRPr lang="en-US"/>
                        </a:p>
                      </a:txBody>
                      <a:tcPr>
                        <a:blipFill>
                          <a:blip r:embed="rId11"/>
                          <a:stretch>
                            <a:fillRect l="-694" t="-566667" r="-1389" b="-100000"/>
                          </a:stretch>
                        </a:blipFill>
                      </a:tcPr>
                    </a:tc>
                    <a:extLst>
                      <a:ext uri="{0D108BD9-81ED-4DB2-BD59-A6C34878D82A}">
                        <a16:rowId xmlns:a16="http://schemas.microsoft.com/office/drawing/2014/main" val="1055955328"/>
                      </a:ext>
                    </a:extLst>
                  </a:tr>
                  <a:tr h="370840">
                    <a:tc>
                      <a:txBody>
                        <a:bodyPr/>
                        <a:lstStyle/>
                        <a:p>
                          <a:endParaRPr lang="en-US"/>
                        </a:p>
                      </a:txBody>
                      <a:tcPr>
                        <a:blipFill>
                          <a:blip r:embed="rId11"/>
                          <a:stretch>
                            <a:fillRect l="-694" t="-689655" r="-1389" b="-3448"/>
                          </a:stretch>
                        </a:blipFill>
                      </a:tcPr>
                    </a:tc>
                    <a:extLst>
                      <a:ext uri="{0D108BD9-81ED-4DB2-BD59-A6C34878D82A}">
                        <a16:rowId xmlns:a16="http://schemas.microsoft.com/office/drawing/2014/main" val="30243585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013BE0B5-29BB-9228-9B23-D53A5B9C7143}"/>
                  </a:ext>
                </a:extLst>
              </p:cNvPr>
              <p:cNvGraphicFramePr>
                <a:graphicFrameLocks noGrp="1"/>
              </p:cNvGraphicFramePr>
              <p:nvPr>
                <p:extLst>
                  <p:ext uri="{D42A27DB-BD31-4B8C-83A1-F6EECF244321}">
                    <p14:modId xmlns:p14="http://schemas.microsoft.com/office/powerpoint/2010/main" val="1019666794"/>
                  </p:ext>
                </p:extLst>
              </p:nvPr>
            </p:nvGraphicFramePr>
            <p:xfrm>
              <a:off x="2913753" y="3646077"/>
              <a:ext cx="1811110" cy="138176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370840">
                    <a:tc>
                      <a:txBody>
                        <a:bodyPr/>
                        <a:lstStyle/>
                        <a:p>
                          <a:pPr algn="ctr"/>
                          <a:r>
                            <a:rPr lang="en-US" dirty="0"/>
                            <a:t>Row Permutations</a:t>
                          </a:r>
                        </a:p>
                      </a:txBody>
                      <a:tcPr/>
                    </a:tc>
                    <a:extLst>
                      <a:ext uri="{0D108BD9-81ED-4DB2-BD59-A6C34878D82A}">
                        <a16:rowId xmlns:a16="http://schemas.microsoft.com/office/drawing/2014/main" val="3733552105"/>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oMath>
                            </m:oMathPara>
                          </a14:m>
                          <a:endParaRPr lang="en-US" dirty="0"/>
                        </a:p>
                      </a:txBody>
                      <a:tcPr/>
                    </a:tc>
                    <a:extLst>
                      <a:ext uri="{0D108BD9-81ED-4DB2-BD59-A6C34878D82A}">
                        <a16:rowId xmlns:a16="http://schemas.microsoft.com/office/drawing/2014/main" val="409979725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𝐴</m:t>
                                </m:r>
                              </m:oMath>
                            </m:oMathPara>
                          </a14:m>
                          <a:endParaRPr lang="en-US" dirty="0"/>
                        </a:p>
                      </a:txBody>
                      <a:tcPr/>
                    </a:tc>
                    <a:extLst>
                      <a:ext uri="{0D108BD9-81ED-4DB2-BD59-A6C34878D82A}">
                        <a16:rowId xmlns:a16="http://schemas.microsoft.com/office/drawing/2014/main" val="3807439661"/>
                      </a:ext>
                    </a:extLst>
                  </a:tr>
                </a:tbl>
              </a:graphicData>
            </a:graphic>
          </p:graphicFrame>
        </mc:Choice>
        <mc:Fallback xmlns="">
          <p:graphicFrame>
            <p:nvGraphicFramePr>
              <p:cNvPr id="15" name="Table 14">
                <a:extLst>
                  <a:ext uri="{FF2B5EF4-FFF2-40B4-BE49-F238E27FC236}">
                    <a16:creationId xmlns:a16="http://schemas.microsoft.com/office/drawing/2014/main" id="{013BE0B5-29BB-9228-9B23-D53A5B9C7143}"/>
                  </a:ext>
                </a:extLst>
              </p:cNvPr>
              <p:cNvGraphicFramePr>
                <a:graphicFrameLocks noGrp="1"/>
              </p:cNvGraphicFramePr>
              <p:nvPr>
                <p:extLst>
                  <p:ext uri="{D42A27DB-BD31-4B8C-83A1-F6EECF244321}">
                    <p14:modId xmlns:p14="http://schemas.microsoft.com/office/powerpoint/2010/main" val="1019666794"/>
                  </p:ext>
                </p:extLst>
              </p:nvPr>
            </p:nvGraphicFramePr>
            <p:xfrm>
              <a:off x="2913753" y="3646077"/>
              <a:ext cx="1811110" cy="1381760"/>
            </p:xfrm>
            <a:graphic>
              <a:graphicData uri="http://schemas.openxmlformats.org/drawingml/2006/table">
                <a:tbl>
                  <a:tblPr firstRow="1" bandRow="1">
                    <a:tableStyleId>{5C22544A-7EE6-4342-B048-85BDC9FD1C3A}</a:tableStyleId>
                  </a:tblPr>
                  <a:tblGrid>
                    <a:gridCol w="1811110">
                      <a:extLst>
                        <a:ext uri="{9D8B030D-6E8A-4147-A177-3AD203B41FA5}">
                          <a16:colId xmlns:a16="http://schemas.microsoft.com/office/drawing/2014/main" val="1676386044"/>
                        </a:ext>
                      </a:extLst>
                    </a:gridCol>
                  </a:tblGrid>
                  <a:tr h="640080">
                    <a:tc>
                      <a:txBody>
                        <a:bodyPr/>
                        <a:lstStyle/>
                        <a:p>
                          <a:pPr algn="ctr"/>
                          <a:r>
                            <a:rPr lang="en-US" dirty="0"/>
                            <a:t>Row Permutations</a:t>
                          </a:r>
                        </a:p>
                      </a:txBody>
                      <a:tcPr/>
                    </a:tc>
                    <a:extLst>
                      <a:ext uri="{0D108BD9-81ED-4DB2-BD59-A6C34878D82A}">
                        <a16:rowId xmlns:a16="http://schemas.microsoft.com/office/drawing/2014/main" val="3733552105"/>
                      </a:ext>
                    </a:extLst>
                  </a:tr>
                  <a:tr h="370840">
                    <a:tc>
                      <a:txBody>
                        <a:bodyPr/>
                        <a:lstStyle/>
                        <a:p>
                          <a:endParaRPr lang="en-US"/>
                        </a:p>
                      </a:txBody>
                      <a:tcPr>
                        <a:blipFill>
                          <a:blip r:embed="rId12"/>
                          <a:stretch>
                            <a:fillRect l="-694" t="-173333" r="-1389" b="-100000"/>
                          </a:stretch>
                        </a:blipFill>
                      </a:tcPr>
                    </a:tc>
                    <a:extLst>
                      <a:ext uri="{0D108BD9-81ED-4DB2-BD59-A6C34878D82A}">
                        <a16:rowId xmlns:a16="http://schemas.microsoft.com/office/drawing/2014/main" val="4099797256"/>
                      </a:ext>
                    </a:extLst>
                  </a:tr>
                  <a:tr h="370840">
                    <a:tc>
                      <a:txBody>
                        <a:bodyPr/>
                        <a:lstStyle/>
                        <a:p>
                          <a:endParaRPr lang="en-US"/>
                        </a:p>
                      </a:txBody>
                      <a:tcPr>
                        <a:blipFill>
                          <a:blip r:embed="rId12"/>
                          <a:stretch>
                            <a:fillRect l="-694" t="-282759" r="-1389" b="-3448"/>
                          </a:stretch>
                        </a:blipFill>
                      </a:tcPr>
                    </a:tc>
                    <a:extLst>
                      <a:ext uri="{0D108BD9-81ED-4DB2-BD59-A6C34878D82A}">
                        <a16:rowId xmlns:a16="http://schemas.microsoft.com/office/drawing/2014/main" val="3807439661"/>
                      </a:ext>
                    </a:extLst>
                  </a:tr>
                </a:tbl>
              </a:graphicData>
            </a:graphic>
          </p:graphicFrame>
        </mc:Fallback>
      </mc:AlternateContent>
      <p:graphicFrame>
        <p:nvGraphicFramePr>
          <p:cNvPr id="16" name="Table 15">
            <a:extLst>
              <a:ext uri="{FF2B5EF4-FFF2-40B4-BE49-F238E27FC236}">
                <a16:creationId xmlns:a16="http://schemas.microsoft.com/office/drawing/2014/main" id="{0CCE142A-4D2D-D344-0E52-DECF21B88BB1}"/>
              </a:ext>
            </a:extLst>
          </p:cNvPr>
          <p:cNvGraphicFramePr>
            <a:graphicFrameLocks noGrp="1"/>
          </p:cNvGraphicFramePr>
          <p:nvPr>
            <p:extLst>
              <p:ext uri="{D42A27DB-BD31-4B8C-83A1-F6EECF244321}">
                <p14:modId xmlns:p14="http://schemas.microsoft.com/office/powerpoint/2010/main" val="1433403443"/>
              </p:ext>
            </p:extLst>
          </p:nvPr>
        </p:nvGraphicFramePr>
        <p:xfrm>
          <a:off x="6909461" y="359371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A4632B-B4F2-2575-2AAB-7900AF4E9682}"/>
                  </a:ext>
                </a:extLst>
              </p:cNvPr>
              <p:cNvSpPr txBox="1"/>
              <p:nvPr/>
            </p:nvSpPr>
            <p:spPr>
              <a:xfrm>
                <a:off x="7147586" y="471825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7" name="TextBox 16">
                <a:extLst>
                  <a:ext uri="{FF2B5EF4-FFF2-40B4-BE49-F238E27FC236}">
                    <a16:creationId xmlns:a16="http://schemas.microsoft.com/office/drawing/2014/main" id="{11A4632B-B4F2-2575-2AAB-7900AF4E9682}"/>
                  </a:ext>
                </a:extLst>
              </p:cNvPr>
              <p:cNvSpPr txBox="1">
                <a:spLocks noRot="1" noChangeAspect="1" noMove="1" noResize="1" noEditPoints="1" noAdjustHandles="1" noChangeArrowheads="1" noChangeShapeType="1" noTextEdit="1"/>
              </p:cNvSpPr>
              <p:nvPr/>
            </p:nvSpPr>
            <p:spPr>
              <a:xfrm>
                <a:off x="7147586" y="4718253"/>
                <a:ext cx="303736" cy="276999"/>
              </a:xfrm>
              <a:prstGeom prst="rect">
                <a:avLst/>
              </a:prstGeom>
              <a:blipFill>
                <a:blip r:embed="rId13"/>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D7E3A1-4D68-943F-9B03-5E8E435B9AD5}"/>
                  </a:ext>
                </a:extLst>
              </p:cNvPr>
              <p:cNvSpPr txBox="1"/>
              <p:nvPr/>
            </p:nvSpPr>
            <p:spPr>
              <a:xfrm>
                <a:off x="7131821" y="436615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18" name="TextBox 17">
                <a:extLst>
                  <a:ext uri="{FF2B5EF4-FFF2-40B4-BE49-F238E27FC236}">
                    <a16:creationId xmlns:a16="http://schemas.microsoft.com/office/drawing/2014/main" id="{85D7E3A1-4D68-943F-9B03-5E8E435B9AD5}"/>
                  </a:ext>
                </a:extLst>
              </p:cNvPr>
              <p:cNvSpPr txBox="1">
                <a:spLocks noRot="1" noChangeAspect="1" noMove="1" noResize="1" noEditPoints="1" noAdjustHandles="1" noChangeArrowheads="1" noChangeShapeType="1" noTextEdit="1"/>
              </p:cNvSpPr>
              <p:nvPr/>
            </p:nvSpPr>
            <p:spPr>
              <a:xfrm>
                <a:off x="7131821" y="4366154"/>
                <a:ext cx="303736" cy="276999"/>
              </a:xfrm>
              <a:prstGeom prst="rect">
                <a:avLst/>
              </a:prstGeom>
              <a:blipFill>
                <a:blip r:embed="rId14"/>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26F337-5D2C-690E-59BC-B48096CD3E9A}"/>
                  </a:ext>
                </a:extLst>
              </p:cNvPr>
              <p:cNvSpPr txBox="1"/>
              <p:nvPr/>
            </p:nvSpPr>
            <p:spPr>
              <a:xfrm>
                <a:off x="7173866" y="398778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9" name="TextBox 18">
                <a:extLst>
                  <a:ext uri="{FF2B5EF4-FFF2-40B4-BE49-F238E27FC236}">
                    <a16:creationId xmlns:a16="http://schemas.microsoft.com/office/drawing/2014/main" id="{D626F337-5D2C-690E-59BC-B48096CD3E9A}"/>
                  </a:ext>
                </a:extLst>
              </p:cNvPr>
              <p:cNvSpPr txBox="1">
                <a:spLocks noRot="1" noChangeAspect="1" noMove="1" noResize="1" noEditPoints="1" noAdjustHandles="1" noChangeArrowheads="1" noChangeShapeType="1" noTextEdit="1"/>
              </p:cNvSpPr>
              <p:nvPr/>
            </p:nvSpPr>
            <p:spPr>
              <a:xfrm>
                <a:off x="7173866" y="3987788"/>
                <a:ext cx="298415" cy="276999"/>
              </a:xfrm>
              <a:prstGeom prst="rect">
                <a:avLst/>
              </a:prstGeom>
              <a:blipFill>
                <a:blip r:embed="rId15"/>
                <a:stretch>
                  <a:fillRect l="-16000" r="-4000" b="-13043"/>
                </a:stretch>
              </a:blipFill>
            </p:spPr>
            <p:txBody>
              <a:bodyPr/>
              <a:lstStyle/>
              <a:p>
                <a:r>
                  <a:rPr lang="en-US">
                    <a:noFill/>
                  </a:rPr>
                  <a:t> </a:t>
                </a:r>
              </a:p>
            </p:txBody>
          </p:sp>
        </mc:Fallback>
      </mc:AlternateContent>
      <p:graphicFrame>
        <p:nvGraphicFramePr>
          <p:cNvPr id="20" name="Table 19">
            <a:extLst>
              <a:ext uri="{FF2B5EF4-FFF2-40B4-BE49-F238E27FC236}">
                <a16:creationId xmlns:a16="http://schemas.microsoft.com/office/drawing/2014/main" id="{20708769-E43C-B06F-3F4C-449FED43315A}"/>
              </a:ext>
            </a:extLst>
          </p:cNvPr>
          <p:cNvGraphicFramePr>
            <a:graphicFrameLocks noGrp="1"/>
          </p:cNvGraphicFramePr>
          <p:nvPr>
            <p:extLst>
              <p:ext uri="{D42A27DB-BD31-4B8C-83A1-F6EECF244321}">
                <p14:modId xmlns:p14="http://schemas.microsoft.com/office/powerpoint/2010/main" val="521621644"/>
              </p:ext>
            </p:extLst>
          </p:nvPr>
        </p:nvGraphicFramePr>
        <p:xfrm>
          <a:off x="9511707" y="3533267"/>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53B562-9BB1-8499-35DA-3F0E38928474}"/>
                  </a:ext>
                </a:extLst>
              </p:cNvPr>
              <p:cNvSpPr txBox="1"/>
              <p:nvPr/>
            </p:nvSpPr>
            <p:spPr>
              <a:xfrm>
                <a:off x="9749833" y="465781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9E53B562-9BB1-8499-35DA-3F0E38928474}"/>
                  </a:ext>
                </a:extLst>
              </p:cNvPr>
              <p:cNvSpPr txBox="1">
                <a:spLocks noRot="1" noChangeAspect="1" noMove="1" noResize="1" noEditPoints="1" noAdjustHandles="1" noChangeArrowheads="1" noChangeShapeType="1" noTextEdit="1"/>
              </p:cNvSpPr>
              <p:nvPr/>
            </p:nvSpPr>
            <p:spPr>
              <a:xfrm>
                <a:off x="9749833" y="4657810"/>
                <a:ext cx="303736" cy="276999"/>
              </a:xfrm>
              <a:prstGeom prst="rect">
                <a:avLst/>
              </a:prstGeom>
              <a:blipFill>
                <a:blip r:embed="rId16"/>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9E4127E-782C-834C-B06E-36681534577D}"/>
                  </a:ext>
                </a:extLst>
              </p:cNvPr>
              <p:cNvSpPr txBox="1"/>
              <p:nvPr/>
            </p:nvSpPr>
            <p:spPr>
              <a:xfrm>
                <a:off x="9734068" y="430571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22" name="TextBox 21">
                <a:extLst>
                  <a:ext uri="{FF2B5EF4-FFF2-40B4-BE49-F238E27FC236}">
                    <a16:creationId xmlns:a16="http://schemas.microsoft.com/office/drawing/2014/main" id="{B9E4127E-782C-834C-B06E-36681534577D}"/>
                  </a:ext>
                </a:extLst>
              </p:cNvPr>
              <p:cNvSpPr txBox="1">
                <a:spLocks noRot="1" noChangeAspect="1" noMove="1" noResize="1" noEditPoints="1" noAdjustHandles="1" noChangeArrowheads="1" noChangeShapeType="1" noTextEdit="1"/>
              </p:cNvSpPr>
              <p:nvPr/>
            </p:nvSpPr>
            <p:spPr>
              <a:xfrm>
                <a:off x="9734068" y="4305711"/>
                <a:ext cx="303736" cy="276999"/>
              </a:xfrm>
              <a:prstGeom prst="rect">
                <a:avLst/>
              </a:prstGeom>
              <a:blipFill>
                <a:blip r:embed="rId1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2EA30B-7C4F-D2DD-6C2D-8F2D2D970C40}"/>
                  </a:ext>
                </a:extLst>
              </p:cNvPr>
              <p:cNvSpPr txBox="1"/>
              <p:nvPr/>
            </p:nvSpPr>
            <p:spPr>
              <a:xfrm>
                <a:off x="9776113" y="3927345"/>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3" name="TextBox 22">
                <a:extLst>
                  <a:ext uri="{FF2B5EF4-FFF2-40B4-BE49-F238E27FC236}">
                    <a16:creationId xmlns:a16="http://schemas.microsoft.com/office/drawing/2014/main" id="{352EA30B-7C4F-D2DD-6C2D-8F2D2D970C40}"/>
                  </a:ext>
                </a:extLst>
              </p:cNvPr>
              <p:cNvSpPr txBox="1">
                <a:spLocks noRot="1" noChangeAspect="1" noMove="1" noResize="1" noEditPoints="1" noAdjustHandles="1" noChangeArrowheads="1" noChangeShapeType="1" noTextEdit="1"/>
              </p:cNvSpPr>
              <p:nvPr/>
            </p:nvSpPr>
            <p:spPr>
              <a:xfrm>
                <a:off x="9776113" y="3927345"/>
                <a:ext cx="303225" cy="276999"/>
              </a:xfrm>
              <a:prstGeom prst="rect">
                <a:avLst/>
              </a:prstGeom>
              <a:blipFill>
                <a:blip r:embed="rId18"/>
                <a:stretch>
                  <a:fillRect l="-12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9E74C8-0945-4B27-1E4C-C452373820B0}"/>
                  </a:ext>
                </a:extLst>
              </p:cNvPr>
              <p:cNvSpPr txBox="1"/>
              <p:nvPr/>
            </p:nvSpPr>
            <p:spPr>
              <a:xfrm>
                <a:off x="5523648" y="3614730"/>
                <a:ext cx="1321196" cy="276999"/>
              </a:xfrm>
              <a:prstGeom prst="rect">
                <a:avLst/>
              </a:prstGeom>
              <a:noFill/>
            </p:spPr>
            <p:txBody>
              <a:bodyPr wrap="none" lIns="0" tIns="0" rIns="0" bIns="0" rtlCol="0">
                <a:spAutoFit/>
              </a:bodyPr>
              <a:lstStyle/>
              <a:p>
                <a:r>
                  <a:rPr lang="en-US" b="1" dirty="0"/>
                  <a:t>permuted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a14:m>
                <a:endParaRPr lang="en-US" b="1" dirty="0"/>
              </a:p>
            </p:txBody>
          </p:sp>
        </mc:Choice>
        <mc:Fallback xmlns="">
          <p:sp>
            <p:nvSpPr>
              <p:cNvPr id="24" name="TextBox 23">
                <a:extLst>
                  <a:ext uri="{FF2B5EF4-FFF2-40B4-BE49-F238E27FC236}">
                    <a16:creationId xmlns:a16="http://schemas.microsoft.com/office/drawing/2014/main" id="{409E74C8-0945-4B27-1E4C-C452373820B0}"/>
                  </a:ext>
                </a:extLst>
              </p:cNvPr>
              <p:cNvSpPr txBox="1">
                <a:spLocks noRot="1" noChangeAspect="1" noMove="1" noResize="1" noEditPoints="1" noAdjustHandles="1" noChangeArrowheads="1" noChangeShapeType="1" noTextEdit="1"/>
              </p:cNvSpPr>
              <p:nvPr/>
            </p:nvSpPr>
            <p:spPr>
              <a:xfrm>
                <a:off x="5523648" y="3614730"/>
                <a:ext cx="1321196" cy="276999"/>
              </a:xfrm>
              <a:prstGeom prst="rect">
                <a:avLst/>
              </a:prstGeom>
              <a:blipFill>
                <a:blip r:embed="rId19"/>
                <a:stretch>
                  <a:fillRect l="-10377" t="-26087" r="-1887" b="-47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CC61AE4-FA94-6105-77F6-4857F48A543D}"/>
                  </a:ext>
                </a:extLst>
              </p:cNvPr>
              <p:cNvSpPr txBox="1"/>
              <p:nvPr/>
            </p:nvSpPr>
            <p:spPr>
              <a:xfrm>
                <a:off x="9083012" y="3558013"/>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5" name="TextBox 24">
                <a:extLst>
                  <a:ext uri="{FF2B5EF4-FFF2-40B4-BE49-F238E27FC236}">
                    <a16:creationId xmlns:a16="http://schemas.microsoft.com/office/drawing/2014/main" id="{9CC61AE4-FA94-6105-77F6-4857F48A543D}"/>
                  </a:ext>
                </a:extLst>
              </p:cNvPr>
              <p:cNvSpPr txBox="1">
                <a:spLocks noRot="1" noChangeAspect="1" noMove="1" noResize="1" noEditPoints="1" noAdjustHandles="1" noChangeArrowheads="1" noChangeShapeType="1" noTextEdit="1"/>
              </p:cNvSpPr>
              <p:nvPr/>
            </p:nvSpPr>
            <p:spPr>
              <a:xfrm>
                <a:off x="9083012" y="3558013"/>
                <a:ext cx="373436" cy="276999"/>
              </a:xfrm>
              <a:prstGeom prst="rect">
                <a:avLst/>
              </a:prstGeom>
              <a:blipFill>
                <a:blip r:embed="rId20"/>
                <a:stretch>
                  <a:fillRect l="-13333" r="-6667"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C74BFDE-87A9-A442-7E66-5AA73D3D1270}"/>
                  </a:ext>
                </a:extLst>
              </p:cNvPr>
              <p:cNvSpPr txBox="1"/>
              <p:nvPr/>
            </p:nvSpPr>
            <p:spPr>
              <a:xfrm>
                <a:off x="8805738" y="4150724"/>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b="0" dirty="0"/>
              </a:p>
              <a:p>
                <a:endParaRPr lang="en-US" sz="2400" dirty="0"/>
              </a:p>
            </p:txBody>
          </p:sp>
        </mc:Choice>
        <mc:Fallback xmlns="">
          <p:sp>
            <p:nvSpPr>
              <p:cNvPr id="26" name="TextBox 25">
                <a:extLst>
                  <a:ext uri="{FF2B5EF4-FFF2-40B4-BE49-F238E27FC236}">
                    <a16:creationId xmlns:a16="http://schemas.microsoft.com/office/drawing/2014/main" id="{CC74BFDE-87A9-A442-7E66-5AA73D3D1270}"/>
                  </a:ext>
                </a:extLst>
              </p:cNvPr>
              <p:cNvSpPr txBox="1">
                <a:spLocks noRot="1" noChangeAspect="1" noMove="1" noResize="1" noEditPoints="1" noAdjustHandles="1" noChangeArrowheads="1" noChangeShapeType="1" noTextEdit="1"/>
              </p:cNvSpPr>
              <p:nvPr/>
            </p:nvSpPr>
            <p:spPr>
              <a:xfrm>
                <a:off x="8805738" y="4150724"/>
                <a:ext cx="762951" cy="83099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D889BCA-869B-F705-3476-646AFC2BE4ED}"/>
                  </a:ext>
                </a:extLst>
              </p:cNvPr>
              <p:cNvSpPr txBox="1"/>
              <p:nvPr/>
            </p:nvSpPr>
            <p:spPr>
              <a:xfrm>
                <a:off x="6515210" y="5331543"/>
                <a:ext cx="32594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Reaction permutation: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a14:m>
                <a:endParaRPr lang="en-US" dirty="0"/>
              </a:p>
            </p:txBody>
          </p:sp>
        </mc:Choice>
        <mc:Fallback xmlns="">
          <p:sp>
            <p:nvSpPr>
              <p:cNvPr id="28" name="TextBox 27">
                <a:extLst>
                  <a:ext uri="{FF2B5EF4-FFF2-40B4-BE49-F238E27FC236}">
                    <a16:creationId xmlns:a16="http://schemas.microsoft.com/office/drawing/2014/main" id="{0D889BCA-869B-F705-3476-646AFC2BE4ED}"/>
                  </a:ext>
                </a:extLst>
              </p:cNvPr>
              <p:cNvSpPr txBox="1">
                <a:spLocks noRot="1" noChangeAspect="1" noMove="1" noResize="1" noEditPoints="1" noAdjustHandles="1" noChangeArrowheads="1" noChangeShapeType="1" noTextEdit="1"/>
              </p:cNvSpPr>
              <p:nvPr/>
            </p:nvSpPr>
            <p:spPr>
              <a:xfrm>
                <a:off x="6515210" y="5331543"/>
                <a:ext cx="3259412" cy="369332"/>
              </a:xfrm>
              <a:prstGeom prst="rect">
                <a:avLst/>
              </a:prstGeom>
              <a:blipFill>
                <a:blip r:embed="rId22"/>
                <a:stretch>
                  <a:fillRect l="-1946" t="-10345"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A82407E-385F-7F7C-275F-2C03395D9185}"/>
                  </a:ext>
                </a:extLst>
              </p:cNvPr>
              <p:cNvSpPr txBox="1"/>
              <p:nvPr/>
            </p:nvSpPr>
            <p:spPr>
              <a:xfrm>
                <a:off x="6619587" y="5701586"/>
                <a:ext cx="2467342" cy="276999"/>
              </a:xfrm>
              <a:prstGeom prst="rect">
                <a:avLst/>
              </a:prstGeom>
              <a:noFill/>
            </p:spPr>
            <p:txBody>
              <a:bodyPr wrap="none" lIns="0" tIns="0" rIns="0" bIns="0" rtlCol="0">
                <a:spAutoFit/>
              </a:bodyPr>
              <a:lstStyle/>
              <a:p>
                <a:r>
                  <a:rPr lang="en-US" b="0" dirty="0"/>
                  <a:t>Column permutation: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dirty="0"/>
              </a:p>
            </p:txBody>
          </p:sp>
        </mc:Choice>
        <mc:Fallback xmlns="">
          <p:sp>
            <p:nvSpPr>
              <p:cNvPr id="29" name="TextBox 28">
                <a:extLst>
                  <a:ext uri="{FF2B5EF4-FFF2-40B4-BE49-F238E27FC236}">
                    <a16:creationId xmlns:a16="http://schemas.microsoft.com/office/drawing/2014/main" id="{AA82407E-385F-7F7C-275F-2C03395D9185}"/>
                  </a:ext>
                </a:extLst>
              </p:cNvPr>
              <p:cNvSpPr txBox="1">
                <a:spLocks noRot="1" noChangeAspect="1" noMove="1" noResize="1" noEditPoints="1" noAdjustHandles="1" noChangeArrowheads="1" noChangeShapeType="1" noTextEdit="1"/>
              </p:cNvSpPr>
              <p:nvPr/>
            </p:nvSpPr>
            <p:spPr>
              <a:xfrm>
                <a:off x="6619587" y="5701586"/>
                <a:ext cx="2467342" cy="276999"/>
              </a:xfrm>
              <a:prstGeom prst="rect">
                <a:avLst/>
              </a:prstGeom>
              <a:blipFill>
                <a:blip r:embed="rId23"/>
                <a:stretch>
                  <a:fillRect l="-6154" t="-21739" r="-2051" b="-52174"/>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DFAA82BC-4ACB-BB19-2DA6-406F09D32B01}"/>
              </a:ext>
            </a:extLst>
          </p:cNvPr>
          <p:cNvSpPr txBox="1"/>
          <p:nvPr/>
        </p:nvSpPr>
        <p:spPr>
          <a:xfrm>
            <a:off x="3247714" y="1744720"/>
            <a:ext cx="292068"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F11925AF-E322-907D-8011-1F0B1241577D}"/>
              </a:ext>
            </a:extLst>
          </p:cNvPr>
          <p:cNvSpPr txBox="1"/>
          <p:nvPr/>
        </p:nvSpPr>
        <p:spPr>
          <a:xfrm>
            <a:off x="237357" y="3162875"/>
            <a:ext cx="3073727" cy="369332"/>
          </a:xfrm>
          <a:prstGeom prst="rect">
            <a:avLst/>
          </a:prstGeom>
          <a:noFill/>
        </p:spPr>
        <p:txBody>
          <a:bodyPr wrap="none" rtlCol="0">
            <a:spAutoFit/>
          </a:bodyPr>
          <a:lstStyle/>
          <a:p>
            <a:r>
              <a:rPr lang="en-US" b="1" dirty="0"/>
              <a:t>1. Find all of the permutations</a:t>
            </a:r>
          </a:p>
        </p:txBody>
      </p:sp>
      <p:sp>
        <p:nvSpPr>
          <p:cNvPr id="32" name="TextBox 31">
            <a:extLst>
              <a:ext uri="{FF2B5EF4-FFF2-40B4-BE49-F238E27FC236}">
                <a16:creationId xmlns:a16="http://schemas.microsoft.com/office/drawing/2014/main" id="{C0A25906-53A3-86CD-9BC1-A2AA3C84A0C8}"/>
              </a:ext>
            </a:extLst>
          </p:cNvPr>
          <p:cNvSpPr txBox="1"/>
          <p:nvPr/>
        </p:nvSpPr>
        <p:spPr>
          <a:xfrm>
            <a:off x="6280715" y="3064619"/>
            <a:ext cx="5151090" cy="369332"/>
          </a:xfrm>
          <a:prstGeom prst="rect">
            <a:avLst/>
          </a:prstGeom>
          <a:noFill/>
        </p:spPr>
        <p:txBody>
          <a:bodyPr wrap="none" rtlCol="0">
            <a:spAutoFit/>
          </a:bodyPr>
          <a:lstStyle/>
          <a:p>
            <a:r>
              <a:rPr lang="en-US" b="1" dirty="0"/>
              <a:t>2. For each permutation, check equality of matrices.</a:t>
            </a:r>
          </a:p>
        </p:txBody>
      </p:sp>
      <p:sp>
        <p:nvSpPr>
          <p:cNvPr id="33" name="TextBox 32">
            <a:extLst>
              <a:ext uri="{FF2B5EF4-FFF2-40B4-BE49-F238E27FC236}">
                <a16:creationId xmlns:a16="http://schemas.microsoft.com/office/drawing/2014/main" id="{26F7CEEB-1103-36DB-AD52-3A098FB50CDF}"/>
              </a:ext>
            </a:extLst>
          </p:cNvPr>
          <p:cNvSpPr txBox="1"/>
          <p:nvPr/>
        </p:nvSpPr>
        <p:spPr>
          <a:xfrm>
            <a:off x="2997112" y="5978585"/>
            <a:ext cx="3427605" cy="369332"/>
          </a:xfrm>
          <a:prstGeom prst="rect">
            <a:avLst/>
          </a:prstGeom>
          <a:noFill/>
        </p:spPr>
        <p:txBody>
          <a:bodyPr wrap="none" rtlCol="0">
            <a:spAutoFit/>
          </a:bodyPr>
          <a:lstStyle/>
          <a:p>
            <a:r>
              <a:rPr lang="en-US" dirty="0"/>
              <a:t>Total matrix permutations: 6*2=12</a:t>
            </a:r>
          </a:p>
        </p:txBody>
      </p:sp>
    </p:spTree>
    <p:extLst>
      <p:ext uri="{BB962C8B-B14F-4D97-AF65-F5344CB8AC3E}">
        <p14:creationId xmlns:p14="http://schemas.microsoft.com/office/powerpoint/2010/main" val="426097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3E5C5-7BC5-3F44-7707-F12ED28AA0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FBE302-8015-DEA6-EA95-2B39AB987D2E}"/>
              </a:ext>
            </a:extLst>
          </p:cNvPr>
          <p:cNvSpPr>
            <a:spLocks noGrp="1"/>
          </p:cNvSpPr>
          <p:nvPr>
            <p:ph type="title"/>
          </p:nvPr>
        </p:nvSpPr>
        <p:spPr>
          <a:xfrm>
            <a:off x="838200" y="-53620"/>
            <a:ext cx="10515600" cy="1008213"/>
          </a:xfrm>
        </p:spPr>
        <p:txBody>
          <a:bodyPr/>
          <a:lstStyle/>
          <a:p>
            <a:r>
              <a:rPr lang="en-US" dirty="0"/>
              <a:t>Search Space for Strong Identity</a:t>
            </a:r>
          </a:p>
        </p:txBody>
      </p:sp>
      <p:sp>
        <p:nvSpPr>
          <p:cNvPr id="11" name="TextBox 10">
            <a:extLst>
              <a:ext uri="{FF2B5EF4-FFF2-40B4-BE49-F238E27FC236}">
                <a16:creationId xmlns:a16="http://schemas.microsoft.com/office/drawing/2014/main" id="{80352150-639B-597A-A77D-993623CDD7F6}"/>
              </a:ext>
            </a:extLst>
          </p:cNvPr>
          <p:cNvSpPr txBox="1"/>
          <p:nvPr/>
        </p:nvSpPr>
        <p:spPr>
          <a:xfrm>
            <a:off x="1926773" y="767082"/>
            <a:ext cx="2900153" cy="830997"/>
          </a:xfrm>
          <a:prstGeom prst="rect">
            <a:avLst/>
          </a:prstGeom>
          <a:noFill/>
        </p:spPr>
        <p:txBody>
          <a:bodyPr wrap="none" rtlCol="0">
            <a:spAutoFit/>
          </a:bodyPr>
          <a:lstStyle/>
          <a:p>
            <a:pPr algn="ctr"/>
            <a:r>
              <a:rPr lang="en-US" sz="1600" i="1" dirty="0"/>
              <a:t>Network A</a:t>
            </a:r>
          </a:p>
          <a:p>
            <a:r>
              <a:rPr lang="en-US" sz="1600" dirty="0">
                <a:latin typeface="Courier New" panose="02070309020205020404" pitchFamily="49" charset="0"/>
                <a:cs typeface="Courier New" panose="02070309020205020404" pitchFamily="49" charset="0"/>
              </a:rPr>
              <a:t>J1: S1 + S2 -&gt; S1 + S3</a:t>
            </a:r>
          </a:p>
          <a:p>
            <a:r>
              <a:rPr lang="en-US" sz="1600" dirty="0">
                <a:latin typeface="Courier New" panose="02070309020205020404" pitchFamily="49" charset="0"/>
                <a:cs typeface="Courier New" panose="02070309020205020404" pitchFamily="49" charset="0"/>
              </a:rPr>
              <a:t>J2: S3 + S3 -&gt; S1</a:t>
            </a:r>
          </a:p>
        </p:txBody>
      </p:sp>
      <p:sp>
        <p:nvSpPr>
          <p:cNvPr id="12" name="TextBox 11">
            <a:extLst>
              <a:ext uri="{FF2B5EF4-FFF2-40B4-BE49-F238E27FC236}">
                <a16:creationId xmlns:a16="http://schemas.microsoft.com/office/drawing/2014/main" id="{0A7E7536-DD7D-D20F-3BC7-CFB3B1B0A921}"/>
              </a:ext>
            </a:extLst>
          </p:cNvPr>
          <p:cNvSpPr txBox="1"/>
          <p:nvPr/>
        </p:nvSpPr>
        <p:spPr>
          <a:xfrm>
            <a:off x="5513655" y="769050"/>
            <a:ext cx="3517310" cy="830997"/>
          </a:xfrm>
          <a:prstGeom prst="rect">
            <a:avLst/>
          </a:prstGeom>
          <a:noFill/>
        </p:spPr>
        <p:txBody>
          <a:bodyPr wrap="none" rtlCol="0">
            <a:spAutoFit/>
          </a:bodyPr>
          <a:lstStyle/>
          <a:p>
            <a:pPr algn="ctr"/>
            <a:r>
              <a:rPr lang="en-US" sz="1600" i="1" dirty="0"/>
              <a:t>Network B</a:t>
            </a:r>
          </a:p>
          <a:p>
            <a:r>
              <a:rPr lang="en-US" sz="1600" dirty="0">
                <a:latin typeface="Courier New" panose="02070309020205020404" pitchFamily="49" charset="0"/>
                <a:cs typeface="Courier New" panose="02070309020205020404" pitchFamily="49" charset="0"/>
              </a:rPr>
              <a:t>J1’: S1’ + S1’ -&gt; S2’</a:t>
            </a:r>
          </a:p>
          <a:p>
            <a:r>
              <a:rPr lang="en-US" sz="1600" dirty="0">
                <a:latin typeface="Courier New" panose="02070309020205020404" pitchFamily="49" charset="0"/>
                <a:cs typeface="Courier New" panose="02070309020205020404" pitchFamily="49" charset="0"/>
              </a:rPr>
              <a:t>J2’: S3’ + S2’ -&gt; S2’ + S1’</a:t>
            </a:r>
          </a:p>
        </p:txBody>
      </p:sp>
      <p:sp>
        <p:nvSpPr>
          <p:cNvPr id="2" name="TextBox 1">
            <a:extLst>
              <a:ext uri="{FF2B5EF4-FFF2-40B4-BE49-F238E27FC236}">
                <a16:creationId xmlns:a16="http://schemas.microsoft.com/office/drawing/2014/main" id="{200CA673-C2DB-70A1-79C3-D3C4DACA8AAD}"/>
              </a:ext>
            </a:extLst>
          </p:cNvPr>
          <p:cNvSpPr txBox="1"/>
          <p:nvPr/>
        </p:nvSpPr>
        <p:spPr>
          <a:xfrm>
            <a:off x="584773" y="1702695"/>
            <a:ext cx="9857763" cy="646331"/>
          </a:xfrm>
          <a:prstGeom prst="rect">
            <a:avLst/>
          </a:prstGeom>
          <a:solidFill>
            <a:schemeClr val="bg1">
              <a:lumMod val="95000"/>
            </a:schemeClr>
          </a:solidFill>
        </p:spPr>
        <p:txBody>
          <a:bodyPr wrap="square" rtlCol="0">
            <a:spAutoFit/>
          </a:bodyPr>
          <a:lstStyle/>
          <a:p>
            <a:r>
              <a:rPr lang="en-US" b="1" dirty="0"/>
              <a:t>Objective</a:t>
            </a:r>
            <a:r>
              <a:rPr lang="en-US" dirty="0"/>
              <a:t>: Find an assignment of </a:t>
            </a:r>
            <a:r>
              <a:rPr lang="en-US" dirty="0">
                <a:latin typeface="Courier New" panose="02070309020205020404" pitchFamily="49" charset="0"/>
                <a:cs typeface="Courier New" panose="02070309020205020404" pitchFamily="49" charset="0"/>
              </a:rPr>
              <a:t>J1’, J2’ </a:t>
            </a:r>
            <a:r>
              <a:rPr lang="en-US" dirty="0"/>
              <a:t>to </a:t>
            </a:r>
            <a:r>
              <a:rPr lang="en-US" dirty="0">
                <a:latin typeface="Courier New" panose="02070309020205020404" pitchFamily="49" charset="0"/>
                <a:cs typeface="Courier New" panose="02070309020205020404" pitchFamily="49" charset="0"/>
              </a:rPr>
              <a:t>J1, J2 </a:t>
            </a:r>
            <a:r>
              <a:rPr lang="en-US" dirty="0"/>
              <a:t>and an assignment of </a:t>
            </a:r>
            <a:r>
              <a:rPr lang="en-US" dirty="0">
                <a:latin typeface="Courier New" panose="02070309020205020404" pitchFamily="49" charset="0"/>
                <a:cs typeface="Courier New" panose="02070309020205020404" pitchFamily="49" charset="0"/>
              </a:rPr>
              <a:t>S1’, S2’, S3’ </a:t>
            </a:r>
            <a:r>
              <a:rPr lang="en-US" dirty="0"/>
              <a:t>to </a:t>
            </a:r>
            <a:r>
              <a:rPr lang="en-US" dirty="0">
                <a:latin typeface="Courier New" panose="02070309020205020404" pitchFamily="49" charset="0"/>
                <a:cs typeface="Courier New" panose="02070309020205020404" pitchFamily="49" charset="0"/>
              </a:rPr>
              <a:t>S1, S2, S3 </a:t>
            </a:r>
            <a:r>
              <a:rPr lang="en-US" dirty="0">
                <a:latin typeface="Calibri" panose="020F0502020204030204" pitchFamily="34" charset="0"/>
                <a:cs typeface="Calibri" panose="020F0502020204030204" pitchFamily="34" charset="0"/>
              </a:rPr>
              <a:t>so that the reaction networks are identical if we substitute the assignments.</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8B66AEFE-2891-DCF5-D84C-5A8F78D24315}"/>
              </a:ext>
            </a:extLst>
          </p:cNvPr>
          <p:cNvSpPr txBox="1"/>
          <p:nvPr/>
        </p:nvSpPr>
        <p:spPr>
          <a:xfrm>
            <a:off x="4286775" y="2811686"/>
            <a:ext cx="506870" cy="307777"/>
          </a:xfrm>
          <a:prstGeom prst="rect">
            <a:avLst/>
          </a:prstGeom>
          <a:solidFill>
            <a:schemeClr val="accent4">
              <a:lumMod val="20000"/>
              <a:lumOff val="80000"/>
            </a:schemeClr>
          </a:solidFill>
          <a:ln>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8" name="TextBox 7">
            <a:extLst>
              <a:ext uri="{FF2B5EF4-FFF2-40B4-BE49-F238E27FC236}">
                <a16:creationId xmlns:a16="http://schemas.microsoft.com/office/drawing/2014/main" id="{3045B12F-E105-0A45-0646-F6FD82670523}"/>
              </a:ext>
            </a:extLst>
          </p:cNvPr>
          <p:cNvSpPr txBox="1"/>
          <p:nvPr/>
        </p:nvSpPr>
        <p:spPr>
          <a:xfrm>
            <a:off x="8684004" y="2811686"/>
            <a:ext cx="506870" cy="307777"/>
          </a:xfrm>
          <a:prstGeom prst="rect">
            <a:avLst/>
          </a:prstGeom>
          <a:solidFill>
            <a:schemeClr val="accent4">
              <a:lumMod val="20000"/>
              <a:lumOff val="80000"/>
            </a:schemeClr>
          </a:solidFill>
          <a:ln>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13" name="TextBox 12">
            <a:extLst>
              <a:ext uri="{FF2B5EF4-FFF2-40B4-BE49-F238E27FC236}">
                <a16:creationId xmlns:a16="http://schemas.microsoft.com/office/drawing/2014/main" id="{AF429779-FC1D-D123-BE2A-042F8D63763A}"/>
              </a:ext>
            </a:extLst>
          </p:cNvPr>
          <p:cNvSpPr txBox="1"/>
          <p:nvPr/>
        </p:nvSpPr>
        <p:spPr>
          <a:xfrm>
            <a:off x="1780346" y="2811686"/>
            <a:ext cx="510156" cy="307777"/>
          </a:xfrm>
          <a:prstGeom prst="rect">
            <a:avLst/>
          </a:prstGeom>
          <a:noFill/>
          <a:ln>
            <a:noFill/>
          </a:ln>
        </p:spPr>
        <p:txBody>
          <a:bodyPr wrap="square">
            <a:spAutoFit/>
          </a:bodyPr>
          <a:lstStyle/>
          <a:p>
            <a:r>
              <a:rPr lang="en-US" sz="1400" dirty="0">
                <a:latin typeface="Courier New" panose="02070309020205020404" pitchFamily="49" charset="0"/>
                <a:cs typeface="Courier New" panose="02070309020205020404" pitchFamily="49" charset="0"/>
              </a:rPr>
              <a:t>J1</a:t>
            </a:r>
            <a:endParaRPr lang="en-US" sz="1400" dirty="0"/>
          </a:p>
        </p:txBody>
      </p:sp>
      <p:sp>
        <p:nvSpPr>
          <p:cNvPr id="44" name="TextBox 43">
            <a:extLst>
              <a:ext uri="{FF2B5EF4-FFF2-40B4-BE49-F238E27FC236}">
                <a16:creationId xmlns:a16="http://schemas.microsoft.com/office/drawing/2014/main" id="{E759AF58-6ECD-E4F5-85A4-59DFDEF194CF}"/>
              </a:ext>
            </a:extLst>
          </p:cNvPr>
          <p:cNvSpPr txBox="1"/>
          <p:nvPr/>
        </p:nvSpPr>
        <p:spPr>
          <a:xfrm>
            <a:off x="1589802" y="2499919"/>
            <a:ext cx="981872" cy="307777"/>
          </a:xfrm>
          <a:prstGeom prst="rect">
            <a:avLst/>
          </a:prstGeom>
          <a:noFill/>
        </p:spPr>
        <p:txBody>
          <a:bodyPr wrap="none" rtlCol="0">
            <a:spAutoFit/>
          </a:bodyPr>
          <a:lstStyle/>
          <a:p>
            <a:r>
              <a:rPr lang="en-US" sz="1400" b="1" dirty="0"/>
              <a:t>Network A</a:t>
            </a:r>
          </a:p>
        </p:txBody>
      </p:sp>
      <p:sp>
        <p:nvSpPr>
          <p:cNvPr id="45" name="TextBox 44">
            <a:extLst>
              <a:ext uri="{FF2B5EF4-FFF2-40B4-BE49-F238E27FC236}">
                <a16:creationId xmlns:a16="http://schemas.microsoft.com/office/drawing/2014/main" id="{C5BD3859-84C4-0E76-7AAD-6C05AE876084}"/>
              </a:ext>
            </a:extLst>
          </p:cNvPr>
          <p:cNvSpPr txBox="1"/>
          <p:nvPr/>
        </p:nvSpPr>
        <p:spPr>
          <a:xfrm>
            <a:off x="6239123" y="2432668"/>
            <a:ext cx="973856" cy="307777"/>
          </a:xfrm>
          <a:prstGeom prst="rect">
            <a:avLst/>
          </a:prstGeom>
          <a:noFill/>
        </p:spPr>
        <p:txBody>
          <a:bodyPr wrap="none" rtlCol="0">
            <a:spAutoFit/>
          </a:bodyPr>
          <a:lstStyle/>
          <a:p>
            <a:r>
              <a:rPr lang="en-US" sz="1400" b="1" dirty="0"/>
              <a:t>Network B</a:t>
            </a:r>
          </a:p>
        </p:txBody>
      </p:sp>
      <p:sp>
        <p:nvSpPr>
          <p:cNvPr id="48" name="TextBox 47">
            <a:extLst>
              <a:ext uri="{FF2B5EF4-FFF2-40B4-BE49-F238E27FC236}">
                <a16:creationId xmlns:a16="http://schemas.microsoft.com/office/drawing/2014/main" id="{BF67FE94-A575-3DBA-27A4-69F14C74BBE3}"/>
              </a:ext>
            </a:extLst>
          </p:cNvPr>
          <p:cNvSpPr txBox="1"/>
          <p:nvPr/>
        </p:nvSpPr>
        <p:spPr>
          <a:xfrm>
            <a:off x="1780346" y="3330411"/>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J2</a:t>
            </a:r>
            <a:endParaRPr lang="en-US" sz="1400" dirty="0"/>
          </a:p>
        </p:txBody>
      </p:sp>
      <p:sp>
        <p:nvSpPr>
          <p:cNvPr id="50" name="TextBox 49">
            <a:extLst>
              <a:ext uri="{FF2B5EF4-FFF2-40B4-BE49-F238E27FC236}">
                <a16:creationId xmlns:a16="http://schemas.microsoft.com/office/drawing/2014/main" id="{2DDA440F-1B06-19DA-C147-27538AFAB087}"/>
              </a:ext>
            </a:extLst>
          </p:cNvPr>
          <p:cNvSpPr txBox="1"/>
          <p:nvPr/>
        </p:nvSpPr>
        <p:spPr>
          <a:xfrm>
            <a:off x="8684004" y="330803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51" name="TextBox 50">
            <a:extLst>
              <a:ext uri="{FF2B5EF4-FFF2-40B4-BE49-F238E27FC236}">
                <a16:creationId xmlns:a16="http://schemas.microsoft.com/office/drawing/2014/main" id="{6E45641A-4C28-FEEE-8A4B-D24D0A5BB3D1}"/>
              </a:ext>
            </a:extLst>
          </p:cNvPr>
          <p:cNvSpPr txBox="1"/>
          <p:nvPr/>
        </p:nvSpPr>
        <p:spPr>
          <a:xfrm>
            <a:off x="1780346" y="3849136"/>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S1</a:t>
            </a:r>
            <a:endParaRPr lang="en-US" sz="1400" dirty="0"/>
          </a:p>
        </p:txBody>
      </p:sp>
      <p:cxnSp>
        <p:nvCxnSpPr>
          <p:cNvPr id="71" name="Straight Connector 70">
            <a:extLst>
              <a:ext uri="{FF2B5EF4-FFF2-40B4-BE49-F238E27FC236}">
                <a16:creationId xmlns:a16="http://schemas.microsoft.com/office/drawing/2014/main" id="{15EA4F77-8A53-4053-EB6B-FF57D2F5CBD4}"/>
              </a:ext>
            </a:extLst>
          </p:cNvPr>
          <p:cNvCxnSpPr>
            <a:cxnSpLocks/>
            <a:endCxn id="8" idx="3"/>
          </p:cNvCxnSpPr>
          <p:nvPr/>
        </p:nvCxnSpPr>
        <p:spPr>
          <a:xfrm>
            <a:off x="2309683" y="2965574"/>
            <a:ext cx="6881191"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320F9DA-2696-BC3C-117D-F974C4339702}"/>
              </a:ext>
            </a:extLst>
          </p:cNvPr>
          <p:cNvCxnSpPr>
            <a:cxnSpLocks/>
            <a:endCxn id="50" idx="3"/>
          </p:cNvCxnSpPr>
          <p:nvPr/>
        </p:nvCxnSpPr>
        <p:spPr>
          <a:xfrm>
            <a:off x="2311081" y="3461922"/>
            <a:ext cx="6879793"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6342532-717C-DC4D-2422-9C5A6C4B7F12}"/>
              </a:ext>
            </a:extLst>
          </p:cNvPr>
          <p:cNvSpPr txBox="1"/>
          <p:nvPr/>
        </p:nvSpPr>
        <p:spPr>
          <a:xfrm>
            <a:off x="1780346" y="4367861"/>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S2</a:t>
            </a:r>
            <a:endParaRPr lang="en-US" sz="1400" dirty="0"/>
          </a:p>
        </p:txBody>
      </p:sp>
      <p:sp>
        <p:nvSpPr>
          <p:cNvPr id="76" name="TextBox 75">
            <a:extLst>
              <a:ext uri="{FF2B5EF4-FFF2-40B4-BE49-F238E27FC236}">
                <a16:creationId xmlns:a16="http://schemas.microsoft.com/office/drawing/2014/main" id="{1BD6DE9E-7147-C233-6EE1-A67C96A21B34}"/>
              </a:ext>
            </a:extLst>
          </p:cNvPr>
          <p:cNvSpPr txBox="1"/>
          <p:nvPr/>
        </p:nvSpPr>
        <p:spPr>
          <a:xfrm>
            <a:off x="1780346" y="4886585"/>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S3</a:t>
            </a:r>
            <a:endParaRPr lang="en-US" sz="1400" dirty="0"/>
          </a:p>
        </p:txBody>
      </p:sp>
      <p:cxnSp>
        <p:nvCxnSpPr>
          <p:cNvPr id="78" name="Straight Arrow Connector 77">
            <a:extLst>
              <a:ext uri="{FF2B5EF4-FFF2-40B4-BE49-F238E27FC236}">
                <a16:creationId xmlns:a16="http://schemas.microsoft.com/office/drawing/2014/main" id="{A72E735D-7EB8-11D0-B03B-25A4AC36CB9D}"/>
              </a:ext>
            </a:extLst>
          </p:cNvPr>
          <p:cNvCxnSpPr>
            <a:stCxn id="4" idx="2"/>
            <a:endCxn id="49" idx="0"/>
          </p:cNvCxnSpPr>
          <p:nvPr/>
        </p:nvCxnSpPr>
        <p:spPr>
          <a:xfrm>
            <a:off x="4540210" y="3119463"/>
            <a:ext cx="0" cy="18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2F84517-0B91-8AA3-FD6A-320DA1C1FD0C}"/>
              </a:ext>
            </a:extLst>
          </p:cNvPr>
          <p:cNvGrpSpPr/>
          <p:nvPr/>
        </p:nvGrpSpPr>
        <p:grpSpPr>
          <a:xfrm>
            <a:off x="2631559" y="3308034"/>
            <a:ext cx="3673446" cy="1904683"/>
            <a:chOff x="2631559" y="3308034"/>
            <a:chExt cx="3673446" cy="1904683"/>
          </a:xfrm>
        </p:grpSpPr>
        <p:sp>
          <p:nvSpPr>
            <p:cNvPr id="49" name="TextBox 48">
              <a:extLst>
                <a:ext uri="{FF2B5EF4-FFF2-40B4-BE49-F238E27FC236}">
                  <a16:creationId xmlns:a16="http://schemas.microsoft.com/office/drawing/2014/main" id="{901A3743-D4DE-00D4-9D37-191C90CD86E3}"/>
                </a:ext>
              </a:extLst>
            </p:cNvPr>
            <p:cNvSpPr txBox="1"/>
            <p:nvPr/>
          </p:nvSpPr>
          <p:spPr>
            <a:xfrm>
              <a:off x="4286775" y="330803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52" name="TextBox 51">
              <a:extLst>
                <a:ext uri="{FF2B5EF4-FFF2-40B4-BE49-F238E27FC236}">
                  <a16:creationId xmlns:a16="http://schemas.microsoft.com/office/drawing/2014/main" id="{42745E5B-C8E1-7EA6-A096-B99DFE9395BB}"/>
                </a:ext>
              </a:extLst>
            </p:cNvPr>
            <p:cNvSpPr txBox="1"/>
            <p:nvPr/>
          </p:nvSpPr>
          <p:spPr>
            <a:xfrm>
              <a:off x="3376534" y="38526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54" name="TextBox 53">
              <a:extLst>
                <a:ext uri="{FF2B5EF4-FFF2-40B4-BE49-F238E27FC236}">
                  <a16:creationId xmlns:a16="http://schemas.microsoft.com/office/drawing/2014/main" id="{15558C75-7FE2-954E-6945-26EBF83B589B}"/>
                </a:ext>
              </a:extLst>
            </p:cNvPr>
            <p:cNvSpPr txBox="1"/>
            <p:nvPr/>
          </p:nvSpPr>
          <p:spPr>
            <a:xfrm>
              <a:off x="4281148" y="38526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5" name="TextBox 54">
              <a:extLst>
                <a:ext uri="{FF2B5EF4-FFF2-40B4-BE49-F238E27FC236}">
                  <a16:creationId xmlns:a16="http://schemas.microsoft.com/office/drawing/2014/main" id="{053F1D80-7407-37E8-6591-6F6E1B45D34E}"/>
                </a:ext>
              </a:extLst>
            </p:cNvPr>
            <p:cNvSpPr txBox="1"/>
            <p:nvPr/>
          </p:nvSpPr>
          <p:spPr>
            <a:xfrm>
              <a:off x="5243408" y="3852617"/>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6" name="TextBox 55">
              <a:extLst>
                <a:ext uri="{FF2B5EF4-FFF2-40B4-BE49-F238E27FC236}">
                  <a16:creationId xmlns:a16="http://schemas.microsoft.com/office/drawing/2014/main" id="{89AE02D2-1061-DF31-6DA6-361B24376E76}"/>
                </a:ext>
              </a:extLst>
            </p:cNvPr>
            <p:cNvSpPr txBox="1"/>
            <p:nvPr/>
          </p:nvSpPr>
          <p:spPr>
            <a:xfrm>
              <a:off x="2636308" y="4370833"/>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7" name="TextBox 56">
              <a:extLst>
                <a:ext uri="{FF2B5EF4-FFF2-40B4-BE49-F238E27FC236}">
                  <a16:creationId xmlns:a16="http://schemas.microsoft.com/office/drawing/2014/main" id="{BF46D30C-A7E3-2E35-FFC1-2A94875676A7}"/>
                </a:ext>
              </a:extLst>
            </p:cNvPr>
            <p:cNvSpPr txBox="1"/>
            <p:nvPr/>
          </p:nvSpPr>
          <p:spPr>
            <a:xfrm>
              <a:off x="3212674"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0" name="TextBox 59">
              <a:extLst>
                <a:ext uri="{FF2B5EF4-FFF2-40B4-BE49-F238E27FC236}">
                  <a16:creationId xmlns:a16="http://schemas.microsoft.com/office/drawing/2014/main" id="{B6D4B4D6-CB3F-6CC4-D4CD-909B7D9C8F2B}"/>
                </a:ext>
              </a:extLst>
            </p:cNvPr>
            <p:cNvSpPr txBox="1"/>
            <p:nvPr/>
          </p:nvSpPr>
          <p:spPr>
            <a:xfrm>
              <a:off x="3929268"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1" name="TextBox 60">
              <a:extLst>
                <a:ext uri="{FF2B5EF4-FFF2-40B4-BE49-F238E27FC236}">
                  <a16:creationId xmlns:a16="http://schemas.microsoft.com/office/drawing/2014/main" id="{E687A21D-89A9-A63D-9231-F3CE1DE9AAD8}"/>
                </a:ext>
              </a:extLst>
            </p:cNvPr>
            <p:cNvSpPr txBox="1"/>
            <p:nvPr/>
          </p:nvSpPr>
          <p:spPr>
            <a:xfrm>
              <a:off x="4522412" y="4370831"/>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2" name="TextBox 61">
              <a:extLst>
                <a:ext uri="{FF2B5EF4-FFF2-40B4-BE49-F238E27FC236}">
                  <a16:creationId xmlns:a16="http://schemas.microsoft.com/office/drawing/2014/main" id="{AF9BFFFC-CC2C-AF0B-3998-4B94BC474981}"/>
                </a:ext>
              </a:extLst>
            </p:cNvPr>
            <p:cNvSpPr txBox="1"/>
            <p:nvPr/>
          </p:nvSpPr>
          <p:spPr>
            <a:xfrm>
              <a:off x="5216934"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3" name="TextBox 62">
              <a:extLst>
                <a:ext uri="{FF2B5EF4-FFF2-40B4-BE49-F238E27FC236}">
                  <a16:creationId xmlns:a16="http://schemas.microsoft.com/office/drawing/2014/main" id="{D2EC8300-40D1-76A4-2292-ECCECB6E9E7C}"/>
                </a:ext>
              </a:extLst>
            </p:cNvPr>
            <p:cNvSpPr txBox="1"/>
            <p:nvPr/>
          </p:nvSpPr>
          <p:spPr>
            <a:xfrm>
              <a:off x="5793300" y="4370831"/>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64" name="TextBox 63">
              <a:extLst>
                <a:ext uri="{FF2B5EF4-FFF2-40B4-BE49-F238E27FC236}">
                  <a16:creationId xmlns:a16="http://schemas.microsoft.com/office/drawing/2014/main" id="{12F4031D-63D3-DB37-782E-D8044D8C2910}"/>
                </a:ext>
              </a:extLst>
            </p:cNvPr>
            <p:cNvSpPr txBox="1"/>
            <p:nvPr/>
          </p:nvSpPr>
          <p:spPr>
            <a:xfrm>
              <a:off x="3211453" y="490493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65" name="TextBox 64">
              <a:extLst>
                <a:ext uri="{FF2B5EF4-FFF2-40B4-BE49-F238E27FC236}">
                  <a16:creationId xmlns:a16="http://schemas.microsoft.com/office/drawing/2014/main" id="{0E6C56FA-EE9F-6CC7-26F0-EA8C405B69FE}"/>
                </a:ext>
              </a:extLst>
            </p:cNvPr>
            <p:cNvSpPr txBox="1"/>
            <p:nvPr/>
          </p:nvSpPr>
          <p:spPr>
            <a:xfrm>
              <a:off x="2631559" y="4904940"/>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6" name="TextBox 65">
              <a:extLst>
                <a:ext uri="{FF2B5EF4-FFF2-40B4-BE49-F238E27FC236}">
                  <a16:creationId xmlns:a16="http://schemas.microsoft.com/office/drawing/2014/main" id="{87CEBFC0-E934-4BB5-1216-9BC4A6DD4FD4}"/>
                </a:ext>
              </a:extLst>
            </p:cNvPr>
            <p:cNvSpPr txBox="1"/>
            <p:nvPr/>
          </p:nvSpPr>
          <p:spPr>
            <a:xfrm>
              <a:off x="4524787" y="487699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7" name="TextBox 66">
              <a:extLst>
                <a:ext uri="{FF2B5EF4-FFF2-40B4-BE49-F238E27FC236}">
                  <a16:creationId xmlns:a16="http://schemas.microsoft.com/office/drawing/2014/main" id="{7454DA92-DA7F-B882-85ED-5CB028AC6B01}"/>
                </a:ext>
              </a:extLst>
            </p:cNvPr>
            <p:cNvSpPr txBox="1"/>
            <p:nvPr/>
          </p:nvSpPr>
          <p:spPr>
            <a:xfrm>
              <a:off x="3919726" y="487699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8" name="TextBox 67">
              <a:extLst>
                <a:ext uri="{FF2B5EF4-FFF2-40B4-BE49-F238E27FC236}">
                  <a16:creationId xmlns:a16="http://schemas.microsoft.com/office/drawing/2014/main" id="{08E7A1B4-6AC9-4695-35AD-EB5AA44F469D}"/>
                </a:ext>
              </a:extLst>
            </p:cNvPr>
            <p:cNvSpPr txBox="1"/>
            <p:nvPr/>
          </p:nvSpPr>
          <p:spPr>
            <a:xfrm>
              <a:off x="5798135" y="487699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9" name="TextBox 68">
              <a:extLst>
                <a:ext uri="{FF2B5EF4-FFF2-40B4-BE49-F238E27FC236}">
                  <a16:creationId xmlns:a16="http://schemas.microsoft.com/office/drawing/2014/main" id="{9BAD9A45-4CBD-BA9E-79EE-3DEBF353E019}"/>
                </a:ext>
              </a:extLst>
            </p:cNvPr>
            <p:cNvSpPr txBox="1"/>
            <p:nvPr/>
          </p:nvSpPr>
          <p:spPr>
            <a:xfrm>
              <a:off x="5218241" y="487699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cxnSp>
          <p:nvCxnSpPr>
            <p:cNvPr id="79" name="Straight Arrow Connector 78">
              <a:extLst>
                <a:ext uri="{FF2B5EF4-FFF2-40B4-BE49-F238E27FC236}">
                  <a16:creationId xmlns:a16="http://schemas.microsoft.com/office/drawing/2014/main" id="{EB6F20EF-5572-5D17-9649-F2FA5C71D02C}"/>
                </a:ext>
              </a:extLst>
            </p:cNvPr>
            <p:cNvCxnSpPr>
              <a:cxnSpLocks/>
              <a:stCxn id="49" idx="2"/>
              <a:endCxn id="52" idx="0"/>
            </p:cNvCxnSpPr>
            <p:nvPr/>
          </p:nvCxnSpPr>
          <p:spPr>
            <a:xfrm flipH="1">
              <a:off x="3629969" y="3615811"/>
              <a:ext cx="910241" cy="236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9103560-E53C-2A9D-4F68-B54B81BE4DFD}"/>
                </a:ext>
              </a:extLst>
            </p:cNvPr>
            <p:cNvCxnSpPr>
              <a:cxnSpLocks/>
              <a:stCxn id="49" idx="2"/>
              <a:endCxn id="54" idx="0"/>
            </p:cNvCxnSpPr>
            <p:nvPr/>
          </p:nvCxnSpPr>
          <p:spPr>
            <a:xfrm flipH="1">
              <a:off x="4534583" y="3615811"/>
              <a:ext cx="5627" cy="236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64CB0A1-8BD3-EE78-6FB0-818B1A23F9A2}"/>
                </a:ext>
              </a:extLst>
            </p:cNvPr>
            <p:cNvCxnSpPr>
              <a:cxnSpLocks/>
              <a:stCxn id="49" idx="2"/>
              <a:endCxn id="55" idx="0"/>
            </p:cNvCxnSpPr>
            <p:nvPr/>
          </p:nvCxnSpPr>
          <p:spPr>
            <a:xfrm>
              <a:off x="4540210" y="3615811"/>
              <a:ext cx="956633" cy="236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8D3C68-A492-6D10-5E2B-82C5B2E111D4}"/>
                </a:ext>
              </a:extLst>
            </p:cNvPr>
            <p:cNvCxnSpPr>
              <a:cxnSpLocks/>
              <a:stCxn id="52" idx="2"/>
              <a:endCxn id="56" idx="0"/>
            </p:cNvCxnSpPr>
            <p:nvPr/>
          </p:nvCxnSpPr>
          <p:spPr>
            <a:xfrm flipH="1">
              <a:off x="2889743" y="4160395"/>
              <a:ext cx="740226"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22F8753-3876-E2A0-186A-031391989113}"/>
                </a:ext>
              </a:extLst>
            </p:cNvPr>
            <p:cNvCxnSpPr>
              <a:cxnSpLocks/>
              <a:stCxn id="52" idx="2"/>
              <a:endCxn id="57" idx="0"/>
            </p:cNvCxnSpPr>
            <p:nvPr/>
          </p:nvCxnSpPr>
          <p:spPr>
            <a:xfrm flipH="1">
              <a:off x="3466109" y="4160395"/>
              <a:ext cx="16386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BE3E447-1718-761B-AE3C-103835B59A1E}"/>
                </a:ext>
              </a:extLst>
            </p:cNvPr>
            <p:cNvCxnSpPr>
              <a:cxnSpLocks/>
              <a:stCxn id="54" idx="2"/>
              <a:endCxn id="60" idx="0"/>
            </p:cNvCxnSpPr>
            <p:nvPr/>
          </p:nvCxnSpPr>
          <p:spPr>
            <a:xfrm flipH="1">
              <a:off x="4182703" y="4160395"/>
              <a:ext cx="35188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2C250A0-4494-5133-5793-A1838D0AC9EB}"/>
                </a:ext>
              </a:extLst>
            </p:cNvPr>
            <p:cNvCxnSpPr>
              <a:cxnSpLocks/>
              <a:stCxn id="54" idx="2"/>
              <a:endCxn id="61" idx="0"/>
            </p:cNvCxnSpPr>
            <p:nvPr/>
          </p:nvCxnSpPr>
          <p:spPr>
            <a:xfrm>
              <a:off x="4534583" y="4160395"/>
              <a:ext cx="241264" cy="210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4D904724-09B1-E240-3FA0-90AB6760C30F}"/>
                </a:ext>
              </a:extLst>
            </p:cNvPr>
            <p:cNvCxnSpPr>
              <a:cxnSpLocks/>
              <a:stCxn id="55" idx="2"/>
              <a:endCxn id="62" idx="0"/>
            </p:cNvCxnSpPr>
            <p:nvPr/>
          </p:nvCxnSpPr>
          <p:spPr>
            <a:xfrm flipH="1">
              <a:off x="5470369" y="4160394"/>
              <a:ext cx="26474"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959B4CFD-961F-D30D-6722-DAFC60A16E17}"/>
                </a:ext>
              </a:extLst>
            </p:cNvPr>
            <p:cNvCxnSpPr>
              <a:cxnSpLocks/>
              <a:stCxn id="55" idx="2"/>
              <a:endCxn id="63" idx="0"/>
            </p:cNvCxnSpPr>
            <p:nvPr/>
          </p:nvCxnSpPr>
          <p:spPr>
            <a:xfrm>
              <a:off x="5496843" y="4160394"/>
              <a:ext cx="549892"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BC7212A-C2D0-1ECE-9E88-47E1F8B192E4}"/>
                </a:ext>
              </a:extLst>
            </p:cNvPr>
            <p:cNvCxnSpPr>
              <a:cxnSpLocks/>
              <a:stCxn id="56" idx="2"/>
              <a:endCxn id="65" idx="0"/>
            </p:cNvCxnSpPr>
            <p:nvPr/>
          </p:nvCxnSpPr>
          <p:spPr>
            <a:xfrm flipH="1">
              <a:off x="2884994" y="4678610"/>
              <a:ext cx="4749"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7E58873-7971-92EF-B90B-421A959D0E68}"/>
                </a:ext>
              </a:extLst>
            </p:cNvPr>
            <p:cNvCxnSpPr>
              <a:cxnSpLocks/>
              <a:stCxn id="57" idx="2"/>
              <a:endCxn id="64" idx="0"/>
            </p:cNvCxnSpPr>
            <p:nvPr/>
          </p:nvCxnSpPr>
          <p:spPr>
            <a:xfrm flipH="1">
              <a:off x="3464888" y="4678609"/>
              <a:ext cx="1221"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EE68B3B-96D5-9B9D-0AF6-F02CE6EDDE76}"/>
                </a:ext>
              </a:extLst>
            </p:cNvPr>
            <p:cNvCxnSpPr>
              <a:cxnSpLocks/>
              <a:stCxn id="60" idx="2"/>
              <a:endCxn id="67" idx="0"/>
            </p:cNvCxnSpPr>
            <p:nvPr/>
          </p:nvCxnSpPr>
          <p:spPr>
            <a:xfrm flipH="1">
              <a:off x="4173161" y="4678609"/>
              <a:ext cx="9542"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14605F7-5B08-7569-88E9-51F0E93033A7}"/>
                </a:ext>
              </a:extLst>
            </p:cNvPr>
            <p:cNvCxnSpPr>
              <a:cxnSpLocks/>
              <a:stCxn id="61" idx="2"/>
              <a:endCxn id="66" idx="0"/>
            </p:cNvCxnSpPr>
            <p:nvPr/>
          </p:nvCxnSpPr>
          <p:spPr>
            <a:xfrm>
              <a:off x="4775847" y="4678608"/>
              <a:ext cx="237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566EB43-85D1-E724-DCED-99F6C329C188}"/>
                </a:ext>
              </a:extLst>
            </p:cNvPr>
            <p:cNvCxnSpPr>
              <a:cxnSpLocks/>
              <a:stCxn id="62" idx="2"/>
              <a:endCxn id="69" idx="0"/>
            </p:cNvCxnSpPr>
            <p:nvPr/>
          </p:nvCxnSpPr>
          <p:spPr>
            <a:xfrm>
              <a:off x="5470369" y="4678609"/>
              <a:ext cx="1307"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B708757-69C1-CB29-C2DD-878BA2B036B7}"/>
                </a:ext>
              </a:extLst>
            </p:cNvPr>
            <p:cNvCxnSpPr>
              <a:cxnSpLocks/>
              <a:stCxn id="63" idx="2"/>
              <a:endCxn id="68" idx="0"/>
            </p:cNvCxnSpPr>
            <p:nvPr/>
          </p:nvCxnSpPr>
          <p:spPr>
            <a:xfrm>
              <a:off x="6046735" y="4678608"/>
              <a:ext cx="483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C7A0994A-2423-1E91-3E91-0C9232736374}"/>
              </a:ext>
            </a:extLst>
          </p:cNvPr>
          <p:cNvGrpSpPr/>
          <p:nvPr/>
        </p:nvGrpSpPr>
        <p:grpSpPr>
          <a:xfrm>
            <a:off x="2645804" y="5410442"/>
            <a:ext cx="510156" cy="1047114"/>
            <a:chOff x="2645804" y="5385826"/>
            <a:chExt cx="510156" cy="1047114"/>
          </a:xfrm>
        </p:grpSpPr>
        <p:sp>
          <p:nvSpPr>
            <p:cNvPr id="127" name="TextBox 126">
              <a:extLst>
                <a:ext uri="{FF2B5EF4-FFF2-40B4-BE49-F238E27FC236}">
                  <a16:creationId xmlns:a16="http://schemas.microsoft.com/office/drawing/2014/main" id="{EB2A5EB8-59DE-2EA9-CDDF-18A2A62C0974}"/>
                </a:ext>
              </a:extLst>
            </p:cNvPr>
            <p:cNvSpPr txBox="1"/>
            <p:nvPr/>
          </p:nvSpPr>
          <p:spPr>
            <a:xfrm>
              <a:off x="2645804" y="5385826"/>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28" name="TextBox 127">
              <a:extLst>
                <a:ext uri="{FF2B5EF4-FFF2-40B4-BE49-F238E27FC236}">
                  <a16:creationId xmlns:a16="http://schemas.microsoft.com/office/drawing/2014/main" id="{B40832AA-DCD1-B5C0-160E-5CBA2F474332}"/>
                </a:ext>
              </a:extLst>
            </p:cNvPr>
            <p:cNvSpPr txBox="1"/>
            <p:nvPr/>
          </p:nvSpPr>
          <p:spPr>
            <a:xfrm>
              <a:off x="2645804" y="558604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29" name="TextBox 128">
              <a:extLst>
                <a:ext uri="{FF2B5EF4-FFF2-40B4-BE49-F238E27FC236}">
                  <a16:creationId xmlns:a16="http://schemas.microsoft.com/office/drawing/2014/main" id="{2751D3AD-6D19-B34C-FB99-A3B43B59E1F5}"/>
                </a:ext>
              </a:extLst>
            </p:cNvPr>
            <p:cNvSpPr txBox="1"/>
            <p:nvPr/>
          </p:nvSpPr>
          <p:spPr>
            <a:xfrm>
              <a:off x="2645804" y="5786272"/>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30" name="TextBox 129">
              <a:extLst>
                <a:ext uri="{FF2B5EF4-FFF2-40B4-BE49-F238E27FC236}">
                  <a16:creationId xmlns:a16="http://schemas.microsoft.com/office/drawing/2014/main" id="{3BB0C904-5C5B-A5E8-59D0-F4FCB1CF832D}"/>
                </a:ext>
              </a:extLst>
            </p:cNvPr>
            <p:cNvSpPr txBox="1"/>
            <p:nvPr/>
          </p:nvSpPr>
          <p:spPr>
            <a:xfrm>
              <a:off x="2645804" y="5986495"/>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31" name="TextBox 130">
              <a:extLst>
                <a:ext uri="{FF2B5EF4-FFF2-40B4-BE49-F238E27FC236}">
                  <a16:creationId xmlns:a16="http://schemas.microsoft.com/office/drawing/2014/main" id="{99D71B16-F896-8902-39BC-6E3FE69FEE0E}"/>
                </a:ext>
              </a:extLst>
            </p:cNvPr>
            <p:cNvSpPr txBox="1"/>
            <p:nvPr/>
          </p:nvSpPr>
          <p:spPr>
            <a:xfrm>
              <a:off x="2645804" y="618671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sp>
        <p:nvSpPr>
          <p:cNvPr id="132" name="TextBox 131">
            <a:extLst>
              <a:ext uri="{FF2B5EF4-FFF2-40B4-BE49-F238E27FC236}">
                <a16:creationId xmlns:a16="http://schemas.microsoft.com/office/drawing/2014/main" id="{7A5F08DD-F9C9-C061-D17C-B316C8F975D8}"/>
              </a:ext>
            </a:extLst>
          </p:cNvPr>
          <p:cNvSpPr txBox="1"/>
          <p:nvPr/>
        </p:nvSpPr>
        <p:spPr>
          <a:xfrm>
            <a:off x="1031846" y="5675603"/>
            <a:ext cx="1367169" cy="369332"/>
          </a:xfrm>
          <a:prstGeom prst="rect">
            <a:avLst/>
          </a:prstGeom>
          <a:noFill/>
        </p:spPr>
        <p:txBody>
          <a:bodyPr wrap="none" rtlCol="0">
            <a:spAutoFit/>
          </a:bodyPr>
          <a:lstStyle/>
          <a:p>
            <a:r>
              <a:rPr lang="en-US" dirty="0"/>
              <a:t>Assignments</a:t>
            </a:r>
          </a:p>
        </p:txBody>
      </p:sp>
      <p:grpSp>
        <p:nvGrpSpPr>
          <p:cNvPr id="14" name="Group 13">
            <a:extLst>
              <a:ext uri="{FF2B5EF4-FFF2-40B4-BE49-F238E27FC236}">
                <a16:creationId xmlns:a16="http://schemas.microsoft.com/office/drawing/2014/main" id="{DA69989E-1E17-C700-1BFE-928F2DFB8F1A}"/>
              </a:ext>
            </a:extLst>
          </p:cNvPr>
          <p:cNvGrpSpPr/>
          <p:nvPr/>
        </p:nvGrpSpPr>
        <p:grpSpPr>
          <a:xfrm>
            <a:off x="3234432" y="5410442"/>
            <a:ext cx="510156" cy="1047114"/>
            <a:chOff x="3184098" y="5412391"/>
            <a:chExt cx="510156" cy="1047114"/>
          </a:xfrm>
        </p:grpSpPr>
        <p:sp>
          <p:nvSpPr>
            <p:cNvPr id="5" name="TextBox 4">
              <a:extLst>
                <a:ext uri="{FF2B5EF4-FFF2-40B4-BE49-F238E27FC236}">
                  <a16:creationId xmlns:a16="http://schemas.microsoft.com/office/drawing/2014/main" id="{8E865588-679D-D174-3042-CB3FF0C1ECE7}"/>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6" name="TextBox 5">
              <a:extLst>
                <a:ext uri="{FF2B5EF4-FFF2-40B4-BE49-F238E27FC236}">
                  <a16:creationId xmlns:a16="http://schemas.microsoft.com/office/drawing/2014/main" id="{86C3748B-5780-1E0A-9CB9-995EADFFB921}"/>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7" name="TextBox 6">
              <a:extLst>
                <a:ext uri="{FF2B5EF4-FFF2-40B4-BE49-F238E27FC236}">
                  <a16:creationId xmlns:a16="http://schemas.microsoft.com/office/drawing/2014/main" id="{C9B8EE9B-C302-3082-9965-8693075E2920}"/>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9" name="TextBox 8">
              <a:extLst>
                <a:ext uri="{FF2B5EF4-FFF2-40B4-BE49-F238E27FC236}">
                  <a16:creationId xmlns:a16="http://schemas.microsoft.com/office/drawing/2014/main" id="{5AA09B21-7FCF-2154-DE8D-DC3E3A1BCFA1}"/>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0" name="TextBox 9">
              <a:extLst>
                <a:ext uri="{FF2B5EF4-FFF2-40B4-BE49-F238E27FC236}">
                  <a16:creationId xmlns:a16="http://schemas.microsoft.com/office/drawing/2014/main" id="{5D5ED824-F677-0DD0-EA2D-0B280FC9E063}"/>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6" name="Group 15">
            <a:extLst>
              <a:ext uri="{FF2B5EF4-FFF2-40B4-BE49-F238E27FC236}">
                <a16:creationId xmlns:a16="http://schemas.microsoft.com/office/drawing/2014/main" id="{379B8BE6-25D4-9864-880A-9A0F44F0E2D0}"/>
              </a:ext>
            </a:extLst>
          </p:cNvPr>
          <p:cNvGrpSpPr/>
          <p:nvPr/>
        </p:nvGrpSpPr>
        <p:grpSpPr>
          <a:xfrm>
            <a:off x="3916440" y="5410442"/>
            <a:ext cx="510156" cy="1047114"/>
            <a:chOff x="3184098" y="5412391"/>
            <a:chExt cx="510156" cy="1047114"/>
          </a:xfrm>
        </p:grpSpPr>
        <p:sp>
          <p:nvSpPr>
            <p:cNvPr id="17" name="TextBox 16">
              <a:extLst>
                <a:ext uri="{FF2B5EF4-FFF2-40B4-BE49-F238E27FC236}">
                  <a16:creationId xmlns:a16="http://schemas.microsoft.com/office/drawing/2014/main" id="{FE4A8FDC-E955-FB69-BE9F-8A3C35294CE2}"/>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8" name="TextBox 17">
              <a:extLst>
                <a:ext uri="{FF2B5EF4-FFF2-40B4-BE49-F238E27FC236}">
                  <a16:creationId xmlns:a16="http://schemas.microsoft.com/office/drawing/2014/main" id="{683768FC-7357-2D18-D51E-9991D6FD246B}"/>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9" name="TextBox 18">
              <a:extLst>
                <a:ext uri="{FF2B5EF4-FFF2-40B4-BE49-F238E27FC236}">
                  <a16:creationId xmlns:a16="http://schemas.microsoft.com/office/drawing/2014/main" id="{DFC62994-5BBD-2340-306A-841C1B762F55}"/>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20" name="TextBox 19">
              <a:extLst>
                <a:ext uri="{FF2B5EF4-FFF2-40B4-BE49-F238E27FC236}">
                  <a16:creationId xmlns:a16="http://schemas.microsoft.com/office/drawing/2014/main" id="{D3A2A2CD-11BC-EA86-6711-7A9DEEF03DE7}"/>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21" name="TextBox 20">
              <a:extLst>
                <a:ext uri="{FF2B5EF4-FFF2-40B4-BE49-F238E27FC236}">
                  <a16:creationId xmlns:a16="http://schemas.microsoft.com/office/drawing/2014/main" id="{009C22AB-3E4E-6C99-F065-5B2BEF5C4EAA}"/>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22" name="Group 21">
            <a:extLst>
              <a:ext uri="{FF2B5EF4-FFF2-40B4-BE49-F238E27FC236}">
                <a16:creationId xmlns:a16="http://schemas.microsoft.com/office/drawing/2014/main" id="{990C777C-E9D3-50CA-4E2D-AC7053BC661E}"/>
              </a:ext>
            </a:extLst>
          </p:cNvPr>
          <p:cNvGrpSpPr/>
          <p:nvPr/>
        </p:nvGrpSpPr>
        <p:grpSpPr>
          <a:xfrm>
            <a:off x="4532940" y="5410442"/>
            <a:ext cx="510156" cy="1047114"/>
            <a:chOff x="3184098" y="5412391"/>
            <a:chExt cx="510156" cy="1047114"/>
          </a:xfrm>
        </p:grpSpPr>
        <p:sp>
          <p:nvSpPr>
            <p:cNvPr id="23" name="TextBox 22">
              <a:extLst>
                <a:ext uri="{FF2B5EF4-FFF2-40B4-BE49-F238E27FC236}">
                  <a16:creationId xmlns:a16="http://schemas.microsoft.com/office/drawing/2014/main" id="{0BFD280F-4883-A30E-D3F2-BCEB21FCC446}"/>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24" name="TextBox 23">
              <a:extLst>
                <a:ext uri="{FF2B5EF4-FFF2-40B4-BE49-F238E27FC236}">
                  <a16:creationId xmlns:a16="http://schemas.microsoft.com/office/drawing/2014/main" id="{EA66DF16-8389-6D39-5089-4633C6CC61FD}"/>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25" name="TextBox 24">
              <a:extLst>
                <a:ext uri="{FF2B5EF4-FFF2-40B4-BE49-F238E27FC236}">
                  <a16:creationId xmlns:a16="http://schemas.microsoft.com/office/drawing/2014/main" id="{FDDD7AA7-2A48-6F2D-9534-3E0548755EBF}"/>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26" name="TextBox 25">
              <a:extLst>
                <a:ext uri="{FF2B5EF4-FFF2-40B4-BE49-F238E27FC236}">
                  <a16:creationId xmlns:a16="http://schemas.microsoft.com/office/drawing/2014/main" id="{2BEE0ED7-9129-8F04-7273-08DD7F646DF1}"/>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27" name="TextBox 26">
              <a:extLst>
                <a:ext uri="{FF2B5EF4-FFF2-40B4-BE49-F238E27FC236}">
                  <a16:creationId xmlns:a16="http://schemas.microsoft.com/office/drawing/2014/main" id="{DD1301A8-7658-9905-B655-8CDC0B51908E}"/>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grpSp>
        <p:nvGrpSpPr>
          <p:cNvPr id="28" name="Group 27">
            <a:extLst>
              <a:ext uri="{FF2B5EF4-FFF2-40B4-BE49-F238E27FC236}">
                <a16:creationId xmlns:a16="http://schemas.microsoft.com/office/drawing/2014/main" id="{8280E078-D853-7A2B-8877-5C39C0540EDB}"/>
              </a:ext>
            </a:extLst>
          </p:cNvPr>
          <p:cNvGrpSpPr/>
          <p:nvPr/>
        </p:nvGrpSpPr>
        <p:grpSpPr>
          <a:xfrm>
            <a:off x="5213648" y="5410442"/>
            <a:ext cx="510156" cy="1047114"/>
            <a:chOff x="3184098" y="5412391"/>
            <a:chExt cx="510156" cy="1047114"/>
          </a:xfrm>
        </p:grpSpPr>
        <p:sp>
          <p:nvSpPr>
            <p:cNvPr id="29" name="TextBox 28">
              <a:extLst>
                <a:ext uri="{FF2B5EF4-FFF2-40B4-BE49-F238E27FC236}">
                  <a16:creationId xmlns:a16="http://schemas.microsoft.com/office/drawing/2014/main" id="{F3400120-D36A-A0B7-CB73-2D28A812BCB9}"/>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30" name="TextBox 29">
              <a:extLst>
                <a:ext uri="{FF2B5EF4-FFF2-40B4-BE49-F238E27FC236}">
                  <a16:creationId xmlns:a16="http://schemas.microsoft.com/office/drawing/2014/main" id="{64E58521-78D7-E393-6FA8-5C6000965472}"/>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31" name="TextBox 30">
              <a:extLst>
                <a:ext uri="{FF2B5EF4-FFF2-40B4-BE49-F238E27FC236}">
                  <a16:creationId xmlns:a16="http://schemas.microsoft.com/office/drawing/2014/main" id="{665B9632-6061-6E31-5B3E-1DBA526A3BF8}"/>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32" name="TextBox 31">
              <a:extLst>
                <a:ext uri="{FF2B5EF4-FFF2-40B4-BE49-F238E27FC236}">
                  <a16:creationId xmlns:a16="http://schemas.microsoft.com/office/drawing/2014/main" id="{5F2EB589-4E8E-925E-63FE-EA90ED7B455F}"/>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33" name="TextBox 32">
              <a:extLst>
                <a:ext uri="{FF2B5EF4-FFF2-40B4-BE49-F238E27FC236}">
                  <a16:creationId xmlns:a16="http://schemas.microsoft.com/office/drawing/2014/main" id="{CCDC3D3B-B55F-183E-1745-36527ACB92DB}"/>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34" name="Group 33">
            <a:extLst>
              <a:ext uri="{FF2B5EF4-FFF2-40B4-BE49-F238E27FC236}">
                <a16:creationId xmlns:a16="http://schemas.microsoft.com/office/drawing/2014/main" id="{23D1491B-D580-75F3-4E91-BF134F9FBB59}"/>
              </a:ext>
            </a:extLst>
          </p:cNvPr>
          <p:cNvGrpSpPr/>
          <p:nvPr/>
        </p:nvGrpSpPr>
        <p:grpSpPr>
          <a:xfrm>
            <a:off x="5853588" y="5410442"/>
            <a:ext cx="510156" cy="1047114"/>
            <a:chOff x="3184098" y="5412391"/>
            <a:chExt cx="510156" cy="1047114"/>
          </a:xfrm>
        </p:grpSpPr>
        <p:sp>
          <p:nvSpPr>
            <p:cNvPr id="35" name="TextBox 34">
              <a:extLst>
                <a:ext uri="{FF2B5EF4-FFF2-40B4-BE49-F238E27FC236}">
                  <a16:creationId xmlns:a16="http://schemas.microsoft.com/office/drawing/2014/main" id="{58EFE657-EC24-283A-5C88-9DBEA4EF146C}"/>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36" name="TextBox 35">
              <a:extLst>
                <a:ext uri="{FF2B5EF4-FFF2-40B4-BE49-F238E27FC236}">
                  <a16:creationId xmlns:a16="http://schemas.microsoft.com/office/drawing/2014/main" id="{6FA3D3DB-1093-3D7F-06E1-734EF7FD9D98}"/>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37" name="TextBox 36">
              <a:extLst>
                <a:ext uri="{FF2B5EF4-FFF2-40B4-BE49-F238E27FC236}">
                  <a16:creationId xmlns:a16="http://schemas.microsoft.com/office/drawing/2014/main" id="{8EA3612D-973D-FA2F-E493-A61912E037ED}"/>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38" name="TextBox 37">
              <a:extLst>
                <a:ext uri="{FF2B5EF4-FFF2-40B4-BE49-F238E27FC236}">
                  <a16:creationId xmlns:a16="http://schemas.microsoft.com/office/drawing/2014/main" id="{007DC599-6368-F530-E831-A46C39ADA78E}"/>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39" name="TextBox 38">
              <a:extLst>
                <a:ext uri="{FF2B5EF4-FFF2-40B4-BE49-F238E27FC236}">
                  <a16:creationId xmlns:a16="http://schemas.microsoft.com/office/drawing/2014/main" id="{23CE4726-0715-8069-48E4-A2A35711A346}"/>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cxnSp>
        <p:nvCxnSpPr>
          <p:cNvPr id="87" name="Straight Arrow Connector 86">
            <a:extLst>
              <a:ext uri="{FF2B5EF4-FFF2-40B4-BE49-F238E27FC236}">
                <a16:creationId xmlns:a16="http://schemas.microsoft.com/office/drawing/2014/main" id="{9B6C1C69-B86D-49FF-5030-E694A28C6055}"/>
              </a:ext>
            </a:extLst>
          </p:cNvPr>
          <p:cNvCxnSpPr>
            <a:cxnSpLocks/>
            <a:stCxn id="50" idx="2"/>
            <a:endCxn id="43" idx="0"/>
          </p:cNvCxnSpPr>
          <p:nvPr/>
        </p:nvCxnSpPr>
        <p:spPr>
          <a:xfrm flipH="1">
            <a:off x="8039091" y="3615811"/>
            <a:ext cx="898348" cy="229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6522687-3232-9F43-4092-34EDD611028D}"/>
              </a:ext>
            </a:extLst>
          </p:cNvPr>
          <p:cNvCxnSpPr>
            <a:cxnSpLocks/>
            <a:stCxn id="50" idx="2"/>
            <a:endCxn id="47" idx="0"/>
          </p:cNvCxnSpPr>
          <p:nvPr/>
        </p:nvCxnSpPr>
        <p:spPr>
          <a:xfrm>
            <a:off x="8937439" y="3615811"/>
            <a:ext cx="968526" cy="229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9D893E0F-514D-4B57-F341-5E3425BBD85B}"/>
              </a:ext>
            </a:extLst>
          </p:cNvPr>
          <p:cNvGrpSpPr/>
          <p:nvPr/>
        </p:nvGrpSpPr>
        <p:grpSpPr>
          <a:xfrm>
            <a:off x="7040681" y="3845731"/>
            <a:ext cx="3673446" cy="1360100"/>
            <a:chOff x="7100716" y="4331504"/>
            <a:chExt cx="3673446" cy="1360100"/>
          </a:xfrm>
        </p:grpSpPr>
        <p:sp>
          <p:nvSpPr>
            <p:cNvPr id="46" name="TextBox 45">
              <a:extLst>
                <a:ext uri="{FF2B5EF4-FFF2-40B4-BE49-F238E27FC236}">
                  <a16:creationId xmlns:a16="http://schemas.microsoft.com/office/drawing/2014/main" id="{ECD45E5A-0268-5F68-99BE-3C95639949F4}"/>
                </a:ext>
              </a:extLst>
            </p:cNvPr>
            <p:cNvSpPr txBox="1"/>
            <p:nvPr/>
          </p:nvSpPr>
          <p:spPr>
            <a:xfrm>
              <a:off x="8750305" y="433150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43" name="TextBox 42">
              <a:extLst>
                <a:ext uri="{FF2B5EF4-FFF2-40B4-BE49-F238E27FC236}">
                  <a16:creationId xmlns:a16="http://schemas.microsoft.com/office/drawing/2014/main" id="{53C328C0-1D39-7748-A2C1-8C93D5B80022}"/>
                </a:ext>
              </a:extLst>
            </p:cNvPr>
            <p:cNvSpPr txBox="1"/>
            <p:nvPr/>
          </p:nvSpPr>
          <p:spPr>
            <a:xfrm>
              <a:off x="7845691" y="433150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47" name="TextBox 46">
              <a:extLst>
                <a:ext uri="{FF2B5EF4-FFF2-40B4-BE49-F238E27FC236}">
                  <a16:creationId xmlns:a16="http://schemas.microsoft.com/office/drawing/2014/main" id="{90C6F758-3BCB-D766-98C4-58DDFBE2D190}"/>
                </a:ext>
              </a:extLst>
            </p:cNvPr>
            <p:cNvSpPr txBox="1"/>
            <p:nvPr/>
          </p:nvSpPr>
          <p:spPr>
            <a:xfrm>
              <a:off x="9712565" y="433150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3" name="TextBox 52">
              <a:extLst>
                <a:ext uri="{FF2B5EF4-FFF2-40B4-BE49-F238E27FC236}">
                  <a16:creationId xmlns:a16="http://schemas.microsoft.com/office/drawing/2014/main" id="{21DE40DE-592C-6F9B-11BD-268588361CD2}"/>
                </a:ext>
              </a:extLst>
            </p:cNvPr>
            <p:cNvSpPr txBox="1"/>
            <p:nvPr/>
          </p:nvSpPr>
          <p:spPr>
            <a:xfrm>
              <a:off x="7105465" y="4849720"/>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8" name="TextBox 57">
              <a:extLst>
                <a:ext uri="{FF2B5EF4-FFF2-40B4-BE49-F238E27FC236}">
                  <a16:creationId xmlns:a16="http://schemas.microsoft.com/office/drawing/2014/main" id="{97A5FA71-52E4-AC27-66B7-28CBA19D2FD6}"/>
                </a:ext>
              </a:extLst>
            </p:cNvPr>
            <p:cNvSpPr txBox="1"/>
            <p:nvPr/>
          </p:nvSpPr>
          <p:spPr>
            <a:xfrm>
              <a:off x="7681831"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9" name="TextBox 58">
              <a:extLst>
                <a:ext uri="{FF2B5EF4-FFF2-40B4-BE49-F238E27FC236}">
                  <a16:creationId xmlns:a16="http://schemas.microsoft.com/office/drawing/2014/main" id="{02268D0F-C9FA-0FB3-4374-B45399243EF4}"/>
                </a:ext>
              </a:extLst>
            </p:cNvPr>
            <p:cNvSpPr txBox="1"/>
            <p:nvPr/>
          </p:nvSpPr>
          <p:spPr>
            <a:xfrm>
              <a:off x="8398425"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70" name="TextBox 69">
              <a:extLst>
                <a:ext uri="{FF2B5EF4-FFF2-40B4-BE49-F238E27FC236}">
                  <a16:creationId xmlns:a16="http://schemas.microsoft.com/office/drawing/2014/main" id="{2FB1240D-6D13-26CE-5900-8F57B72408C0}"/>
                </a:ext>
              </a:extLst>
            </p:cNvPr>
            <p:cNvSpPr txBox="1"/>
            <p:nvPr/>
          </p:nvSpPr>
          <p:spPr>
            <a:xfrm>
              <a:off x="8991569" y="48497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73" name="TextBox 72">
              <a:extLst>
                <a:ext uri="{FF2B5EF4-FFF2-40B4-BE49-F238E27FC236}">
                  <a16:creationId xmlns:a16="http://schemas.microsoft.com/office/drawing/2014/main" id="{C1CBEB9A-1493-1CE6-3142-A5DC6F5004FB}"/>
                </a:ext>
              </a:extLst>
            </p:cNvPr>
            <p:cNvSpPr txBox="1"/>
            <p:nvPr/>
          </p:nvSpPr>
          <p:spPr>
            <a:xfrm>
              <a:off x="9686091"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74" name="TextBox 73">
              <a:extLst>
                <a:ext uri="{FF2B5EF4-FFF2-40B4-BE49-F238E27FC236}">
                  <a16:creationId xmlns:a16="http://schemas.microsoft.com/office/drawing/2014/main" id="{15C93A8E-4EEE-9DDA-7BC4-F53E2F99CF90}"/>
                </a:ext>
              </a:extLst>
            </p:cNvPr>
            <p:cNvSpPr txBox="1"/>
            <p:nvPr/>
          </p:nvSpPr>
          <p:spPr>
            <a:xfrm>
              <a:off x="10262457" y="48497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77" name="TextBox 76">
              <a:extLst>
                <a:ext uri="{FF2B5EF4-FFF2-40B4-BE49-F238E27FC236}">
                  <a16:creationId xmlns:a16="http://schemas.microsoft.com/office/drawing/2014/main" id="{B0C5CF45-026F-B036-F3A9-2342E862BA82}"/>
                </a:ext>
              </a:extLst>
            </p:cNvPr>
            <p:cNvSpPr txBox="1"/>
            <p:nvPr/>
          </p:nvSpPr>
          <p:spPr>
            <a:xfrm>
              <a:off x="7680610" y="538382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80" name="TextBox 79">
              <a:extLst>
                <a:ext uri="{FF2B5EF4-FFF2-40B4-BE49-F238E27FC236}">
                  <a16:creationId xmlns:a16="http://schemas.microsoft.com/office/drawing/2014/main" id="{4FDAE6DA-DE52-4D6D-9C29-0574AFF69E06}"/>
                </a:ext>
              </a:extLst>
            </p:cNvPr>
            <p:cNvSpPr txBox="1"/>
            <p:nvPr/>
          </p:nvSpPr>
          <p:spPr>
            <a:xfrm>
              <a:off x="7100716" y="5383827"/>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81" name="TextBox 80">
              <a:extLst>
                <a:ext uri="{FF2B5EF4-FFF2-40B4-BE49-F238E27FC236}">
                  <a16:creationId xmlns:a16="http://schemas.microsoft.com/office/drawing/2014/main" id="{FA1B434B-3461-A7FB-7A99-E923ED040DB6}"/>
                </a:ext>
              </a:extLst>
            </p:cNvPr>
            <p:cNvSpPr txBox="1"/>
            <p:nvPr/>
          </p:nvSpPr>
          <p:spPr>
            <a:xfrm>
              <a:off x="8993944" y="534749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83" name="TextBox 82">
              <a:extLst>
                <a:ext uri="{FF2B5EF4-FFF2-40B4-BE49-F238E27FC236}">
                  <a16:creationId xmlns:a16="http://schemas.microsoft.com/office/drawing/2014/main" id="{6D7E5FF5-CC6C-DDBC-1551-A247571621E3}"/>
                </a:ext>
              </a:extLst>
            </p:cNvPr>
            <p:cNvSpPr txBox="1"/>
            <p:nvPr/>
          </p:nvSpPr>
          <p:spPr>
            <a:xfrm>
              <a:off x="8388883" y="535588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84" name="TextBox 83">
              <a:extLst>
                <a:ext uri="{FF2B5EF4-FFF2-40B4-BE49-F238E27FC236}">
                  <a16:creationId xmlns:a16="http://schemas.microsoft.com/office/drawing/2014/main" id="{19B5C8F3-35C7-3B07-BF8D-7891D4161482}"/>
                </a:ext>
              </a:extLst>
            </p:cNvPr>
            <p:cNvSpPr txBox="1"/>
            <p:nvPr/>
          </p:nvSpPr>
          <p:spPr>
            <a:xfrm>
              <a:off x="10267292" y="535588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86" name="TextBox 85">
              <a:extLst>
                <a:ext uri="{FF2B5EF4-FFF2-40B4-BE49-F238E27FC236}">
                  <a16:creationId xmlns:a16="http://schemas.microsoft.com/office/drawing/2014/main" id="{92249FF1-931D-F408-4A84-B6E76BFFAAC6}"/>
                </a:ext>
              </a:extLst>
            </p:cNvPr>
            <p:cNvSpPr txBox="1"/>
            <p:nvPr/>
          </p:nvSpPr>
          <p:spPr>
            <a:xfrm>
              <a:off x="9687398" y="535588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cxnSp>
          <p:nvCxnSpPr>
            <p:cNvPr id="91" name="Straight Arrow Connector 90">
              <a:extLst>
                <a:ext uri="{FF2B5EF4-FFF2-40B4-BE49-F238E27FC236}">
                  <a16:creationId xmlns:a16="http://schemas.microsoft.com/office/drawing/2014/main" id="{2B84F423-C95D-D37F-0C9F-E985219E5A8F}"/>
                </a:ext>
              </a:extLst>
            </p:cNvPr>
            <p:cNvCxnSpPr>
              <a:cxnSpLocks/>
              <a:stCxn id="43" idx="2"/>
              <a:endCxn id="53" idx="0"/>
            </p:cNvCxnSpPr>
            <p:nvPr/>
          </p:nvCxnSpPr>
          <p:spPr>
            <a:xfrm flipH="1">
              <a:off x="7358900" y="4639282"/>
              <a:ext cx="740226"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9FCCB34-1FB0-3018-1D11-B82BD04611DB}"/>
                </a:ext>
              </a:extLst>
            </p:cNvPr>
            <p:cNvCxnSpPr>
              <a:cxnSpLocks/>
              <a:stCxn id="43" idx="2"/>
              <a:endCxn id="58" idx="0"/>
            </p:cNvCxnSpPr>
            <p:nvPr/>
          </p:nvCxnSpPr>
          <p:spPr>
            <a:xfrm flipH="1">
              <a:off x="7935266" y="4639282"/>
              <a:ext cx="16386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C4B841C-4255-83E2-F020-F64FB4D4B876}"/>
                </a:ext>
              </a:extLst>
            </p:cNvPr>
            <p:cNvCxnSpPr>
              <a:cxnSpLocks/>
              <a:stCxn id="46" idx="2"/>
              <a:endCxn id="59" idx="0"/>
            </p:cNvCxnSpPr>
            <p:nvPr/>
          </p:nvCxnSpPr>
          <p:spPr>
            <a:xfrm flipH="1">
              <a:off x="8651860" y="4639282"/>
              <a:ext cx="35188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B619BDA-83D8-07B9-2A7A-34712C544DB2}"/>
                </a:ext>
              </a:extLst>
            </p:cNvPr>
            <p:cNvCxnSpPr>
              <a:cxnSpLocks/>
              <a:stCxn id="46" idx="2"/>
              <a:endCxn id="70" idx="0"/>
            </p:cNvCxnSpPr>
            <p:nvPr/>
          </p:nvCxnSpPr>
          <p:spPr>
            <a:xfrm>
              <a:off x="9003740" y="4639282"/>
              <a:ext cx="241264" cy="210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D272612-4BB9-EA63-467A-5288952130AD}"/>
                </a:ext>
              </a:extLst>
            </p:cNvPr>
            <p:cNvCxnSpPr>
              <a:cxnSpLocks/>
              <a:stCxn id="47" idx="2"/>
              <a:endCxn id="73" idx="0"/>
            </p:cNvCxnSpPr>
            <p:nvPr/>
          </p:nvCxnSpPr>
          <p:spPr>
            <a:xfrm flipH="1">
              <a:off x="9939526" y="4639281"/>
              <a:ext cx="26474"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BA90A27-49A8-006D-05BE-F83C67E58E3B}"/>
                </a:ext>
              </a:extLst>
            </p:cNvPr>
            <p:cNvCxnSpPr>
              <a:cxnSpLocks/>
              <a:stCxn id="47" idx="2"/>
              <a:endCxn id="74" idx="0"/>
            </p:cNvCxnSpPr>
            <p:nvPr/>
          </p:nvCxnSpPr>
          <p:spPr>
            <a:xfrm>
              <a:off x="9966000" y="4639281"/>
              <a:ext cx="549892"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390B90B-B1F1-4157-4898-CFD08BDE845A}"/>
                </a:ext>
              </a:extLst>
            </p:cNvPr>
            <p:cNvCxnSpPr>
              <a:cxnSpLocks/>
              <a:stCxn id="53" idx="2"/>
              <a:endCxn id="80" idx="0"/>
            </p:cNvCxnSpPr>
            <p:nvPr/>
          </p:nvCxnSpPr>
          <p:spPr>
            <a:xfrm flipH="1">
              <a:off x="7354151" y="5157497"/>
              <a:ext cx="4749"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EB6891-D663-F400-5AFF-04B629052E15}"/>
                </a:ext>
              </a:extLst>
            </p:cNvPr>
            <p:cNvCxnSpPr>
              <a:cxnSpLocks/>
              <a:stCxn id="58" idx="2"/>
              <a:endCxn id="77" idx="0"/>
            </p:cNvCxnSpPr>
            <p:nvPr/>
          </p:nvCxnSpPr>
          <p:spPr>
            <a:xfrm flipH="1">
              <a:off x="7934045" y="5157496"/>
              <a:ext cx="1221"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6853A4D-1F57-262D-4B93-07900A07BE83}"/>
                </a:ext>
              </a:extLst>
            </p:cNvPr>
            <p:cNvCxnSpPr>
              <a:cxnSpLocks/>
              <a:stCxn id="59" idx="2"/>
              <a:endCxn id="83" idx="0"/>
            </p:cNvCxnSpPr>
            <p:nvPr/>
          </p:nvCxnSpPr>
          <p:spPr>
            <a:xfrm flipH="1">
              <a:off x="8642318" y="5157496"/>
              <a:ext cx="9542"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7839A50-E5E7-1CF5-D687-0C254D1AFF3F}"/>
                </a:ext>
              </a:extLst>
            </p:cNvPr>
            <p:cNvCxnSpPr>
              <a:cxnSpLocks/>
              <a:stCxn id="70" idx="2"/>
              <a:endCxn id="81" idx="0"/>
            </p:cNvCxnSpPr>
            <p:nvPr/>
          </p:nvCxnSpPr>
          <p:spPr>
            <a:xfrm>
              <a:off x="9245004" y="5157495"/>
              <a:ext cx="2375" cy="190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729185F-2FA1-1BD3-BDE3-02E0CD88BF2D}"/>
                </a:ext>
              </a:extLst>
            </p:cNvPr>
            <p:cNvCxnSpPr>
              <a:cxnSpLocks/>
              <a:stCxn id="73" idx="2"/>
              <a:endCxn id="86" idx="0"/>
            </p:cNvCxnSpPr>
            <p:nvPr/>
          </p:nvCxnSpPr>
          <p:spPr>
            <a:xfrm>
              <a:off x="9939526" y="5157496"/>
              <a:ext cx="1307"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BAD38B1-1964-1604-D69D-44FC88FBA18E}"/>
                </a:ext>
              </a:extLst>
            </p:cNvPr>
            <p:cNvCxnSpPr>
              <a:cxnSpLocks/>
              <a:stCxn id="74" idx="2"/>
              <a:endCxn id="84" idx="0"/>
            </p:cNvCxnSpPr>
            <p:nvPr/>
          </p:nvCxnSpPr>
          <p:spPr>
            <a:xfrm>
              <a:off x="10515892" y="5157495"/>
              <a:ext cx="483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3F2D7998-7B2D-4B79-2F33-E9F7BEC80837}"/>
              </a:ext>
            </a:extLst>
          </p:cNvPr>
          <p:cNvCxnSpPr>
            <a:stCxn id="50" idx="2"/>
            <a:endCxn id="46" idx="0"/>
          </p:cNvCxnSpPr>
          <p:nvPr/>
        </p:nvCxnSpPr>
        <p:spPr>
          <a:xfrm>
            <a:off x="8937439" y="3615811"/>
            <a:ext cx="6266" cy="22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F777C50-7D1E-FB74-AB9F-11F2DCD77921}"/>
              </a:ext>
            </a:extLst>
          </p:cNvPr>
          <p:cNvCxnSpPr>
            <a:cxnSpLocks/>
            <a:stCxn id="51" idx="3"/>
            <a:endCxn id="47" idx="3"/>
          </p:cNvCxnSpPr>
          <p:nvPr/>
        </p:nvCxnSpPr>
        <p:spPr>
          <a:xfrm flipV="1">
            <a:off x="2290502" y="3999620"/>
            <a:ext cx="7868898" cy="34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C962712-2135-AFBB-3829-BEB70EA0D6A2}"/>
              </a:ext>
            </a:extLst>
          </p:cNvPr>
          <p:cNvCxnSpPr>
            <a:cxnSpLocks/>
            <a:stCxn id="75" idx="3"/>
            <a:endCxn id="74" idx="3"/>
          </p:cNvCxnSpPr>
          <p:nvPr/>
        </p:nvCxnSpPr>
        <p:spPr>
          <a:xfrm flipV="1">
            <a:off x="2290502" y="4517834"/>
            <a:ext cx="8418790" cy="39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59D85BB-EC53-3E92-B182-E8C2E5F30558}"/>
              </a:ext>
            </a:extLst>
          </p:cNvPr>
          <p:cNvCxnSpPr>
            <a:cxnSpLocks/>
            <a:stCxn id="76" idx="3"/>
            <a:endCxn id="84" idx="3"/>
          </p:cNvCxnSpPr>
          <p:nvPr/>
        </p:nvCxnSpPr>
        <p:spPr>
          <a:xfrm flipV="1">
            <a:off x="2290502" y="5024001"/>
            <a:ext cx="8423625" cy="164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02514EF-7B34-87AC-B2DD-5E52B6B94900}"/>
              </a:ext>
            </a:extLst>
          </p:cNvPr>
          <p:cNvCxnSpPr>
            <a:cxnSpLocks/>
            <a:stCxn id="8" idx="2"/>
            <a:endCxn id="50" idx="0"/>
          </p:cNvCxnSpPr>
          <p:nvPr/>
        </p:nvCxnSpPr>
        <p:spPr>
          <a:xfrm>
            <a:off x="8937439" y="3119463"/>
            <a:ext cx="0" cy="18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D9EBDE2B-BC34-B7B5-C66C-96D12957A3E4}"/>
              </a:ext>
            </a:extLst>
          </p:cNvPr>
          <p:cNvGrpSpPr/>
          <p:nvPr/>
        </p:nvGrpSpPr>
        <p:grpSpPr>
          <a:xfrm>
            <a:off x="7039110" y="5410442"/>
            <a:ext cx="510156" cy="1047114"/>
            <a:chOff x="2645804" y="5385826"/>
            <a:chExt cx="510156" cy="1047114"/>
          </a:xfrm>
        </p:grpSpPr>
        <p:sp>
          <p:nvSpPr>
            <p:cNvPr id="148" name="TextBox 147">
              <a:extLst>
                <a:ext uri="{FF2B5EF4-FFF2-40B4-BE49-F238E27FC236}">
                  <a16:creationId xmlns:a16="http://schemas.microsoft.com/office/drawing/2014/main" id="{B384394A-C238-0E7E-46EE-B9ABECE5EA40}"/>
                </a:ext>
              </a:extLst>
            </p:cNvPr>
            <p:cNvSpPr txBox="1"/>
            <p:nvPr/>
          </p:nvSpPr>
          <p:spPr>
            <a:xfrm>
              <a:off x="2645804" y="5385826"/>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49" name="TextBox 148">
              <a:extLst>
                <a:ext uri="{FF2B5EF4-FFF2-40B4-BE49-F238E27FC236}">
                  <a16:creationId xmlns:a16="http://schemas.microsoft.com/office/drawing/2014/main" id="{AF5E8787-0118-17E2-F30E-12C7247C4032}"/>
                </a:ext>
              </a:extLst>
            </p:cNvPr>
            <p:cNvSpPr txBox="1"/>
            <p:nvPr/>
          </p:nvSpPr>
          <p:spPr>
            <a:xfrm>
              <a:off x="2645804" y="558604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50" name="TextBox 149">
              <a:extLst>
                <a:ext uri="{FF2B5EF4-FFF2-40B4-BE49-F238E27FC236}">
                  <a16:creationId xmlns:a16="http://schemas.microsoft.com/office/drawing/2014/main" id="{A0649C33-B1DA-AF7C-51B2-451178A542AF}"/>
                </a:ext>
              </a:extLst>
            </p:cNvPr>
            <p:cNvSpPr txBox="1"/>
            <p:nvPr/>
          </p:nvSpPr>
          <p:spPr>
            <a:xfrm>
              <a:off x="2645804" y="5786272"/>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51" name="TextBox 150">
              <a:extLst>
                <a:ext uri="{FF2B5EF4-FFF2-40B4-BE49-F238E27FC236}">
                  <a16:creationId xmlns:a16="http://schemas.microsoft.com/office/drawing/2014/main" id="{6265CDE4-C73A-BB3D-B2BA-C749FB7D461F}"/>
                </a:ext>
              </a:extLst>
            </p:cNvPr>
            <p:cNvSpPr txBox="1"/>
            <p:nvPr/>
          </p:nvSpPr>
          <p:spPr>
            <a:xfrm>
              <a:off x="2645804" y="5986495"/>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52" name="TextBox 151">
              <a:extLst>
                <a:ext uri="{FF2B5EF4-FFF2-40B4-BE49-F238E27FC236}">
                  <a16:creationId xmlns:a16="http://schemas.microsoft.com/office/drawing/2014/main" id="{8B323095-FB68-E9B2-D32C-813A5A3EB294}"/>
                </a:ext>
              </a:extLst>
            </p:cNvPr>
            <p:cNvSpPr txBox="1"/>
            <p:nvPr/>
          </p:nvSpPr>
          <p:spPr>
            <a:xfrm>
              <a:off x="2645804" y="618671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153" name="Group 152">
            <a:extLst>
              <a:ext uri="{FF2B5EF4-FFF2-40B4-BE49-F238E27FC236}">
                <a16:creationId xmlns:a16="http://schemas.microsoft.com/office/drawing/2014/main" id="{2A9F636A-5C6A-B6B0-A967-555DAFEE6A5E}"/>
              </a:ext>
            </a:extLst>
          </p:cNvPr>
          <p:cNvGrpSpPr/>
          <p:nvPr/>
        </p:nvGrpSpPr>
        <p:grpSpPr>
          <a:xfrm>
            <a:off x="7627738" y="5410442"/>
            <a:ext cx="510156" cy="1047114"/>
            <a:chOff x="3184098" y="5412391"/>
            <a:chExt cx="510156" cy="1047114"/>
          </a:xfrm>
        </p:grpSpPr>
        <p:sp>
          <p:nvSpPr>
            <p:cNvPr id="154" name="TextBox 153">
              <a:extLst>
                <a:ext uri="{FF2B5EF4-FFF2-40B4-BE49-F238E27FC236}">
                  <a16:creationId xmlns:a16="http://schemas.microsoft.com/office/drawing/2014/main" id="{94A84A87-A22E-0A51-0B2B-CDEA7F0D55FF}"/>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55" name="TextBox 154">
              <a:extLst>
                <a:ext uri="{FF2B5EF4-FFF2-40B4-BE49-F238E27FC236}">
                  <a16:creationId xmlns:a16="http://schemas.microsoft.com/office/drawing/2014/main" id="{BB852A70-B010-46FE-9E5C-04A30D8B2115}"/>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56" name="TextBox 155">
              <a:extLst>
                <a:ext uri="{FF2B5EF4-FFF2-40B4-BE49-F238E27FC236}">
                  <a16:creationId xmlns:a16="http://schemas.microsoft.com/office/drawing/2014/main" id="{5DB304A6-305E-3044-4BB1-E01D5C54429B}"/>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57" name="TextBox 156">
              <a:extLst>
                <a:ext uri="{FF2B5EF4-FFF2-40B4-BE49-F238E27FC236}">
                  <a16:creationId xmlns:a16="http://schemas.microsoft.com/office/drawing/2014/main" id="{74721523-C6E4-B96C-C472-7C149BC3D1B3}"/>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58" name="TextBox 157">
              <a:extLst>
                <a:ext uri="{FF2B5EF4-FFF2-40B4-BE49-F238E27FC236}">
                  <a16:creationId xmlns:a16="http://schemas.microsoft.com/office/drawing/2014/main" id="{8E950016-CF30-0C5C-DF18-1F7895EBA50A}"/>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59" name="Group 158">
            <a:extLst>
              <a:ext uri="{FF2B5EF4-FFF2-40B4-BE49-F238E27FC236}">
                <a16:creationId xmlns:a16="http://schemas.microsoft.com/office/drawing/2014/main" id="{591882F7-7301-1CAE-5703-75C64B6C2B1C}"/>
              </a:ext>
            </a:extLst>
          </p:cNvPr>
          <p:cNvGrpSpPr/>
          <p:nvPr/>
        </p:nvGrpSpPr>
        <p:grpSpPr>
          <a:xfrm>
            <a:off x="8309746" y="5410442"/>
            <a:ext cx="510156" cy="1047114"/>
            <a:chOff x="3184098" y="5412391"/>
            <a:chExt cx="510156" cy="1047114"/>
          </a:xfrm>
        </p:grpSpPr>
        <p:sp>
          <p:nvSpPr>
            <p:cNvPr id="160" name="TextBox 159">
              <a:extLst>
                <a:ext uri="{FF2B5EF4-FFF2-40B4-BE49-F238E27FC236}">
                  <a16:creationId xmlns:a16="http://schemas.microsoft.com/office/drawing/2014/main" id="{6F237FAB-37E6-33EE-1E08-30FD594F2700}"/>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61" name="TextBox 160">
              <a:extLst>
                <a:ext uri="{FF2B5EF4-FFF2-40B4-BE49-F238E27FC236}">
                  <a16:creationId xmlns:a16="http://schemas.microsoft.com/office/drawing/2014/main" id="{B089B0C6-6A7E-31BC-2CB6-FCDD15F794A2}"/>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62" name="TextBox 161">
              <a:extLst>
                <a:ext uri="{FF2B5EF4-FFF2-40B4-BE49-F238E27FC236}">
                  <a16:creationId xmlns:a16="http://schemas.microsoft.com/office/drawing/2014/main" id="{CFF707B4-7E3D-D015-6A46-7CD1CB2540AA}"/>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63" name="TextBox 162">
              <a:extLst>
                <a:ext uri="{FF2B5EF4-FFF2-40B4-BE49-F238E27FC236}">
                  <a16:creationId xmlns:a16="http://schemas.microsoft.com/office/drawing/2014/main" id="{F95BF6F3-A064-D59E-172A-A9EF97EEB8C3}"/>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64" name="TextBox 163">
              <a:extLst>
                <a:ext uri="{FF2B5EF4-FFF2-40B4-BE49-F238E27FC236}">
                  <a16:creationId xmlns:a16="http://schemas.microsoft.com/office/drawing/2014/main" id="{37F171D6-2CC9-4061-3680-859E4FF92BF6}"/>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165" name="Group 164">
            <a:extLst>
              <a:ext uri="{FF2B5EF4-FFF2-40B4-BE49-F238E27FC236}">
                <a16:creationId xmlns:a16="http://schemas.microsoft.com/office/drawing/2014/main" id="{D19498EE-3553-19BE-1ED9-AB0E89FCE925}"/>
              </a:ext>
            </a:extLst>
          </p:cNvPr>
          <p:cNvGrpSpPr/>
          <p:nvPr/>
        </p:nvGrpSpPr>
        <p:grpSpPr>
          <a:xfrm>
            <a:off x="8926246" y="5410442"/>
            <a:ext cx="510156" cy="1047114"/>
            <a:chOff x="3184098" y="5412391"/>
            <a:chExt cx="510156" cy="1047114"/>
          </a:xfrm>
        </p:grpSpPr>
        <p:sp>
          <p:nvSpPr>
            <p:cNvPr id="166" name="TextBox 165">
              <a:extLst>
                <a:ext uri="{FF2B5EF4-FFF2-40B4-BE49-F238E27FC236}">
                  <a16:creationId xmlns:a16="http://schemas.microsoft.com/office/drawing/2014/main" id="{F484DD56-475F-E34C-0637-08783C894130}"/>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67" name="TextBox 166">
              <a:extLst>
                <a:ext uri="{FF2B5EF4-FFF2-40B4-BE49-F238E27FC236}">
                  <a16:creationId xmlns:a16="http://schemas.microsoft.com/office/drawing/2014/main" id="{7F636AE5-3284-E298-6226-126022833F7B}"/>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68" name="TextBox 167">
              <a:extLst>
                <a:ext uri="{FF2B5EF4-FFF2-40B4-BE49-F238E27FC236}">
                  <a16:creationId xmlns:a16="http://schemas.microsoft.com/office/drawing/2014/main" id="{AE285EAF-BDD1-88B1-6A71-C43C5FDF6941}"/>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69" name="TextBox 168">
              <a:extLst>
                <a:ext uri="{FF2B5EF4-FFF2-40B4-BE49-F238E27FC236}">
                  <a16:creationId xmlns:a16="http://schemas.microsoft.com/office/drawing/2014/main" id="{316596AE-769F-962C-7288-E0B2652137C6}"/>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70" name="TextBox 169">
              <a:extLst>
                <a:ext uri="{FF2B5EF4-FFF2-40B4-BE49-F238E27FC236}">
                  <a16:creationId xmlns:a16="http://schemas.microsoft.com/office/drawing/2014/main" id="{7568447E-8DC9-6658-7808-4FAD10D2D61D}"/>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grpSp>
        <p:nvGrpSpPr>
          <p:cNvPr id="171" name="Group 170">
            <a:extLst>
              <a:ext uri="{FF2B5EF4-FFF2-40B4-BE49-F238E27FC236}">
                <a16:creationId xmlns:a16="http://schemas.microsoft.com/office/drawing/2014/main" id="{CC517DB6-657C-1923-2C69-04277DD97097}"/>
              </a:ext>
            </a:extLst>
          </p:cNvPr>
          <p:cNvGrpSpPr/>
          <p:nvPr/>
        </p:nvGrpSpPr>
        <p:grpSpPr>
          <a:xfrm>
            <a:off x="9606954" y="5410442"/>
            <a:ext cx="526934" cy="1047114"/>
            <a:chOff x="3184098" y="5412391"/>
            <a:chExt cx="526934" cy="1047114"/>
          </a:xfrm>
        </p:grpSpPr>
        <p:sp>
          <p:nvSpPr>
            <p:cNvPr id="172" name="TextBox 171">
              <a:extLst>
                <a:ext uri="{FF2B5EF4-FFF2-40B4-BE49-F238E27FC236}">
                  <a16:creationId xmlns:a16="http://schemas.microsoft.com/office/drawing/2014/main" id="{AFD0DC8F-3617-2FB4-E18E-CC29A90F405C}"/>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73" name="TextBox 172">
              <a:extLst>
                <a:ext uri="{FF2B5EF4-FFF2-40B4-BE49-F238E27FC236}">
                  <a16:creationId xmlns:a16="http://schemas.microsoft.com/office/drawing/2014/main" id="{4CB244E9-D1D0-93DF-B6A9-2F363313E2B3}"/>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74" name="TextBox 173">
              <a:extLst>
                <a:ext uri="{FF2B5EF4-FFF2-40B4-BE49-F238E27FC236}">
                  <a16:creationId xmlns:a16="http://schemas.microsoft.com/office/drawing/2014/main" id="{AE540728-EA1A-1C9D-2929-05CE3F2A85D8}"/>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75" name="TextBox 174">
              <a:extLst>
                <a:ext uri="{FF2B5EF4-FFF2-40B4-BE49-F238E27FC236}">
                  <a16:creationId xmlns:a16="http://schemas.microsoft.com/office/drawing/2014/main" id="{8A1E7A10-2E7F-9E72-A4AA-21193DA6CB47}"/>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76" name="TextBox 175">
              <a:extLst>
                <a:ext uri="{FF2B5EF4-FFF2-40B4-BE49-F238E27FC236}">
                  <a16:creationId xmlns:a16="http://schemas.microsoft.com/office/drawing/2014/main" id="{7D5A8C8E-4644-D50C-4587-322679818E49}"/>
                </a:ext>
              </a:extLst>
            </p:cNvPr>
            <p:cNvSpPr txBox="1"/>
            <p:nvPr/>
          </p:nvSpPr>
          <p:spPr>
            <a:xfrm>
              <a:off x="3200876"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77" name="Group 176">
            <a:extLst>
              <a:ext uri="{FF2B5EF4-FFF2-40B4-BE49-F238E27FC236}">
                <a16:creationId xmlns:a16="http://schemas.microsoft.com/office/drawing/2014/main" id="{B91D4D95-B5EB-7B42-0B46-7D3B49ACDF2A}"/>
              </a:ext>
            </a:extLst>
          </p:cNvPr>
          <p:cNvGrpSpPr/>
          <p:nvPr/>
        </p:nvGrpSpPr>
        <p:grpSpPr>
          <a:xfrm>
            <a:off x="10246894" y="5410442"/>
            <a:ext cx="510156" cy="1047114"/>
            <a:chOff x="3184098" y="5412391"/>
            <a:chExt cx="510156" cy="1047114"/>
          </a:xfrm>
        </p:grpSpPr>
        <p:sp>
          <p:nvSpPr>
            <p:cNvPr id="178" name="TextBox 177">
              <a:extLst>
                <a:ext uri="{FF2B5EF4-FFF2-40B4-BE49-F238E27FC236}">
                  <a16:creationId xmlns:a16="http://schemas.microsoft.com/office/drawing/2014/main" id="{8187E68E-F3F7-AED1-AEE2-35E96E587313}"/>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79" name="TextBox 178">
              <a:extLst>
                <a:ext uri="{FF2B5EF4-FFF2-40B4-BE49-F238E27FC236}">
                  <a16:creationId xmlns:a16="http://schemas.microsoft.com/office/drawing/2014/main" id="{EDB2D091-4E6F-1F1F-31A9-B1F495ED75D0}"/>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80" name="TextBox 179">
              <a:extLst>
                <a:ext uri="{FF2B5EF4-FFF2-40B4-BE49-F238E27FC236}">
                  <a16:creationId xmlns:a16="http://schemas.microsoft.com/office/drawing/2014/main" id="{DC8AA5A5-7CCB-87D0-69E5-0C1D8CF2B403}"/>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81" name="TextBox 180">
              <a:extLst>
                <a:ext uri="{FF2B5EF4-FFF2-40B4-BE49-F238E27FC236}">
                  <a16:creationId xmlns:a16="http://schemas.microsoft.com/office/drawing/2014/main" id="{CA8537A9-F4B7-69C7-C19C-41E5AAFA6807}"/>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82" name="TextBox 181">
              <a:extLst>
                <a:ext uri="{FF2B5EF4-FFF2-40B4-BE49-F238E27FC236}">
                  <a16:creationId xmlns:a16="http://schemas.microsoft.com/office/drawing/2014/main" id="{43EAAE80-399F-21F7-60BF-95E67CE6DB51}"/>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spTree>
    <p:extLst>
      <p:ext uri="{BB962C8B-B14F-4D97-AF65-F5344CB8AC3E}">
        <p14:creationId xmlns:p14="http://schemas.microsoft.com/office/powerpoint/2010/main" val="127629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271-6B5B-B09A-B5CE-084E60BA72D5}"/>
              </a:ext>
            </a:extLst>
          </p:cNvPr>
          <p:cNvSpPr>
            <a:spLocks noGrp="1"/>
          </p:cNvSpPr>
          <p:nvPr>
            <p:ph type="title"/>
          </p:nvPr>
        </p:nvSpPr>
        <p:spPr>
          <a:xfrm>
            <a:off x="575444" y="154919"/>
            <a:ext cx="10515600" cy="1325563"/>
          </a:xfrm>
        </p:spPr>
        <p:txBody>
          <a:bodyPr>
            <a:normAutofit/>
          </a:bodyPr>
          <a:lstStyle/>
          <a:p>
            <a:r>
              <a:rPr lang="en-US" sz="3600" dirty="0"/>
              <a:t>Computational Complexity of Naïve Algorithm to Detect Weak Structural Identical</a:t>
            </a:r>
          </a:p>
        </p:txBody>
      </p:sp>
      <p:grpSp>
        <p:nvGrpSpPr>
          <p:cNvPr id="11" name="Group 10">
            <a:extLst>
              <a:ext uri="{FF2B5EF4-FFF2-40B4-BE49-F238E27FC236}">
                <a16:creationId xmlns:a16="http://schemas.microsoft.com/office/drawing/2014/main" id="{3DF8EB90-A0DE-89C3-E355-9CBF55289836}"/>
              </a:ext>
            </a:extLst>
          </p:cNvPr>
          <p:cNvGrpSpPr/>
          <p:nvPr/>
        </p:nvGrpSpPr>
        <p:grpSpPr>
          <a:xfrm>
            <a:off x="449317" y="1660635"/>
            <a:ext cx="5561138" cy="2428563"/>
            <a:chOff x="449317" y="1660635"/>
            <a:chExt cx="5561138" cy="2428563"/>
          </a:xfrm>
        </p:grpSpPr>
        <p:sp>
          <p:nvSpPr>
            <p:cNvPr id="4" name="TextBox 3">
              <a:extLst>
                <a:ext uri="{FF2B5EF4-FFF2-40B4-BE49-F238E27FC236}">
                  <a16:creationId xmlns:a16="http://schemas.microsoft.com/office/drawing/2014/main" id="{C1E8FFF4-E437-2ADE-0995-69D779F5AC8F}"/>
                </a:ext>
              </a:extLst>
            </p:cNvPr>
            <p:cNvSpPr txBox="1"/>
            <p:nvPr/>
          </p:nvSpPr>
          <p:spPr>
            <a:xfrm>
              <a:off x="449317" y="2057873"/>
              <a:ext cx="5561138" cy="203132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isPIdentical</a:t>
              </a:r>
              <a:r>
                <a:rPr lang="en-US" dirty="0">
                  <a:latin typeface="Courier New" panose="02070309020205020404" pitchFamily="49" charset="0"/>
                  <a:cs typeface="Courier New" panose="02070309020205020404" pitchFamily="49" charset="0"/>
                </a:rPr>
                <a:t>(M1:matrix, M2:matrix):</a:t>
              </a:r>
            </a:p>
            <a:p>
              <a:pPr lvl="1"/>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rp</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reaction_permutations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 in </a:t>
              </a:r>
              <a:r>
                <a:rPr lang="en-US" dirty="0" err="1">
                  <a:latin typeface="Courier New" panose="02070309020205020404" pitchFamily="49" charset="0"/>
                  <a:cs typeface="Courier New" panose="02070309020205020404" pitchFamily="49" charset="0"/>
                </a:rPr>
                <a:t>species_permutations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if M1[</a:t>
              </a:r>
              <a:r>
                <a:rPr lang="en-US" dirty="0" err="1">
                  <a:latin typeface="Courier New" panose="02070309020205020404" pitchFamily="49" charset="0"/>
                  <a:cs typeface="Courier New" panose="02070309020205020404" pitchFamily="49" charset="0"/>
                </a:rPr>
                <a:t>rp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t>
              </a:r>
              <a:r>
                <a:rPr lang="en-US" dirty="0">
                  <a:latin typeface="Courier New" panose="02070309020205020404" pitchFamily="49" charset="0"/>
                  <a:cs typeface="Courier New" panose="02070309020205020404" pitchFamily="49" charset="0"/>
                </a:rPr>
                <a:t>] == M2;</a:t>
              </a:r>
            </a:p>
            <a:p>
              <a:pPr lvl="1"/>
              <a:r>
                <a:rPr lang="en-US" dirty="0">
                  <a:latin typeface="Courier New" panose="02070309020205020404" pitchFamily="49" charset="0"/>
                  <a:cs typeface="Courier New" panose="02070309020205020404" pitchFamily="49" charset="0"/>
                </a:rPr>
                <a:t>            return True</a:t>
              </a:r>
            </a:p>
            <a:p>
              <a:pPr lvl="1"/>
              <a:r>
                <a:rPr lang="en-US" dirty="0">
                  <a:latin typeface="Courier New" panose="02070309020205020404" pitchFamily="49" charset="0"/>
                  <a:cs typeface="Courier New" panose="02070309020205020404" pitchFamily="49" charset="0"/>
                </a:rPr>
                <a:t>return False</a:t>
              </a:r>
            </a:p>
            <a:p>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DF65F6A-A6A9-C07B-192D-CF81F655AF30}"/>
                </a:ext>
              </a:extLst>
            </p:cNvPr>
            <p:cNvSpPr txBox="1"/>
            <p:nvPr/>
          </p:nvSpPr>
          <p:spPr>
            <a:xfrm>
              <a:off x="459829" y="1660635"/>
              <a:ext cx="1912639" cy="400110"/>
            </a:xfrm>
            <a:prstGeom prst="rect">
              <a:avLst/>
            </a:prstGeom>
            <a:noFill/>
          </p:spPr>
          <p:txBody>
            <a:bodyPr wrap="none" rtlCol="0">
              <a:spAutoFit/>
            </a:bodyPr>
            <a:lstStyle/>
            <a:p>
              <a:r>
                <a:rPr lang="en-US" sz="2000" b="1" dirty="0"/>
                <a:t>Naïve Algorithm</a:t>
              </a:r>
            </a:p>
          </p:txBody>
        </p:sp>
      </p:grpSp>
      <p:grpSp>
        <p:nvGrpSpPr>
          <p:cNvPr id="12" name="Group 11">
            <a:extLst>
              <a:ext uri="{FF2B5EF4-FFF2-40B4-BE49-F238E27FC236}">
                <a16:creationId xmlns:a16="http://schemas.microsoft.com/office/drawing/2014/main" id="{E6316804-E5B7-0DE2-0460-62C4B1E6F744}"/>
              </a:ext>
            </a:extLst>
          </p:cNvPr>
          <p:cNvGrpSpPr/>
          <p:nvPr/>
        </p:nvGrpSpPr>
        <p:grpSpPr>
          <a:xfrm>
            <a:off x="323193" y="4131352"/>
            <a:ext cx="4564117" cy="1994595"/>
            <a:chOff x="323193" y="4331048"/>
            <a:chExt cx="4564117" cy="1994595"/>
          </a:xfrm>
        </p:grpSpPr>
        <p:sp>
          <p:nvSpPr>
            <p:cNvPr id="3" name="TextBox 2">
              <a:extLst>
                <a:ext uri="{FF2B5EF4-FFF2-40B4-BE49-F238E27FC236}">
                  <a16:creationId xmlns:a16="http://schemas.microsoft.com/office/drawing/2014/main" id="{08DAEA24-DDBA-E6C5-6BC0-0DAB56B208A9}"/>
                </a:ext>
              </a:extLst>
            </p:cNvPr>
            <p:cNvSpPr txBox="1"/>
            <p:nvPr/>
          </p:nvSpPr>
          <p:spPr>
            <a:xfrm>
              <a:off x="323193" y="5402313"/>
              <a:ext cx="4564117" cy="923330"/>
            </a:xfrm>
            <a:prstGeom prst="rect">
              <a:avLst/>
            </a:prstGeom>
            <a:noFill/>
          </p:spPr>
          <p:txBody>
            <a:bodyPr wrap="square" rtlCol="0">
              <a:spAutoFit/>
            </a:bodyPr>
            <a:lstStyle/>
            <a:p>
              <a:r>
                <a:rPr lang="en-US" dirty="0"/>
                <a:t>Long compute times on modest size networks: </a:t>
              </a:r>
            </a:p>
            <a:p>
              <a:pPr marL="285750" indent="-285750">
                <a:buFont typeface="Arial" panose="020B0604020202020204" pitchFamily="34" charset="0"/>
                <a:buChar char="•"/>
              </a:pPr>
              <a:r>
                <a:rPr lang="en-US" dirty="0"/>
                <a:t>5 species, 10 reactions</a:t>
              </a:r>
            </a:p>
            <a:p>
              <a:pPr marL="285750" indent="-285750">
                <a:buFont typeface="Arial" panose="020B0604020202020204" pitchFamily="34" charset="0"/>
                <a:buChar char="•"/>
              </a:pPr>
              <a:r>
                <a:rPr lang="en-US" dirty="0"/>
                <a:t>1.5 </a:t>
              </a:r>
              <a:r>
                <a:rPr lang="en-US" dirty="0" err="1"/>
                <a:t>hrs</a:t>
              </a:r>
              <a:r>
                <a:rPr lang="en-US" dirty="0"/>
                <a:t> (Mac M1, 12 </a:t>
              </a:r>
              <a:r>
                <a:rPr lang="en-US" dirty="0" err="1"/>
                <a:t>usec</a:t>
              </a:r>
              <a:r>
                <a:rPr lang="en-US" dirty="0"/>
                <a:t>/comparison)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B91312-A011-867D-1968-8D0761302FE1}"/>
                    </a:ext>
                  </a:extLst>
                </p:cNvPr>
                <p:cNvSpPr txBox="1"/>
                <p:nvPr/>
              </p:nvSpPr>
              <p:spPr>
                <a:xfrm>
                  <a:off x="323194" y="4331048"/>
                  <a:ext cx="3754820" cy="800219"/>
                </a:xfrm>
                <a:prstGeom prst="rect">
                  <a:avLst/>
                </a:prstGeom>
                <a:noFill/>
              </p:spPr>
              <p:txBody>
                <a:bodyPr wrap="square" rtlCol="0">
                  <a:spAutoFit/>
                </a:bodyPr>
                <a:lstStyle/>
                <a:p>
                  <a:r>
                    <a:rPr lang="en-US" dirty="0"/>
                    <a:t>Computational complexity: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 </a:t>
                  </a:r>
                </a:p>
                <a:p>
                  <a:pPr marL="285750" indent="-285750">
                    <a:buFont typeface="Arial" panose="020B0604020202020204" pitchFamily="34" charset="0"/>
                    <a:buChar char="•"/>
                  </a:pPr>
                  <a:r>
                    <a:rPr lang="en-US" sz="1400" i="1" dirty="0"/>
                    <a:t>N </a:t>
                  </a:r>
                  <a:r>
                    <a:rPr lang="en-US" sz="1400" dirty="0"/>
                    <a:t>is number of reactions</a:t>
                  </a:r>
                </a:p>
                <a:p>
                  <a:pPr marL="285750" indent="-285750">
                    <a:buFont typeface="Arial" panose="020B0604020202020204" pitchFamily="34" charset="0"/>
                    <a:buChar char="•"/>
                  </a:pPr>
                  <a:r>
                    <a:rPr lang="en-US" sz="1400" i="1" dirty="0"/>
                    <a:t>M</a:t>
                  </a:r>
                  <a:r>
                    <a:rPr lang="en-US" sz="1400" dirty="0"/>
                    <a:t> is number of species</a:t>
                  </a:r>
                </a:p>
              </p:txBody>
            </p:sp>
          </mc:Choice>
          <mc:Fallback xmlns="">
            <p:sp>
              <p:nvSpPr>
                <p:cNvPr id="6" name="TextBox 5">
                  <a:extLst>
                    <a:ext uri="{FF2B5EF4-FFF2-40B4-BE49-F238E27FC236}">
                      <a16:creationId xmlns:a16="http://schemas.microsoft.com/office/drawing/2014/main" id="{94B91312-A011-867D-1968-8D0761302FE1}"/>
                    </a:ext>
                  </a:extLst>
                </p:cNvPr>
                <p:cNvSpPr txBox="1">
                  <a:spLocks noRot="1" noChangeAspect="1" noMove="1" noResize="1" noEditPoints="1" noAdjustHandles="1" noChangeArrowheads="1" noChangeShapeType="1" noTextEdit="1"/>
                </p:cNvSpPr>
                <p:nvPr/>
              </p:nvSpPr>
              <p:spPr>
                <a:xfrm>
                  <a:off x="323194" y="4331048"/>
                  <a:ext cx="3754820" cy="800219"/>
                </a:xfrm>
                <a:prstGeom prst="rect">
                  <a:avLst/>
                </a:prstGeom>
                <a:blipFill>
                  <a:blip r:embed="rId2"/>
                  <a:stretch>
                    <a:fillRect l="-1347" t="-3125" b="-7813"/>
                  </a:stretch>
                </a:blipFill>
              </p:spPr>
              <p:txBody>
                <a:bodyPr/>
                <a:lstStyle/>
                <a:p>
                  <a:r>
                    <a:rPr lang="en-US">
                      <a:noFill/>
                    </a:rPr>
                    <a:t> </a:t>
                  </a:r>
                </a:p>
              </p:txBody>
            </p:sp>
          </mc:Fallback>
        </mc:AlternateContent>
      </p:grpSp>
      <p:pic>
        <p:nvPicPr>
          <p:cNvPr id="15" name="Picture 14">
            <a:extLst>
              <a:ext uri="{FF2B5EF4-FFF2-40B4-BE49-F238E27FC236}">
                <a16:creationId xmlns:a16="http://schemas.microsoft.com/office/drawing/2014/main" id="{115E85EF-29C8-D1D8-D5BD-04963D0097B5}"/>
              </a:ext>
            </a:extLst>
          </p:cNvPr>
          <p:cNvPicPr>
            <a:picLocks noChangeAspect="1"/>
          </p:cNvPicPr>
          <p:nvPr/>
        </p:nvPicPr>
        <p:blipFill>
          <a:blip r:embed="rId3"/>
          <a:stretch>
            <a:fillRect/>
          </a:stretch>
        </p:blipFill>
        <p:spPr>
          <a:xfrm>
            <a:off x="6063712" y="2260197"/>
            <a:ext cx="5030202" cy="4129270"/>
          </a:xfrm>
          <a:prstGeom prst="rect">
            <a:avLst/>
          </a:prstGeom>
        </p:spPr>
      </p:pic>
      <p:sp>
        <p:nvSpPr>
          <p:cNvPr id="13" name="TextBox 12">
            <a:extLst>
              <a:ext uri="{FF2B5EF4-FFF2-40B4-BE49-F238E27FC236}">
                <a16:creationId xmlns:a16="http://schemas.microsoft.com/office/drawing/2014/main" id="{8A580A18-081A-AFA9-EC32-36ADC1A4812E}"/>
              </a:ext>
            </a:extLst>
          </p:cNvPr>
          <p:cNvSpPr txBox="1"/>
          <p:nvPr/>
        </p:nvSpPr>
        <p:spPr>
          <a:xfrm>
            <a:off x="10053332" y="6177926"/>
            <a:ext cx="1640193" cy="276999"/>
          </a:xfrm>
          <a:prstGeom prst="rect">
            <a:avLst/>
          </a:prstGeom>
          <a:noFill/>
        </p:spPr>
        <p:txBody>
          <a:bodyPr wrap="none" rtlCol="0">
            <a:spAutoFit/>
          </a:bodyPr>
          <a:lstStyle/>
          <a:p>
            <a:r>
              <a:rPr lang="en-US" sz="1200" dirty="0"/>
              <a:t>log</a:t>
            </a:r>
            <a:r>
              <a:rPr lang="en-US" sz="1200" baseline="-25000" dirty="0"/>
              <a:t>10</a:t>
            </a:r>
            <a:r>
              <a:rPr lang="en-US" sz="1200" dirty="0"/>
              <a:t> (hour) on mac M1</a:t>
            </a:r>
          </a:p>
        </p:txBody>
      </p:sp>
      <p:grpSp>
        <p:nvGrpSpPr>
          <p:cNvPr id="23" name="Group 22">
            <a:extLst>
              <a:ext uri="{FF2B5EF4-FFF2-40B4-BE49-F238E27FC236}">
                <a16:creationId xmlns:a16="http://schemas.microsoft.com/office/drawing/2014/main" id="{1C0C5ADD-5CEF-69A6-21DB-52C191D650FE}"/>
              </a:ext>
            </a:extLst>
          </p:cNvPr>
          <p:cNvGrpSpPr/>
          <p:nvPr/>
        </p:nvGrpSpPr>
        <p:grpSpPr>
          <a:xfrm>
            <a:off x="10752975" y="2356660"/>
            <a:ext cx="1226041" cy="2245528"/>
            <a:chOff x="11036752" y="2177984"/>
            <a:chExt cx="1226041" cy="2245528"/>
          </a:xfrm>
        </p:grpSpPr>
        <p:sp>
          <p:nvSpPr>
            <p:cNvPr id="16" name="TextBox 15">
              <a:extLst>
                <a:ext uri="{FF2B5EF4-FFF2-40B4-BE49-F238E27FC236}">
                  <a16:creationId xmlns:a16="http://schemas.microsoft.com/office/drawing/2014/main" id="{24C34EB0-B0E8-FBD5-44E8-80364878EF11}"/>
                </a:ext>
              </a:extLst>
            </p:cNvPr>
            <p:cNvSpPr txBox="1"/>
            <p:nvPr/>
          </p:nvSpPr>
          <p:spPr>
            <a:xfrm>
              <a:off x="11036752" y="3890177"/>
              <a:ext cx="572593" cy="276999"/>
            </a:xfrm>
            <a:prstGeom prst="rect">
              <a:avLst/>
            </a:prstGeom>
            <a:noFill/>
          </p:spPr>
          <p:txBody>
            <a:bodyPr wrap="none" rtlCol="0">
              <a:spAutoFit/>
            </a:bodyPr>
            <a:lstStyle/>
            <a:p>
              <a:r>
                <a:rPr lang="en-US" sz="1200" dirty="0"/>
                <a:t>--hour</a:t>
              </a:r>
            </a:p>
          </p:txBody>
        </p:sp>
        <p:sp>
          <p:nvSpPr>
            <p:cNvPr id="17" name="TextBox 16">
              <a:extLst>
                <a:ext uri="{FF2B5EF4-FFF2-40B4-BE49-F238E27FC236}">
                  <a16:creationId xmlns:a16="http://schemas.microsoft.com/office/drawing/2014/main" id="{FB916C92-CFF0-3609-C49D-7D6DB8DA859E}"/>
                </a:ext>
              </a:extLst>
            </p:cNvPr>
            <p:cNvSpPr txBox="1"/>
            <p:nvPr/>
          </p:nvSpPr>
          <p:spPr>
            <a:xfrm>
              <a:off x="11036752" y="3708230"/>
              <a:ext cx="497572" cy="276999"/>
            </a:xfrm>
            <a:prstGeom prst="rect">
              <a:avLst/>
            </a:prstGeom>
            <a:noFill/>
          </p:spPr>
          <p:txBody>
            <a:bodyPr wrap="none" rtlCol="0">
              <a:spAutoFit/>
            </a:bodyPr>
            <a:lstStyle/>
            <a:p>
              <a:r>
                <a:rPr lang="en-US" sz="1200" dirty="0"/>
                <a:t>--day</a:t>
              </a:r>
            </a:p>
          </p:txBody>
        </p:sp>
        <p:sp>
          <p:nvSpPr>
            <p:cNvPr id="18" name="TextBox 17">
              <a:extLst>
                <a:ext uri="{FF2B5EF4-FFF2-40B4-BE49-F238E27FC236}">
                  <a16:creationId xmlns:a16="http://schemas.microsoft.com/office/drawing/2014/main" id="{90F4E56C-9E8B-8B9A-B7F7-E572D5176EE6}"/>
                </a:ext>
              </a:extLst>
            </p:cNvPr>
            <p:cNvSpPr txBox="1"/>
            <p:nvPr/>
          </p:nvSpPr>
          <p:spPr>
            <a:xfrm>
              <a:off x="11036752" y="3440221"/>
              <a:ext cx="546816" cy="276999"/>
            </a:xfrm>
            <a:prstGeom prst="rect">
              <a:avLst/>
            </a:prstGeom>
            <a:noFill/>
          </p:spPr>
          <p:txBody>
            <a:bodyPr wrap="none" rtlCol="0">
              <a:spAutoFit/>
            </a:bodyPr>
            <a:lstStyle/>
            <a:p>
              <a:r>
                <a:rPr lang="en-US" sz="1200" dirty="0"/>
                <a:t>--year</a:t>
              </a:r>
            </a:p>
          </p:txBody>
        </p:sp>
        <p:sp>
          <p:nvSpPr>
            <p:cNvPr id="19" name="TextBox 18">
              <a:extLst>
                <a:ext uri="{FF2B5EF4-FFF2-40B4-BE49-F238E27FC236}">
                  <a16:creationId xmlns:a16="http://schemas.microsoft.com/office/drawing/2014/main" id="{6DBD05D4-C583-5316-4878-98CF24233B6A}"/>
                </a:ext>
              </a:extLst>
            </p:cNvPr>
            <p:cNvSpPr txBox="1"/>
            <p:nvPr/>
          </p:nvSpPr>
          <p:spPr>
            <a:xfrm>
              <a:off x="11036752" y="3256293"/>
              <a:ext cx="753091" cy="276999"/>
            </a:xfrm>
            <a:prstGeom prst="rect">
              <a:avLst/>
            </a:prstGeom>
            <a:noFill/>
          </p:spPr>
          <p:txBody>
            <a:bodyPr wrap="none" rtlCol="0">
              <a:spAutoFit/>
            </a:bodyPr>
            <a:lstStyle/>
            <a:p>
              <a:r>
                <a:rPr lang="en-US" sz="1200" dirty="0"/>
                <a:t>--century</a:t>
              </a:r>
            </a:p>
          </p:txBody>
        </p:sp>
        <p:sp>
          <p:nvSpPr>
            <p:cNvPr id="20" name="TextBox 19">
              <a:extLst>
                <a:ext uri="{FF2B5EF4-FFF2-40B4-BE49-F238E27FC236}">
                  <a16:creationId xmlns:a16="http://schemas.microsoft.com/office/drawing/2014/main" id="{C41F9531-FD74-A8B9-704C-206B809F4C08}"/>
                </a:ext>
              </a:extLst>
            </p:cNvPr>
            <p:cNvSpPr txBox="1"/>
            <p:nvPr/>
          </p:nvSpPr>
          <p:spPr>
            <a:xfrm>
              <a:off x="11036752" y="3124915"/>
              <a:ext cx="982961" cy="276999"/>
            </a:xfrm>
            <a:prstGeom prst="rect">
              <a:avLst/>
            </a:prstGeom>
            <a:noFill/>
          </p:spPr>
          <p:txBody>
            <a:bodyPr wrap="none" rtlCol="0">
              <a:spAutoFit/>
            </a:bodyPr>
            <a:lstStyle/>
            <a:p>
              <a:r>
                <a:rPr lang="en-US" sz="1200" dirty="0"/>
                <a:t>--millennium</a:t>
              </a:r>
            </a:p>
          </p:txBody>
        </p:sp>
        <p:sp>
          <p:nvSpPr>
            <p:cNvPr id="9" name="TextBox 8">
              <a:extLst>
                <a:ext uri="{FF2B5EF4-FFF2-40B4-BE49-F238E27FC236}">
                  <a16:creationId xmlns:a16="http://schemas.microsoft.com/office/drawing/2014/main" id="{25D9BE3B-9281-46C2-6C75-E58CAFCD58C4}"/>
                </a:ext>
              </a:extLst>
            </p:cNvPr>
            <p:cNvSpPr txBox="1"/>
            <p:nvPr/>
          </p:nvSpPr>
          <p:spPr>
            <a:xfrm>
              <a:off x="11036752" y="2177984"/>
              <a:ext cx="1226041" cy="276999"/>
            </a:xfrm>
            <a:prstGeom prst="rect">
              <a:avLst/>
            </a:prstGeom>
            <a:noFill/>
          </p:spPr>
          <p:txBody>
            <a:bodyPr wrap="none" rtlCol="0">
              <a:spAutoFit/>
            </a:bodyPr>
            <a:lstStyle/>
            <a:p>
              <a:r>
                <a:rPr lang="en-US" sz="1200" dirty="0"/>
                <a:t>--age of universe</a:t>
              </a:r>
            </a:p>
          </p:txBody>
        </p:sp>
        <p:sp>
          <p:nvSpPr>
            <p:cNvPr id="22" name="TextBox 21">
              <a:extLst>
                <a:ext uri="{FF2B5EF4-FFF2-40B4-BE49-F238E27FC236}">
                  <a16:creationId xmlns:a16="http://schemas.microsoft.com/office/drawing/2014/main" id="{BC62E51E-2157-7BB0-22B6-858F0B5C9584}"/>
                </a:ext>
              </a:extLst>
            </p:cNvPr>
            <p:cNvSpPr txBox="1"/>
            <p:nvPr/>
          </p:nvSpPr>
          <p:spPr>
            <a:xfrm>
              <a:off x="11036752" y="4146513"/>
              <a:ext cx="721993" cy="276999"/>
            </a:xfrm>
            <a:prstGeom prst="rect">
              <a:avLst/>
            </a:prstGeom>
            <a:noFill/>
          </p:spPr>
          <p:txBody>
            <a:bodyPr wrap="none" rtlCol="0">
              <a:spAutoFit/>
            </a:bodyPr>
            <a:lstStyle/>
            <a:p>
              <a:r>
                <a:rPr lang="en-US" sz="1200" dirty="0"/>
                <a:t>--second</a:t>
              </a:r>
            </a:p>
          </p:txBody>
        </p:sp>
      </p:grpSp>
    </p:spTree>
    <p:extLst>
      <p:ext uri="{BB962C8B-B14F-4D97-AF65-F5344CB8AC3E}">
        <p14:creationId xmlns:p14="http://schemas.microsoft.com/office/powerpoint/2010/main" val="52856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FEE2-39E6-AF82-A3E2-0A0FEE1C8EC9}"/>
              </a:ext>
            </a:extLst>
          </p:cNvPr>
          <p:cNvSpPr>
            <a:spLocks noGrp="1"/>
          </p:cNvSpPr>
          <p:nvPr>
            <p:ph type="title"/>
          </p:nvPr>
        </p:nvSpPr>
        <p:spPr>
          <a:xfrm>
            <a:off x="838200" y="365125"/>
            <a:ext cx="10515600" cy="557821"/>
          </a:xfrm>
        </p:spPr>
        <p:txBody>
          <a:bodyPr>
            <a:normAutofit fontScale="90000"/>
          </a:bodyPr>
          <a:lstStyle/>
          <a:p>
            <a:r>
              <a:rPr lang="en-US" sz="4000" dirty="0"/>
              <a:t>Applying Naïve Algorithm to </a:t>
            </a:r>
            <a:r>
              <a:rPr lang="en-US" sz="4000" dirty="0" err="1">
                <a:latin typeface="Courier New" panose="02070309020205020404" pitchFamily="49" charset="0"/>
                <a:cs typeface="Courier New" panose="02070309020205020404" pitchFamily="49" charset="0"/>
              </a:rPr>
              <a:t>OscillatorDatabase</a:t>
            </a:r>
            <a:endParaRPr lang="en-US" sz="4000" dirty="0">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CC8C276C-49EE-CC4D-F643-4EC42BFAE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583" y="1221344"/>
            <a:ext cx="4615210" cy="40628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D37E748-214E-5BEB-798D-FD0D525E1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070" y="1243799"/>
            <a:ext cx="4615211" cy="3755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55472F-9280-D0BD-A22D-47F32E660FDD}"/>
              </a:ext>
            </a:extLst>
          </p:cNvPr>
          <p:cNvSpPr txBox="1"/>
          <p:nvPr/>
        </p:nvSpPr>
        <p:spPr>
          <a:xfrm>
            <a:off x="911177" y="2478280"/>
            <a:ext cx="686406" cy="307777"/>
          </a:xfrm>
          <a:prstGeom prst="rect">
            <a:avLst/>
          </a:prstGeom>
          <a:noFill/>
        </p:spPr>
        <p:txBody>
          <a:bodyPr wrap="none" rtlCol="0">
            <a:spAutoFit/>
          </a:bodyPr>
          <a:lstStyle/>
          <a:p>
            <a:r>
              <a:rPr lang="en-US" sz="1400" dirty="0"/>
              <a:t>30 min</a:t>
            </a:r>
          </a:p>
        </p:txBody>
      </p:sp>
      <p:sp>
        <p:nvSpPr>
          <p:cNvPr id="5" name="TextBox 4">
            <a:extLst>
              <a:ext uri="{FF2B5EF4-FFF2-40B4-BE49-F238E27FC236}">
                <a16:creationId xmlns:a16="http://schemas.microsoft.com/office/drawing/2014/main" id="{8FAA5C3F-C356-AEC2-BB57-0AF65E2FCF6F}"/>
              </a:ext>
            </a:extLst>
          </p:cNvPr>
          <p:cNvSpPr txBox="1"/>
          <p:nvPr/>
        </p:nvSpPr>
        <p:spPr>
          <a:xfrm>
            <a:off x="934963" y="1955562"/>
            <a:ext cx="729815" cy="307777"/>
          </a:xfrm>
          <a:prstGeom prst="rect">
            <a:avLst/>
          </a:prstGeom>
          <a:noFill/>
        </p:spPr>
        <p:txBody>
          <a:bodyPr wrap="none" rtlCol="0">
            <a:spAutoFit/>
          </a:bodyPr>
          <a:lstStyle/>
          <a:p>
            <a:r>
              <a:rPr lang="en-US" sz="1400" dirty="0"/>
              <a:t>3 hours</a:t>
            </a:r>
          </a:p>
        </p:txBody>
      </p:sp>
      <p:sp>
        <p:nvSpPr>
          <p:cNvPr id="6" name="TextBox 5">
            <a:extLst>
              <a:ext uri="{FF2B5EF4-FFF2-40B4-BE49-F238E27FC236}">
                <a16:creationId xmlns:a16="http://schemas.microsoft.com/office/drawing/2014/main" id="{B81B6FA2-7F17-8219-9FA8-5A7EE25DFE6C}"/>
              </a:ext>
            </a:extLst>
          </p:cNvPr>
          <p:cNvSpPr txBox="1"/>
          <p:nvPr/>
        </p:nvSpPr>
        <p:spPr>
          <a:xfrm>
            <a:off x="968666" y="1432844"/>
            <a:ext cx="575670" cy="307777"/>
          </a:xfrm>
          <a:prstGeom prst="rect">
            <a:avLst/>
          </a:prstGeom>
          <a:noFill/>
        </p:spPr>
        <p:txBody>
          <a:bodyPr wrap="none" rtlCol="0">
            <a:spAutoFit/>
          </a:bodyPr>
          <a:lstStyle/>
          <a:p>
            <a:r>
              <a:rPr lang="en-US" sz="1400" dirty="0"/>
              <a:t>1 day</a:t>
            </a:r>
          </a:p>
        </p:txBody>
      </p:sp>
      <p:sp>
        <p:nvSpPr>
          <p:cNvPr id="7" name="TextBox 6">
            <a:extLst>
              <a:ext uri="{FF2B5EF4-FFF2-40B4-BE49-F238E27FC236}">
                <a16:creationId xmlns:a16="http://schemas.microsoft.com/office/drawing/2014/main" id="{3522E389-56A5-5EB3-8AB3-245E63EBBEFC}"/>
              </a:ext>
            </a:extLst>
          </p:cNvPr>
          <p:cNvSpPr txBox="1"/>
          <p:nvPr/>
        </p:nvSpPr>
        <p:spPr>
          <a:xfrm>
            <a:off x="752030" y="5638800"/>
            <a:ext cx="9384428" cy="369332"/>
          </a:xfrm>
          <a:prstGeom prst="rect">
            <a:avLst/>
          </a:prstGeom>
          <a:noFill/>
        </p:spPr>
        <p:txBody>
          <a:bodyPr wrap="none" rtlCol="0">
            <a:spAutoFit/>
          </a:bodyPr>
          <a:lstStyle/>
          <a:p>
            <a:r>
              <a:rPr lang="en-US" dirty="0"/>
              <a:t>Have been running naïve algorithm with maximum number permutations of 1,000,000 for a week.</a:t>
            </a:r>
          </a:p>
        </p:txBody>
      </p:sp>
      <p:sp>
        <p:nvSpPr>
          <p:cNvPr id="8" name="TextBox 7">
            <a:extLst>
              <a:ext uri="{FF2B5EF4-FFF2-40B4-BE49-F238E27FC236}">
                <a16:creationId xmlns:a16="http://schemas.microsoft.com/office/drawing/2014/main" id="{C95062E8-DC87-1EEF-C808-79170F623873}"/>
              </a:ext>
            </a:extLst>
          </p:cNvPr>
          <p:cNvSpPr txBox="1"/>
          <p:nvPr/>
        </p:nvSpPr>
        <p:spPr>
          <a:xfrm>
            <a:off x="752030" y="6161518"/>
            <a:ext cx="9940542" cy="369332"/>
          </a:xfrm>
          <a:prstGeom prst="rect">
            <a:avLst/>
          </a:prstGeom>
          <a:solidFill>
            <a:schemeClr val="bg1">
              <a:lumMod val="85000"/>
            </a:schemeClr>
          </a:solidFill>
        </p:spPr>
        <p:txBody>
          <a:bodyPr wrap="none" rtlCol="0">
            <a:spAutoFit/>
          </a:bodyPr>
          <a:lstStyle/>
          <a:p>
            <a:r>
              <a:rPr lang="en-US" dirty="0"/>
              <a:t>Conclusion: Can evaluate only a small fraction of models for structural identity using the naïve algorithm.</a:t>
            </a:r>
          </a:p>
        </p:txBody>
      </p:sp>
      <p:sp>
        <p:nvSpPr>
          <p:cNvPr id="3" name="TextBox 2">
            <a:extLst>
              <a:ext uri="{FF2B5EF4-FFF2-40B4-BE49-F238E27FC236}">
                <a16:creationId xmlns:a16="http://schemas.microsoft.com/office/drawing/2014/main" id="{A96206CC-C45B-BF39-1DC9-FCB8BA521C1D}"/>
              </a:ext>
            </a:extLst>
          </p:cNvPr>
          <p:cNvSpPr txBox="1"/>
          <p:nvPr/>
        </p:nvSpPr>
        <p:spPr>
          <a:xfrm>
            <a:off x="7407862" y="4802527"/>
            <a:ext cx="4119195" cy="584775"/>
          </a:xfrm>
          <a:prstGeom prst="rect">
            <a:avLst/>
          </a:prstGeom>
          <a:solidFill>
            <a:schemeClr val="bg1"/>
          </a:solidFill>
        </p:spPr>
        <p:txBody>
          <a:bodyPr wrap="square" rtlCol="0">
            <a:spAutoFit/>
          </a:bodyPr>
          <a:lstStyle/>
          <a:p>
            <a:r>
              <a:rPr lang="en-US" sz="1600" b="1" dirty="0"/>
              <a:t>Indeterminate network</a:t>
            </a:r>
            <a:r>
              <a:rPr lang="en-US" sz="1600" dirty="0"/>
              <a:t>: Too many permutations to determine structural identical</a:t>
            </a:r>
          </a:p>
        </p:txBody>
      </p:sp>
    </p:spTree>
    <p:extLst>
      <p:ext uri="{BB962C8B-B14F-4D97-AF65-F5344CB8AC3E}">
        <p14:creationId xmlns:p14="http://schemas.microsoft.com/office/powerpoint/2010/main" val="13910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E468-C712-98D4-18AC-F168344F6D91}"/>
              </a:ext>
            </a:extLst>
          </p:cNvPr>
          <p:cNvSpPr>
            <a:spLocks noGrp="1"/>
          </p:cNvSpPr>
          <p:nvPr>
            <p:ph type="title"/>
          </p:nvPr>
        </p:nvSpPr>
        <p:spPr/>
        <p:txBody>
          <a:bodyPr/>
          <a:lstStyle/>
          <a:p>
            <a:r>
              <a:rPr lang="en-US" dirty="0"/>
              <a:t>Why Find Model Sub-Networks?</a:t>
            </a:r>
          </a:p>
        </p:txBody>
      </p:sp>
      <p:sp>
        <p:nvSpPr>
          <p:cNvPr id="3" name="Content Placeholder 2">
            <a:extLst>
              <a:ext uri="{FF2B5EF4-FFF2-40B4-BE49-F238E27FC236}">
                <a16:creationId xmlns:a16="http://schemas.microsoft.com/office/drawing/2014/main" id="{4257B919-5E57-D304-0661-23D6E80DA7E1}"/>
              </a:ext>
            </a:extLst>
          </p:cNvPr>
          <p:cNvSpPr>
            <a:spLocks noGrp="1"/>
          </p:cNvSpPr>
          <p:nvPr>
            <p:ph idx="1"/>
          </p:nvPr>
        </p:nvSpPr>
        <p:spPr>
          <a:xfrm>
            <a:off x="838200" y="3280095"/>
            <a:ext cx="10515600" cy="2896868"/>
          </a:xfrm>
        </p:spPr>
        <p:txBody>
          <a:bodyPr/>
          <a:lstStyle/>
          <a:p>
            <a:r>
              <a:rPr lang="en-US" dirty="0"/>
              <a:t>Sampling without replacement</a:t>
            </a:r>
          </a:p>
          <a:p>
            <a:r>
              <a:rPr lang="en-US" dirty="0"/>
              <a:t>Understand higher level structures of chemical networks</a:t>
            </a:r>
          </a:p>
        </p:txBody>
      </p:sp>
      <p:sp>
        <p:nvSpPr>
          <p:cNvPr id="4" name="TextBox 3">
            <a:extLst>
              <a:ext uri="{FF2B5EF4-FFF2-40B4-BE49-F238E27FC236}">
                <a16:creationId xmlns:a16="http://schemas.microsoft.com/office/drawing/2014/main" id="{73C473ED-794A-D4B4-7565-BD61B570B816}"/>
              </a:ext>
            </a:extLst>
          </p:cNvPr>
          <p:cNvSpPr txBox="1"/>
          <p:nvPr/>
        </p:nvSpPr>
        <p:spPr>
          <a:xfrm>
            <a:off x="3942826" y="1610686"/>
            <a:ext cx="5052089" cy="369332"/>
          </a:xfrm>
          <a:prstGeom prst="rect">
            <a:avLst/>
          </a:prstGeom>
          <a:noFill/>
        </p:spPr>
        <p:txBody>
          <a:bodyPr wrap="none" rtlCol="0">
            <a:spAutoFit/>
          </a:bodyPr>
          <a:lstStyle/>
          <a:p>
            <a:r>
              <a:rPr lang="en-US" dirty="0">
                <a:solidFill>
                  <a:srgbClr val="FF0000"/>
                </a:solidFill>
              </a:rPr>
              <a:t>Example: Are there hidden oscillators in </a:t>
            </a:r>
            <a:r>
              <a:rPr lang="en-US" dirty="0" err="1">
                <a:solidFill>
                  <a:srgbClr val="FF0000"/>
                </a:solidFill>
              </a:rPr>
              <a:t>Biomodels</a:t>
            </a:r>
            <a:r>
              <a:rPr lang="en-US">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5541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A57F-8449-58CF-033F-CA4EB2841F1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B9663D-84E8-CF33-655F-D33C97BC0F93}"/>
              </a:ext>
            </a:extLst>
          </p:cNvPr>
          <p:cNvSpPr>
            <a:spLocks noGrp="1"/>
          </p:cNvSpPr>
          <p:nvPr>
            <p:ph type="title"/>
          </p:nvPr>
        </p:nvSpPr>
        <p:spPr>
          <a:xfrm>
            <a:off x="838200" y="204259"/>
            <a:ext cx="10515600" cy="562824"/>
          </a:xfrm>
        </p:spPr>
        <p:txBody>
          <a:bodyPr/>
          <a:lstStyle/>
          <a:p>
            <a:r>
              <a:rPr lang="en-US" dirty="0"/>
              <a:t>Incompatible Assignments</a:t>
            </a:r>
          </a:p>
        </p:txBody>
      </p:sp>
      <p:sp>
        <p:nvSpPr>
          <p:cNvPr id="41" name="Content Placeholder 40">
            <a:extLst>
              <a:ext uri="{FF2B5EF4-FFF2-40B4-BE49-F238E27FC236}">
                <a16:creationId xmlns:a16="http://schemas.microsoft.com/office/drawing/2014/main" id="{2E869ABC-63F3-D8C2-EC94-746919F0A6F7}"/>
              </a:ext>
            </a:extLst>
          </p:cNvPr>
          <p:cNvSpPr>
            <a:spLocks noGrp="1"/>
          </p:cNvSpPr>
          <p:nvPr>
            <p:ph idx="1"/>
          </p:nvPr>
        </p:nvSpPr>
        <p:spPr>
          <a:xfrm>
            <a:off x="838200" y="2013357"/>
            <a:ext cx="10515600" cy="4163605"/>
          </a:xfrm>
        </p:spPr>
        <p:txBody>
          <a:bodyPr>
            <a:normAutofit lnSpcReduction="10000"/>
          </a:bodyPr>
          <a:lstStyle/>
          <a:p>
            <a:r>
              <a:rPr lang="en-US" dirty="0"/>
              <a:t>A reaction assignment is incompatible if the target reaction has a different number of reactants or products than the reference reaction.</a:t>
            </a:r>
          </a:p>
          <a:p>
            <a:pPr lvl="1"/>
            <a:r>
              <a:rPr lang="en-US" dirty="0"/>
              <a:t>Ex: </a:t>
            </a:r>
            <a:r>
              <a:rPr lang="en-US" dirty="0">
                <a:latin typeface="Courier New" panose="02070309020205020404" pitchFamily="49" charset="0"/>
                <a:cs typeface="Courier New" panose="02070309020205020404" pitchFamily="49" charset="0"/>
              </a:rPr>
              <a:t>J1</a:t>
            </a:r>
            <a:r>
              <a:rPr lang="en-US" dirty="0"/>
              <a:t> is incompatible with </a:t>
            </a:r>
            <a:r>
              <a:rPr lang="en-US" dirty="0">
                <a:latin typeface="Courier New" panose="02070309020205020404" pitchFamily="49" charset="0"/>
                <a:cs typeface="Courier New" panose="02070309020205020404" pitchFamily="49" charset="0"/>
              </a:rPr>
              <a:t>J1’.</a:t>
            </a:r>
          </a:p>
          <a:p>
            <a:r>
              <a:rPr lang="en-US" dirty="0"/>
              <a:t>A species assignment is incompatible for strong identity if the target species differs in its number of stoichiometries as either a reactant or a product.</a:t>
            </a:r>
          </a:p>
          <a:p>
            <a:pPr lvl="1"/>
            <a:r>
              <a:rPr lang="en-US" dirty="0"/>
              <a:t>Ex: </a:t>
            </a:r>
            <a:r>
              <a:rPr lang="en-US" dirty="0">
                <a:latin typeface="Courier New" panose="02070309020205020404" pitchFamily="49" charset="0"/>
                <a:cs typeface="Courier New" panose="02070309020205020404" pitchFamily="49" charset="0"/>
              </a:rPr>
              <a:t>S1</a:t>
            </a:r>
            <a:r>
              <a:rPr lang="en-US" dirty="0"/>
              <a:t> is incompatible with </a:t>
            </a:r>
            <a:r>
              <a:rPr lang="en-US" dirty="0">
                <a:latin typeface="Courier New" panose="02070309020205020404" pitchFamily="49" charset="0"/>
                <a:cs typeface="Courier New" panose="02070309020205020404" pitchFamily="49" charset="0"/>
              </a:rPr>
              <a:t>S1’</a:t>
            </a:r>
            <a:r>
              <a:rPr lang="en-US" dirty="0"/>
              <a:t>.</a:t>
            </a:r>
          </a:p>
          <a:p>
            <a:r>
              <a:rPr lang="en-US" dirty="0"/>
              <a:t>A species assignment is incompatible for weak identity if the target species differs in the difference between its stoichiometries as a product and as a reactant.</a:t>
            </a:r>
          </a:p>
        </p:txBody>
      </p:sp>
      <p:sp>
        <p:nvSpPr>
          <p:cNvPr id="11" name="TextBox 10">
            <a:extLst>
              <a:ext uri="{FF2B5EF4-FFF2-40B4-BE49-F238E27FC236}">
                <a16:creationId xmlns:a16="http://schemas.microsoft.com/office/drawing/2014/main" id="{027A7F63-5965-AB43-D04B-0460801FA603}"/>
              </a:ext>
            </a:extLst>
          </p:cNvPr>
          <p:cNvSpPr txBox="1"/>
          <p:nvPr/>
        </p:nvSpPr>
        <p:spPr>
          <a:xfrm>
            <a:off x="1926773" y="767082"/>
            <a:ext cx="2900153" cy="830997"/>
          </a:xfrm>
          <a:prstGeom prst="rect">
            <a:avLst/>
          </a:prstGeom>
          <a:noFill/>
        </p:spPr>
        <p:txBody>
          <a:bodyPr wrap="none" rtlCol="0">
            <a:spAutoFit/>
          </a:bodyPr>
          <a:lstStyle/>
          <a:p>
            <a:pPr algn="ctr"/>
            <a:r>
              <a:rPr lang="en-US" sz="1600" i="1" dirty="0"/>
              <a:t>Network A</a:t>
            </a:r>
          </a:p>
          <a:p>
            <a:r>
              <a:rPr lang="en-US" sz="1600" dirty="0">
                <a:latin typeface="Courier New" panose="02070309020205020404" pitchFamily="49" charset="0"/>
                <a:cs typeface="Courier New" panose="02070309020205020404" pitchFamily="49" charset="0"/>
              </a:rPr>
              <a:t>J1: S1 + S2 -&gt; S1 + S3</a:t>
            </a:r>
          </a:p>
          <a:p>
            <a:r>
              <a:rPr lang="en-US" sz="1600" dirty="0">
                <a:latin typeface="Courier New" panose="02070309020205020404" pitchFamily="49" charset="0"/>
                <a:cs typeface="Courier New" panose="02070309020205020404" pitchFamily="49" charset="0"/>
              </a:rPr>
              <a:t>J2: S3 + S3 -&gt; S1</a:t>
            </a:r>
          </a:p>
        </p:txBody>
      </p:sp>
      <p:sp>
        <p:nvSpPr>
          <p:cNvPr id="12" name="TextBox 11">
            <a:extLst>
              <a:ext uri="{FF2B5EF4-FFF2-40B4-BE49-F238E27FC236}">
                <a16:creationId xmlns:a16="http://schemas.microsoft.com/office/drawing/2014/main" id="{64728225-30C8-1D6C-76C5-C622231F7DA4}"/>
              </a:ext>
            </a:extLst>
          </p:cNvPr>
          <p:cNvSpPr txBox="1"/>
          <p:nvPr/>
        </p:nvSpPr>
        <p:spPr>
          <a:xfrm>
            <a:off x="5513655" y="769050"/>
            <a:ext cx="3517310" cy="830997"/>
          </a:xfrm>
          <a:prstGeom prst="rect">
            <a:avLst/>
          </a:prstGeom>
          <a:noFill/>
        </p:spPr>
        <p:txBody>
          <a:bodyPr wrap="none" rtlCol="0">
            <a:spAutoFit/>
          </a:bodyPr>
          <a:lstStyle/>
          <a:p>
            <a:pPr algn="ctr"/>
            <a:r>
              <a:rPr lang="en-US" sz="1600" i="1" dirty="0"/>
              <a:t>Network B</a:t>
            </a:r>
          </a:p>
          <a:p>
            <a:r>
              <a:rPr lang="en-US" sz="1600" dirty="0">
                <a:latin typeface="Courier New" panose="02070309020205020404" pitchFamily="49" charset="0"/>
                <a:cs typeface="Courier New" panose="02070309020205020404" pitchFamily="49" charset="0"/>
              </a:rPr>
              <a:t>J1’: S1’ + S1’ -&gt; S2’</a:t>
            </a:r>
          </a:p>
          <a:p>
            <a:r>
              <a:rPr lang="en-US" sz="1600" dirty="0">
                <a:latin typeface="Courier New" panose="02070309020205020404" pitchFamily="49" charset="0"/>
                <a:cs typeface="Courier New" panose="02070309020205020404" pitchFamily="49" charset="0"/>
              </a:rPr>
              <a:t>J2’: S3’ + S2’ -&gt; S2’ + S1’</a:t>
            </a:r>
          </a:p>
        </p:txBody>
      </p:sp>
    </p:spTree>
    <p:extLst>
      <p:ext uri="{BB962C8B-B14F-4D97-AF65-F5344CB8AC3E}">
        <p14:creationId xmlns:p14="http://schemas.microsoft.com/office/powerpoint/2010/main" val="130539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A909B-5C5E-5344-B977-8D825DF202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0D120D-B772-CA00-574F-C6A28F24BABC}"/>
              </a:ext>
            </a:extLst>
          </p:cNvPr>
          <p:cNvSpPr>
            <a:spLocks noGrp="1"/>
          </p:cNvSpPr>
          <p:nvPr>
            <p:ph type="title"/>
          </p:nvPr>
        </p:nvSpPr>
        <p:spPr>
          <a:xfrm>
            <a:off x="838200" y="-53620"/>
            <a:ext cx="10515600" cy="1008213"/>
          </a:xfrm>
        </p:spPr>
        <p:txBody>
          <a:bodyPr/>
          <a:lstStyle/>
          <a:p>
            <a:r>
              <a:rPr lang="en-US" dirty="0"/>
              <a:t>Improved Search Space for Strong Identity</a:t>
            </a:r>
          </a:p>
        </p:txBody>
      </p:sp>
      <p:sp>
        <p:nvSpPr>
          <p:cNvPr id="11" name="TextBox 10">
            <a:extLst>
              <a:ext uri="{FF2B5EF4-FFF2-40B4-BE49-F238E27FC236}">
                <a16:creationId xmlns:a16="http://schemas.microsoft.com/office/drawing/2014/main" id="{DBCD458C-BCAA-6947-2412-AF8CB0F1362C}"/>
              </a:ext>
            </a:extLst>
          </p:cNvPr>
          <p:cNvSpPr txBox="1"/>
          <p:nvPr/>
        </p:nvSpPr>
        <p:spPr>
          <a:xfrm>
            <a:off x="1926773" y="767082"/>
            <a:ext cx="2900153" cy="830997"/>
          </a:xfrm>
          <a:prstGeom prst="rect">
            <a:avLst/>
          </a:prstGeom>
          <a:noFill/>
        </p:spPr>
        <p:txBody>
          <a:bodyPr wrap="none" rtlCol="0">
            <a:spAutoFit/>
          </a:bodyPr>
          <a:lstStyle/>
          <a:p>
            <a:pPr algn="ctr"/>
            <a:r>
              <a:rPr lang="en-US" sz="1600" i="1" dirty="0"/>
              <a:t>Network A</a:t>
            </a:r>
          </a:p>
          <a:p>
            <a:r>
              <a:rPr lang="en-US" sz="1600" dirty="0">
                <a:latin typeface="Courier New" panose="02070309020205020404" pitchFamily="49" charset="0"/>
                <a:cs typeface="Courier New" panose="02070309020205020404" pitchFamily="49" charset="0"/>
              </a:rPr>
              <a:t>J1: S1 + S2 -&gt; S1 + S3</a:t>
            </a:r>
          </a:p>
          <a:p>
            <a:r>
              <a:rPr lang="en-US" sz="1600" dirty="0">
                <a:latin typeface="Courier New" panose="02070309020205020404" pitchFamily="49" charset="0"/>
                <a:cs typeface="Courier New" panose="02070309020205020404" pitchFamily="49" charset="0"/>
              </a:rPr>
              <a:t>J2: S3 + S3 -&gt; S1</a:t>
            </a:r>
          </a:p>
        </p:txBody>
      </p:sp>
      <p:sp>
        <p:nvSpPr>
          <p:cNvPr id="12" name="TextBox 11">
            <a:extLst>
              <a:ext uri="{FF2B5EF4-FFF2-40B4-BE49-F238E27FC236}">
                <a16:creationId xmlns:a16="http://schemas.microsoft.com/office/drawing/2014/main" id="{E0825DB1-8367-04A9-E930-D07364947A42}"/>
              </a:ext>
            </a:extLst>
          </p:cNvPr>
          <p:cNvSpPr txBox="1"/>
          <p:nvPr/>
        </p:nvSpPr>
        <p:spPr>
          <a:xfrm>
            <a:off x="5513655" y="769050"/>
            <a:ext cx="3517310" cy="830997"/>
          </a:xfrm>
          <a:prstGeom prst="rect">
            <a:avLst/>
          </a:prstGeom>
          <a:noFill/>
        </p:spPr>
        <p:txBody>
          <a:bodyPr wrap="none" rtlCol="0">
            <a:spAutoFit/>
          </a:bodyPr>
          <a:lstStyle/>
          <a:p>
            <a:pPr algn="ctr"/>
            <a:r>
              <a:rPr lang="en-US" sz="1600" i="1" dirty="0"/>
              <a:t>Network B</a:t>
            </a:r>
          </a:p>
          <a:p>
            <a:r>
              <a:rPr lang="en-US" sz="1600" dirty="0">
                <a:latin typeface="Courier New" panose="02070309020205020404" pitchFamily="49" charset="0"/>
                <a:cs typeface="Courier New" panose="02070309020205020404" pitchFamily="49" charset="0"/>
              </a:rPr>
              <a:t>J1’: S1’ + S1’ -&gt; S2’</a:t>
            </a:r>
          </a:p>
          <a:p>
            <a:r>
              <a:rPr lang="en-US" sz="1600" dirty="0">
                <a:latin typeface="Courier New" panose="02070309020205020404" pitchFamily="49" charset="0"/>
                <a:cs typeface="Courier New" panose="02070309020205020404" pitchFamily="49" charset="0"/>
              </a:rPr>
              <a:t>J2’: S3’ + S2’ -&gt; S2’ + S1’</a:t>
            </a:r>
          </a:p>
        </p:txBody>
      </p:sp>
      <p:sp>
        <p:nvSpPr>
          <p:cNvPr id="2" name="TextBox 1">
            <a:extLst>
              <a:ext uri="{FF2B5EF4-FFF2-40B4-BE49-F238E27FC236}">
                <a16:creationId xmlns:a16="http://schemas.microsoft.com/office/drawing/2014/main" id="{D06F1CE9-529A-3E15-5E28-4F603B8D74D6}"/>
              </a:ext>
            </a:extLst>
          </p:cNvPr>
          <p:cNvSpPr txBox="1"/>
          <p:nvPr/>
        </p:nvSpPr>
        <p:spPr>
          <a:xfrm>
            <a:off x="483633" y="1860154"/>
            <a:ext cx="5778971" cy="369332"/>
          </a:xfrm>
          <a:prstGeom prst="rect">
            <a:avLst/>
          </a:prstGeom>
          <a:solidFill>
            <a:schemeClr val="bg1">
              <a:lumMod val="95000"/>
            </a:schemeClr>
          </a:solidFill>
        </p:spPr>
        <p:txBody>
          <a:bodyPr wrap="square" rtlCol="0">
            <a:spAutoFit/>
          </a:bodyPr>
          <a:lstStyle/>
          <a:p>
            <a:r>
              <a:rPr lang="en-US" b="1" dirty="0"/>
              <a:t>Approach</a:t>
            </a:r>
            <a:r>
              <a:rPr lang="en-US" dirty="0"/>
              <a:t>: Discard subtrees with incompatible assignments.</a:t>
            </a:r>
            <a:endParaRPr lang="en-US"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CE994D7D-8975-5B2B-698B-40570BC40656}"/>
              </a:ext>
            </a:extLst>
          </p:cNvPr>
          <p:cNvSpPr txBox="1"/>
          <p:nvPr/>
        </p:nvSpPr>
        <p:spPr>
          <a:xfrm>
            <a:off x="3137482" y="2811686"/>
            <a:ext cx="506870" cy="307777"/>
          </a:xfrm>
          <a:prstGeom prst="rect">
            <a:avLst/>
          </a:prstGeom>
          <a:solidFill>
            <a:schemeClr val="accent4">
              <a:lumMod val="20000"/>
              <a:lumOff val="80000"/>
            </a:schemeClr>
          </a:solidFill>
          <a:ln>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8" name="TextBox 7">
            <a:extLst>
              <a:ext uri="{FF2B5EF4-FFF2-40B4-BE49-F238E27FC236}">
                <a16:creationId xmlns:a16="http://schemas.microsoft.com/office/drawing/2014/main" id="{DCC07B66-D197-653E-9A09-AD547ED4DDBF}"/>
              </a:ext>
            </a:extLst>
          </p:cNvPr>
          <p:cNvSpPr txBox="1"/>
          <p:nvPr/>
        </p:nvSpPr>
        <p:spPr>
          <a:xfrm>
            <a:off x="7534711" y="2811686"/>
            <a:ext cx="506870" cy="307777"/>
          </a:xfrm>
          <a:prstGeom prst="rect">
            <a:avLst/>
          </a:prstGeom>
          <a:solidFill>
            <a:schemeClr val="accent4">
              <a:lumMod val="20000"/>
              <a:lumOff val="80000"/>
            </a:schemeClr>
          </a:solidFill>
          <a:ln>
            <a:solidFill>
              <a:schemeClr val="tx1"/>
            </a:solidFill>
          </a:ln>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13" name="TextBox 12">
            <a:extLst>
              <a:ext uri="{FF2B5EF4-FFF2-40B4-BE49-F238E27FC236}">
                <a16:creationId xmlns:a16="http://schemas.microsoft.com/office/drawing/2014/main" id="{CB1279F6-03F8-D306-32BA-0DDAD31E4743}"/>
              </a:ext>
            </a:extLst>
          </p:cNvPr>
          <p:cNvSpPr txBox="1"/>
          <p:nvPr/>
        </p:nvSpPr>
        <p:spPr>
          <a:xfrm>
            <a:off x="631053" y="2811686"/>
            <a:ext cx="510156" cy="307777"/>
          </a:xfrm>
          <a:prstGeom prst="rect">
            <a:avLst/>
          </a:prstGeom>
          <a:noFill/>
          <a:ln>
            <a:noFill/>
          </a:ln>
        </p:spPr>
        <p:txBody>
          <a:bodyPr wrap="square">
            <a:spAutoFit/>
          </a:bodyPr>
          <a:lstStyle/>
          <a:p>
            <a:r>
              <a:rPr lang="en-US" sz="1400" dirty="0">
                <a:latin typeface="Courier New" panose="02070309020205020404" pitchFamily="49" charset="0"/>
                <a:cs typeface="Courier New" panose="02070309020205020404" pitchFamily="49" charset="0"/>
              </a:rPr>
              <a:t>J1</a:t>
            </a:r>
            <a:endParaRPr lang="en-US" sz="1400" dirty="0"/>
          </a:p>
        </p:txBody>
      </p:sp>
      <p:sp>
        <p:nvSpPr>
          <p:cNvPr id="44" name="TextBox 43">
            <a:extLst>
              <a:ext uri="{FF2B5EF4-FFF2-40B4-BE49-F238E27FC236}">
                <a16:creationId xmlns:a16="http://schemas.microsoft.com/office/drawing/2014/main" id="{7444AC43-A088-A97A-9296-C24364CB9F97}"/>
              </a:ext>
            </a:extLst>
          </p:cNvPr>
          <p:cNvSpPr txBox="1"/>
          <p:nvPr/>
        </p:nvSpPr>
        <p:spPr>
          <a:xfrm>
            <a:off x="440509" y="2499919"/>
            <a:ext cx="981872" cy="307777"/>
          </a:xfrm>
          <a:prstGeom prst="rect">
            <a:avLst/>
          </a:prstGeom>
          <a:noFill/>
        </p:spPr>
        <p:txBody>
          <a:bodyPr wrap="none" rtlCol="0">
            <a:spAutoFit/>
          </a:bodyPr>
          <a:lstStyle/>
          <a:p>
            <a:r>
              <a:rPr lang="en-US" sz="1400" b="1" dirty="0"/>
              <a:t>Network A</a:t>
            </a:r>
          </a:p>
        </p:txBody>
      </p:sp>
      <p:sp>
        <p:nvSpPr>
          <p:cNvPr id="45" name="TextBox 44">
            <a:extLst>
              <a:ext uri="{FF2B5EF4-FFF2-40B4-BE49-F238E27FC236}">
                <a16:creationId xmlns:a16="http://schemas.microsoft.com/office/drawing/2014/main" id="{05E638E5-EDD5-E7AF-8D07-3998F13A594D}"/>
              </a:ext>
            </a:extLst>
          </p:cNvPr>
          <p:cNvSpPr txBox="1"/>
          <p:nvPr/>
        </p:nvSpPr>
        <p:spPr>
          <a:xfrm>
            <a:off x="5089830" y="2432668"/>
            <a:ext cx="973856" cy="307777"/>
          </a:xfrm>
          <a:prstGeom prst="rect">
            <a:avLst/>
          </a:prstGeom>
          <a:noFill/>
        </p:spPr>
        <p:txBody>
          <a:bodyPr wrap="none" rtlCol="0">
            <a:spAutoFit/>
          </a:bodyPr>
          <a:lstStyle/>
          <a:p>
            <a:r>
              <a:rPr lang="en-US" sz="1400" b="1" dirty="0"/>
              <a:t>Network B</a:t>
            </a:r>
          </a:p>
        </p:txBody>
      </p:sp>
      <p:sp>
        <p:nvSpPr>
          <p:cNvPr id="48" name="TextBox 47">
            <a:extLst>
              <a:ext uri="{FF2B5EF4-FFF2-40B4-BE49-F238E27FC236}">
                <a16:creationId xmlns:a16="http://schemas.microsoft.com/office/drawing/2014/main" id="{4F16F6B9-1F5E-23F0-3B53-F7069EF68579}"/>
              </a:ext>
            </a:extLst>
          </p:cNvPr>
          <p:cNvSpPr txBox="1"/>
          <p:nvPr/>
        </p:nvSpPr>
        <p:spPr>
          <a:xfrm>
            <a:off x="631053" y="3330411"/>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J2</a:t>
            </a:r>
            <a:endParaRPr lang="en-US" sz="1400" dirty="0"/>
          </a:p>
        </p:txBody>
      </p:sp>
      <p:sp>
        <p:nvSpPr>
          <p:cNvPr id="50" name="TextBox 49">
            <a:extLst>
              <a:ext uri="{FF2B5EF4-FFF2-40B4-BE49-F238E27FC236}">
                <a16:creationId xmlns:a16="http://schemas.microsoft.com/office/drawing/2014/main" id="{A096187E-FCCA-CAAF-D9B7-8E60B282262C}"/>
              </a:ext>
            </a:extLst>
          </p:cNvPr>
          <p:cNvSpPr txBox="1"/>
          <p:nvPr/>
        </p:nvSpPr>
        <p:spPr>
          <a:xfrm>
            <a:off x="7534711" y="330803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51" name="TextBox 50">
            <a:extLst>
              <a:ext uri="{FF2B5EF4-FFF2-40B4-BE49-F238E27FC236}">
                <a16:creationId xmlns:a16="http://schemas.microsoft.com/office/drawing/2014/main" id="{AD2D1B7A-6C8B-BDCC-ABFC-2F3B02A3D793}"/>
              </a:ext>
            </a:extLst>
          </p:cNvPr>
          <p:cNvSpPr txBox="1"/>
          <p:nvPr/>
        </p:nvSpPr>
        <p:spPr>
          <a:xfrm>
            <a:off x="631053" y="3849136"/>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S1</a:t>
            </a:r>
            <a:endParaRPr lang="en-US" sz="1400" dirty="0"/>
          </a:p>
        </p:txBody>
      </p:sp>
      <p:cxnSp>
        <p:nvCxnSpPr>
          <p:cNvPr id="71" name="Straight Connector 70">
            <a:extLst>
              <a:ext uri="{FF2B5EF4-FFF2-40B4-BE49-F238E27FC236}">
                <a16:creationId xmlns:a16="http://schemas.microsoft.com/office/drawing/2014/main" id="{E169B816-7EC4-D11A-5C0B-873C51E91183}"/>
              </a:ext>
            </a:extLst>
          </p:cNvPr>
          <p:cNvCxnSpPr>
            <a:cxnSpLocks/>
            <a:endCxn id="8" idx="3"/>
          </p:cNvCxnSpPr>
          <p:nvPr/>
        </p:nvCxnSpPr>
        <p:spPr>
          <a:xfrm>
            <a:off x="1160390" y="2965574"/>
            <a:ext cx="6881191"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20FE6E8-1CB1-0120-84E0-2665306D0787}"/>
              </a:ext>
            </a:extLst>
          </p:cNvPr>
          <p:cNvCxnSpPr>
            <a:cxnSpLocks/>
            <a:endCxn id="50" idx="3"/>
          </p:cNvCxnSpPr>
          <p:nvPr/>
        </p:nvCxnSpPr>
        <p:spPr>
          <a:xfrm>
            <a:off x="1161788" y="3461922"/>
            <a:ext cx="6879793"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460ECE6-0181-999F-96A3-C461FE5DD895}"/>
              </a:ext>
            </a:extLst>
          </p:cNvPr>
          <p:cNvSpPr txBox="1"/>
          <p:nvPr/>
        </p:nvSpPr>
        <p:spPr>
          <a:xfrm>
            <a:off x="631053" y="4367861"/>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S2</a:t>
            </a:r>
            <a:endParaRPr lang="en-US" sz="1400" dirty="0"/>
          </a:p>
        </p:txBody>
      </p:sp>
      <p:sp>
        <p:nvSpPr>
          <p:cNvPr id="76" name="TextBox 75">
            <a:extLst>
              <a:ext uri="{FF2B5EF4-FFF2-40B4-BE49-F238E27FC236}">
                <a16:creationId xmlns:a16="http://schemas.microsoft.com/office/drawing/2014/main" id="{14359E7D-F30F-9A85-7B09-34AD54E816F0}"/>
              </a:ext>
            </a:extLst>
          </p:cNvPr>
          <p:cNvSpPr txBox="1"/>
          <p:nvPr/>
        </p:nvSpPr>
        <p:spPr>
          <a:xfrm>
            <a:off x="631053" y="4886585"/>
            <a:ext cx="510156" cy="307777"/>
          </a:xfrm>
          <a:prstGeom prst="rect">
            <a:avLst/>
          </a:prstGeom>
          <a:noFill/>
        </p:spPr>
        <p:txBody>
          <a:bodyPr wrap="square">
            <a:spAutoFit/>
          </a:bodyPr>
          <a:lstStyle/>
          <a:p>
            <a:r>
              <a:rPr lang="en-US" sz="1400" dirty="0">
                <a:latin typeface="Courier New" panose="02070309020205020404" pitchFamily="49" charset="0"/>
                <a:cs typeface="Courier New" panose="02070309020205020404" pitchFamily="49" charset="0"/>
              </a:rPr>
              <a:t>S3</a:t>
            </a:r>
            <a:endParaRPr lang="en-US" sz="1400" dirty="0"/>
          </a:p>
        </p:txBody>
      </p:sp>
      <p:cxnSp>
        <p:nvCxnSpPr>
          <p:cNvPr id="78" name="Straight Arrow Connector 77">
            <a:extLst>
              <a:ext uri="{FF2B5EF4-FFF2-40B4-BE49-F238E27FC236}">
                <a16:creationId xmlns:a16="http://schemas.microsoft.com/office/drawing/2014/main" id="{18F69A6F-B5D7-63FC-0DF2-FC4426202E24}"/>
              </a:ext>
            </a:extLst>
          </p:cNvPr>
          <p:cNvCxnSpPr>
            <a:stCxn id="4" idx="2"/>
            <a:endCxn id="49" idx="0"/>
          </p:cNvCxnSpPr>
          <p:nvPr/>
        </p:nvCxnSpPr>
        <p:spPr>
          <a:xfrm>
            <a:off x="3390917" y="3119463"/>
            <a:ext cx="0" cy="18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5E2D8192-CCE6-A361-6928-AFDC618F8380}"/>
              </a:ext>
            </a:extLst>
          </p:cNvPr>
          <p:cNvGrpSpPr/>
          <p:nvPr/>
        </p:nvGrpSpPr>
        <p:grpSpPr>
          <a:xfrm>
            <a:off x="1482266" y="3308034"/>
            <a:ext cx="3673446" cy="1904683"/>
            <a:chOff x="2631559" y="3308034"/>
            <a:chExt cx="3673446" cy="1904683"/>
          </a:xfrm>
        </p:grpSpPr>
        <p:sp>
          <p:nvSpPr>
            <p:cNvPr id="49" name="TextBox 48">
              <a:extLst>
                <a:ext uri="{FF2B5EF4-FFF2-40B4-BE49-F238E27FC236}">
                  <a16:creationId xmlns:a16="http://schemas.microsoft.com/office/drawing/2014/main" id="{9F9D2A95-BFA1-63E4-BD3B-8DCD2FA2DA13}"/>
                </a:ext>
              </a:extLst>
            </p:cNvPr>
            <p:cNvSpPr txBox="1"/>
            <p:nvPr/>
          </p:nvSpPr>
          <p:spPr>
            <a:xfrm>
              <a:off x="4286775" y="330803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52" name="TextBox 51">
              <a:extLst>
                <a:ext uri="{FF2B5EF4-FFF2-40B4-BE49-F238E27FC236}">
                  <a16:creationId xmlns:a16="http://schemas.microsoft.com/office/drawing/2014/main" id="{CE9CE576-E00A-E1D4-B972-AEE54B4D7309}"/>
                </a:ext>
              </a:extLst>
            </p:cNvPr>
            <p:cNvSpPr txBox="1"/>
            <p:nvPr/>
          </p:nvSpPr>
          <p:spPr>
            <a:xfrm>
              <a:off x="3376534" y="38526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54" name="TextBox 53">
              <a:extLst>
                <a:ext uri="{FF2B5EF4-FFF2-40B4-BE49-F238E27FC236}">
                  <a16:creationId xmlns:a16="http://schemas.microsoft.com/office/drawing/2014/main" id="{E69672A0-195E-7DC8-5C74-78ACBF0BCDB3}"/>
                </a:ext>
              </a:extLst>
            </p:cNvPr>
            <p:cNvSpPr txBox="1"/>
            <p:nvPr/>
          </p:nvSpPr>
          <p:spPr>
            <a:xfrm>
              <a:off x="4281148" y="38526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5" name="TextBox 54">
              <a:extLst>
                <a:ext uri="{FF2B5EF4-FFF2-40B4-BE49-F238E27FC236}">
                  <a16:creationId xmlns:a16="http://schemas.microsoft.com/office/drawing/2014/main" id="{9855682D-9E3E-B8EF-E495-EBE1E4D22C42}"/>
                </a:ext>
              </a:extLst>
            </p:cNvPr>
            <p:cNvSpPr txBox="1"/>
            <p:nvPr/>
          </p:nvSpPr>
          <p:spPr>
            <a:xfrm>
              <a:off x="5243408" y="3852617"/>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6" name="TextBox 55">
              <a:extLst>
                <a:ext uri="{FF2B5EF4-FFF2-40B4-BE49-F238E27FC236}">
                  <a16:creationId xmlns:a16="http://schemas.microsoft.com/office/drawing/2014/main" id="{6BDC4169-D3DA-3D4C-0361-8A774495BF60}"/>
                </a:ext>
              </a:extLst>
            </p:cNvPr>
            <p:cNvSpPr txBox="1"/>
            <p:nvPr/>
          </p:nvSpPr>
          <p:spPr>
            <a:xfrm>
              <a:off x="2636308" y="4370833"/>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7" name="TextBox 56">
              <a:extLst>
                <a:ext uri="{FF2B5EF4-FFF2-40B4-BE49-F238E27FC236}">
                  <a16:creationId xmlns:a16="http://schemas.microsoft.com/office/drawing/2014/main" id="{C776B419-BA45-6981-87BF-038A77CE895A}"/>
                </a:ext>
              </a:extLst>
            </p:cNvPr>
            <p:cNvSpPr txBox="1"/>
            <p:nvPr/>
          </p:nvSpPr>
          <p:spPr>
            <a:xfrm>
              <a:off x="3212674"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0" name="TextBox 59">
              <a:extLst>
                <a:ext uri="{FF2B5EF4-FFF2-40B4-BE49-F238E27FC236}">
                  <a16:creationId xmlns:a16="http://schemas.microsoft.com/office/drawing/2014/main" id="{3B44F75F-E5D0-778C-CEF1-5B2193A5AF84}"/>
                </a:ext>
              </a:extLst>
            </p:cNvPr>
            <p:cNvSpPr txBox="1"/>
            <p:nvPr/>
          </p:nvSpPr>
          <p:spPr>
            <a:xfrm>
              <a:off x="3929268"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1" name="TextBox 60">
              <a:extLst>
                <a:ext uri="{FF2B5EF4-FFF2-40B4-BE49-F238E27FC236}">
                  <a16:creationId xmlns:a16="http://schemas.microsoft.com/office/drawing/2014/main" id="{3857A9FD-9DD5-9D4B-C5D7-1551A31853BA}"/>
                </a:ext>
              </a:extLst>
            </p:cNvPr>
            <p:cNvSpPr txBox="1"/>
            <p:nvPr/>
          </p:nvSpPr>
          <p:spPr>
            <a:xfrm>
              <a:off x="4522412" y="4370831"/>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2" name="TextBox 61">
              <a:extLst>
                <a:ext uri="{FF2B5EF4-FFF2-40B4-BE49-F238E27FC236}">
                  <a16:creationId xmlns:a16="http://schemas.microsoft.com/office/drawing/2014/main" id="{5E39CB5E-4681-3A9D-F6D1-FCEAB875E6A2}"/>
                </a:ext>
              </a:extLst>
            </p:cNvPr>
            <p:cNvSpPr txBox="1"/>
            <p:nvPr/>
          </p:nvSpPr>
          <p:spPr>
            <a:xfrm>
              <a:off x="5216934" y="4370832"/>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3" name="TextBox 62">
              <a:extLst>
                <a:ext uri="{FF2B5EF4-FFF2-40B4-BE49-F238E27FC236}">
                  <a16:creationId xmlns:a16="http://schemas.microsoft.com/office/drawing/2014/main" id="{E8145C07-22D9-DA20-5FCE-27DFF200A722}"/>
                </a:ext>
              </a:extLst>
            </p:cNvPr>
            <p:cNvSpPr txBox="1"/>
            <p:nvPr/>
          </p:nvSpPr>
          <p:spPr>
            <a:xfrm>
              <a:off x="5793300" y="4370831"/>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64" name="TextBox 63">
              <a:extLst>
                <a:ext uri="{FF2B5EF4-FFF2-40B4-BE49-F238E27FC236}">
                  <a16:creationId xmlns:a16="http://schemas.microsoft.com/office/drawing/2014/main" id="{AFE0D2CC-B52C-D190-0F82-79CD69F46728}"/>
                </a:ext>
              </a:extLst>
            </p:cNvPr>
            <p:cNvSpPr txBox="1"/>
            <p:nvPr/>
          </p:nvSpPr>
          <p:spPr>
            <a:xfrm>
              <a:off x="3211453" y="490493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65" name="TextBox 64">
              <a:extLst>
                <a:ext uri="{FF2B5EF4-FFF2-40B4-BE49-F238E27FC236}">
                  <a16:creationId xmlns:a16="http://schemas.microsoft.com/office/drawing/2014/main" id="{F44D6319-8580-237D-3510-5D91B9B59557}"/>
                </a:ext>
              </a:extLst>
            </p:cNvPr>
            <p:cNvSpPr txBox="1"/>
            <p:nvPr/>
          </p:nvSpPr>
          <p:spPr>
            <a:xfrm>
              <a:off x="2631559" y="4904940"/>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6" name="TextBox 65">
              <a:extLst>
                <a:ext uri="{FF2B5EF4-FFF2-40B4-BE49-F238E27FC236}">
                  <a16:creationId xmlns:a16="http://schemas.microsoft.com/office/drawing/2014/main" id="{61C36204-3431-4056-F069-7BBE90054DA7}"/>
                </a:ext>
              </a:extLst>
            </p:cNvPr>
            <p:cNvSpPr txBox="1"/>
            <p:nvPr/>
          </p:nvSpPr>
          <p:spPr>
            <a:xfrm>
              <a:off x="4524787" y="487699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7" name="TextBox 66">
              <a:extLst>
                <a:ext uri="{FF2B5EF4-FFF2-40B4-BE49-F238E27FC236}">
                  <a16:creationId xmlns:a16="http://schemas.microsoft.com/office/drawing/2014/main" id="{A190B06E-E6D3-716C-5D5A-1C33ADDEF31A}"/>
                </a:ext>
              </a:extLst>
            </p:cNvPr>
            <p:cNvSpPr txBox="1"/>
            <p:nvPr/>
          </p:nvSpPr>
          <p:spPr>
            <a:xfrm>
              <a:off x="3919726" y="487699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8" name="TextBox 67">
              <a:extLst>
                <a:ext uri="{FF2B5EF4-FFF2-40B4-BE49-F238E27FC236}">
                  <a16:creationId xmlns:a16="http://schemas.microsoft.com/office/drawing/2014/main" id="{2FD2DB3D-57D4-B7C1-FE81-679A1196D157}"/>
                </a:ext>
              </a:extLst>
            </p:cNvPr>
            <p:cNvSpPr txBox="1"/>
            <p:nvPr/>
          </p:nvSpPr>
          <p:spPr>
            <a:xfrm>
              <a:off x="5798135" y="487699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9" name="TextBox 68">
              <a:extLst>
                <a:ext uri="{FF2B5EF4-FFF2-40B4-BE49-F238E27FC236}">
                  <a16:creationId xmlns:a16="http://schemas.microsoft.com/office/drawing/2014/main" id="{6A7D26E9-5663-CB21-28FC-D3A2456543CD}"/>
                </a:ext>
              </a:extLst>
            </p:cNvPr>
            <p:cNvSpPr txBox="1"/>
            <p:nvPr/>
          </p:nvSpPr>
          <p:spPr>
            <a:xfrm>
              <a:off x="5218241" y="487699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cxnSp>
          <p:nvCxnSpPr>
            <p:cNvPr id="79" name="Straight Arrow Connector 78">
              <a:extLst>
                <a:ext uri="{FF2B5EF4-FFF2-40B4-BE49-F238E27FC236}">
                  <a16:creationId xmlns:a16="http://schemas.microsoft.com/office/drawing/2014/main" id="{990D5800-A4BB-D931-402C-F97CA7BDF550}"/>
                </a:ext>
              </a:extLst>
            </p:cNvPr>
            <p:cNvCxnSpPr>
              <a:cxnSpLocks/>
              <a:stCxn id="49" idx="2"/>
              <a:endCxn id="52" idx="0"/>
            </p:cNvCxnSpPr>
            <p:nvPr/>
          </p:nvCxnSpPr>
          <p:spPr>
            <a:xfrm flipH="1">
              <a:off x="3629969" y="3615811"/>
              <a:ext cx="910241" cy="236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398ED2B-B7F1-67FA-99A9-20DE158A6BEB}"/>
                </a:ext>
              </a:extLst>
            </p:cNvPr>
            <p:cNvCxnSpPr>
              <a:cxnSpLocks/>
              <a:stCxn id="49" idx="2"/>
              <a:endCxn id="54" idx="0"/>
            </p:cNvCxnSpPr>
            <p:nvPr/>
          </p:nvCxnSpPr>
          <p:spPr>
            <a:xfrm flipH="1">
              <a:off x="4534583" y="3615811"/>
              <a:ext cx="5627" cy="236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EC150AE-DEA8-6982-9024-042838D8B70D}"/>
                </a:ext>
              </a:extLst>
            </p:cNvPr>
            <p:cNvCxnSpPr>
              <a:cxnSpLocks/>
              <a:stCxn id="49" idx="2"/>
              <a:endCxn id="55" idx="0"/>
            </p:cNvCxnSpPr>
            <p:nvPr/>
          </p:nvCxnSpPr>
          <p:spPr>
            <a:xfrm>
              <a:off x="4540210" y="3615811"/>
              <a:ext cx="956633" cy="236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62BB7AC-8403-5EAE-6A5A-E24F7F54376B}"/>
                </a:ext>
              </a:extLst>
            </p:cNvPr>
            <p:cNvCxnSpPr>
              <a:cxnSpLocks/>
              <a:stCxn id="52" idx="2"/>
              <a:endCxn id="56" idx="0"/>
            </p:cNvCxnSpPr>
            <p:nvPr/>
          </p:nvCxnSpPr>
          <p:spPr>
            <a:xfrm flipH="1">
              <a:off x="2889743" y="4160395"/>
              <a:ext cx="740226"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E052588-2346-F659-7651-72C3FF1FB96F}"/>
                </a:ext>
              </a:extLst>
            </p:cNvPr>
            <p:cNvCxnSpPr>
              <a:cxnSpLocks/>
              <a:stCxn id="52" idx="2"/>
              <a:endCxn id="57" idx="0"/>
            </p:cNvCxnSpPr>
            <p:nvPr/>
          </p:nvCxnSpPr>
          <p:spPr>
            <a:xfrm flipH="1">
              <a:off x="3466109" y="4160395"/>
              <a:ext cx="16386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5A5604B-40A4-97A9-DABF-82375A554C5D}"/>
                </a:ext>
              </a:extLst>
            </p:cNvPr>
            <p:cNvCxnSpPr>
              <a:cxnSpLocks/>
              <a:stCxn id="54" idx="2"/>
              <a:endCxn id="60" idx="0"/>
            </p:cNvCxnSpPr>
            <p:nvPr/>
          </p:nvCxnSpPr>
          <p:spPr>
            <a:xfrm flipH="1">
              <a:off x="4182703" y="4160395"/>
              <a:ext cx="35188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48B927E-3991-24D9-33BD-004D82CF5DA5}"/>
                </a:ext>
              </a:extLst>
            </p:cNvPr>
            <p:cNvCxnSpPr>
              <a:cxnSpLocks/>
              <a:stCxn id="54" idx="2"/>
              <a:endCxn id="61" idx="0"/>
            </p:cNvCxnSpPr>
            <p:nvPr/>
          </p:nvCxnSpPr>
          <p:spPr>
            <a:xfrm>
              <a:off x="4534583" y="4160395"/>
              <a:ext cx="241264" cy="210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FA2DE99-3152-E29D-88EB-F8395CDA6E2E}"/>
                </a:ext>
              </a:extLst>
            </p:cNvPr>
            <p:cNvCxnSpPr>
              <a:cxnSpLocks/>
              <a:stCxn id="55" idx="2"/>
              <a:endCxn id="62" idx="0"/>
            </p:cNvCxnSpPr>
            <p:nvPr/>
          </p:nvCxnSpPr>
          <p:spPr>
            <a:xfrm flipH="1">
              <a:off x="5470369" y="4160394"/>
              <a:ext cx="26474"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0656BFC-FC59-AF02-0F28-3BDBA14809D8}"/>
                </a:ext>
              </a:extLst>
            </p:cNvPr>
            <p:cNvCxnSpPr>
              <a:cxnSpLocks/>
              <a:stCxn id="55" idx="2"/>
              <a:endCxn id="63" idx="0"/>
            </p:cNvCxnSpPr>
            <p:nvPr/>
          </p:nvCxnSpPr>
          <p:spPr>
            <a:xfrm>
              <a:off x="5496843" y="4160394"/>
              <a:ext cx="549892"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3EF63C3-57F6-5DB1-74F0-F9A6657FC46C}"/>
                </a:ext>
              </a:extLst>
            </p:cNvPr>
            <p:cNvCxnSpPr>
              <a:cxnSpLocks/>
              <a:stCxn id="56" idx="2"/>
              <a:endCxn id="65" idx="0"/>
            </p:cNvCxnSpPr>
            <p:nvPr/>
          </p:nvCxnSpPr>
          <p:spPr>
            <a:xfrm flipH="1">
              <a:off x="2884994" y="4678610"/>
              <a:ext cx="4749"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866DB03-828B-6092-D943-A6593553B8CA}"/>
                </a:ext>
              </a:extLst>
            </p:cNvPr>
            <p:cNvCxnSpPr>
              <a:cxnSpLocks/>
              <a:stCxn id="57" idx="2"/>
              <a:endCxn id="64" idx="0"/>
            </p:cNvCxnSpPr>
            <p:nvPr/>
          </p:nvCxnSpPr>
          <p:spPr>
            <a:xfrm flipH="1">
              <a:off x="3464888" y="4678609"/>
              <a:ext cx="1221"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7B9AA04-E1A4-05DC-F5C8-E6CCADCFAB12}"/>
                </a:ext>
              </a:extLst>
            </p:cNvPr>
            <p:cNvCxnSpPr>
              <a:cxnSpLocks/>
              <a:stCxn id="60" idx="2"/>
              <a:endCxn id="67" idx="0"/>
            </p:cNvCxnSpPr>
            <p:nvPr/>
          </p:nvCxnSpPr>
          <p:spPr>
            <a:xfrm flipH="1">
              <a:off x="4173161" y="4678609"/>
              <a:ext cx="9542"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0FC1C44-03F8-6B36-E276-15E943402715}"/>
                </a:ext>
              </a:extLst>
            </p:cNvPr>
            <p:cNvCxnSpPr>
              <a:cxnSpLocks/>
              <a:stCxn id="61" idx="2"/>
              <a:endCxn id="66" idx="0"/>
            </p:cNvCxnSpPr>
            <p:nvPr/>
          </p:nvCxnSpPr>
          <p:spPr>
            <a:xfrm>
              <a:off x="4775847" y="4678608"/>
              <a:ext cx="237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0BA4554-64E6-A01A-1CF9-EC9261859898}"/>
                </a:ext>
              </a:extLst>
            </p:cNvPr>
            <p:cNvCxnSpPr>
              <a:cxnSpLocks/>
              <a:stCxn id="62" idx="2"/>
              <a:endCxn id="69" idx="0"/>
            </p:cNvCxnSpPr>
            <p:nvPr/>
          </p:nvCxnSpPr>
          <p:spPr>
            <a:xfrm>
              <a:off x="5470369" y="4678609"/>
              <a:ext cx="1307"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895B153-FD90-2730-B09E-2AFB73FE0DF8}"/>
                </a:ext>
              </a:extLst>
            </p:cNvPr>
            <p:cNvCxnSpPr>
              <a:cxnSpLocks/>
              <a:stCxn id="63" idx="2"/>
              <a:endCxn id="68" idx="0"/>
            </p:cNvCxnSpPr>
            <p:nvPr/>
          </p:nvCxnSpPr>
          <p:spPr>
            <a:xfrm>
              <a:off x="6046735" y="4678608"/>
              <a:ext cx="483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99D48AE-0294-BA62-ED1F-9EFD6AAAB30B}"/>
              </a:ext>
            </a:extLst>
          </p:cNvPr>
          <p:cNvGrpSpPr/>
          <p:nvPr/>
        </p:nvGrpSpPr>
        <p:grpSpPr>
          <a:xfrm>
            <a:off x="1496511" y="5410442"/>
            <a:ext cx="510156" cy="1047114"/>
            <a:chOff x="2645804" y="5385826"/>
            <a:chExt cx="510156" cy="1047114"/>
          </a:xfrm>
        </p:grpSpPr>
        <p:sp>
          <p:nvSpPr>
            <p:cNvPr id="127" name="TextBox 126">
              <a:extLst>
                <a:ext uri="{FF2B5EF4-FFF2-40B4-BE49-F238E27FC236}">
                  <a16:creationId xmlns:a16="http://schemas.microsoft.com/office/drawing/2014/main" id="{9C1E52B6-CE6D-3482-460C-4D01A9B8F478}"/>
                </a:ext>
              </a:extLst>
            </p:cNvPr>
            <p:cNvSpPr txBox="1"/>
            <p:nvPr/>
          </p:nvSpPr>
          <p:spPr>
            <a:xfrm>
              <a:off x="2645804" y="5385826"/>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28" name="TextBox 127">
              <a:extLst>
                <a:ext uri="{FF2B5EF4-FFF2-40B4-BE49-F238E27FC236}">
                  <a16:creationId xmlns:a16="http://schemas.microsoft.com/office/drawing/2014/main" id="{0E64B8F5-C0AE-6065-E2CB-756310C58E54}"/>
                </a:ext>
              </a:extLst>
            </p:cNvPr>
            <p:cNvSpPr txBox="1"/>
            <p:nvPr/>
          </p:nvSpPr>
          <p:spPr>
            <a:xfrm>
              <a:off x="2645804" y="558604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29" name="TextBox 128">
              <a:extLst>
                <a:ext uri="{FF2B5EF4-FFF2-40B4-BE49-F238E27FC236}">
                  <a16:creationId xmlns:a16="http://schemas.microsoft.com/office/drawing/2014/main" id="{5F880E71-4E64-C553-A203-BF6F364ABB5B}"/>
                </a:ext>
              </a:extLst>
            </p:cNvPr>
            <p:cNvSpPr txBox="1"/>
            <p:nvPr/>
          </p:nvSpPr>
          <p:spPr>
            <a:xfrm>
              <a:off x="2645804" y="5786272"/>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30" name="TextBox 129">
              <a:extLst>
                <a:ext uri="{FF2B5EF4-FFF2-40B4-BE49-F238E27FC236}">
                  <a16:creationId xmlns:a16="http://schemas.microsoft.com/office/drawing/2014/main" id="{F73DB5BC-5EA1-F982-E7C5-C846B9AF1FF4}"/>
                </a:ext>
              </a:extLst>
            </p:cNvPr>
            <p:cNvSpPr txBox="1"/>
            <p:nvPr/>
          </p:nvSpPr>
          <p:spPr>
            <a:xfrm>
              <a:off x="2645804" y="5986495"/>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31" name="TextBox 130">
              <a:extLst>
                <a:ext uri="{FF2B5EF4-FFF2-40B4-BE49-F238E27FC236}">
                  <a16:creationId xmlns:a16="http://schemas.microsoft.com/office/drawing/2014/main" id="{93856E82-5ADC-8314-CE30-DA60B8812FA1}"/>
                </a:ext>
              </a:extLst>
            </p:cNvPr>
            <p:cNvSpPr txBox="1"/>
            <p:nvPr/>
          </p:nvSpPr>
          <p:spPr>
            <a:xfrm>
              <a:off x="2645804" y="618671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14" name="Group 13">
            <a:extLst>
              <a:ext uri="{FF2B5EF4-FFF2-40B4-BE49-F238E27FC236}">
                <a16:creationId xmlns:a16="http://schemas.microsoft.com/office/drawing/2014/main" id="{9690C023-8711-4700-1439-50A4B1162675}"/>
              </a:ext>
            </a:extLst>
          </p:cNvPr>
          <p:cNvGrpSpPr/>
          <p:nvPr/>
        </p:nvGrpSpPr>
        <p:grpSpPr>
          <a:xfrm>
            <a:off x="2085139" y="5410442"/>
            <a:ext cx="510156" cy="1047114"/>
            <a:chOff x="3184098" y="5412391"/>
            <a:chExt cx="510156" cy="1047114"/>
          </a:xfrm>
        </p:grpSpPr>
        <p:sp>
          <p:nvSpPr>
            <p:cNvPr id="5" name="TextBox 4">
              <a:extLst>
                <a:ext uri="{FF2B5EF4-FFF2-40B4-BE49-F238E27FC236}">
                  <a16:creationId xmlns:a16="http://schemas.microsoft.com/office/drawing/2014/main" id="{4FBB5323-B384-4DBC-A87A-C7928B339EFE}"/>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6" name="TextBox 5">
              <a:extLst>
                <a:ext uri="{FF2B5EF4-FFF2-40B4-BE49-F238E27FC236}">
                  <a16:creationId xmlns:a16="http://schemas.microsoft.com/office/drawing/2014/main" id="{5D8170FF-6F3E-5232-DBB2-9C5D406CC0B5}"/>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7" name="TextBox 6">
              <a:extLst>
                <a:ext uri="{FF2B5EF4-FFF2-40B4-BE49-F238E27FC236}">
                  <a16:creationId xmlns:a16="http://schemas.microsoft.com/office/drawing/2014/main" id="{886A747E-797B-68A3-357A-76F62AE3B2DE}"/>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9" name="TextBox 8">
              <a:extLst>
                <a:ext uri="{FF2B5EF4-FFF2-40B4-BE49-F238E27FC236}">
                  <a16:creationId xmlns:a16="http://schemas.microsoft.com/office/drawing/2014/main" id="{7A184891-B4FE-1790-1710-AB6BC57062A0}"/>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0" name="TextBox 9">
              <a:extLst>
                <a:ext uri="{FF2B5EF4-FFF2-40B4-BE49-F238E27FC236}">
                  <a16:creationId xmlns:a16="http://schemas.microsoft.com/office/drawing/2014/main" id="{F5F07EEF-7381-7F7E-490F-F5EAD447ADFB}"/>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6" name="Group 15">
            <a:extLst>
              <a:ext uri="{FF2B5EF4-FFF2-40B4-BE49-F238E27FC236}">
                <a16:creationId xmlns:a16="http://schemas.microsoft.com/office/drawing/2014/main" id="{3B26F909-861F-6B51-631D-D4D89343C7C5}"/>
              </a:ext>
            </a:extLst>
          </p:cNvPr>
          <p:cNvGrpSpPr/>
          <p:nvPr/>
        </p:nvGrpSpPr>
        <p:grpSpPr>
          <a:xfrm>
            <a:off x="2767147" y="5410442"/>
            <a:ext cx="510156" cy="1047114"/>
            <a:chOff x="3184098" y="5412391"/>
            <a:chExt cx="510156" cy="1047114"/>
          </a:xfrm>
        </p:grpSpPr>
        <p:sp>
          <p:nvSpPr>
            <p:cNvPr id="17" name="TextBox 16">
              <a:extLst>
                <a:ext uri="{FF2B5EF4-FFF2-40B4-BE49-F238E27FC236}">
                  <a16:creationId xmlns:a16="http://schemas.microsoft.com/office/drawing/2014/main" id="{4DC8948D-2AF6-834F-C7DB-1F90EE0FE2D9}"/>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8" name="TextBox 17">
              <a:extLst>
                <a:ext uri="{FF2B5EF4-FFF2-40B4-BE49-F238E27FC236}">
                  <a16:creationId xmlns:a16="http://schemas.microsoft.com/office/drawing/2014/main" id="{8550E4A3-962B-0DCA-4EF7-2218A101656A}"/>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9" name="TextBox 18">
              <a:extLst>
                <a:ext uri="{FF2B5EF4-FFF2-40B4-BE49-F238E27FC236}">
                  <a16:creationId xmlns:a16="http://schemas.microsoft.com/office/drawing/2014/main" id="{802F2422-BD8A-C67D-F993-4125FA74B52E}"/>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20" name="TextBox 19">
              <a:extLst>
                <a:ext uri="{FF2B5EF4-FFF2-40B4-BE49-F238E27FC236}">
                  <a16:creationId xmlns:a16="http://schemas.microsoft.com/office/drawing/2014/main" id="{A5F52908-AF5C-3D43-3D4C-0F3277C3825A}"/>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21" name="TextBox 20">
              <a:extLst>
                <a:ext uri="{FF2B5EF4-FFF2-40B4-BE49-F238E27FC236}">
                  <a16:creationId xmlns:a16="http://schemas.microsoft.com/office/drawing/2014/main" id="{73074313-63B7-D420-3C52-29CB6D143962}"/>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22" name="Group 21">
            <a:extLst>
              <a:ext uri="{FF2B5EF4-FFF2-40B4-BE49-F238E27FC236}">
                <a16:creationId xmlns:a16="http://schemas.microsoft.com/office/drawing/2014/main" id="{C53F6716-E616-4F00-EC37-F89AA90BC62D}"/>
              </a:ext>
            </a:extLst>
          </p:cNvPr>
          <p:cNvGrpSpPr/>
          <p:nvPr/>
        </p:nvGrpSpPr>
        <p:grpSpPr>
          <a:xfrm>
            <a:off x="3383647" y="5410442"/>
            <a:ext cx="510156" cy="1047114"/>
            <a:chOff x="3184098" y="5412391"/>
            <a:chExt cx="510156" cy="1047114"/>
          </a:xfrm>
        </p:grpSpPr>
        <p:sp>
          <p:nvSpPr>
            <p:cNvPr id="23" name="TextBox 22">
              <a:extLst>
                <a:ext uri="{FF2B5EF4-FFF2-40B4-BE49-F238E27FC236}">
                  <a16:creationId xmlns:a16="http://schemas.microsoft.com/office/drawing/2014/main" id="{3E6AA5FE-2BF6-580F-EABE-9596BDB702FB}"/>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24" name="TextBox 23">
              <a:extLst>
                <a:ext uri="{FF2B5EF4-FFF2-40B4-BE49-F238E27FC236}">
                  <a16:creationId xmlns:a16="http://schemas.microsoft.com/office/drawing/2014/main" id="{44D60C4F-05CD-0B22-FC74-3F3803CD0110}"/>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25" name="TextBox 24">
              <a:extLst>
                <a:ext uri="{FF2B5EF4-FFF2-40B4-BE49-F238E27FC236}">
                  <a16:creationId xmlns:a16="http://schemas.microsoft.com/office/drawing/2014/main" id="{476FE140-525A-8F15-6E4C-FEDA899853BF}"/>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26" name="TextBox 25">
              <a:extLst>
                <a:ext uri="{FF2B5EF4-FFF2-40B4-BE49-F238E27FC236}">
                  <a16:creationId xmlns:a16="http://schemas.microsoft.com/office/drawing/2014/main" id="{208842B6-1456-15EB-9A51-DC33A5617195}"/>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27" name="TextBox 26">
              <a:extLst>
                <a:ext uri="{FF2B5EF4-FFF2-40B4-BE49-F238E27FC236}">
                  <a16:creationId xmlns:a16="http://schemas.microsoft.com/office/drawing/2014/main" id="{434CC0B7-0C73-B3AF-5F76-EC8FDEED7BFD}"/>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grpSp>
        <p:nvGrpSpPr>
          <p:cNvPr id="28" name="Group 27">
            <a:extLst>
              <a:ext uri="{FF2B5EF4-FFF2-40B4-BE49-F238E27FC236}">
                <a16:creationId xmlns:a16="http://schemas.microsoft.com/office/drawing/2014/main" id="{F023E52A-9B5C-B99D-751A-CE5D1FDA263F}"/>
              </a:ext>
            </a:extLst>
          </p:cNvPr>
          <p:cNvGrpSpPr/>
          <p:nvPr/>
        </p:nvGrpSpPr>
        <p:grpSpPr>
          <a:xfrm>
            <a:off x="4064355" y="5410442"/>
            <a:ext cx="510156" cy="1047114"/>
            <a:chOff x="3184098" y="5412391"/>
            <a:chExt cx="510156" cy="1047114"/>
          </a:xfrm>
        </p:grpSpPr>
        <p:sp>
          <p:nvSpPr>
            <p:cNvPr id="29" name="TextBox 28">
              <a:extLst>
                <a:ext uri="{FF2B5EF4-FFF2-40B4-BE49-F238E27FC236}">
                  <a16:creationId xmlns:a16="http://schemas.microsoft.com/office/drawing/2014/main" id="{BF8ED46C-C16B-1D6F-2517-41B6291A3481}"/>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30" name="TextBox 29">
              <a:extLst>
                <a:ext uri="{FF2B5EF4-FFF2-40B4-BE49-F238E27FC236}">
                  <a16:creationId xmlns:a16="http://schemas.microsoft.com/office/drawing/2014/main" id="{DCEF4A74-D0AE-BEB3-D5D2-D7690C422595}"/>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31" name="TextBox 30">
              <a:extLst>
                <a:ext uri="{FF2B5EF4-FFF2-40B4-BE49-F238E27FC236}">
                  <a16:creationId xmlns:a16="http://schemas.microsoft.com/office/drawing/2014/main" id="{759D3D86-E9D3-2E75-5746-AFEB399EDA0D}"/>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32" name="TextBox 31">
              <a:extLst>
                <a:ext uri="{FF2B5EF4-FFF2-40B4-BE49-F238E27FC236}">
                  <a16:creationId xmlns:a16="http://schemas.microsoft.com/office/drawing/2014/main" id="{B794C8D5-3932-F610-B458-6F1958FC02F5}"/>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33" name="TextBox 32">
              <a:extLst>
                <a:ext uri="{FF2B5EF4-FFF2-40B4-BE49-F238E27FC236}">
                  <a16:creationId xmlns:a16="http://schemas.microsoft.com/office/drawing/2014/main" id="{3DDBA92A-3031-25DD-77C0-74E7E1F40058}"/>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34" name="Group 33">
            <a:extLst>
              <a:ext uri="{FF2B5EF4-FFF2-40B4-BE49-F238E27FC236}">
                <a16:creationId xmlns:a16="http://schemas.microsoft.com/office/drawing/2014/main" id="{F7BF2822-C942-8724-3599-725333E5B9A1}"/>
              </a:ext>
            </a:extLst>
          </p:cNvPr>
          <p:cNvGrpSpPr/>
          <p:nvPr/>
        </p:nvGrpSpPr>
        <p:grpSpPr>
          <a:xfrm>
            <a:off x="4704295" y="5410442"/>
            <a:ext cx="510156" cy="1047114"/>
            <a:chOff x="3184098" y="5412391"/>
            <a:chExt cx="510156" cy="1047114"/>
          </a:xfrm>
        </p:grpSpPr>
        <p:sp>
          <p:nvSpPr>
            <p:cNvPr id="35" name="TextBox 34">
              <a:extLst>
                <a:ext uri="{FF2B5EF4-FFF2-40B4-BE49-F238E27FC236}">
                  <a16:creationId xmlns:a16="http://schemas.microsoft.com/office/drawing/2014/main" id="{25EE942F-7FDB-5300-B336-1C06D08FE2B1}"/>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36" name="TextBox 35">
              <a:extLst>
                <a:ext uri="{FF2B5EF4-FFF2-40B4-BE49-F238E27FC236}">
                  <a16:creationId xmlns:a16="http://schemas.microsoft.com/office/drawing/2014/main" id="{7A525546-CBFC-E355-D8F3-EAE0009127EE}"/>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37" name="TextBox 36">
              <a:extLst>
                <a:ext uri="{FF2B5EF4-FFF2-40B4-BE49-F238E27FC236}">
                  <a16:creationId xmlns:a16="http://schemas.microsoft.com/office/drawing/2014/main" id="{5673ECBE-E5C0-68F5-B7D7-E389D4314ECF}"/>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38" name="TextBox 37">
              <a:extLst>
                <a:ext uri="{FF2B5EF4-FFF2-40B4-BE49-F238E27FC236}">
                  <a16:creationId xmlns:a16="http://schemas.microsoft.com/office/drawing/2014/main" id="{A10FC40F-8C06-9105-E918-2B12F01B995A}"/>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39" name="TextBox 38">
              <a:extLst>
                <a:ext uri="{FF2B5EF4-FFF2-40B4-BE49-F238E27FC236}">
                  <a16:creationId xmlns:a16="http://schemas.microsoft.com/office/drawing/2014/main" id="{6DDE79D1-08B6-2DCF-F7DA-4DBCDC804D44}"/>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cxnSp>
        <p:nvCxnSpPr>
          <p:cNvPr id="87" name="Straight Arrow Connector 86">
            <a:extLst>
              <a:ext uri="{FF2B5EF4-FFF2-40B4-BE49-F238E27FC236}">
                <a16:creationId xmlns:a16="http://schemas.microsoft.com/office/drawing/2014/main" id="{BD49A1CE-F29E-B28D-019C-99E50D90A3F8}"/>
              </a:ext>
            </a:extLst>
          </p:cNvPr>
          <p:cNvCxnSpPr>
            <a:cxnSpLocks/>
            <a:stCxn id="50" idx="2"/>
            <a:endCxn id="43" idx="0"/>
          </p:cNvCxnSpPr>
          <p:nvPr/>
        </p:nvCxnSpPr>
        <p:spPr>
          <a:xfrm flipH="1">
            <a:off x="6889798" y="3615811"/>
            <a:ext cx="898348" cy="229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089CD0E-350F-268A-0C85-4E712BA16FF1}"/>
              </a:ext>
            </a:extLst>
          </p:cNvPr>
          <p:cNvCxnSpPr>
            <a:cxnSpLocks/>
            <a:stCxn id="50" idx="2"/>
            <a:endCxn id="47" idx="0"/>
          </p:cNvCxnSpPr>
          <p:nvPr/>
        </p:nvCxnSpPr>
        <p:spPr>
          <a:xfrm>
            <a:off x="7788146" y="3615811"/>
            <a:ext cx="968526" cy="229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4416CAFA-8725-8055-86A3-281A7D7D7F05}"/>
              </a:ext>
            </a:extLst>
          </p:cNvPr>
          <p:cNvGrpSpPr/>
          <p:nvPr/>
        </p:nvGrpSpPr>
        <p:grpSpPr>
          <a:xfrm>
            <a:off x="5891388" y="3845731"/>
            <a:ext cx="3673446" cy="1360100"/>
            <a:chOff x="7100716" y="4331504"/>
            <a:chExt cx="3673446" cy="1360100"/>
          </a:xfrm>
        </p:grpSpPr>
        <p:sp>
          <p:nvSpPr>
            <p:cNvPr id="46" name="TextBox 45">
              <a:extLst>
                <a:ext uri="{FF2B5EF4-FFF2-40B4-BE49-F238E27FC236}">
                  <a16:creationId xmlns:a16="http://schemas.microsoft.com/office/drawing/2014/main" id="{0D57B9DA-359B-F637-60DD-A5F0F4761CD4}"/>
                </a:ext>
              </a:extLst>
            </p:cNvPr>
            <p:cNvSpPr txBox="1"/>
            <p:nvPr/>
          </p:nvSpPr>
          <p:spPr>
            <a:xfrm>
              <a:off x="8750305" y="433150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43" name="TextBox 42">
              <a:extLst>
                <a:ext uri="{FF2B5EF4-FFF2-40B4-BE49-F238E27FC236}">
                  <a16:creationId xmlns:a16="http://schemas.microsoft.com/office/drawing/2014/main" id="{7A69A9B8-6529-DD6F-84D9-FB031C4BCD73}"/>
                </a:ext>
              </a:extLst>
            </p:cNvPr>
            <p:cNvSpPr txBox="1"/>
            <p:nvPr/>
          </p:nvSpPr>
          <p:spPr>
            <a:xfrm>
              <a:off x="7845691" y="433150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47" name="TextBox 46">
              <a:extLst>
                <a:ext uri="{FF2B5EF4-FFF2-40B4-BE49-F238E27FC236}">
                  <a16:creationId xmlns:a16="http://schemas.microsoft.com/office/drawing/2014/main" id="{3CB67BE8-A89E-7179-D0B0-AE423EDEEE40}"/>
                </a:ext>
              </a:extLst>
            </p:cNvPr>
            <p:cNvSpPr txBox="1"/>
            <p:nvPr/>
          </p:nvSpPr>
          <p:spPr>
            <a:xfrm>
              <a:off x="9712565" y="4331504"/>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3" name="TextBox 52">
              <a:extLst>
                <a:ext uri="{FF2B5EF4-FFF2-40B4-BE49-F238E27FC236}">
                  <a16:creationId xmlns:a16="http://schemas.microsoft.com/office/drawing/2014/main" id="{A093F8F8-40BC-C722-D19B-249DB9BEA0A9}"/>
                </a:ext>
              </a:extLst>
            </p:cNvPr>
            <p:cNvSpPr txBox="1"/>
            <p:nvPr/>
          </p:nvSpPr>
          <p:spPr>
            <a:xfrm>
              <a:off x="7105465" y="4849720"/>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8" name="TextBox 57">
              <a:extLst>
                <a:ext uri="{FF2B5EF4-FFF2-40B4-BE49-F238E27FC236}">
                  <a16:creationId xmlns:a16="http://schemas.microsoft.com/office/drawing/2014/main" id="{231C19D4-DE50-B5BA-758E-566425C330F3}"/>
                </a:ext>
              </a:extLst>
            </p:cNvPr>
            <p:cNvSpPr txBox="1"/>
            <p:nvPr/>
          </p:nvSpPr>
          <p:spPr>
            <a:xfrm>
              <a:off x="7681831"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59" name="TextBox 58">
              <a:extLst>
                <a:ext uri="{FF2B5EF4-FFF2-40B4-BE49-F238E27FC236}">
                  <a16:creationId xmlns:a16="http://schemas.microsoft.com/office/drawing/2014/main" id="{38FC3EE9-1125-D280-9BC0-920DEA4308BB}"/>
                </a:ext>
              </a:extLst>
            </p:cNvPr>
            <p:cNvSpPr txBox="1"/>
            <p:nvPr/>
          </p:nvSpPr>
          <p:spPr>
            <a:xfrm>
              <a:off x="8398425"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70" name="TextBox 69">
              <a:extLst>
                <a:ext uri="{FF2B5EF4-FFF2-40B4-BE49-F238E27FC236}">
                  <a16:creationId xmlns:a16="http://schemas.microsoft.com/office/drawing/2014/main" id="{1074DDED-142B-4092-60EF-44862C940DD4}"/>
                </a:ext>
              </a:extLst>
            </p:cNvPr>
            <p:cNvSpPr txBox="1"/>
            <p:nvPr/>
          </p:nvSpPr>
          <p:spPr>
            <a:xfrm>
              <a:off x="8991569" y="48497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73" name="TextBox 72">
              <a:extLst>
                <a:ext uri="{FF2B5EF4-FFF2-40B4-BE49-F238E27FC236}">
                  <a16:creationId xmlns:a16="http://schemas.microsoft.com/office/drawing/2014/main" id="{7D368B15-1B8C-8637-BF20-7D5FAC14F5DD}"/>
                </a:ext>
              </a:extLst>
            </p:cNvPr>
            <p:cNvSpPr txBox="1"/>
            <p:nvPr/>
          </p:nvSpPr>
          <p:spPr>
            <a:xfrm>
              <a:off x="9686091" y="4849719"/>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74" name="TextBox 73">
              <a:extLst>
                <a:ext uri="{FF2B5EF4-FFF2-40B4-BE49-F238E27FC236}">
                  <a16:creationId xmlns:a16="http://schemas.microsoft.com/office/drawing/2014/main" id="{C8C0786F-6A0B-ED18-8F53-CEFF5407558E}"/>
                </a:ext>
              </a:extLst>
            </p:cNvPr>
            <p:cNvSpPr txBox="1"/>
            <p:nvPr/>
          </p:nvSpPr>
          <p:spPr>
            <a:xfrm>
              <a:off x="10262457" y="4849718"/>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77" name="TextBox 76">
              <a:extLst>
                <a:ext uri="{FF2B5EF4-FFF2-40B4-BE49-F238E27FC236}">
                  <a16:creationId xmlns:a16="http://schemas.microsoft.com/office/drawing/2014/main" id="{A7AED54C-F826-4DC4-7996-68C25B2221F6}"/>
                </a:ext>
              </a:extLst>
            </p:cNvPr>
            <p:cNvSpPr txBox="1"/>
            <p:nvPr/>
          </p:nvSpPr>
          <p:spPr>
            <a:xfrm>
              <a:off x="7680610" y="538382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80" name="TextBox 79">
              <a:extLst>
                <a:ext uri="{FF2B5EF4-FFF2-40B4-BE49-F238E27FC236}">
                  <a16:creationId xmlns:a16="http://schemas.microsoft.com/office/drawing/2014/main" id="{1DE3834C-D133-EF58-92EE-7C7947334F6B}"/>
                </a:ext>
              </a:extLst>
            </p:cNvPr>
            <p:cNvSpPr txBox="1"/>
            <p:nvPr/>
          </p:nvSpPr>
          <p:spPr>
            <a:xfrm>
              <a:off x="7100716" y="5383827"/>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81" name="TextBox 80">
              <a:extLst>
                <a:ext uri="{FF2B5EF4-FFF2-40B4-BE49-F238E27FC236}">
                  <a16:creationId xmlns:a16="http://schemas.microsoft.com/office/drawing/2014/main" id="{8175D4DD-FD52-9B6F-B0A9-2E0754CC998B}"/>
                </a:ext>
              </a:extLst>
            </p:cNvPr>
            <p:cNvSpPr txBox="1"/>
            <p:nvPr/>
          </p:nvSpPr>
          <p:spPr>
            <a:xfrm>
              <a:off x="8993944" y="534749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83" name="TextBox 82">
              <a:extLst>
                <a:ext uri="{FF2B5EF4-FFF2-40B4-BE49-F238E27FC236}">
                  <a16:creationId xmlns:a16="http://schemas.microsoft.com/office/drawing/2014/main" id="{60F1A0B7-A0BE-9D89-804C-444326433C5F}"/>
                </a:ext>
              </a:extLst>
            </p:cNvPr>
            <p:cNvSpPr txBox="1"/>
            <p:nvPr/>
          </p:nvSpPr>
          <p:spPr>
            <a:xfrm>
              <a:off x="8388883" y="535588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84" name="TextBox 83">
              <a:extLst>
                <a:ext uri="{FF2B5EF4-FFF2-40B4-BE49-F238E27FC236}">
                  <a16:creationId xmlns:a16="http://schemas.microsoft.com/office/drawing/2014/main" id="{387249F7-8F11-50DB-E8D3-44D8366182BF}"/>
                </a:ext>
              </a:extLst>
            </p:cNvPr>
            <p:cNvSpPr txBox="1"/>
            <p:nvPr/>
          </p:nvSpPr>
          <p:spPr>
            <a:xfrm>
              <a:off x="10267292" y="5355885"/>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86" name="TextBox 85">
              <a:extLst>
                <a:ext uri="{FF2B5EF4-FFF2-40B4-BE49-F238E27FC236}">
                  <a16:creationId xmlns:a16="http://schemas.microsoft.com/office/drawing/2014/main" id="{2FCFE911-1781-2C5A-DDC2-0C8B5DDF5C4C}"/>
                </a:ext>
              </a:extLst>
            </p:cNvPr>
            <p:cNvSpPr txBox="1"/>
            <p:nvPr/>
          </p:nvSpPr>
          <p:spPr>
            <a:xfrm>
              <a:off x="9687398" y="5355886"/>
              <a:ext cx="506870" cy="307777"/>
            </a:xfrm>
            <a:prstGeom prst="rect">
              <a:avLst/>
            </a:prstGeom>
            <a:solidFill>
              <a:schemeClr val="accent4">
                <a:lumMod val="20000"/>
                <a:lumOff val="80000"/>
              </a:schemeClr>
            </a:solid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cxnSp>
          <p:nvCxnSpPr>
            <p:cNvPr id="91" name="Straight Arrow Connector 90">
              <a:extLst>
                <a:ext uri="{FF2B5EF4-FFF2-40B4-BE49-F238E27FC236}">
                  <a16:creationId xmlns:a16="http://schemas.microsoft.com/office/drawing/2014/main" id="{7257CCBC-3800-D8CD-53C6-8804B03C676E}"/>
                </a:ext>
              </a:extLst>
            </p:cNvPr>
            <p:cNvCxnSpPr>
              <a:cxnSpLocks/>
              <a:stCxn id="43" idx="2"/>
              <a:endCxn id="53" idx="0"/>
            </p:cNvCxnSpPr>
            <p:nvPr/>
          </p:nvCxnSpPr>
          <p:spPr>
            <a:xfrm flipH="1">
              <a:off x="7358900" y="4639282"/>
              <a:ext cx="740226"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8911310-0069-D0D1-37EC-A227F13DD6C4}"/>
                </a:ext>
              </a:extLst>
            </p:cNvPr>
            <p:cNvCxnSpPr>
              <a:cxnSpLocks/>
              <a:stCxn id="43" idx="2"/>
              <a:endCxn id="58" idx="0"/>
            </p:cNvCxnSpPr>
            <p:nvPr/>
          </p:nvCxnSpPr>
          <p:spPr>
            <a:xfrm flipH="1">
              <a:off x="7935266" y="4639282"/>
              <a:ext cx="16386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414DC24-999B-F393-ED40-1E3314322D62}"/>
                </a:ext>
              </a:extLst>
            </p:cNvPr>
            <p:cNvCxnSpPr>
              <a:cxnSpLocks/>
              <a:stCxn id="46" idx="2"/>
              <a:endCxn id="59" idx="0"/>
            </p:cNvCxnSpPr>
            <p:nvPr/>
          </p:nvCxnSpPr>
          <p:spPr>
            <a:xfrm flipH="1">
              <a:off x="8651860" y="4639282"/>
              <a:ext cx="351880"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00D701E-6BE5-926E-31BF-9368F47EB71E}"/>
                </a:ext>
              </a:extLst>
            </p:cNvPr>
            <p:cNvCxnSpPr>
              <a:cxnSpLocks/>
              <a:stCxn id="46" idx="2"/>
              <a:endCxn id="70" idx="0"/>
            </p:cNvCxnSpPr>
            <p:nvPr/>
          </p:nvCxnSpPr>
          <p:spPr>
            <a:xfrm>
              <a:off x="9003740" y="4639282"/>
              <a:ext cx="241264" cy="2104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300DA93-3580-9BD8-7C28-C1C670B5AE4E}"/>
                </a:ext>
              </a:extLst>
            </p:cNvPr>
            <p:cNvCxnSpPr>
              <a:cxnSpLocks/>
              <a:stCxn id="47" idx="2"/>
              <a:endCxn id="73" idx="0"/>
            </p:cNvCxnSpPr>
            <p:nvPr/>
          </p:nvCxnSpPr>
          <p:spPr>
            <a:xfrm flipH="1">
              <a:off x="9939526" y="4639281"/>
              <a:ext cx="26474" cy="210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5AE0B-2B05-4289-A128-3535984FE548}"/>
                </a:ext>
              </a:extLst>
            </p:cNvPr>
            <p:cNvCxnSpPr>
              <a:cxnSpLocks/>
              <a:stCxn id="47" idx="2"/>
              <a:endCxn id="74" idx="0"/>
            </p:cNvCxnSpPr>
            <p:nvPr/>
          </p:nvCxnSpPr>
          <p:spPr>
            <a:xfrm>
              <a:off x="9966000" y="4639281"/>
              <a:ext cx="549892" cy="210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82A93A3-D4B2-8D1B-CF7C-69A27B66EA88}"/>
                </a:ext>
              </a:extLst>
            </p:cNvPr>
            <p:cNvCxnSpPr>
              <a:cxnSpLocks/>
              <a:stCxn id="53" idx="2"/>
              <a:endCxn id="80" idx="0"/>
            </p:cNvCxnSpPr>
            <p:nvPr/>
          </p:nvCxnSpPr>
          <p:spPr>
            <a:xfrm flipH="1">
              <a:off x="7354151" y="5157497"/>
              <a:ext cx="4749"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56AF21E-77CC-9787-4359-AA29B2276C7A}"/>
                </a:ext>
              </a:extLst>
            </p:cNvPr>
            <p:cNvCxnSpPr>
              <a:cxnSpLocks/>
              <a:stCxn id="58" idx="2"/>
              <a:endCxn id="77" idx="0"/>
            </p:cNvCxnSpPr>
            <p:nvPr/>
          </p:nvCxnSpPr>
          <p:spPr>
            <a:xfrm flipH="1">
              <a:off x="7934045" y="5157496"/>
              <a:ext cx="1221" cy="226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7FBD0F3-658F-36F9-574D-98CD9281FAF0}"/>
                </a:ext>
              </a:extLst>
            </p:cNvPr>
            <p:cNvCxnSpPr>
              <a:cxnSpLocks/>
              <a:stCxn id="59" idx="2"/>
              <a:endCxn id="83" idx="0"/>
            </p:cNvCxnSpPr>
            <p:nvPr/>
          </p:nvCxnSpPr>
          <p:spPr>
            <a:xfrm flipH="1">
              <a:off x="8642318" y="5157496"/>
              <a:ext cx="9542"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B1C28A3-EF88-65FC-339C-77FC740FBE3B}"/>
                </a:ext>
              </a:extLst>
            </p:cNvPr>
            <p:cNvCxnSpPr>
              <a:cxnSpLocks/>
              <a:stCxn id="70" idx="2"/>
              <a:endCxn id="81" idx="0"/>
            </p:cNvCxnSpPr>
            <p:nvPr/>
          </p:nvCxnSpPr>
          <p:spPr>
            <a:xfrm>
              <a:off x="9245004" y="5157495"/>
              <a:ext cx="2375" cy="190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B84A339-DEFA-EFF1-4A09-56A092E53647}"/>
                </a:ext>
              </a:extLst>
            </p:cNvPr>
            <p:cNvCxnSpPr>
              <a:cxnSpLocks/>
              <a:stCxn id="73" idx="2"/>
              <a:endCxn id="86" idx="0"/>
            </p:cNvCxnSpPr>
            <p:nvPr/>
          </p:nvCxnSpPr>
          <p:spPr>
            <a:xfrm>
              <a:off x="9939526" y="5157496"/>
              <a:ext cx="1307"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86EC89B-F66D-621B-5BC5-0294C20564FD}"/>
                </a:ext>
              </a:extLst>
            </p:cNvPr>
            <p:cNvCxnSpPr>
              <a:cxnSpLocks/>
              <a:stCxn id="74" idx="2"/>
              <a:endCxn id="84" idx="0"/>
            </p:cNvCxnSpPr>
            <p:nvPr/>
          </p:nvCxnSpPr>
          <p:spPr>
            <a:xfrm>
              <a:off x="10515892" y="5157495"/>
              <a:ext cx="4835" cy="198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EB4C5558-048C-2547-5112-CE030D9C06F3}"/>
              </a:ext>
            </a:extLst>
          </p:cNvPr>
          <p:cNvCxnSpPr>
            <a:stCxn id="50" idx="2"/>
            <a:endCxn id="46" idx="0"/>
          </p:cNvCxnSpPr>
          <p:nvPr/>
        </p:nvCxnSpPr>
        <p:spPr>
          <a:xfrm>
            <a:off x="7788146" y="3615811"/>
            <a:ext cx="6266" cy="229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AD2AFBF-8BF6-4E7E-AB10-0E353A396F2B}"/>
              </a:ext>
            </a:extLst>
          </p:cNvPr>
          <p:cNvCxnSpPr>
            <a:cxnSpLocks/>
            <a:stCxn id="51" idx="3"/>
            <a:endCxn id="47" idx="3"/>
          </p:cNvCxnSpPr>
          <p:nvPr/>
        </p:nvCxnSpPr>
        <p:spPr>
          <a:xfrm flipV="1">
            <a:off x="1141209" y="3999620"/>
            <a:ext cx="7868898" cy="34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1F64BD1-8C70-6AD4-3AFC-97277E4E6A99}"/>
              </a:ext>
            </a:extLst>
          </p:cNvPr>
          <p:cNvCxnSpPr>
            <a:cxnSpLocks/>
            <a:stCxn id="75" idx="3"/>
            <a:endCxn id="74" idx="3"/>
          </p:cNvCxnSpPr>
          <p:nvPr/>
        </p:nvCxnSpPr>
        <p:spPr>
          <a:xfrm flipV="1">
            <a:off x="1141209" y="4517834"/>
            <a:ext cx="8418790" cy="39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4C1A679-905D-C4B1-23C1-73A9BB5ED034}"/>
              </a:ext>
            </a:extLst>
          </p:cNvPr>
          <p:cNvCxnSpPr>
            <a:cxnSpLocks/>
            <a:stCxn id="76" idx="3"/>
            <a:endCxn id="84" idx="3"/>
          </p:cNvCxnSpPr>
          <p:nvPr/>
        </p:nvCxnSpPr>
        <p:spPr>
          <a:xfrm flipV="1">
            <a:off x="1141209" y="5024001"/>
            <a:ext cx="8423625" cy="164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14AF5B7-2B02-8250-3137-92107B2A4D2B}"/>
              </a:ext>
            </a:extLst>
          </p:cNvPr>
          <p:cNvCxnSpPr>
            <a:cxnSpLocks/>
            <a:stCxn id="8" idx="2"/>
            <a:endCxn id="50" idx="0"/>
          </p:cNvCxnSpPr>
          <p:nvPr/>
        </p:nvCxnSpPr>
        <p:spPr>
          <a:xfrm>
            <a:off x="7788146" y="3119463"/>
            <a:ext cx="0" cy="18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7DCE725E-0628-3E18-6E33-4CBAADCDF4EA}"/>
              </a:ext>
            </a:extLst>
          </p:cNvPr>
          <p:cNvGrpSpPr/>
          <p:nvPr/>
        </p:nvGrpSpPr>
        <p:grpSpPr>
          <a:xfrm>
            <a:off x="5889817" y="5410442"/>
            <a:ext cx="510156" cy="1047114"/>
            <a:chOff x="2645804" y="5385826"/>
            <a:chExt cx="510156" cy="1047114"/>
          </a:xfrm>
        </p:grpSpPr>
        <p:sp>
          <p:nvSpPr>
            <p:cNvPr id="148" name="TextBox 147">
              <a:extLst>
                <a:ext uri="{FF2B5EF4-FFF2-40B4-BE49-F238E27FC236}">
                  <a16:creationId xmlns:a16="http://schemas.microsoft.com/office/drawing/2014/main" id="{17D2EC4D-5F75-D960-BCAB-529122DDF22C}"/>
                </a:ext>
              </a:extLst>
            </p:cNvPr>
            <p:cNvSpPr txBox="1"/>
            <p:nvPr/>
          </p:nvSpPr>
          <p:spPr>
            <a:xfrm>
              <a:off x="2645804" y="5385826"/>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49" name="TextBox 148">
              <a:extLst>
                <a:ext uri="{FF2B5EF4-FFF2-40B4-BE49-F238E27FC236}">
                  <a16:creationId xmlns:a16="http://schemas.microsoft.com/office/drawing/2014/main" id="{E9837F53-6F11-BD72-50E0-198189FC1BE3}"/>
                </a:ext>
              </a:extLst>
            </p:cNvPr>
            <p:cNvSpPr txBox="1"/>
            <p:nvPr/>
          </p:nvSpPr>
          <p:spPr>
            <a:xfrm>
              <a:off x="2645804" y="558604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50" name="TextBox 149">
              <a:extLst>
                <a:ext uri="{FF2B5EF4-FFF2-40B4-BE49-F238E27FC236}">
                  <a16:creationId xmlns:a16="http://schemas.microsoft.com/office/drawing/2014/main" id="{A885C2B5-695D-B927-5CDF-FC6D3EE11EAF}"/>
                </a:ext>
              </a:extLst>
            </p:cNvPr>
            <p:cNvSpPr txBox="1"/>
            <p:nvPr/>
          </p:nvSpPr>
          <p:spPr>
            <a:xfrm>
              <a:off x="2645804" y="5786272"/>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51" name="TextBox 150">
              <a:extLst>
                <a:ext uri="{FF2B5EF4-FFF2-40B4-BE49-F238E27FC236}">
                  <a16:creationId xmlns:a16="http://schemas.microsoft.com/office/drawing/2014/main" id="{A67CDD13-ADDB-C884-E0DC-884B4CD340BF}"/>
                </a:ext>
              </a:extLst>
            </p:cNvPr>
            <p:cNvSpPr txBox="1"/>
            <p:nvPr/>
          </p:nvSpPr>
          <p:spPr>
            <a:xfrm>
              <a:off x="2645804" y="5986495"/>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52" name="TextBox 151">
              <a:extLst>
                <a:ext uri="{FF2B5EF4-FFF2-40B4-BE49-F238E27FC236}">
                  <a16:creationId xmlns:a16="http://schemas.microsoft.com/office/drawing/2014/main" id="{AF3CD4AA-66EB-33DD-DACD-DBD3C8ECA644}"/>
                </a:ext>
              </a:extLst>
            </p:cNvPr>
            <p:cNvSpPr txBox="1"/>
            <p:nvPr/>
          </p:nvSpPr>
          <p:spPr>
            <a:xfrm>
              <a:off x="2645804" y="6186719"/>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153" name="Group 152">
            <a:extLst>
              <a:ext uri="{FF2B5EF4-FFF2-40B4-BE49-F238E27FC236}">
                <a16:creationId xmlns:a16="http://schemas.microsoft.com/office/drawing/2014/main" id="{FC6D472F-021A-5A1F-DE5C-45482A989781}"/>
              </a:ext>
            </a:extLst>
          </p:cNvPr>
          <p:cNvGrpSpPr/>
          <p:nvPr/>
        </p:nvGrpSpPr>
        <p:grpSpPr>
          <a:xfrm>
            <a:off x="6478445" y="5410442"/>
            <a:ext cx="510156" cy="1047114"/>
            <a:chOff x="3184098" y="5412391"/>
            <a:chExt cx="510156" cy="1047114"/>
          </a:xfrm>
        </p:grpSpPr>
        <p:sp>
          <p:nvSpPr>
            <p:cNvPr id="154" name="TextBox 153">
              <a:extLst>
                <a:ext uri="{FF2B5EF4-FFF2-40B4-BE49-F238E27FC236}">
                  <a16:creationId xmlns:a16="http://schemas.microsoft.com/office/drawing/2014/main" id="{BE95D720-E1EA-5591-0CB1-D4F51ED44355}"/>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55" name="TextBox 154">
              <a:extLst>
                <a:ext uri="{FF2B5EF4-FFF2-40B4-BE49-F238E27FC236}">
                  <a16:creationId xmlns:a16="http://schemas.microsoft.com/office/drawing/2014/main" id="{D44D9662-31A5-1F80-4F87-967A18CC273C}"/>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56" name="TextBox 155">
              <a:extLst>
                <a:ext uri="{FF2B5EF4-FFF2-40B4-BE49-F238E27FC236}">
                  <a16:creationId xmlns:a16="http://schemas.microsoft.com/office/drawing/2014/main" id="{B494EB41-9386-9588-EB77-FDD2B4E62D65}"/>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57" name="TextBox 156">
              <a:extLst>
                <a:ext uri="{FF2B5EF4-FFF2-40B4-BE49-F238E27FC236}">
                  <a16:creationId xmlns:a16="http://schemas.microsoft.com/office/drawing/2014/main" id="{B8DE8B9F-8814-E45A-0B15-7C50E95A3274}"/>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58" name="TextBox 157">
              <a:extLst>
                <a:ext uri="{FF2B5EF4-FFF2-40B4-BE49-F238E27FC236}">
                  <a16:creationId xmlns:a16="http://schemas.microsoft.com/office/drawing/2014/main" id="{E39239EB-A90C-725F-AC6B-EE3AC142A317}"/>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59" name="Group 158">
            <a:extLst>
              <a:ext uri="{FF2B5EF4-FFF2-40B4-BE49-F238E27FC236}">
                <a16:creationId xmlns:a16="http://schemas.microsoft.com/office/drawing/2014/main" id="{D5260C81-DAB4-3910-246F-883FA5F76DB3}"/>
              </a:ext>
            </a:extLst>
          </p:cNvPr>
          <p:cNvGrpSpPr/>
          <p:nvPr/>
        </p:nvGrpSpPr>
        <p:grpSpPr>
          <a:xfrm>
            <a:off x="7160453" y="5410442"/>
            <a:ext cx="510156" cy="1047114"/>
            <a:chOff x="3184098" y="5412391"/>
            <a:chExt cx="510156" cy="1047114"/>
          </a:xfrm>
        </p:grpSpPr>
        <p:sp>
          <p:nvSpPr>
            <p:cNvPr id="160" name="TextBox 159">
              <a:extLst>
                <a:ext uri="{FF2B5EF4-FFF2-40B4-BE49-F238E27FC236}">
                  <a16:creationId xmlns:a16="http://schemas.microsoft.com/office/drawing/2014/main" id="{325E7B3B-02FB-724A-4B2B-30371F0C892D}"/>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61" name="TextBox 160">
              <a:extLst>
                <a:ext uri="{FF2B5EF4-FFF2-40B4-BE49-F238E27FC236}">
                  <a16:creationId xmlns:a16="http://schemas.microsoft.com/office/drawing/2014/main" id="{3572B14C-FBB3-580D-ED6B-279824AAE38B}"/>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62" name="TextBox 161">
              <a:extLst>
                <a:ext uri="{FF2B5EF4-FFF2-40B4-BE49-F238E27FC236}">
                  <a16:creationId xmlns:a16="http://schemas.microsoft.com/office/drawing/2014/main" id="{EB2217A9-AF5A-2C50-F359-5735742D260B}"/>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63" name="TextBox 162">
              <a:extLst>
                <a:ext uri="{FF2B5EF4-FFF2-40B4-BE49-F238E27FC236}">
                  <a16:creationId xmlns:a16="http://schemas.microsoft.com/office/drawing/2014/main" id="{FD3A4187-78F3-1AD6-ED97-A634C48F1B2E}"/>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64" name="TextBox 163">
              <a:extLst>
                <a:ext uri="{FF2B5EF4-FFF2-40B4-BE49-F238E27FC236}">
                  <a16:creationId xmlns:a16="http://schemas.microsoft.com/office/drawing/2014/main" id="{1DA39EAE-9E0A-165F-0864-35E984DFBF71}"/>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grpSp>
      <p:grpSp>
        <p:nvGrpSpPr>
          <p:cNvPr id="165" name="Group 164">
            <a:extLst>
              <a:ext uri="{FF2B5EF4-FFF2-40B4-BE49-F238E27FC236}">
                <a16:creationId xmlns:a16="http://schemas.microsoft.com/office/drawing/2014/main" id="{8F721553-2FB0-256D-0880-49E2688B7195}"/>
              </a:ext>
            </a:extLst>
          </p:cNvPr>
          <p:cNvGrpSpPr/>
          <p:nvPr/>
        </p:nvGrpSpPr>
        <p:grpSpPr>
          <a:xfrm>
            <a:off x="7776953" y="5410442"/>
            <a:ext cx="510156" cy="1047114"/>
            <a:chOff x="3184098" y="5412391"/>
            <a:chExt cx="510156" cy="1047114"/>
          </a:xfrm>
        </p:grpSpPr>
        <p:sp>
          <p:nvSpPr>
            <p:cNvPr id="166" name="TextBox 165">
              <a:extLst>
                <a:ext uri="{FF2B5EF4-FFF2-40B4-BE49-F238E27FC236}">
                  <a16:creationId xmlns:a16="http://schemas.microsoft.com/office/drawing/2014/main" id="{B285AF7D-7219-7325-9E81-F0E8B870A583}"/>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67" name="TextBox 166">
              <a:extLst>
                <a:ext uri="{FF2B5EF4-FFF2-40B4-BE49-F238E27FC236}">
                  <a16:creationId xmlns:a16="http://schemas.microsoft.com/office/drawing/2014/main" id="{462DD157-09D8-D6BC-9907-640E15070FA4}"/>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68" name="TextBox 167">
              <a:extLst>
                <a:ext uri="{FF2B5EF4-FFF2-40B4-BE49-F238E27FC236}">
                  <a16:creationId xmlns:a16="http://schemas.microsoft.com/office/drawing/2014/main" id="{96EFD0B0-3550-06D0-051B-D4887B89461E}"/>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69" name="TextBox 168">
              <a:extLst>
                <a:ext uri="{FF2B5EF4-FFF2-40B4-BE49-F238E27FC236}">
                  <a16:creationId xmlns:a16="http://schemas.microsoft.com/office/drawing/2014/main" id="{5706907A-CEFA-0C14-AFF8-95E15479AF06}"/>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70" name="TextBox 169">
              <a:extLst>
                <a:ext uri="{FF2B5EF4-FFF2-40B4-BE49-F238E27FC236}">
                  <a16:creationId xmlns:a16="http://schemas.microsoft.com/office/drawing/2014/main" id="{BE3B8351-620E-4C2F-86BD-30BC2D9DE1CD}"/>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grpSp>
        <p:nvGrpSpPr>
          <p:cNvPr id="171" name="Group 170">
            <a:extLst>
              <a:ext uri="{FF2B5EF4-FFF2-40B4-BE49-F238E27FC236}">
                <a16:creationId xmlns:a16="http://schemas.microsoft.com/office/drawing/2014/main" id="{D64B2327-067F-1351-6AB6-05A253A1B6CF}"/>
              </a:ext>
            </a:extLst>
          </p:cNvPr>
          <p:cNvGrpSpPr/>
          <p:nvPr/>
        </p:nvGrpSpPr>
        <p:grpSpPr>
          <a:xfrm>
            <a:off x="8457661" y="5410442"/>
            <a:ext cx="526934" cy="1047114"/>
            <a:chOff x="3184098" y="5412391"/>
            <a:chExt cx="526934" cy="1047114"/>
          </a:xfrm>
        </p:grpSpPr>
        <p:sp>
          <p:nvSpPr>
            <p:cNvPr id="172" name="TextBox 171">
              <a:extLst>
                <a:ext uri="{FF2B5EF4-FFF2-40B4-BE49-F238E27FC236}">
                  <a16:creationId xmlns:a16="http://schemas.microsoft.com/office/drawing/2014/main" id="{2E41E65E-8EFC-A34C-4997-BEFAE681DDB4}"/>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73" name="TextBox 172">
              <a:extLst>
                <a:ext uri="{FF2B5EF4-FFF2-40B4-BE49-F238E27FC236}">
                  <a16:creationId xmlns:a16="http://schemas.microsoft.com/office/drawing/2014/main" id="{E01A7298-2A6B-77D3-B319-DA1C222A16B5}"/>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74" name="TextBox 173">
              <a:extLst>
                <a:ext uri="{FF2B5EF4-FFF2-40B4-BE49-F238E27FC236}">
                  <a16:creationId xmlns:a16="http://schemas.microsoft.com/office/drawing/2014/main" id="{79D51E3D-BEF6-2A10-3266-98A8BB0FD746}"/>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75" name="TextBox 174">
              <a:extLst>
                <a:ext uri="{FF2B5EF4-FFF2-40B4-BE49-F238E27FC236}">
                  <a16:creationId xmlns:a16="http://schemas.microsoft.com/office/drawing/2014/main" id="{C1B1CB0A-7C55-572D-B1EA-7A9AEF89414B}"/>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sp>
          <p:nvSpPr>
            <p:cNvPr id="176" name="TextBox 175">
              <a:extLst>
                <a:ext uri="{FF2B5EF4-FFF2-40B4-BE49-F238E27FC236}">
                  <a16:creationId xmlns:a16="http://schemas.microsoft.com/office/drawing/2014/main" id="{51D6A08E-B69C-B0CB-DFC3-5BF916CAB9C4}"/>
                </a:ext>
              </a:extLst>
            </p:cNvPr>
            <p:cNvSpPr txBox="1"/>
            <p:nvPr/>
          </p:nvSpPr>
          <p:spPr>
            <a:xfrm>
              <a:off x="3200876"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grpSp>
      <p:grpSp>
        <p:nvGrpSpPr>
          <p:cNvPr id="177" name="Group 176">
            <a:extLst>
              <a:ext uri="{FF2B5EF4-FFF2-40B4-BE49-F238E27FC236}">
                <a16:creationId xmlns:a16="http://schemas.microsoft.com/office/drawing/2014/main" id="{2DECADAF-0B6B-6E89-B717-5EC98BD75050}"/>
              </a:ext>
            </a:extLst>
          </p:cNvPr>
          <p:cNvGrpSpPr/>
          <p:nvPr/>
        </p:nvGrpSpPr>
        <p:grpSpPr>
          <a:xfrm>
            <a:off x="9097601" y="5410442"/>
            <a:ext cx="510156" cy="1047114"/>
            <a:chOff x="3184098" y="5412391"/>
            <a:chExt cx="510156" cy="1047114"/>
          </a:xfrm>
        </p:grpSpPr>
        <p:sp>
          <p:nvSpPr>
            <p:cNvPr id="178" name="TextBox 177">
              <a:extLst>
                <a:ext uri="{FF2B5EF4-FFF2-40B4-BE49-F238E27FC236}">
                  <a16:creationId xmlns:a16="http://schemas.microsoft.com/office/drawing/2014/main" id="{DEB3FFB8-CE13-2C3E-CBA2-518491A04D25}"/>
                </a:ext>
              </a:extLst>
            </p:cNvPr>
            <p:cNvSpPr txBox="1"/>
            <p:nvPr/>
          </p:nvSpPr>
          <p:spPr>
            <a:xfrm>
              <a:off x="3184098" y="5412391"/>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J2’</a:t>
              </a:r>
              <a:endParaRPr lang="en-US" sz="1000" dirty="0"/>
            </a:p>
          </p:txBody>
        </p:sp>
        <p:sp>
          <p:nvSpPr>
            <p:cNvPr id="179" name="TextBox 178">
              <a:extLst>
                <a:ext uri="{FF2B5EF4-FFF2-40B4-BE49-F238E27FC236}">
                  <a16:creationId xmlns:a16="http://schemas.microsoft.com/office/drawing/2014/main" id="{F49FF732-F8BF-D45C-F38C-874DE1D8B2A4}"/>
                </a:ext>
              </a:extLst>
            </p:cNvPr>
            <p:cNvSpPr txBox="1"/>
            <p:nvPr/>
          </p:nvSpPr>
          <p:spPr>
            <a:xfrm>
              <a:off x="3184098" y="561261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J1’</a:t>
              </a:r>
              <a:endParaRPr lang="en-US" sz="1000" dirty="0"/>
            </a:p>
          </p:txBody>
        </p:sp>
        <p:sp>
          <p:nvSpPr>
            <p:cNvPr id="180" name="TextBox 179">
              <a:extLst>
                <a:ext uri="{FF2B5EF4-FFF2-40B4-BE49-F238E27FC236}">
                  <a16:creationId xmlns:a16="http://schemas.microsoft.com/office/drawing/2014/main" id="{2B6298BA-63D7-4927-A9D1-513810BE9C72}"/>
                </a:ext>
              </a:extLst>
            </p:cNvPr>
            <p:cNvSpPr txBox="1"/>
            <p:nvPr/>
          </p:nvSpPr>
          <p:spPr>
            <a:xfrm>
              <a:off x="3184098" y="5812837"/>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S3’</a:t>
              </a:r>
              <a:endParaRPr lang="en-US" sz="1000" dirty="0"/>
            </a:p>
          </p:txBody>
        </p:sp>
        <p:sp>
          <p:nvSpPr>
            <p:cNvPr id="181" name="TextBox 180">
              <a:extLst>
                <a:ext uri="{FF2B5EF4-FFF2-40B4-BE49-F238E27FC236}">
                  <a16:creationId xmlns:a16="http://schemas.microsoft.com/office/drawing/2014/main" id="{B6420139-1BA3-9DA2-BA57-2AA84E303561}"/>
                </a:ext>
              </a:extLst>
            </p:cNvPr>
            <p:cNvSpPr txBox="1"/>
            <p:nvPr/>
          </p:nvSpPr>
          <p:spPr>
            <a:xfrm>
              <a:off x="3184098" y="6013060"/>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S2’</a:t>
              </a:r>
              <a:endParaRPr lang="en-US" sz="1000" dirty="0"/>
            </a:p>
          </p:txBody>
        </p:sp>
        <p:sp>
          <p:nvSpPr>
            <p:cNvPr id="182" name="TextBox 181">
              <a:extLst>
                <a:ext uri="{FF2B5EF4-FFF2-40B4-BE49-F238E27FC236}">
                  <a16:creationId xmlns:a16="http://schemas.microsoft.com/office/drawing/2014/main" id="{751A1666-DFFA-71FA-D5F7-CF36FDC893C7}"/>
                </a:ext>
              </a:extLst>
            </p:cNvPr>
            <p:cNvSpPr txBox="1"/>
            <p:nvPr/>
          </p:nvSpPr>
          <p:spPr>
            <a:xfrm>
              <a:off x="3184098" y="6213284"/>
              <a:ext cx="510156" cy="246221"/>
            </a:xfrm>
            <a:prstGeom prst="rect">
              <a:avLst/>
            </a:prstGeom>
            <a:noFill/>
            <a:ln>
              <a:noFill/>
            </a:ln>
          </p:spPr>
          <p:txBody>
            <a:bodyPr wrap="square">
              <a:spAutoFit/>
            </a:bodyPr>
            <a:lstStyle/>
            <a:p>
              <a:r>
                <a:rPr lang="en-US" sz="1000" dirty="0">
                  <a:latin typeface="Courier New" panose="02070309020205020404" pitchFamily="49" charset="0"/>
                  <a:cs typeface="Courier New" panose="02070309020205020404" pitchFamily="49" charset="0"/>
                </a:rPr>
                <a:t>S1’</a:t>
              </a:r>
              <a:endParaRPr lang="en-US" sz="1000" dirty="0"/>
            </a:p>
          </p:txBody>
        </p:sp>
      </p:grpSp>
      <p:sp>
        <p:nvSpPr>
          <p:cNvPr id="41" name="TextBox 40">
            <a:extLst>
              <a:ext uri="{FF2B5EF4-FFF2-40B4-BE49-F238E27FC236}">
                <a16:creationId xmlns:a16="http://schemas.microsoft.com/office/drawing/2014/main" id="{0B289F82-4574-3273-251C-F4BEA441C3FA}"/>
              </a:ext>
            </a:extLst>
          </p:cNvPr>
          <p:cNvSpPr txBox="1"/>
          <p:nvPr/>
        </p:nvSpPr>
        <p:spPr>
          <a:xfrm>
            <a:off x="1806712" y="1246899"/>
            <a:ext cx="3010761" cy="6247864"/>
          </a:xfrm>
          <a:prstGeom prst="rect">
            <a:avLst/>
          </a:prstGeom>
          <a:noFill/>
        </p:spPr>
        <p:txBody>
          <a:bodyPr wrap="none" rtlCol="0">
            <a:spAutoFit/>
          </a:bodyPr>
          <a:lstStyle/>
          <a:p>
            <a:r>
              <a:rPr lang="en-US" sz="40000" b="1" dirty="0">
                <a:solidFill>
                  <a:srgbClr val="FF0000"/>
                </a:solidFill>
              </a:rPr>
              <a:t>X</a:t>
            </a:r>
          </a:p>
        </p:txBody>
      </p:sp>
      <p:sp>
        <p:nvSpPr>
          <p:cNvPr id="42" name="TextBox 41">
            <a:extLst>
              <a:ext uri="{FF2B5EF4-FFF2-40B4-BE49-F238E27FC236}">
                <a16:creationId xmlns:a16="http://schemas.microsoft.com/office/drawing/2014/main" id="{1306DEB3-C5CF-7EE4-6F76-67F6651FAD44}"/>
              </a:ext>
            </a:extLst>
          </p:cNvPr>
          <p:cNvSpPr txBox="1"/>
          <p:nvPr/>
        </p:nvSpPr>
        <p:spPr>
          <a:xfrm>
            <a:off x="5836494" y="3425397"/>
            <a:ext cx="1244251" cy="2400657"/>
          </a:xfrm>
          <a:prstGeom prst="rect">
            <a:avLst/>
          </a:prstGeom>
          <a:noFill/>
        </p:spPr>
        <p:txBody>
          <a:bodyPr wrap="none" rtlCol="0">
            <a:spAutoFit/>
          </a:bodyPr>
          <a:lstStyle/>
          <a:p>
            <a:r>
              <a:rPr lang="en-US" sz="15000" b="1" dirty="0">
                <a:solidFill>
                  <a:srgbClr val="FF0000"/>
                </a:solidFill>
              </a:rPr>
              <a:t>X</a:t>
            </a:r>
          </a:p>
        </p:txBody>
      </p:sp>
      <p:sp>
        <p:nvSpPr>
          <p:cNvPr id="88" name="TextBox 87">
            <a:extLst>
              <a:ext uri="{FF2B5EF4-FFF2-40B4-BE49-F238E27FC236}">
                <a16:creationId xmlns:a16="http://schemas.microsoft.com/office/drawing/2014/main" id="{6FE2F204-67DC-F999-CD9C-5E73AB87FAEA}"/>
              </a:ext>
            </a:extLst>
          </p:cNvPr>
          <p:cNvSpPr txBox="1"/>
          <p:nvPr/>
        </p:nvSpPr>
        <p:spPr>
          <a:xfrm>
            <a:off x="2170441" y="2574879"/>
            <a:ext cx="2074735" cy="307777"/>
          </a:xfrm>
          <a:prstGeom prst="rect">
            <a:avLst/>
          </a:prstGeom>
          <a:solidFill>
            <a:schemeClr val="bg1">
              <a:lumMod val="95000"/>
            </a:schemeClr>
          </a:solidFill>
        </p:spPr>
        <p:txBody>
          <a:bodyPr wrap="none" rtlCol="0">
            <a:spAutoFit/>
          </a:bodyPr>
          <a:lstStyle/>
          <a:p>
            <a:r>
              <a:rPr lang="en-US" sz="1400" i="1" dirty="0"/>
              <a:t>J1 is incompatible with J1’</a:t>
            </a:r>
          </a:p>
        </p:txBody>
      </p:sp>
      <p:sp>
        <p:nvSpPr>
          <p:cNvPr id="109" name="TextBox 108">
            <a:extLst>
              <a:ext uri="{FF2B5EF4-FFF2-40B4-BE49-F238E27FC236}">
                <a16:creationId xmlns:a16="http://schemas.microsoft.com/office/drawing/2014/main" id="{8A50C9FD-00EB-761D-E4F8-736037C20D08}"/>
              </a:ext>
            </a:extLst>
          </p:cNvPr>
          <p:cNvSpPr txBox="1"/>
          <p:nvPr/>
        </p:nvSpPr>
        <p:spPr>
          <a:xfrm>
            <a:off x="4885234" y="3557816"/>
            <a:ext cx="2122825" cy="307777"/>
          </a:xfrm>
          <a:prstGeom prst="rect">
            <a:avLst/>
          </a:prstGeom>
          <a:solidFill>
            <a:schemeClr val="bg1">
              <a:lumMod val="95000"/>
            </a:schemeClr>
          </a:solidFill>
        </p:spPr>
        <p:txBody>
          <a:bodyPr wrap="none" rtlCol="0">
            <a:spAutoFit/>
          </a:bodyPr>
          <a:lstStyle/>
          <a:p>
            <a:r>
              <a:rPr lang="en-US" sz="1400" i="1" dirty="0"/>
              <a:t>S1 is incompatible with S1’</a:t>
            </a:r>
          </a:p>
        </p:txBody>
      </p:sp>
      <p:sp>
        <p:nvSpPr>
          <p:cNvPr id="112" name="TextBox 111">
            <a:extLst>
              <a:ext uri="{FF2B5EF4-FFF2-40B4-BE49-F238E27FC236}">
                <a16:creationId xmlns:a16="http://schemas.microsoft.com/office/drawing/2014/main" id="{81CF9975-EE6D-6979-6984-873C6C805BD4}"/>
              </a:ext>
            </a:extLst>
          </p:cNvPr>
          <p:cNvSpPr txBox="1"/>
          <p:nvPr/>
        </p:nvSpPr>
        <p:spPr>
          <a:xfrm>
            <a:off x="9544398" y="2761879"/>
            <a:ext cx="2433426" cy="1200329"/>
          </a:xfrm>
          <a:prstGeom prst="rect">
            <a:avLst/>
          </a:prstGeom>
          <a:solidFill>
            <a:schemeClr val="bg1">
              <a:lumMod val="95000"/>
            </a:schemeClr>
          </a:solidFill>
        </p:spPr>
        <p:txBody>
          <a:bodyPr wrap="square" rtlCol="0">
            <a:spAutoFit/>
          </a:bodyPr>
          <a:lstStyle/>
          <a:p>
            <a:r>
              <a:rPr lang="en-US" b="1" dirty="0"/>
              <a:t>Result</a:t>
            </a:r>
            <a:r>
              <a:rPr lang="en-US" dirty="0"/>
              <a:t>: Search space is reduced from 12 assignments to 4 assignments.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6029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940E8F-7D35-F6B6-17C2-E102CE1A01D1}"/>
              </a:ext>
            </a:extLst>
          </p:cNvPr>
          <p:cNvSpPr>
            <a:spLocks noGrp="1"/>
          </p:cNvSpPr>
          <p:nvPr>
            <p:ph type="title"/>
          </p:nvPr>
        </p:nvSpPr>
        <p:spPr/>
        <p:txBody>
          <a:bodyPr/>
          <a:lstStyle/>
          <a:p>
            <a:r>
              <a:rPr lang="en-US" dirty="0"/>
              <a:t>Finding Compatible Assignments</a:t>
            </a:r>
          </a:p>
        </p:txBody>
      </p:sp>
      <p:sp>
        <p:nvSpPr>
          <p:cNvPr id="4" name="Content Placeholder 3">
            <a:extLst>
              <a:ext uri="{FF2B5EF4-FFF2-40B4-BE49-F238E27FC236}">
                <a16:creationId xmlns:a16="http://schemas.microsoft.com/office/drawing/2014/main" id="{5880C9F9-4E36-57B4-F9F1-69E63DE66E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79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200" y="165430"/>
            <a:ext cx="10975428" cy="884311"/>
          </a:xfrm>
        </p:spPr>
        <p:txBody>
          <a:bodyPr>
            <a:normAutofit/>
          </a:bodyPr>
          <a:lstStyle/>
          <a:p>
            <a:r>
              <a:rPr lang="en-US" dirty="0"/>
              <a:t>Order Independent Encoding (OIE) of Arrays</a:t>
            </a:r>
          </a:p>
        </p:txBody>
      </p:sp>
      <p:graphicFrame>
        <p:nvGraphicFramePr>
          <p:cNvPr id="3" name="Table 2">
            <a:extLst>
              <a:ext uri="{FF2B5EF4-FFF2-40B4-BE49-F238E27FC236}">
                <a16:creationId xmlns:a16="http://schemas.microsoft.com/office/drawing/2014/main" id="{DF359AD4-38E0-F8BD-C06D-09EA1286684A}"/>
              </a:ext>
            </a:extLst>
          </p:cNvPr>
          <p:cNvGraphicFramePr>
            <a:graphicFrameLocks noGrp="1"/>
          </p:cNvGraphicFramePr>
          <p:nvPr>
            <p:extLst>
              <p:ext uri="{D42A27DB-BD31-4B8C-83A1-F6EECF244321}">
                <p14:modId xmlns:p14="http://schemas.microsoft.com/office/powerpoint/2010/main" val="2310819213"/>
              </p:ext>
            </p:extLst>
          </p:nvPr>
        </p:nvGraphicFramePr>
        <p:xfrm>
          <a:off x="1333263" y="3501423"/>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AFF0D7-3D67-9737-F5F0-424A5F54987E}"/>
                  </a:ext>
                </a:extLst>
              </p:cNvPr>
              <p:cNvSpPr txBox="1"/>
              <p:nvPr/>
            </p:nvSpPr>
            <p:spPr>
              <a:xfrm>
                <a:off x="1571388" y="4625966"/>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4" name="TextBox 3">
                <a:extLst>
                  <a:ext uri="{FF2B5EF4-FFF2-40B4-BE49-F238E27FC236}">
                    <a16:creationId xmlns:a16="http://schemas.microsoft.com/office/drawing/2014/main" id="{95AFF0D7-3D67-9737-F5F0-424A5F54987E}"/>
                  </a:ext>
                </a:extLst>
              </p:cNvPr>
              <p:cNvSpPr txBox="1">
                <a:spLocks noRot="1" noChangeAspect="1" noMove="1" noResize="1" noEditPoints="1" noAdjustHandles="1" noChangeArrowheads="1" noChangeShapeType="1" noTextEdit="1"/>
              </p:cNvSpPr>
              <p:nvPr/>
            </p:nvSpPr>
            <p:spPr>
              <a:xfrm>
                <a:off x="1571388" y="4625966"/>
                <a:ext cx="303738" cy="276999"/>
              </a:xfrm>
              <a:prstGeom prst="rect">
                <a:avLst/>
              </a:prstGeom>
              <a:blipFill>
                <a:blip r:embed="rId2"/>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92DC19-79E0-2D37-D597-2CCC575E90FD}"/>
                  </a:ext>
                </a:extLst>
              </p:cNvPr>
              <p:cNvSpPr txBox="1"/>
              <p:nvPr/>
            </p:nvSpPr>
            <p:spPr>
              <a:xfrm>
                <a:off x="1555623" y="4273867"/>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 name="TextBox 4">
                <a:extLst>
                  <a:ext uri="{FF2B5EF4-FFF2-40B4-BE49-F238E27FC236}">
                    <a16:creationId xmlns:a16="http://schemas.microsoft.com/office/drawing/2014/main" id="{D492DC19-79E0-2D37-D597-2CCC575E90FD}"/>
                  </a:ext>
                </a:extLst>
              </p:cNvPr>
              <p:cNvSpPr txBox="1">
                <a:spLocks noRot="1" noChangeAspect="1" noMove="1" noResize="1" noEditPoints="1" noAdjustHandles="1" noChangeArrowheads="1" noChangeShapeType="1" noTextEdit="1"/>
              </p:cNvSpPr>
              <p:nvPr/>
            </p:nvSpPr>
            <p:spPr>
              <a:xfrm>
                <a:off x="1555623" y="4273867"/>
                <a:ext cx="303736" cy="276999"/>
              </a:xfrm>
              <a:prstGeom prst="rect">
                <a:avLst/>
              </a:prstGeom>
              <a:blipFill>
                <a:blip r:embed="rId3"/>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E92014-C05B-A8C7-996F-E36DE1F7CDDA}"/>
                  </a:ext>
                </a:extLst>
              </p:cNvPr>
              <p:cNvSpPr txBox="1"/>
              <p:nvPr/>
            </p:nvSpPr>
            <p:spPr>
              <a:xfrm>
                <a:off x="1597668" y="3895501"/>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6" name="TextBox 5">
                <a:extLst>
                  <a:ext uri="{FF2B5EF4-FFF2-40B4-BE49-F238E27FC236}">
                    <a16:creationId xmlns:a16="http://schemas.microsoft.com/office/drawing/2014/main" id="{8FE92014-C05B-A8C7-996F-E36DE1F7CDDA}"/>
                  </a:ext>
                </a:extLst>
              </p:cNvPr>
              <p:cNvSpPr txBox="1">
                <a:spLocks noRot="1" noChangeAspect="1" noMove="1" noResize="1" noEditPoints="1" noAdjustHandles="1" noChangeArrowheads="1" noChangeShapeType="1" noTextEdit="1"/>
              </p:cNvSpPr>
              <p:nvPr/>
            </p:nvSpPr>
            <p:spPr>
              <a:xfrm>
                <a:off x="1597668" y="3895501"/>
                <a:ext cx="298415" cy="276999"/>
              </a:xfrm>
              <a:prstGeom prst="rect">
                <a:avLst/>
              </a:prstGeom>
              <a:blipFill>
                <a:blip r:embed="rId4"/>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ED285F-8A24-F34C-CAA1-E20669C0FBBC}"/>
                  </a:ext>
                </a:extLst>
              </p:cNvPr>
              <p:cNvSpPr txBox="1"/>
              <p:nvPr/>
            </p:nvSpPr>
            <p:spPr>
              <a:xfrm>
                <a:off x="704193" y="3501423"/>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1" name="TextBox 10">
                <a:extLst>
                  <a:ext uri="{FF2B5EF4-FFF2-40B4-BE49-F238E27FC236}">
                    <a16:creationId xmlns:a16="http://schemas.microsoft.com/office/drawing/2014/main" id="{93ED285F-8A24-F34C-CAA1-E20669C0FBBC}"/>
                  </a:ext>
                </a:extLst>
              </p:cNvPr>
              <p:cNvSpPr txBox="1">
                <a:spLocks noRot="1" noChangeAspect="1" noMove="1" noResize="1" noEditPoints="1" noAdjustHandles="1" noChangeArrowheads="1" noChangeShapeType="1" noTextEdit="1"/>
              </p:cNvSpPr>
              <p:nvPr/>
            </p:nvSpPr>
            <p:spPr>
              <a:xfrm>
                <a:off x="704193" y="3501423"/>
                <a:ext cx="373436" cy="276999"/>
              </a:xfrm>
              <a:prstGeom prst="rect">
                <a:avLst/>
              </a:prstGeom>
              <a:blipFill>
                <a:blip r:embed="rId5"/>
                <a:stretch>
                  <a:fillRect l="-13333" r="-66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0864615-873D-BF87-FF21-840CE324ABDE}"/>
                  </a:ext>
                </a:extLst>
              </p:cNvPr>
              <p:cNvSpPr txBox="1"/>
              <p:nvPr/>
            </p:nvSpPr>
            <p:spPr>
              <a:xfrm>
                <a:off x="533930" y="1152139"/>
                <a:ext cx="8966109" cy="1754326"/>
              </a:xfrm>
              <a:prstGeom prst="rect">
                <a:avLst/>
              </a:prstGeom>
              <a:noFill/>
            </p:spPr>
            <p:txBody>
              <a:bodyPr wrap="none" rtlCol="0">
                <a:spAutoFit/>
              </a:bodyPr>
              <a:lstStyle/>
              <a:p>
                <a:r>
                  <a:rPr lang="en-US" dirty="0"/>
                  <a:t>Counts of </a:t>
                </a:r>
                <a:r>
                  <a:rPr lang="en-US" b="1" i="1" dirty="0"/>
                  <a:t>value criteria </a:t>
                </a:r>
                <a:r>
                  <a:rPr lang="en-US" dirty="0"/>
                  <a:t>for a column/row; e.g.,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r>
                      <a:rPr lang="en-US" b="1" i="1" smtClean="0">
                        <a:latin typeface="Cambria Math" panose="02040503050406030204" pitchFamily="18" charset="0"/>
                      </a:rPr>
                      <m:t> </m:t>
                    </m:r>
                  </m:oMath>
                </a14:m>
                <a:r>
                  <a:rPr lang="en-US" dirty="0"/>
                  <a:t>column B, (1, -1, 1):</a:t>
                </a:r>
              </a:p>
              <a:p>
                <a:pPr marL="285750" indent="-285750">
                  <a:buFont typeface="Arial" panose="020B0604020202020204" pitchFamily="34" charset="0"/>
                  <a:buChar char="•"/>
                </a:pPr>
                <a:r>
                  <a:rPr lang="en-US" dirty="0"/>
                  <a:t>Number of values &lt; 0 (e.g., 1)</a:t>
                </a:r>
              </a:p>
              <a:p>
                <a:pPr marL="285750" indent="-285750">
                  <a:buFont typeface="Arial" panose="020B0604020202020204" pitchFamily="34" charset="0"/>
                  <a:buChar char="•"/>
                </a:pPr>
                <a:r>
                  <a:rPr lang="en-US" dirty="0"/>
                  <a:t>Number of values = 0 (</a:t>
                </a:r>
                <a:r>
                  <a:rPr lang="en-US" dirty="0" err="1"/>
                  <a:t>e.g</a:t>
                </a:r>
                <a:r>
                  <a:rPr lang="en-US" dirty="0"/>
                  <a:t>, 0)</a:t>
                </a:r>
              </a:p>
              <a:p>
                <a:pPr marL="285750" indent="-285750">
                  <a:buFont typeface="Arial" panose="020B0604020202020204" pitchFamily="34" charset="0"/>
                  <a:buChar char="•"/>
                </a:pPr>
                <a:r>
                  <a:rPr lang="en-US" dirty="0"/>
                  <a:t>Number of values  &gt; 0 (e.g., 2)</a:t>
                </a:r>
              </a:p>
              <a:p>
                <a:r>
                  <a:rPr lang="en-US" dirty="0"/>
                  <a:t>An </a:t>
                </a:r>
                <a:r>
                  <a:rPr lang="en-US" b="1" i="1" dirty="0"/>
                  <a:t>order independent encoding (OIE) </a:t>
                </a:r>
                <a:r>
                  <a:rPr lang="en-US" dirty="0"/>
                  <a:t>for an array is counts for the value criteria for the array.</a:t>
                </a:r>
              </a:p>
              <a:p>
                <a:r>
                  <a:rPr lang="en-US" dirty="0"/>
                  <a:t>OIE: #(&lt;0) + 1e3*(# ==0) + 1e6*(# &gt; 0); e.g., 1 + 0*1e3 + 1*1e6 = 2,000,001</a:t>
                </a:r>
              </a:p>
            </p:txBody>
          </p:sp>
        </mc:Choice>
        <mc:Fallback xmlns="">
          <p:sp>
            <p:nvSpPr>
              <p:cNvPr id="27" name="TextBox 26">
                <a:extLst>
                  <a:ext uri="{FF2B5EF4-FFF2-40B4-BE49-F238E27FC236}">
                    <a16:creationId xmlns:a16="http://schemas.microsoft.com/office/drawing/2014/main" id="{40864615-873D-BF87-FF21-840CE324ABDE}"/>
                  </a:ext>
                </a:extLst>
              </p:cNvPr>
              <p:cNvSpPr txBox="1">
                <a:spLocks noRot="1" noChangeAspect="1" noMove="1" noResize="1" noEditPoints="1" noAdjustHandles="1" noChangeArrowheads="1" noChangeShapeType="1" noTextEdit="1"/>
              </p:cNvSpPr>
              <p:nvPr/>
            </p:nvSpPr>
            <p:spPr>
              <a:xfrm>
                <a:off x="533930" y="1152139"/>
                <a:ext cx="8966109" cy="1754326"/>
              </a:xfrm>
              <a:prstGeom prst="rect">
                <a:avLst/>
              </a:prstGeom>
              <a:blipFill>
                <a:blip r:embed="rId6"/>
                <a:stretch>
                  <a:fillRect l="-708" t="-1439" b="-5036"/>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665041EA-A859-7B73-D6AE-8FB6C8AA69F7}"/>
              </a:ext>
            </a:extLst>
          </p:cNvPr>
          <p:cNvGraphicFramePr>
            <a:graphicFrameLocks noGrp="1"/>
          </p:cNvGraphicFramePr>
          <p:nvPr>
            <p:extLst>
              <p:ext uri="{D42A27DB-BD31-4B8C-83A1-F6EECF244321}">
                <p14:modId xmlns:p14="http://schemas.microsoft.com/office/powerpoint/2010/main" val="1735407667"/>
              </p:ext>
            </p:extLst>
          </p:nvPr>
        </p:nvGraphicFramePr>
        <p:xfrm>
          <a:off x="5133608" y="344098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DC6C62-34AF-C725-D624-A1EAA1C36BCE}"/>
                  </a:ext>
                </a:extLst>
              </p:cNvPr>
              <p:cNvSpPr txBox="1"/>
              <p:nvPr/>
            </p:nvSpPr>
            <p:spPr>
              <a:xfrm>
                <a:off x="5371734" y="456552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4" name="TextBox 33">
                <a:extLst>
                  <a:ext uri="{FF2B5EF4-FFF2-40B4-BE49-F238E27FC236}">
                    <a16:creationId xmlns:a16="http://schemas.microsoft.com/office/drawing/2014/main" id="{57DC6C62-34AF-C725-D624-A1EAA1C36BCE}"/>
                  </a:ext>
                </a:extLst>
              </p:cNvPr>
              <p:cNvSpPr txBox="1">
                <a:spLocks noRot="1" noChangeAspect="1" noMove="1" noResize="1" noEditPoints="1" noAdjustHandles="1" noChangeArrowheads="1" noChangeShapeType="1" noTextEdit="1"/>
              </p:cNvSpPr>
              <p:nvPr/>
            </p:nvSpPr>
            <p:spPr>
              <a:xfrm>
                <a:off x="5371734" y="4565523"/>
                <a:ext cx="303736" cy="276999"/>
              </a:xfrm>
              <a:prstGeom prst="rect">
                <a:avLst/>
              </a:prstGeom>
              <a:blipFill>
                <a:blip r:embed="rId7"/>
                <a:stretch>
                  <a:fillRect l="-12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E3D9104-8DCE-EF0E-610D-81AA1F30055E}"/>
                  </a:ext>
                </a:extLst>
              </p:cNvPr>
              <p:cNvSpPr txBox="1"/>
              <p:nvPr/>
            </p:nvSpPr>
            <p:spPr>
              <a:xfrm>
                <a:off x="5355969" y="421342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5" name="TextBox 34">
                <a:extLst>
                  <a:ext uri="{FF2B5EF4-FFF2-40B4-BE49-F238E27FC236}">
                    <a16:creationId xmlns:a16="http://schemas.microsoft.com/office/drawing/2014/main" id="{FE3D9104-8DCE-EF0E-610D-81AA1F30055E}"/>
                  </a:ext>
                </a:extLst>
              </p:cNvPr>
              <p:cNvSpPr txBox="1">
                <a:spLocks noRot="1" noChangeAspect="1" noMove="1" noResize="1" noEditPoints="1" noAdjustHandles="1" noChangeArrowheads="1" noChangeShapeType="1" noTextEdit="1"/>
              </p:cNvSpPr>
              <p:nvPr/>
            </p:nvSpPr>
            <p:spPr>
              <a:xfrm>
                <a:off x="5355969" y="4213424"/>
                <a:ext cx="303736" cy="276999"/>
              </a:xfrm>
              <a:prstGeom prst="rect">
                <a:avLst/>
              </a:prstGeom>
              <a:blipFill>
                <a:blip r:embed="rId8"/>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AE456FE-43AC-1ACC-6C10-8E8142B0672F}"/>
                  </a:ext>
                </a:extLst>
              </p:cNvPr>
              <p:cNvSpPr txBox="1"/>
              <p:nvPr/>
            </p:nvSpPr>
            <p:spPr>
              <a:xfrm>
                <a:off x="5398014" y="3835058"/>
                <a:ext cx="3032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6" name="TextBox 35">
                <a:extLst>
                  <a:ext uri="{FF2B5EF4-FFF2-40B4-BE49-F238E27FC236}">
                    <a16:creationId xmlns:a16="http://schemas.microsoft.com/office/drawing/2014/main" id="{FAE456FE-43AC-1ACC-6C10-8E8142B0672F}"/>
                  </a:ext>
                </a:extLst>
              </p:cNvPr>
              <p:cNvSpPr txBox="1">
                <a:spLocks noRot="1" noChangeAspect="1" noMove="1" noResize="1" noEditPoints="1" noAdjustHandles="1" noChangeArrowheads="1" noChangeShapeType="1" noTextEdit="1"/>
              </p:cNvSpPr>
              <p:nvPr/>
            </p:nvSpPr>
            <p:spPr>
              <a:xfrm>
                <a:off x="5398014" y="3835058"/>
                <a:ext cx="303225" cy="276999"/>
              </a:xfrm>
              <a:prstGeom prst="rect">
                <a:avLst/>
              </a:prstGeom>
              <a:blipFill>
                <a:blip r:embed="rId9"/>
                <a:stretch>
                  <a:fillRect l="-20833" r="-833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861FA2B-9831-AB77-2E23-6E13516EC967}"/>
                  </a:ext>
                </a:extLst>
              </p:cNvPr>
              <p:cNvSpPr txBox="1"/>
              <p:nvPr/>
            </p:nvSpPr>
            <p:spPr>
              <a:xfrm>
                <a:off x="4631343" y="3465726"/>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37" name="TextBox 36">
                <a:extLst>
                  <a:ext uri="{FF2B5EF4-FFF2-40B4-BE49-F238E27FC236}">
                    <a16:creationId xmlns:a16="http://schemas.microsoft.com/office/drawing/2014/main" id="{7861FA2B-9831-AB77-2E23-6E13516EC967}"/>
                  </a:ext>
                </a:extLst>
              </p:cNvPr>
              <p:cNvSpPr txBox="1">
                <a:spLocks noRot="1" noChangeAspect="1" noMove="1" noResize="1" noEditPoints="1" noAdjustHandles="1" noChangeArrowheads="1" noChangeShapeType="1" noTextEdit="1"/>
              </p:cNvSpPr>
              <p:nvPr/>
            </p:nvSpPr>
            <p:spPr>
              <a:xfrm>
                <a:off x="4631343" y="3465726"/>
                <a:ext cx="373436" cy="276999"/>
              </a:xfrm>
              <a:prstGeom prst="rect">
                <a:avLst/>
              </a:prstGeom>
              <a:blipFill>
                <a:blip r:embed="rId10"/>
                <a:stretch>
                  <a:fillRect l="-12903" r="-3226" b="-18182"/>
                </a:stretch>
              </a:blipFill>
            </p:spPr>
            <p:txBody>
              <a:bodyPr/>
              <a:lstStyle/>
              <a:p>
                <a:r>
                  <a:rPr lang="en-US">
                    <a:noFill/>
                  </a:rPr>
                  <a:t> </a:t>
                </a:r>
              </a:p>
            </p:txBody>
          </p:sp>
        </mc:Fallback>
      </mc:AlternateContent>
      <p:graphicFrame>
        <p:nvGraphicFramePr>
          <p:cNvPr id="38" name="Table 37">
            <a:extLst>
              <a:ext uri="{FF2B5EF4-FFF2-40B4-BE49-F238E27FC236}">
                <a16:creationId xmlns:a16="http://schemas.microsoft.com/office/drawing/2014/main" id="{CDFA5E1D-8E6F-D4F2-A4CE-6A7735F0992D}"/>
              </a:ext>
            </a:extLst>
          </p:cNvPr>
          <p:cNvGraphicFramePr>
            <a:graphicFrameLocks noGrp="1"/>
          </p:cNvGraphicFramePr>
          <p:nvPr>
            <p:extLst>
              <p:ext uri="{D42A27DB-BD31-4B8C-83A1-F6EECF244321}">
                <p14:modId xmlns:p14="http://schemas.microsoft.com/office/powerpoint/2010/main" val="3942573780"/>
              </p:ext>
            </p:extLst>
          </p:nvPr>
        </p:nvGraphicFramePr>
        <p:xfrm>
          <a:off x="8855663" y="342900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S</a:t>
                      </a:r>
                    </a:p>
                  </a:txBody>
                  <a:tcPr/>
                </a:tc>
                <a:tc>
                  <a:txBody>
                    <a:bodyPr/>
                    <a:lstStyle/>
                    <a:p>
                      <a:pPr algn="ctr"/>
                      <a:r>
                        <a:rPr lang="en-US" dirty="0"/>
                        <a:t>T</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ABDE6D6-B210-DB10-F0B0-89CD85699744}"/>
                  </a:ext>
                </a:extLst>
              </p:cNvPr>
              <p:cNvSpPr txBox="1"/>
              <p:nvPr/>
            </p:nvSpPr>
            <p:spPr>
              <a:xfrm>
                <a:off x="9093789" y="4553543"/>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9" name="TextBox 38">
                <a:extLst>
                  <a:ext uri="{FF2B5EF4-FFF2-40B4-BE49-F238E27FC236}">
                    <a16:creationId xmlns:a16="http://schemas.microsoft.com/office/drawing/2014/main" id="{FABDE6D6-B210-DB10-F0B0-89CD85699744}"/>
                  </a:ext>
                </a:extLst>
              </p:cNvPr>
              <p:cNvSpPr txBox="1">
                <a:spLocks noRot="1" noChangeAspect="1" noMove="1" noResize="1" noEditPoints="1" noAdjustHandles="1" noChangeArrowheads="1" noChangeShapeType="1" noTextEdit="1"/>
              </p:cNvSpPr>
              <p:nvPr/>
            </p:nvSpPr>
            <p:spPr>
              <a:xfrm>
                <a:off x="9093789" y="4553543"/>
                <a:ext cx="335284" cy="276999"/>
              </a:xfrm>
              <a:prstGeom prst="rect">
                <a:avLst/>
              </a:prstGeom>
              <a:blipFill>
                <a:blip r:embed="rId11"/>
                <a:stretch>
                  <a:fillRect l="-18519" r="-370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68B15F7-D639-BF9D-F3A9-6ABF3EEE0B19}"/>
                  </a:ext>
                </a:extLst>
              </p:cNvPr>
              <p:cNvSpPr txBox="1"/>
              <p:nvPr/>
            </p:nvSpPr>
            <p:spPr>
              <a:xfrm>
                <a:off x="9078024" y="4201444"/>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40" name="TextBox 39">
                <a:extLst>
                  <a:ext uri="{FF2B5EF4-FFF2-40B4-BE49-F238E27FC236}">
                    <a16:creationId xmlns:a16="http://schemas.microsoft.com/office/drawing/2014/main" id="{B68B15F7-D639-BF9D-F3A9-6ABF3EEE0B19}"/>
                  </a:ext>
                </a:extLst>
              </p:cNvPr>
              <p:cNvSpPr txBox="1">
                <a:spLocks noRot="1" noChangeAspect="1" noMove="1" noResize="1" noEditPoints="1" noAdjustHandles="1" noChangeArrowheads="1" noChangeShapeType="1" noTextEdit="1"/>
              </p:cNvSpPr>
              <p:nvPr/>
            </p:nvSpPr>
            <p:spPr>
              <a:xfrm>
                <a:off x="9078024" y="4201444"/>
                <a:ext cx="335284" cy="276999"/>
              </a:xfrm>
              <a:prstGeom prst="rect">
                <a:avLst/>
              </a:prstGeom>
              <a:blipFill>
                <a:blip r:embed="rId12"/>
                <a:stretch>
                  <a:fillRect l="-14286" r="-357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D830B06-5232-C681-BB1B-1929D53596DA}"/>
                  </a:ext>
                </a:extLst>
              </p:cNvPr>
              <p:cNvSpPr txBox="1"/>
              <p:nvPr/>
            </p:nvSpPr>
            <p:spPr>
              <a:xfrm>
                <a:off x="9120069" y="3823078"/>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41" name="TextBox 40">
                <a:extLst>
                  <a:ext uri="{FF2B5EF4-FFF2-40B4-BE49-F238E27FC236}">
                    <a16:creationId xmlns:a16="http://schemas.microsoft.com/office/drawing/2014/main" id="{AD830B06-5232-C681-BB1B-1929D53596DA}"/>
                  </a:ext>
                </a:extLst>
              </p:cNvPr>
              <p:cNvSpPr txBox="1">
                <a:spLocks noRot="1" noChangeAspect="1" noMove="1" noResize="1" noEditPoints="1" noAdjustHandles="1" noChangeArrowheads="1" noChangeShapeType="1" noTextEdit="1"/>
              </p:cNvSpPr>
              <p:nvPr/>
            </p:nvSpPr>
            <p:spPr>
              <a:xfrm>
                <a:off x="9120069" y="3823078"/>
                <a:ext cx="335284" cy="276999"/>
              </a:xfrm>
              <a:prstGeom prst="rect">
                <a:avLst/>
              </a:prstGeom>
              <a:blipFill>
                <a:blip r:embed="rId13"/>
                <a:stretch>
                  <a:fillRect l="-14815" r="-3704"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60BE852-59A1-E15F-81C0-60C7847D0EA0}"/>
                  </a:ext>
                </a:extLst>
              </p:cNvPr>
              <p:cNvSpPr txBox="1"/>
              <p:nvPr/>
            </p:nvSpPr>
            <p:spPr>
              <a:xfrm>
                <a:off x="8358797" y="3401594"/>
                <a:ext cx="4968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𝟑</m:t>
                          </m:r>
                        </m:sub>
                      </m:sSub>
                    </m:oMath>
                  </m:oMathPara>
                </a14:m>
                <a:endParaRPr lang="en-US" sz="2400" b="1" dirty="0"/>
              </a:p>
            </p:txBody>
          </p:sp>
        </mc:Choice>
        <mc:Fallback xmlns="">
          <p:sp>
            <p:nvSpPr>
              <p:cNvPr id="42" name="TextBox 41">
                <a:extLst>
                  <a:ext uri="{FF2B5EF4-FFF2-40B4-BE49-F238E27FC236}">
                    <a16:creationId xmlns:a16="http://schemas.microsoft.com/office/drawing/2014/main" id="{C60BE852-59A1-E15F-81C0-60C7847D0EA0}"/>
                  </a:ext>
                </a:extLst>
              </p:cNvPr>
              <p:cNvSpPr txBox="1">
                <a:spLocks noRot="1" noChangeAspect="1" noMove="1" noResize="1" noEditPoints="1" noAdjustHandles="1" noChangeArrowheads="1" noChangeShapeType="1" noTextEdit="1"/>
              </p:cNvSpPr>
              <p:nvPr/>
            </p:nvSpPr>
            <p:spPr>
              <a:xfrm>
                <a:off x="8358797" y="3401594"/>
                <a:ext cx="496866" cy="369332"/>
              </a:xfrm>
              <a:prstGeom prst="rect">
                <a:avLst/>
              </a:prstGeom>
              <a:blipFill>
                <a:blip r:embed="rId14"/>
                <a:stretch>
                  <a:fillRect l="-15000" r="-5000"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4AC2F8B-A0C2-6696-4D1D-464AC16704DA}"/>
                  </a:ext>
                </a:extLst>
              </p:cNvPr>
              <p:cNvSpPr txBox="1"/>
              <p:nvPr/>
            </p:nvSpPr>
            <p:spPr>
              <a:xfrm>
                <a:off x="523420" y="5191167"/>
                <a:ext cx="3389967" cy="307777"/>
              </a:xfrm>
              <a:prstGeom prst="rect">
                <a:avLst/>
              </a:prstGeom>
              <a:noFill/>
            </p:spPr>
            <p:txBody>
              <a:bodyPr wrap="non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a14:m>
                <a:r>
                  <a:rPr lang="en-US" sz="1400" dirty="0"/>
                  <a:t>: 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1,001,000</a:t>
                </a:r>
              </a:p>
            </p:txBody>
          </p:sp>
        </mc:Choice>
        <mc:Fallback xmlns="">
          <p:sp>
            <p:nvSpPr>
              <p:cNvPr id="43" name="TextBox 42">
                <a:extLst>
                  <a:ext uri="{FF2B5EF4-FFF2-40B4-BE49-F238E27FC236}">
                    <a16:creationId xmlns:a16="http://schemas.microsoft.com/office/drawing/2014/main" id="{54AC2F8B-A0C2-6696-4D1D-464AC16704DA}"/>
                  </a:ext>
                </a:extLst>
              </p:cNvPr>
              <p:cNvSpPr txBox="1">
                <a:spLocks noRot="1" noChangeAspect="1" noMove="1" noResize="1" noEditPoints="1" noAdjustHandles="1" noChangeArrowheads="1" noChangeShapeType="1" noTextEdit="1"/>
              </p:cNvSpPr>
              <p:nvPr/>
            </p:nvSpPr>
            <p:spPr>
              <a:xfrm>
                <a:off x="523420" y="5191167"/>
                <a:ext cx="3389967" cy="307777"/>
              </a:xfrm>
              <a:prstGeom prst="rect">
                <a:avLst/>
              </a:prstGeom>
              <a:blipFill>
                <a:blip r:embed="rId15"/>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A58E72B-6665-E4FA-ED1F-ACDFCBE5D5BD}"/>
                  </a:ext>
                </a:extLst>
              </p:cNvPr>
              <p:cNvSpPr txBox="1"/>
              <p:nvPr/>
            </p:nvSpPr>
            <p:spPr>
              <a:xfrm>
                <a:off x="533930" y="5456151"/>
                <a:ext cx="214687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𝐴</m:t>
                    </m:r>
                  </m:oMath>
                </a14:m>
                <a:r>
                  <a:rPr lang="en-US" sz="1400" dirty="0"/>
                  <a:t>: 1,001,001;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m:t>
                    </m:r>
                  </m:oMath>
                </a14:m>
                <a:r>
                  <a:rPr lang="en-US" sz="1400" dirty="0"/>
                  <a:t>2,000,001</a:t>
                </a:r>
              </a:p>
            </p:txBody>
          </p:sp>
        </mc:Choice>
        <mc:Fallback xmlns="">
          <p:sp>
            <p:nvSpPr>
              <p:cNvPr id="44" name="TextBox 43">
                <a:extLst>
                  <a:ext uri="{FF2B5EF4-FFF2-40B4-BE49-F238E27FC236}">
                    <a16:creationId xmlns:a16="http://schemas.microsoft.com/office/drawing/2014/main" id="{FA58E72B-6665-E4FA-ED1F-ACDFCBE5D5BD}"/>
                  </a:ext>
                </a:extLst>
              </p:cNvPr>
              <p:cNvSpPr txBox="1">
                <a:spLocks noRot="1" noChangeAspect="1" noMove="1" noResize="1" noEditPoints="1" noAdjustHandles="1" noChangeArrowheads="1" noChangeShapeType="1" noTextEdit="1"/>
              </p:cNvSpPr>
              <p:nvPr/>
            </p:nvSpPr>
            <p:spPr>
              <a:xfrm>
                <a:off x="533930" y="5456151"/>
                <a:ext cx="2146870" cy="307777"/>
              </a:xfrm>
              <a:prstGeom prst="rect">
                <a:avLst/>
              </a:prstGeom>
              <a:blipFill>
                <a:blip r:embed="rId16"/>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7E29352-4C68-897A-8736-5D8FC429394A}"/>
                  </a:ext>
                </a:extLst>
              </p:cNvPr>
              <p:cNvSpPr txBox="1"/>
              <p:nvPr/>
            </p:nvSpPr>
            <p:spPr>
              <a:xfrm>
                <a:off x="4375447" y="5206932"/>
                <a:ext cx="3470117" cy="307777"/>
              </a:xfrm>
              <a:prstGeom prst="rect">
                <a:avLst/>
              </a:prstGeom>
              <a:noFill/>
            </p:spPr>
            <p:txBody>
              <a:bodyPr wrap="non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 1,001,000;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6" name="TextBox 45">
                <a:extLst>
                  <a:ext uri="{FF2B5EF4-FFF2-40B4-BE49-F238E27FC236}">
                    <a16:creationId xmlns:a16="http://schemas.microsoft.com/office/drawing/2014/main" id="{F7E29352-4C68-897A-8736-5D8FC429394A}"/>
                  </a:ext>
                </a:extLst>
              </p:cNvPr>
              <p:cNvSpPr txBox="1">
                <a:spLocks noRot="1" noChangeAspect="1" noMove="1" noResize="1" noEditPoints="1" noAdjustHandles="1" noChangeArrowheads="1" noChangeShapeType="1" noTextEdit="1"/>
              </p:cNvSpPr>
              <p:nvPr/>
            </p:nvSpPr>
            <p:spPr>
              <a:xfrm>
                <a:off x="4375447" y="5206932"/>
                <a:ext cx="3470117" cy="307777"/>
              </a:xfrm>
              <a:prstGeom prst="rect">
                <a:avLst/>
              </a:prstGeom>
              <a:blipFill>
                <a:blip r:embed="rId17"/>
                <a:stretch>
                  <a:fillRect t="-3846"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CDE331B-B5DF-C9C8-A4F1-6DB128037966}"/>
                  </a:ext>
                </a:extLst>
              </p:cNvPr>
              <p:cNvSpPr txBox="1"/>
              <p:nvPr/>
            </p:nvSpPr>
            <p:spPr>
              <a:xfrm>
                <a:off x="4364937" y="5471916"/>
                <a:ext cx="2179507"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 </m:t>
                    </m:r>
                  </m:oMath>
                </a14:m>
                <a:r>
                  <a:rPr lang="en-US" sz="1400" dirty="0"/>
                  <a:t>: 2,001,001;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 </m:t>
                    </m:r>
                  </m:oMath>
                </a14:m>
                <a:r>
                  <a:rPr lang="en-US" sz="1400" dirty="0"/>
                  <a:t>1,000,001</a:t>
                </a:r>
              </a:p>
            </p:txBody>
          </p:sp>
        </mc:Choice>
        <mc:Fallback xmlns="">
          <p:sp>
            <p:nvSpPr>
              <p:cNvPr id="47" name="TextBox 46">
                <a:extLst>
                  <a:ext uri="{FF2B5EF4-FFF2-40B4-BE49-F238E27FC236}">
                    <a16:creationId xmlns:a16="http://schemas.microsoft.com/office/drawing/2014/main" id="{ECDE331B-B5DF-C9C8-A4F1-6DB128037966}"/>
                  </a:ext>
                </a:extLst>
              </p:cNvPr>
              <p:cNvSpPr txBox="1">
                <a:spLocks noRot="1" noChangeAspect="1" noMove="1" noResize="1" noEditPoints="1" noAdjustHandles="1" noChangeArrowheads="1" noChangeShapeType="1" noTextEdit="1"/>
              </p:cNvSpPr>
              <p:nvPr/>
            </p:nvSpPr>
            <p:spPr>
              <a:xfrm>
                <a:off x="4364937" y="5471916"/>
                <a:ext cx="2179507" cy="307777"/>
              </a:xfrm>
              <a:prstGeom prst="rect">
                <a:avLst/>
              </a:prstGeom>
              <a:blipFill>
                <a:blip r:embed="rId18"/>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BB2813A-59AF-54C1-5778-4EB0D1DD7D16}"/>
                  </a:ext>
                </a:extLst>
              </p:cNvPr>
              <p:cNvSpPr txBox="1"/>
              <p:nvPr/>
            </p:nvSpPr>
            <p:spPr>
              <a:xfrm>
                <a:off x="8211746" y="5154901"/>
                <a:ext cx="3456834" cy="314702"/>
              </a:xfrm>
              <a:prstGeom prst="rect">
                <a:avLst/>
              </a:prstGeom>
              <a:noFill/>
            </p:spPr>
            <p:txBody>
              <a:bodyPr wrap="squar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1,001;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8" name="TextBox 47">
                <a:extLst>
                  <a:ext uri="{FF2B5EF4-FFF2-40B4-BE49-F238E27FC236}">
                    <a16:creationId xmlns:a16="http://schemas.microsoft.com/office/drawing/2014/main" id="{3BB2813A-59AF-54C1-5778-4EB0D1DD7D16}"/>
                  </a:ext>
                </a:extLst>
              </p:cNvPr>
              <p:cNvSpPr txBox="1">
                <a:spLocks noRot="1" noChangeAspect="1" noMove="1" noResize="1" noEditPoints="1" noAdjustHandles="1" noChangeArrowheads="1" noChangeShapeType="1" noTextEdit="1"/>
              </p:cNvSpPr>
              <p:nvPr/>
            </p:nvSpPr>
            <p:spPr>
              <a:xfrm>
                <a:off x="8211746" y="5154901"/>
                <a:ext cx="3456834" cy="314702"/>
              </a:xfrm>
              <a:prstGeom prst="rect">
                <a:avLst/>
              </a:prstGeom>
              <a:blipFill>
                <a:blip r:embed="rId19"/>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97C3548-E741-37AD-5059-BA04C69608A0}"/>
                  </a:ext>
                </a:extLst>
              </p:cNvPr>
              <p:cNvSpPr txBox="1"/>
              <p:nvPr/>
            </p:nvSpPr>
            <p:spPr>
              <a:xfrm>
                <a:off x="8201237" y="5419885"/>
                <a:ext cx="215745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 </m:t>
                    </m:r>
                  </m:oMath>
                </a14:m>
                <a:r>
                  <a:rPr lang="en-US" sz="1400" dirty="0"/>
                  <a:t>: 1,000,002; </a:t>
                </a:r>
                <a14:m>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rPr>
                      <m:t>: </m:t>
                    </m:r>
                  </m:oMath>
                </a14:m>
                <a:r>
                  <a:rPr lang="en-US" sz="1400" dirty="0"/>
                  <a:t>1,001,001</a:t>
                </a:r>
              </a:p>
            </p:txBody>
          </p:sp>
        </mc:Choice>
        <mc:Fallback xmlns="">
          <p:sp>
            <p:nvSpPr>
              <p:cNvPr id="49" name="TextBox 48">
                <a:extLst>
                  <a:ext uri="{FF2B5EF4-FFF2-40B4-BE49-F238E27FC236}">
                    <a16:creationId xmlns:a16="http://schemas.microsoft.com/office/drawing/2014/main" id="{F97C3548-E741-37AD-5059-BA04C69608A0}"/>
                  </a:ext>
                </a:extLst>
              </p:cNvPr>
              <p:cNvSpPr txBox="1">
                <a:spLocks noRot="1" noChangeAspect="1" noMove="1" noResize="1" noEditPoints="1" noAdjustHandles="1" noChangeArrowheads="1" noChangeShapeType="1" noTextEdit="1"/>
              </p:cNvSpPr>
              <p:nvPr/>
            </p:nvSpPr>
            <p:spPr>
              <a:xfrm>
                <a:off x="8201237" y="5419885"/>
                <a:ext cx="2157450" cy="307777"/>
              </a:xfrm>
              <a:prstGeom prst="rect">
                <a:avLst/>
              </a:prstGeom>
              <a:blipFill>
                <a:blip r:embed="rId20"/>
                <a:stretch>
                  <a:fillRect t="-3846" b="-19231"/>
                </a:stretch>
              </a:blipFill>
            </p:spPr>
            <p:txBody>
              <a:bodyPr/>
              <a:lstStyle/>
              <a:p>
                <a:r>
                  <a:rPr lang="en-US">
                    <a:noFill/>
                  </a:rPr>
                  <a:t> </a:t>
                </a:r>
              </a:p>
            </p:txBody>
          </p:sp>
        </mc:Fallback>
      </mc:AlternateContent>
    </p:spTree>
    <p:extLst>
      <p:ext uri="{BB962C8B-B14F-4D97-AF65-F5344CB8AC3E}">
        <p14:creationId xmlns:p14="http://schemas.microsoft.com/office/powerpoint/2010/main" val="183352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65430"/>
            <a:ext cx="11887199" cy="713182"/>
          </a:xfrm>
        </p:spPr>
        <p:txBody>
          <a:bodyPr>
            <a:normAutofit/>
          </a:bodyPr>
          <a:lstStyle/>
          <a:p>
            <a:r>
              <a:rPr lang="en-US" sz="3600" dirty="0"/>
              <a:t>DSIRN: Detecting Structurally Identical Reaction Networks: 1</a:t>
            </a:r>
          </a:p>
        </p:txBody>
      </p:sp>
      <p:graphicFrame>
        <p:nvGraphicFramePr>
          <p:cNvPr id="25" name="Table 24">
            <a:extLst>
              <a:ext uri="{FF2B5EF4-FFF2-40B4-BE49-F238E27FC236}">
                <a16:creationId xmlns:a16="http://schemas.microsoft.com/office/drawing/2014/main" id="{9FA916E6-9C56-59B1-BAD7-396DD5C32117}"/>
              </a:ext>
            </a:extLst>
          </p:cNvPr>
          <p:cNvGraphicFramePr>
            <a:graphicFrameLocks noGrp="1"/>
          </p:cNvGraphicFramePr>
          <p:nvPr>
            <p:extLst>
              <p:ext uri="{D42A27DB-BD31-4B8C-83A1-F6EECF244321}">
                <p14:modId xmlns:p14="http://schemas.microsoft.com/office/powerpoint/2010/main" val="2407100822"/>
              </p:ext>
            </p:extLst>
          </p:nvPr>
        </p:nvGraphicFramePr>
        <p:xfrm>
          <a:off x="972124" y="194268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4184F5-55A1-39A3-1607-C684128105E8}"/>
                  </a:ext>
                </a:extLst>
              </p:cNvPr>
              <p:cNvSpPr txBox="1"/>
              <p:nvPr/>
            </p:nvSpPr>
            <p:spPr>
              <a:xfrm>
                <a:off x="1210249" y="3067223"/>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26" name="TextBox 25">
                <a:extLst>
                  <a:ext uri="{FF2B5EF4-FFF2-40B4-BE49-F238E27FC236}">
                    <a16:creationId xmlns:a16="http://schemas.microsoft.com/office/drawing/2014/main" id="{E04184F5-55A1-39A3-1607-C684128105E8}"/>
                  </a:ext>
                </a:extLst>
              </p:cNvPr>
              <p:cNvSpPr txBox="1">
                <a:spLocks noRot="1" noChangeAspect="1" noMove="1" noResize="1" noEditPoints="1" noAdjustHandles="1" noChangeArrowheads="1" noChangeShapeType="1" noTextEdit="1"/>
              </p:cNvSpPr>
              <p:nvPr/>
            </p:nvSpPr>
            <p:spPr>
              <a:xfrm>
                <a:off x="1210249" y="3067223"/>
                <a:ext cx="303738" cy="276999"/>
              </a:xfrm>
              <a:prstGeom prst="rect">
                <a:avLst/>
              </a:prstGeom>
              <a:blipFill>
                <a:blip r:embed="rId2"/>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1CDA6A5-93B6-3FB8-432E-77CE594D6FAE}"/>
                  </a:ext>
                </a:extLst>
              </p:cNvPr>
              <p:cNvSpPr txBox="1"/>
              <p:nvPr/>
            </p:nvSpPr>
            <p:spPr>
              <a:xfrm>
                <a:off x="1194484" y="271512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27" name="TextBox 26">
                <a:extLst>
                  <a:ext uri="{FF2B5EF4-FFF2-40B4-BE49-F238E27FC236}">
                    <a16:creationId xmlns:a16="http://schemas.microsoft.com/office/drawing/2014/main" id="{91CDA6A5-93B6-3FB8-432E-77CE594D6FAE}"/>
                  </a:ext>
                </a:extLst>
              </p:cNvPr>
              <p:cNvSpPr txBox="1">
                <a:spLocks noRot="1" noChangeAspect="1" noMove="1" noResize="1" noEditPoints="1" noAdjustHandles="1" noChangeArrowheads="1" noChangeShapeType="1" noTextEdit="1"/>
              </p:cNvSpPr>
              <p:nvPr/>
            </p:nvSpPr>
            <p:spPr>
              <a:xfrm>
                <a:off x="1194484" y="2715124"/>
                <a:ext cx="303736" cy="276999"/>
              </a:xfrm>
              <a:prstGeom prst="rect">
                <a:avLst/>
              </a:prstGeom>
              <a:blipFill>
                <a:blip r:embed="rId3"/>
                <a:stretch>
                  <a:fillRect l="-20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35EEE7-7125-66E0-4EBE-B6A3B08FA92A}"/>
                  </a:ext>
                </a:extLst>
              </p:cNvPr>
              <p:cNvSpPr txBox="1"/>
              <p:nvPr/>
            </p:nvSpPr>
            <p:spPr>
              <a:xfrm>
                <a:off x="1236529" y="233675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28" name="TextBox 27">
                <a:extLst>
                  <a:ext uri="{FF2B5EF4-FFF2-40B4-BE49-F238E27FC236}">
                    <a16:creationId xmlns:a16="http://schemas.microsoft.com/office/drawing/2014/main" id="{3835EEE7-7125-66E0-4EBE-B6A3B08FA92A}"/>
                  </a:ext>
                </a:extLst>
              </p:cNvPr>
              <p:cNvSpPr txBox="1">
                <a:spLocks noRot="1" noChangeAspect="1" noMove="1" noResize="1" noEditPoints="1" noAdjustHandles="1" noChangeArrowheads="1" noChangeShapeType="1" noTextEdit="1"/>
              </p:cNvSpPr>
              <p:nvPr/>
            </p:nvSpPr>
            <p:spPr>
              <a:xfrm>
                <a:off x="1236529" y="2336758"/>
                <a:ext cx="298415" cy="276999"/>
              </a:xfrm>
              <a:prstGeom prst="rect">
                <a:avLst/>
              </a:prstGeom>
              <a:blipFill>
                <a:blip r:embed="rId4"/>
                <a:stretch>
                  <a:fillRect l="-16667"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8F67935-67E9-4F53-61DB-1B301DAC6BC6}"/>
                  </a:ext>
                </a:extLst>
              </p:cNvPr>
              <p:cNvSpPr txBox="1"/>
              <p:nvPr/>
            </p:nvSpPr>
            <p:spPr>
              <a:xfrm>
                <a:off x="343054" y="194268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29" name="TextBox 28">
                <a:extLst>
                  <a:ext uri="{FF2B5EF4-FFF2-40B4-BE49-F238E27FC236}">
                    <a16:creationId xmlns:a16="http://schemas.microsoft.com/office/drawing/2014/main" id="{88F67935-67E9-4F53-61DB-1B301DAC6BC6}"/>
                  </a:ext>
                </a:extLst>
              </p:cNvPr>
              <p:cNvSpPr txBox="1">
                <a:spLocks noRot="1" noChangeAspect="1" noMove="1" noResize="1" noEditPoints="1" noAdjustHandles="1" noChangeArrowheads="1" noChangeShapeType="1" noTextEdit="1"/>
              </p:cNvSpPr>
              <p:nvPr/>
            </p:nvSpPr>
            <p:spPr>
              <a:xfrm>
                <a:off x="343054" y="1942680"/>
                <a:ext cx="373436" cy="276999"/>
              </a:xfrm>
              <a:prstGeom prst="rect">
                <a:avLst/>
              </a:prstGeom>
              <a:blipFill>
                <a:blip r:embed="rId5"/>
                <a:stretch>
                  <a:fillRect l="-9677" r="-6452" b="-18182"/>
                </a:stretch>
              </a:blipFill>
            </p:spPr>
            <p:txBody>
              <a:bodyPr/>
              <a:lstStyle/>
              <a:p>
                <a:r>
                  <a:rPr lang="en-US">
                    <a:noFill/>
                  </a:rPr>
                  <a:t> </a:t>
                </a:r>
              </a:p>
            </p:txBody>
          </p:sp>
        </mc:Fallback>
      </mc:AlternateContent>
      <p:graphicFrame>
        <p:nvGraphicFramePr>
          <p:cNvPr id="30" name="Table 29">
            <a:extLst>
              <a:ext uri="{FF2B5EF4-FFF2-40B4-BE49-F238E27FC236}">
                <a16:creationId xmlns:a16="http://schemas.microsoft.com/office/drawing/2014/main" id="{94A1C56C-8CB7-06B1-C4A1-EF8D594B2BE3}"/>
              </a:ext>
            </a:extLst>
          </p:cNvPr>
          <p:cNvGraphicFramePr>
            <a:graphicFrameLocks noGrp="1"/>
          </p:cNvGraphicFramePr>
          <p:nvPr>
            <p:extLst>
              <p:ext uri="{D42A27DB-BD31-4B8C-83A1-F6EECF244321}">
                <p14:modId xmlns:p14="http://schemas.microsoft.com/office/powerpoint/2010/main" val="1877091102"/>
              </p:ext>
            </p:extLst>
          </p:nvPr>
        </p:nvGraphicFramePr>
        <p:xfrm>
          <a:off x="4051043" y="1892214"/>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258B86C-2F31-1A74-57FF-79DD821453B0}"/>
                  </a:ext>
                </a:extLst>
              </p:cNvPr>
              <p:cNvSpPr txBox="1"/>
              <p:nvPr/>
            </p:nvSpPr>
            <p:spPr>
              <a:xfrm>
                <a:off x="4289169" y="3016757"/>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1" name="TextBox 30">
                <a:extLst>
                  <a:ext uri="{FF2B5EF4-FFF2-40B4-BE49-F238E27FC236}">
                    <a16:creationId xmlns:a16="http://schemas.microsoft.com/office/drawing/2014/main" id="{D258B86C-2F31-1A74-57FF-79DD821453B0}"/>
                  </a:ext>
                </a:extLst>
              </p:cNvPr>
              <p:cNvSpPr txBox="1">
                <a:spLocks noRot="1" noChangeAspect="1" noMove="1" noResize="1" noEditPoints="1" noAdjustHandles="1" noChangeArrowheads="1" noChangeShapeType="1" noTextEdit="1"/>
              </p:cNvSpPr>
              <p:nvPr/>
            </p:nvSpPr>
            <p:spPr>
              <a:xfrm>
                <a:off x="4289169" y="3016757"/>
                <a:ext cx="303736" cy="276999"/>
              </a:xfrm>
              <a:prstGeom prst="rect">
                <a:avLst/>
              </a:prstGeom>
              <a:blipFill>
                <a:blip r:embed="rId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87857E2-1079-780A-692E-8938F145FFE9}"/>
                  </a:ext>
                </a:extLst>
              </p:cNvPr>
              <p:cNvSpPr txBox="1"/>
              <p:nvPr/>
            </p:nvSpPr>
            <p:spPr>
              <a:xfrm>
                <a:off x="4273404" y="266465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2" name="TextBox 31">
                <a:extLst>
                  <a:ext uri="{FF2B5EF4-FFF2-40B4-BE49-F238E27FC236}">
                    <a16:creationId xmlns:a16="http://schemas.microsoft.com/office/drawing/2014/main" id="{887857E2-1079-780A-692E-8938F145FFE9}"/>
                  </a:ext>
                </a:extLst>
              </p:cNvPr>
              <p:cNvSpPr txBox="1">
                <a:spLocks noRot="1" noChangeAspect="1" noMove="1" noResize="1" noEditPoints="1" noAdjustHandles="1" noChangeArrowheads="1" noChangeShapeType="1" noTextEdit="1"/>
              </p:cNvSpPr>
              <p:nvPr/>
            </p:nvSpPr>
            <p:spPr>
              <a:xfrm>
                <a:off x="4273404" y="2664658"/>
                <a:ext cx="303736" cy="276999"/>
              </a:xfrm>
              <a:prstGeom prst="rect">
                <a:avLst/>
              </a:prstGeom>
              <a:blipFill>
                <a:blip r:embed="rId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23A7846-2E06-944A-CDAE-87B0B61DE77C}"/>
                  </a:ext>
                </a:extLst>
              </p:cNvPr>
              <p:cNvSpPr txBox="1"/>
              <p:nvPr/>
            </p:nvSpPr>
            <p:spPr>
              <a:xfrm>
                <a:off x="4315449" y="2286292"/>
                <a:ext cx="3032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3" name="TextBox 32">
                <a:extLst>
                  <a:ext uri="{FF2B5EF4-FFF2-40B4-BE49-F238E27FC236}">
                    <a16:creationId xmlns:a16="http://schemas.microsoft.com/office/drawing/2014/main" id="{E23A7846-2E06-944A-CDAE-87B0B61DE77C}"/>
                  </a:ext>
                </a:extLst>
              </p:cNvPr>
              <p:cNvSpPr txBox="1">
                <a:spLocks noRot="1" noChangeAspect="1" noMove="1" noResize="1" noEditPoints="1" noAdjustHandles="1" noChangeArrowheads="1" noChangeShapeType="1" noTextEdit="1"/>
              </p:cNvSpPr>
              <p:nvPr/>
            </p:nvSpPr>
            <p:spPr>
              <a:xfrm>
                <a:off x="4315449" y="2286292"/>
                <a:ext cx="303225" cy="276999"/>
              </a:xfrm>
              <a:prstGeom prst="rect">
                <a:avLst/>
              </a:prstGeom>
              <a:blipFill>
                <a:blip r:embed="rId8"/>
                <a:stretch>
                  <a:fillRect l="-12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E089954-C9F8-A79B-96AD-71073C9936D8}"/>
                  </a:ext>
                </a:extLst>
              </p:cNvPr>
              <p:cNvSpPr txBox="1"/>
              <p:nvPr/>
            </p:nvSpPr>
            <p:spPr>
              <a:xfrm>
                <a:off x="3548778" y="191696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34" name="TextBox 33">
                <a:extLst>
                  <a:ext uri="{FF2B5EF4-FFF2-40B4-BE49-F238E27FC236}">
                    <a16:creationId xmlns:a16="http://schemas.microsoft.com/office/drawing/2014/main" id="{FE089954-C9F8-A79B-96AD-71073C9936D8}"/>
                  </a:ext>
                </a:extLst>
              </p:cNvPr>
              <p:cNvSpPr txBox="1">
                <a:spLocks noRot="1" noChangeAspect="1" noMove="1" noResize="1" noEditPoints="1" noAdjustHandles="1" noChangeArrowheads="1" noChangeShapeType="1" noTextEdit="1"/>
              </p:cNvSpPr>
              <p:nvPr/>
            </p:nvSpPr>
            <p:spPr>
              <a:xfrm>
                <a:off x="3548778" y="1916960"/>
                <a:ext cx="373436" cy="276999"/>
              </a:xfrm>
              <a:prstGeom prst="rect">
                <a:avLst/>
              </a:prstGeom>
              <a:blipFill>
                <a:blip r:embed="rId9"/>
                <a:stretch>
                  <a:fillRect l="-13333" r="-6667" b="-17391"/>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E3CAD49E-E5C3-ADF2-D8A8-5D61EB3ABED6}"/>
              </a:ext>
            </a:extLst>
          </p:cNvPr>
          <p:cNvGrpSpPr/>
          <p:nvPr/>
        </p:nvGrpSpPr>
        <p:grpSpPr>
          <a:xfrm>
            <a:off x="345529" y="3645030"/>
            <a:ext cx="3389967" cy="572761"/>
            <a:chOff x="523420" y="5191167"/>
            <a:chExt cx="3389967" cy="572761"/>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485E189-1C7F-9BEE-8899-E6626E83806C}"/>
                    </a:ext>
                  </a:extLst>
                </p:cNvPr>
                <p:cNvSpPr txBox="1"/>
                <p:nvPr/>
              </p:nvSpPr>
              <p:spPr>
                <a:xfrm>
                  <a:off x="523420" y="5191167"/>
                  <a:ext cx="3389967" cy="307777"/>
                </a:xfrm>
                <a:prstGeom prst="rect">
                  <a:avLst/>
                </a:prstGeom>
                <a:noFill/>
              </p:spPr>
              <p:txBody>
                <a:bodyPr wrap="non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Sub>
                    </m:oMath>
                  </a14:m>
                  <a:r>
                    <a:rPr lang="en-US" sz="1400" dirty="0"/>
                    <a:t>: 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1,001,000</a:t>
                  </a:r>
                </a:p>
              </p:txBody>
            </p:sp>
          </mc:Choice>
          <mc:Fallback xmlns="">
            <p:sp>
              <p:nvSpPr>
                <p:cNvPr id="40" name="TextBox 39">
                  <a:extLst>
                    <a:ext uri="{FF2B5EF4-FFF2-40B4-BE49-F238E27FC236}">
                      <a16:creationId xmlns:a16="http://schemas.microsoft.com/office/drawing/2014/main" id="{2485E189-1C7F-9BEE-8899-E6626E83806C}"/>
                    </a:ext>
                  </a:extLst>
                </p:cNvPr>
                <p:cNvSpPr txBox="1">
                  <a:spLocks noRot="1" noChangeAspect="1" noMove="1" noResize="1" noEditPoints="1" noAdjustHandles="1" noChangeArrowheads="1" noChangeShapeType="1" noTextEdit="1"/>
                </p:cNvSpPr>
                <p:nvPr/>
              </p:nvSpPr>
              <p:spPr>
                <a:xfrm>
                  <a:off x="523420" y="5191167"/>
                  <a:ext cx="3389967" cy="307777"/>
                </a:xfrm>
                <a:prstGeom prst="rect">
                  <a:avLst/>
                </a:prstGeom>
                <a:blipFill>
                  <a:blip r:embed="rId11"/>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C728084-1730-602E-D7DF-C183EE25C633}"/>
                    </a:ext>
                  </a:extLst>
                </p:cNvPr>
                <p:cNvSpPr txBox="1"/>
                <p:nvPr/>
              </p:nvSpPr>
              <p:spPr>
                <a:xfrm>
                  <a:off x="533930" y="5456151"/>
                  <a:ext cx="214687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𝐴</m:t>
                      </m:r>
                    </m:oMath>
                  </a14:m>
                  <a:r>
                    <a:rPr lang="en-US" sz="1400" dirty="0"/>
                    <a:t>: 1,001,001;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 </m:t>
                      </m:r>
                    </m:oMath>
                  </a14:m>
                  <a:r>
                    <a:rPr lang="en-US" sz="1400" dirty="0"/>
                    <a:t>2,000,001</a:t>
                  </a:r>
                </a:p>
              </p:txBody>
            </p:sp>
          </mc:Choice>
          <mc:Fallback xmlns="">
            <p:sp>
              <p:nvSpPr>
                <p:cNvPr id="41" name="TextBox 40">
                  <a:extLst>
                    <a:ext uri="{FF2B5EF4-FFF2-40B4-BE49-F238E27FC236}">
                      <a16:creationId xmlns:a16="http://schemas.microsoft.com/office/drawing/2014/main" id="{8C728084-1730-602E-D7DF-C183EE25C633}"/>
                    </a:ext>
                  </a:extLst>
                </p:cNvPr>
                <p:cNvSpPr txBox="1">
                  <a:spLocks noRot="1" noChangeAspect="1" noMove="1" noResize="1" noEditPoints="1" noAdjustHandles="1" noChangeArrowheads="1" noChangeShapeType="1" noTextEdit="1"/>
                </p:cNvSpPr>
                <p:nvPr/>
              </p:nvSpPr>
              <p:spPr>
                <a:xfrm>
                  <a:off x="533930" y="5456151"/>
                  <a:ext cx="2146870" cy="307777"/>
                </a:xfrm>
                <a:prstGeom prst="rect">
                  <a:avLst/>
                </a:prstGeom>
                <a:blipFill>
                  <a:blip r:embed="rId12"/>
                  <a:stretch>
                    <a:fillRect t="-4000" b="-20000"/>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90F2A167-0300-C40D-C486-CFC3893F3D56}"/>
              </a:ext>
            </a:extLst>
          </p:cNvPr>
          <p:cNvGrpSpPr/>
          <p:nvPr/>
        </p:nvGrpSpPr>
        <p:grpSpPr>
          <a:xfrm>
            <a:off x="4051043" y="3645030"/>
            <a:ext cx="3480627" cy="572761"/>
            <a:chOff x="4364937" y="5206932"/>
            <a:chExt cx="3480627" cy="572761"/>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6DF8DF9-11A6-956E-6ADF-49DCFA7F9A20}"/>
                    </a:ext>
                  </a:extLst>
                </p:cNvPr>
                <p:cNvSpPr txBox="1"/>
                <p:nvPr/>
              </p:nvSpPr>
              <p:spPr>
                <a:xfrm>
                  <a:off x="4375447" y="5206932"/>
                  <a:ext cx="3470117" cy="307777"/>
                </a:xfrm>
                <a:prstGeom prst="rect">
                  <a:avLst/>
                </a:prstGeom>
                <a:noFill/>
              </p:spPr>
              <p:txBody>
                <a:bodyPr wrap="none" rtlCol="0">
                  <a:spAutoFit/>
                </a:bodyPr>
                <a:lstStyle/>
                <a:p>
                  <a14:m>
                    <m:oMath xmlns:m="http://schemas.openxmlformats.org/officeDocument/2006/math">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𝑅</m:t>
                          </m:r>
                        </m:e>
                        <m:sub>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sSubSup>
                      <m:r>
                        <a:rPr lang="en-US" sz="1400" b="0" i="1" smtClean="0">
                          <a:latin typeface="Cambria Math" panose="02040503050406030204" pitchFamily="18" charset="0"/>
                        </a:rPr>
                        <m:t> </m:t>
                      </m:r>
                    </m:oMath>
                  </a14:m>
                  <a:r>
                    <a:rPr lang="en-US" sz="1400" dirty="0"/>
                    <a:t>: 1,000,001;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2</m:t>
                          </m:r>
                        </m:sub>
                        <m:sup>
                          <m:r>
                            <a:rPr lang="en-US" sz="1400" i="1">
                              <a:latin typeface="Cambria Math" panose="02040503050406030204" pitchFamily="18" charset="0"/>
                            </a:rPr>
                            <m:t>′</m:t>
                          </m:r>
                        </m:sup>
                      </m:sSubSup>
                      <m:r>
                        <a:rPr lang="en-US" sz="1400" i="1">
                          <a:latin typeface="Cambria Math" panose="02040503050406030204" pitchFamily="18" charset="0"/>
                        </a:rPr>
                        <m:t> </m:t>
                      </m:r>
                    </m:oMath>
                  </a14:m>
                  <a:r>
                    <a:rPr lang="en-US" sz="1400" dirty="0"/>
                    <a:t>: 1,001,000; </a:t>
                  </a: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𝑅</m:t>
                          </m:r>
                        </m:e>
                        <m:sub>
                          <m:r>
                            <a:rPr lang="en-US" sz="1400" b="0" i="1" smtClean="0">
                              <a:latin typeface="Cambria Math" panose="02040503050406030204" pitchFamily="18" charset="0"/>
                            </a:rPr>
                            <m:t>3</m:t>
                          </m:r>
                        </m:sub>
                        <m:sup>
                          <m:r>
                            <a:rPr lang="en-US" sz="1400" i="1">
                              <a:latin typeface="Cambria Math" panose="02040503050406030204" pitchFamily="18" charset="0"/>
                            </a:rPr>
                            <m:t>′</m:t>
                          </m:r>
                        </m:sup>
                      </m:sSubSup>
                      <m:r>
                        <a:rPr lang="en-US" sz="1400" b="0" i="1" smtClean="0">
                          <a:latin typeface="Cambria Math" panose="02040503050406030204" pitchFamily="18" charset="0"/>
                        </a:rPr>
                        <m:t>:</m:t>
                      </m:r>
                      <m:r>
                        <a:rPr lang="en-US" sz="1400" i="1">
                          <a:latin typeface="Cambria Math" panose="02040503050406030204" pitchFamily="18" charset="0"/>
                        </a:rPr>
                        <m:t> </m:t>
                      </m:r>
                    </m:oMath>
                  </a14:m>
                  <a:r>
                    <a:rPr lang="en-US" sz="1400" dirty="0"/>
                    <a:t>1,000,001</a:t>
                  </a:r>
                </a:p>
              </p:txBody>
            </p:sp>
          </mc:Choice>
          <mc:Fallback xmlns="">
            <p:sp>
              <p:nvSpPr>
                <p:cNvPr id="42" name="TextBox 41">
                  <a:extLst>
                    <a:ext uri="{FF2B5EF4-FFF2-40B4-BE49-F238E27FC236}">
                      <a16:creationId xmlns:a16="http://schemas.microsoft.com/office/drawing/2014/main" id="{46DF8DF9-11A6-956E-6ADF-49DCFA7F9A20}"/>
                    </a:ext>
                  </a:extLst>
                </p:cNvPr>
                <p:cNvSpPr txBox="1">
                  <a:spLocks noRot="1" noChangeAspect="1" noMove="1" noResize="1" noEditPoints="1" noAdjustHandles="1" noChangeArrowheads="1" noChangeShapeType="1" noTextEdit="1"/>
                </p:cNvSpPr>
                <p:nvPr/>
              </p:nvSpPr>
              <p:spPr>
                <a:xfrm>
                  <a:off x="4375447" y="5206932"/>
                  <a:ext cx="3470117" cy="307777"/>
                </a:xfrm>
                <a:prstGeom prst="rect">
                  <a:avLst/>
                </a:prstGeom>
                <a:blipFill>
                  <a:blip r:embed="rId13"/>
                  <a:stretch>
                    <a:fillRect t="-384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E9B63F3-CE07-9784-CFB1-B3297B76E4A8}"/>
                    </a:ext>
                  </a:extLst>
                </p:cNvPr>
                <p:cNvSpPr txBox="1"/>
                <p:nvPr/>
              </p:nvSpPr>
              <p:spPr>
                <a:xfrm>
                  <a:off x="4364937" y="5471916"/>
                  <a:ext cx="2179507"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 </m:t>
                      </m:r>
                    </m:oMath>
                  </a14:m>
                  <a:r>
                    <a:rPr lang="en-US" sz="1400" dirty="0"/>
                    <a:t>: 2,001,001;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 </m:t>
                      </m:r>
                    </m:oMath>
                  </a14:m>
                  <a:r>
                    <a:rPr lang="en-US" sz="1400" dirty="0"/>
                    <a:t>1,000,001</a:t>
                  </a:r>
                </a:p>
              </p:txBody>
            </p:sp>
          </mc:Choice>
          <mc:Fallback xmlns="">
            <p:sp>
              <p:nvSpPr>
                <p:cNvPr id="43" name="TextBox 42">
                  <a:extLst>
                    <a:ext uri="{FF2B5EF4-FFF2-40B4-BE49-F238E27FC236}">
                      <a16:creationId xmlns:a16="http://schemas.microsoft.com/office/drawing/2014/main" id="{9E9B63F3-CE07-9784-CFB1-B3297B76E4A8}"/>
                    </a:ext>
                  </a:extLst>
                </p:cNvPr>
                <p:cNvSpPr txBox="1">
                  <a:spLocks noRot="1" noChangeAspect="1" noMove="1" noResize="1" noEditPoints="1" noAdjustHandles="1" noChangeArrowheads="1" noChangeShapeType="1" noTextEdit="1"/>
                </p:cNvSpPr>
                <p:nvPr/>
              </p:nvSpPr>
              <p:spPr>
                <a:xfrm>
                  <a:off x="4364937" y="5471916"/>
                  <a:ext cx="2179507" cy="307777"/>
                </a:xfrm>
                <a:prstGeom prst="rect">
                  <a:avLst/>
                </a:prstGeom>
                <a:blipFill>
                  <a:blip r:embed="rId14"/>
                  <a:stretch>
                    <a:fillRect t="-4000" b="-20000"/>
                  </a:stretch>
                </a:blipFill>
              </p:spPr>
              <p:txBody>
                <a:bodyPr/>
                <a:lstStyle/>
                <a:p>
                  <a:r>
                    <a:rPr lang="en-US">
                      <a:noFill/>
                    </a:rPr>
                    <a:t> </a:t>
                  </a:r>
                </a:p>
              </p:txBody>
            </p:sp>
          </mc:Fallback>
        </mc:AlternateContent>
      </p:grpSp>
      <p:sp>
        <p:nvSpPr>
          <p:cNvPr id="46" name="TextBox 45">
            <a:extLst>
              <a:ext uri="{FF2B5EF4-FFF2-40B4-BE49-F238E27FC236}">
                <a16:creationId xmlns:a16="http://schemas.microsoft.com/office/drawing/2014/main" id="{E444B922-CE41-6B63-F5CC-F9EEB4766471}"/>
              </a:ext>
            </a:extLst>
          </p:cNvPr>
          <p:cNvSpPr txBox="1"/>
          <p:nvPr/>
        </p:nvSpPr>
        <p:spPr>
          <a:xfrm>
            <a:off x="338114" y="1151184"/>
            <a:ext cx="8307980" cy="369332"/>
          </a:xfrm>
          <a:prstGeom prst="rect">
            <a:avLst/>
          </a:prstGeom>
          <a:noFill/>
        </p:spPr>
        <p:txBody>
          <a:bodyPr wrap="none" rtlCol="0">
            <a:spAutoFit/>
          </a:bodyPr>
          <a:lstStyle/>
          <a:p>
            <a:r>
              <a:rPr lang="en-US" u="sng" dirty="0"/>
              <a:t>Step 1</a:t>
            </a:r>
            <a:r>
              <a:rPr lang="en-US" dirty="0"/>
              <a:t>. Sort the rows of columns of the matrices by their order independent encodings.</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extLst>
              <p:ext uri="{D42A27DB-BD31-4B8C-83A1-F6EECF244321}">
                <p14:modId xmlns:p14="http://schemas.microsoft.com/office/powerpoint/2010/main" val="1630070486"/>
              </p:ext>
            </p:extLst>
          </p:nvPr>
        </p:nvGraphicFramePr>
        <p:xfrm>
          <a:off x="1297943" y="5115028"/>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536068" y="623957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536068" y="6239571"/>
                <a:ext cx="303736" cy="276999"/>
              </a:xfrm>
              <a:prstGeom prst="rect">
                <a:avLst/>
              </a:prstGeom>
              <a:blipFill>
                <a:blip r:embed="rId15"/>
                <a:stretch>
                  <a:fillRect l="-16000" r="-4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520303" y="588747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520303" y="5887472"/>
                <a:ext cx="303736" cy="276999"/>
              </a:xfrm>
              <a:prstGeom prst="rect">
                <a:avLst/>
              </a:prstGeom>
              <a:blipFill>
                <a:blip r:embed="rId1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562348" y="5509106"/>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562348" y="5509106"/>
                <a:ext cx="298415" cy="276999"/>
              </a:xfrm>
              <a:prstGeom prst="rect">
                <a:avLst/>
              </a:prstGeom>
              <a:blipFill>
                <a:blip r:embed="rId17"/>
                <a:stretch>
                  <a:fillRect l="-12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68873" y="5115028"/>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68873" y="5115028"/>
                <a:ext cx="373436" cy="276999"/>
              </a:xfrm>
              <a:prstGeom prst="rect">
                <a:avLst/>
              </a:prstGeom>
              <a:blipFill>
                <a:blip r:embed="rId18"/>
                <a:stretch>
                  <a:fillRect l="-12903" r="-3226" b="-1739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220718" y="5507421"/>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86185" y="5886183"/>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70420" y="6248792"/>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403644" y="4567866"/>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823618" y="4569388"/>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extLst>
              <p:ext uri="{D42A27DB-BD31-4B8C-83A1-F6EECF244321}">
                <p14:modId xmlns:p14="http://schemas.microsoft.com/office/powerpoint/2010/main" val="3712033808"/>
              </p:ext>
            </p:extLst>
          </p:nvPr>
        </p:nvGraphicFramePr>
        <p:xfrm>
          <a:off x="5128234" y="5170195"/>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5366359" y="629473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5366359" y="6294738"/>
                <a:ext cx="303736" cy="276999"/>
              </a:xfrm>
              <a:prstGeom prst="rect">
                <a:avLst/>
              </a:prstGeom>
              <a:blipFill>
                <a:blip r:embed="rId19"/>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5350594" y="5942639"/>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5350594" y="5942639"/>
                <a:ext cx="303736" cy="276999"/>
              </a:xfrm>
              <a:prstGeom prst="rect">
                <a:avLst/>
              </a:prstGeom>
              <a:blipFill>
                <a:blip r:embed="rId20"/>
                <a:stretch>
                  <a:fillRect l="-16000" r="-40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5392639" y="5564273"/>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5392639" y="5564273"/>
                <a:ext cx="298415" cy="276999"/>
              </a:xfrm>
              <a:prstGeom prst="rect">
                <a:avLst/>
              </a:prstGeom>
              <a:blipFill>
                <a:blip r:embed="rId21"/>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4499164" y="5170195"/>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4499164" y="5170195"/>
                <a:ext cx="373436" cy="276999"/>
              </a:xfrm>
              <a:prstGeom prst="rect">
                <a:avLst/>
              </a:prstGeom>
              <a:blipFill>
                <a:blip r:embed="rId22"/>
                <a:stretch>
                  <a:fillRect l="-13333" r="-6667" b="-13043"/>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4051009" y="5562588"/>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4016476" y="5941350"/>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4000711" y="6303959"/>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6234649" y="4583632"/>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5654623" y="4585154"/>
            <a:ext cx="915711" cy="307777"/>
          </a:xfrm>
          <a:prstGeom prst="rect">
            <a:avLst/>
          </a:prstGeom>
          <a:noFill/>
        </p:spPr>
        <p:txBody>
          <a:bodyPr wrap="square">
            <a:spAutoFit/>
          </a:bodyPr>
          <a:lstStyle/>
          <a:p>
            <a:r>
              <a:rPr lang="en-US" sz="1400" dirty="0"/>
              <a:t>1,001,001</a:t>
            </a:r>
          </a:p>
        </p:txBody>
      </p:sp>
    </p:spTree>
    <p:extLst>
      <p:ext uri="{BB962C8B-B14F-4D97-AF65-F5344CB8AC3E}">
        <p14:creationId xmlns:p14="http://schemas.microsoft.com/office/powerpoint/2010/main" val="3184868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41366"/>
            <a:ext cx="11887199" cy="713182"/>
          </a:xfrm>
        </p:spPr>
        <p:txBody>
          <a:bodyPr>
            <a:normAutofit/>
          </a:bodyPr>
          <a:lstStyle/>
          <a:p>
            <a:r>
              <a:rPr lang="en-US" sz="3600" dirty="0"/>
              <a:t>DSIRN: Detecting Structurally Identical Reaction Networks: 2</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extLst>
              <p:ext uri="{D42A27DB-BD31-4B8C-83A1-F6EECF244321}">
                <p14:modId xmlns:p14="http://schemas.microsoft.com/office/powerpoint/2010/main" val="3451238300"/>
              </p:ext>
            </p:extLst>
          </p:nvPr>
        </p:nvGraphicFramePr>
        <p:xfrm>
          <a:off x="1105773" y="250539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343898" y="362993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343898" y="3629933"/>
                <a:ext cx="303736" cy="276999"/>
              </a:xfrm>
              <a:prstGeom prst="rect">
                <a:avLst/>
              </a:prstGeom>
              <a:blipFill>
                <a:blip r:embed="rId2"/>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328133" y="327783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328133" y="3277834"/>
                <a:ext cx="303736" cy="276999"/>
              </a:xfrm>
              <a:prstGeom prst="rect">
                <a:avLst/>
              </a:prstGeom>
              <a:blipFill>
                <a:blip r:embed="rId3"/>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370178" y="289946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370178" y="2899468"/>
                <a:ext cx="298415" cy="276999"/>
              </a:xfrm>
              <a:prstGeom prst="rect">
                <a:avLst/>
              </a:prstGeom>
              <a:blipFill>
                <a:blip r:embed="rId4"/>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76398" y="250539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76398" y="2505390"/>
                <a:ext cx="373436" cy="276999"/>
              </a:xfrm>
              <a:prstGeom prst="rect">
                <a:avLst/>
              </a:prstGeom>
              <a:blipFill>
                <a:blip r:embed="rId5"/>
                <a:stretch>
                  <a:fillRect l="-13333" r="-6667" b="-18182"/>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228243" y="2897783"/>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93710" y="3276545"/>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77945" y="3639154"/>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211474" y="1958228"/>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631448" y="1959750"/>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extLst>
              <p:ext uri="{D42A27DB-BD31-4B8C-83A1-F6EECF244321}">
                <p14:modId xmlns:p14="http://schemas.microsoft.com/office/powerpoint/2010/main" val="1956189635"/>
              </p:ext>
            </p:extLst>
          </p:nvPr>
        </p:nvGraphicFramePr>
        <p:xfrm>
          <a:off x="4236276" y="2560557"/>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4474401" y="368510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4474401" y="3685100"/>
                <a:ext cx="303736" cy="276999"/>
              </a:xfrm>
              <a:prstGeom prst="rect">
                <a:avLst/>
              </a:prstGeom>
              <a:blipFill>
                <a:blip r:embed="rId6"/>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4458636" y="333300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4458636" y="3333001"/>
                <a:ext cx="303736" cy="276999"/>
              </a:xfrm>
              <a:prstGeom prst="rect">
                <a:avLst/>
              </a:prstGeom>
              <a:blipFill>
                <a:blip r:embed="rId7"/>
                <a:stretch>
                  <a:fillRect l="-12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4500681" y="2954635"/>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4500681" y="2954635"/>
                <a:ext cx="298415" cy="276999"/>
              </a:xfrm>
              <a:prstGeom prst="rect">
                <a:avLst/>
              </a:prstGeom>
              <a:blipFill>
                <a:blip r:embed="rId8"/>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3838434" y="2560557"/>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3838434" y="2560557"/>
                <a:ext cx="373436" cy="276999"/>
              </a:xfrm>
              <a:prstGeom prst="rect">
                <a:avLst/>
              </a:prstGeom>
              <a:blipFill>
                <a:blip r:embed="rId9"/>
                <a:stretch>
                  <a:fillRect l="-13333" r="-6667" b="-17391"/>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3390279" y="2952950"/>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3355746" y="3331712"/>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3339981" y="3694321"/>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5342691" y="1973994"/>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4762665" y="1975516"/>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D99D63-3DE6-EFBA-D81F-FAE6FB70EF0C}"/>
                  </a:ext>
                </a:extLst>
              </p:cNvPr>
              <p:cNvSpPr txBox="1"/>
              <p:nvPr/>
            </p:nvSpPr>
            <p:spPr>
              <a:xfrm>
                <a:off x="3119210" y="323245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92D99D63-3DE6-EFBA-D81F-FAE6FB70EF0C}"/>
                  </a:ext>
                </a:extLst>
              </p:cNvPr>
              <p:cNvSpPr txBox="1">
                <a:spLocks noRot="1" noChangeAspect="1" noMove="1" noResize="1" noEditPoints="1" noAdjustHandles="1" noChangeArrowheads="1" noChangeShapeType="1" noTextEdit="1"/>
              </p:cNvSpPr>
              <p:nvPr/>
            </p:nvSpPr>
            <p:spPr>
              <a:xfrm>
                <a:off x="3119210" y="3232457"/>
                <a:ext cx="226024" cy="276999"/>
              </a:xfrm>
              <a:prstGeom prst="rect">
                <a:avLst/>
              </a:prstGeom>
              <a:blipFill>
                <a:blip r:embed="rId10"/>
                <a:stretch>
                  <a:fillRect l="-10526" r="-105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84B3C0-64E4-5C7F-463B-5AD91EDE6C3C}"/>
              </a:ext>
            </a:extLst>
          </p:cNvPr>
          <p:cNvSpPr txBox="1"/>
          <p:nvPr/>
        </p:nvSpPr>
        <p:spPr>
          <a:xfrm>
            <a:off x="3097012" y="2932789"/>
            <a:ext cx="292068" cy="369332"/>
          </a:xfrm>
          <a:prstGeom prst="rect">
            <a:avLst/>
          </a:prstGeom>
          <a:noFill/>
        </p:spPr>
        <p:txBody>
          <a:bodyPr wrap="none" rtlCol="0">
            <a:spAutoFit/>
          </a:bodyPr>
          <a:lstStyle/>
          <a:p>
            <a:r>
              <a:rPr lang="en-US" dirty="0"/>
              <a:t>?</a:t>
            </a:r>
          </a:p>
        </p:txBody>
      </p:sp>
      <p:graphicFrame>
        <p:nvGraphicFramePr>
          <p:cNvPr id="8" name="Table 7">
            <a:extLst>
              <a:ext uri="{FF2B5EF4-FFF2-40B4-BE49-F238E27FC236}">
                <a16:creationId xmlns:a16="http://schemas.microsoft.com/office/drawing/2014/main" id="{95C7D536-5263-4993-0167-F6ABFC8E0407}"/>
              </a:ext>
            </a:extLst>
          </p:cNvPr>
          <p:cNvGraphicFramePr>
            <a:graphicFrameLocks noGrp="1"/>
          </p:cNvGraphicFramePr>
          <p:nvPr>
            <p:extLst>
              <p:ext uri="{D42A27DB-BD31-4B8C-83A1-F6EECF244321}">
                <p14:modId xmlns:p14="http://schemas.microsoft.com/office/powerpoint/2010/main" val="2653700668"/>
              </p:ext>
            </p:extLst>
          </p:nvPr>
        </p:nvGraphicFramePr>
        <p:xfrm>
          <a:off x="1016437" y="505649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3BF19-0623-1635-6E6E-DB2869A67835}"/>
                  </a:ext>
                </a:extLst>
              </p:cNvPr>
              <p:cNvSpPr txBox="1"/>
              <p:nvPr/>
            </p:nvSpPr>
            <p:spPr>
              <a:xfrm>
                <a:off x="1254562" y="6181033"/>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9" name="TextBox 8">
                <a:extLst>
                  <a:ext uri="{FF2B5EF4-FFF2-40B4-BE49-F238E27FC236}">
                    <a16:creationId xmlns:a16="http://schemas.microsoft.com/office/drawing/2014/main" id="{EB83BF19-0623-1635-6E6E-DB2869A67835}"/>
                  </a:ext>
                </a:extLst>
              </p:cNvPr>
              <p:cNvSpPr txBox="1">
                <a:spLocks noRot="1" noChangeAspect="1" noMove="1" noResize="1" noEditPoints="1" noAdjustHandles="1" noChangeArrowheads="1" noChangeShapeType="1" noTextEdit="1"/>
              </p:cNvSpPr>
              <p:nvPr/>
            </p:nvSpPr>
            <p:spPr>
              <a:xfrm>
                <a:off x="1254562" y="6181033"/>
                <a:ext cx="303736" cy="276999"/>
              </a:xfrm>
              <a:prstGeom prst="rect">
                <a:avLst/>
              </a:prstGeom>
              <a:blipFill>
                <a:blip r:embed="rId11"/>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35D7E2-34FD-46C5-2D33-AC542255B524}"/>
                  </a:ext>
                </a:extLst>
              </p:cNvPr>
              <p:cNvSpPr txBox="1"/>
              <p:nvPr/>
            </p:nvSpPr>
            <p:spPr>
              <a:xfrm>
                <a:off x="1238797" y="5828934"/>
                <a:ext cx="29841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1</m:t>
                          </m:r>
                        </m:sub>
                      </m:sSub>
                    </m:oMath>
                  </m:oMathPara>
                </a14:m>
                <a:endParaRPr lang="en-US" b="0" dirty="0">
                  <a:solidFill>
                    <a:srgbClr val="FF0000"/>
                  </a:solidFill>
                </a:endParaRPr>
              </a:p>
            </p:txBody>
          </p:sp>
        </mc:Choice>
        <mc:Fallback xmlns="">
          <p:sp>
            <p:nvSpPr>
              <p:cNvPr id="10" name="TextBox 9">
                <a:extLst>
                  <a:ext uri="{FF2B5EF4-FFF2-40B4-BE49-F238E27FC236}">
                    <a16:creationId xmlns:a16="http://schemas.microsoft.com/office/drawing/2014/main" id="{AF35D7E2-34FD-46C5-2D33-AC542255B524}"/>
                  </a:ext>
                </a:extLst>
              </p:cNvPr>
              <p:cNvSpPr txBox="1">
                <a:spLocks noRot="1" noChangeAspect="1" noMove="1" noResize="1" noEditPoints="1" noAdjustHandles="1" noChangeArrowheads="1" noChangeShapeType="1" noTextEdit="1"/>
              </p:cNvSpPr>
              <p:nvPr/>
            </p:nvSpPr>
            <p:spPr>
              <a:xfrm>
                <a:off x="1238797" y="5828934"/>
                <a:ext cx="298415" cy="276999"/>
              </a:xfrm>
              <a:prstGeom prst="rect">
                <a:avLst/>
              </a:prstGeom>
              <a:blipFill>
                <a:blip r:embed="rId12"/>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062BB0-8225-A85A-4AAC-5CB9CAA5A432}"/>
                  </a:ext>
                </a:extLst>
              </p:cNvPr>
              <p:cNvSpPr txBox="1"/>
              <p:nvPr/>
            </p:nvSpPr>
            <p:spPr>
              <a:xfrm>
                <a:off x="1280842" y="545056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𝑅</m:t>
                          </m:r>
                        </m:e>
                        <m:sub>
                          <m:r>
                            <a:rPr lang="en-US" b="0" i="1" smtClean="0">
                              <a:solidFill>
                                <a:srgbClr val="FF0000"/>
                              </a:solidFill>
                              <a:latin typeface="Cambria Math" panose="02040503050406030204" pitchFamily="18" charset="0"/>
                            </a:rPr>
                            <m:t>2</m:t>
                          </m:r>
                        </m:sub>
                      </m:sSub>
                    </m:oMath>
                  </m:oMathPara>
                </a14:m>
                <a:endParaRPr lang="en-US" b="0" dirty="0"/>
              </a:p>
            </p:txBody>
          </p:sp>
        </mc:Choice>
        <mc:Fallback xmlns="">
          <p:sp>
            <p:nvSpPr>
              <p:cNvPr id="11" name="TextBox 10">
                <a:extLst>
                  <a:ext uri="{FF2B5EF4-FFF2-40B4-BE49-F238E27FC236}">
                    <a16:creationId xmlns:a16="http://schemas.microsoft.com/office/drawing/2014/main" id="{A3062BB0-8225-A85A-4AAC-5CB9CAA5A432}"/>
                  </a:ext>
                </a:extLst>
              </p:cNvPr>
              <p:cNvSpPr txBox="1">
                <a:spLocks noRot="1" noChangeAspect="1" noMove="1" noResize="1" noEditPoints="1" noAdjustHandles="1" noChangeArrowheads="1" noChangeShapeType="1" noTextEdit="1"/>
              </p:cNvSpPr>
              <p:nvPr/>
            </p:nvSpPr>
            <p:spPr>
              <a:xfrm>
                <a:off x="1280842" y="5450568"/>
                <a:ext cx="303736" cy="276999"/>
              </a:xfrm>
              <a:prstGeom prst="rect">
                <a:avLst/>
              </a:prstGeom>
              <a:blipFill>
                <a:blip r:embed="rId13"/>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D2C0AA-0DC7-E71C-1F4B-6AC5E2CD905E}"/>
                  </a:ext>
                </a:extLst>
              </p:cNvPr>
              <p:cNvSpPr txBox="1"/>
              <p:nvPr/>
            </p:nvSpPr>
            <p:spPr>
              <a:xfrm>
                <a:off x="587062" y="5056490"/>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2" name="TextBox 11">
                <a:extLst>
                  <a:ext uri="{FF2B5EF4-FFF2-40B4-BE49-F238E27FC236}">
                    <a16:creationId xmlns:a16="http://schemas.microsoft.com/office/drawing/2014/main" id="{F8D2C0AA-0DC7-E71C-1F4B-6AC5E2CD905E}"/>
                  </a:ext>
                </a:extLst>
              </p:cNvPr>
              <p:cNvSpPr txBox="1">
                <a:spLocks noRot="1" noChangeAspect="1" noMove="1" noResize="1" noEditPoints="1" noAdjustHandles="1" noChangeArrowheads="1" noChangeShapeType="1" noTextEdit="1"/>
              </p:cNvSpPr>
              <p:nvPr/>
            </p:nvSpPr>
            <p:spPr>
              <a:xfrm>
                <a:off x="587062" y="5056490"/>
                <a:ext cx="373436" cy="276999"/>
              </a:xfrm>
              <a:prstGeom prst="rect">
                <a:avLst/>
              </a:prstGeom>
              <a:blipFill>
                <a:blip r:embed="rId14"/>
                <a:stretch>
                  <a:fillRect l="-13333" r="-6667"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18AB6E1-5B06-234C-F7D6-B019B4E3137B}"/>
              </a:ext>
            </a:extLst>
          </p:cNvPr>
          <p:cNvSpPr txBox="1"/>
          <p:nvPr/>
        </p:nvSpPr>
        <p:spPr>
          <a:xfrm>
            <a:off x="138907" y="5448883"/>
            <a:ext cx="914033" cy="307777"/>
          </a:xfrm>
          <a:prstGeom prst="rect">
            <a:avLst/>
          </a:prstGeom>
          <a:noFill/>
        </p:spPr>
        <p:txBody>
          <a:bodyPr wrap="none" rtlCol="0">
            <a:spAutoFit/>
          </a:bodyPr>
          <a:lstStyle/>
          <a:p>
            <a:r>
              <a:rPr lang="en-US" sz="1400" dirty="0"/>
              <a:t>1,000,001</a:t>
            </a:r>
          </a:p>
        </p:txBody>
      </p:sp>
      <p:sp>
        <p:nvSpPr>
          <p:cNvPr id="14" name="TextBox 13">
            <a:extLst>
              <a:ext uri="{FF2B5EF4-FFF2-40B4-BE49-F238E27FC236}">
                <a16:creationId xmlns:a16="http://schemas.microsoft.com/office/drawing/2014/main" id="{729D9135-ACF8-AF40-178C-C1442CCF3E4B}"/>
              </a:ext>
            </a:extLst>
          </p:cNvPr>
          <p:cNvSpPr txBox="1"/>
          <p:nvPr/>
        </p:nvSpPr>
        <p:spPr>
          <a:xfrm>
            <a:off x="104374" y="5827645"/>
            <a:ext cx="1045084" cy="307777"/>
          </a:xfrm>
          <a:prstGeom prst="rect">
            <a:avLst/>
          </a:prstGeom>
          <a:noFill/>
        </p:spPr>
        <p:txBody>
          <a:bodyPr wrap="square">
            <a:spAutoFit/>
          </a:bodyPr>
          <a:lstStyle/>
          <a:p>
            <a:r>
              <a:rPr lang="en-US" sz="1400" dirty="0"/>
              <a:t>1,000,001</a:t>
            </a:r>
          </a:p>
        </p:txBody>
      </p:sp>
      <p:sp>
        <p:nvSpPr>
          <p:cNvPr id="15" name="TextBox 14">
            <a:extLst>
              <a:ext uri="{FF2B5EF4-FFF2-40B4-BE49-F238E27FC236}">
                <a16:creationId xmlns:a16="http://schemas.microsoft.com/office/drawing/2014/main" id="{C4DE92E6-7A75-8886-7B16-007302AFD7E7}"/>
              </a:ext>
            </a:extLst>
          </p:cNvPr>
          <p:cNvSpPr txBox="1"/>
          <p:nvPr/>
        </p:nvSpPr>
        <p:spPr>
          <a:xfrm>
            <a:off x="88609" y="6190254"/>
            <a:ext cx="1045084" cy="307777"/>
          </a:xfrm>
          <a:prstGeom prst="rect">
            <a:avLst/>
          </a:prstGeom>
          <a:noFill/>
        </p:spPr>
        <p:txBody>
          <a:bodyPr wrap="square">
            <a:spAutoFit/>
          </a:bodyPr>
          <a:lstStyle/>
          <a:p>
            <a:r>
              <a:rPr lang="en-US" sz="1400" dirty="0"/>
              <a:t>1,001,000</a:t>
            </a:r>
          </a:p>
        </p:txBody>
      </p:sp>
      <p:sp>
        <p:nvSpPr>
          <p:cNvPr id="16" name="TextBox 15">
            <a:extLst>
              <a:ext uri="{FF2B5EF4-FFF2-40B4-BE49-F238E27FC236}">
                <a16:creationId xmlns:a16="http://schemas.microsoft.com/office/drawing/2014/main" id="{297B0411-6C79-674A-C725-2A357B5F7E6D}"/>
              </a:ext>
            </a:extLst>
          </p:cNvPr>
          <p:cNvSpPr txBox="1"/>
          <p:nvPr/>
        </p:nvSpPr>
        <p:spPr>
          <a:xfrm rot="5400000">
            <a:off x="2122138" y="4509328"/>
            <a:ext cx="915711" cy="307777"/>
          </a:xfrm>
          <a:prstGeom prst="rect">
            <a:avLst/>
          </a:prstGeom>
          <a:noFill/>
        </p:spPr>
        <p:txBody>
          <a:bodyPr wrap="square">
            <a:spAutoFit/>
          </a:bodyPr>
          <a:lstStyle/>
          <a:p>
            <a:r>
              <a:rPr lang="en-US" sz="1400" dirty="0"/>
              <a:t>2,000,001</a:t>
            </a:r>
          </a:p>
        </p:txBody>
      </p:sp>
      <p:sp>
        <p:nvSpPr>
          <p:cNvPr id="17" name="TextBox 16">
            <a:extLst>
              <a:ext uri="{FF2B5EF4-FFF2-40B4-BE49-F238E27FC236}">
                <a16:creationId xmlns:a16="http://schemas.microsoft.com/office/drawing/2014/main" id="{4D07EE38-6CC5-35D3-AAFE-E9E1E0EE13B4}"/>
              </a:ext>
            </a:extLst>
          </p:cNvPr>
          <p:cNvSpPr txBox="1"/>
          <p:nvPr/>
        </p:nvSpPr>
        <p:spPr>
          <a:xfrm rot="5400000">
            <a:off x="1542112" y="4510850"/>
            <a:ext cx="915711" cy="307777"/>
          </a:xfrm>
          <a:prstGeom prst="rect">
            <a:avLst/>
          </a:prstGeom>
          <a:noFill/>
        </p:spPr>
        <p:txBody>
          <a:bodyPr wrap="square">
            <a:spAutoFit/>
          </a:bodyPr>
          <a:lstStyle/>
          <a:p>
            <a:r>
              <a:rPr lang="en-US" sz="1400" dirty="0"/>
              <a:t>1,001,001</a:t>
            </a:r>
          </a:p>
        </p:txBody>
      </p:sp>
      <p:graphicFrame>
        <p:nvGraphicFramePr>
          <p:cNvPr id="18" name="Table 17">
            <a:extLst>
              <a:ext uri="{FF2B5EF4-FFF2-40B4-BE49-F238E27FC236}">
                <a16:creationId xmlns:a16="http://schemas.microsoft.com/office/drawing/2014/main" id="{63DA5BD6-5FA4-DD7A-CFFB-7440285F4871}"/>
              </a:ext>
            </a:extLst>
          </p:cNvPr>
          <p:cNvGraphicFramePr>
            <a:graphicFrameLocks noGrp="1"/>
          </p:cNvGraphicFramePr>
          <p:nvPr>
            <p:extLst>
              <p:ext uri="{D42A27DB-BD31-4B8C-83A1-F6EECF244321}">
                <p14:modId xmlns:p14="http://schemas.microsoft.com/office/powerpoint/2010/main" val="3432023611"/>
              </p:ext>
            </p:extLst>
          </p:nvPr>
        </p:nvGraphicFramePr>
        <p:xfrm>
          <a:off x="4258151" y="5111657"/>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D36EA9-630D-59CA-0BB1-99EB298C1272}"/>
                  </a:ext>
                </a:extLst>
              </p:cNvPr>
              <p:cNvSpPr txBox="1"/>
              <p:nvPr/>
            </p:nvSpPr>
            <p:spPr>
              <a:xfrm>
                <a:off x="4496276" y="623620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19" name="TextBox 18">
                <a:extLst>
                  <a:ext uri="{FF2B5EF4-FFF2-40B4-BE49-F238E27FC236}">
                    <a16:creationId xmlns:a16="http://schemas.microsoft.com/office/drawing/2014/main" id="{EED36EA9-630D-59CA-0BB1-99EB298C1272}"/>
                  </a:ext>
                </a:extLst>
              </p:cNvPr>
              <p:cNvSpPr txBox="1">
                <a:spLocks noRot="1" noChangeAspect="1" noMove="1" noResize="1" noEditPoints="1" noAdjustHandles="1" noChangeArrowheads="1" noChangeShapeType="1" noTextEdit="1"/>
              </p:cNvSpPr>
              <p:nvPr/>
            </p:nvSpPr>
            <p:spPr>
              <a:xfrm>
                <a:off x="4496276" y="6236200"/>
                <a:ext cx="303736" cy="276999"/>
              </a:xfrm>
              <a:prstGeom prst="rect">
                <a:avLst/>
              </a:prstGeom>
              <a:blipFill>
                <a:blip r:embed="rId15"/>
                <a:stretch>
                  <a:fillRect l="-20833" r="-833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A8E62-9518-C183-DB69-817DAA223BB5}"/>
                  </a:ext>
                </a:extLst>
              </p:cNvPr>
              <p:cNvSpPr txBox="1"/>
              <p:nvPr/>
            </p:nvSpPr>
            <p:spPr>
              <a:xfrm>
                <a:off x="4480511" y="588410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5B3A8E62-9518-C183-DB69-817DAA223BB5}"/>
                  </a:ext>
                </a:extLst>
              </p:cNvPr>
              <p:cNvSpPr txBox="1">
                <a:spLocks noRot="1" noChangeAspect="1" noMove="1" noResize="1" noEditPoints="1" noAdjustHandles="1" noChangeArrowheads="1" noChangeShapeType="1" noTextEdit="1"/>
              </p:cNvSpPr>
              <p:nvPr/>
            </p:nvSpPr>
            <p:spPr>
              <a:xfrm>
                <a:off x="4480511" y="5884101"/>
                <a:ext cx="303736" cy="276999"/>
              </a:xfrm>
              <a:prstGeom prst="rect">
                <a:avLst/>
              </a:prstGeom>
              <a:blipFill>
                <a:blip r:embed="rId16"/>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8EB620-22FB-5909-F1FB-17661A957867}"/>
                  </a:ext>
                </a:extLst>
              </p:cNvPr>
              <p:cNvSpPr txBox="1"/>
              <p:nvPr/>
            </p:nvSpPr>
            <p:spPr>
              <a:xfrm>
                <a:off x="4522556" y="5505735"/>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5B8EB620-22FB-5909-F1FB-17661A957867}"/>
                  </a:ext>
                </a:extLst>
              </p:cNvPr>
              <p:cNvSpPr txBox="1">
                <a:spLocks noRot="1" noChangeAspect="1" noMove="1" noResize="1" noEditPoints="1" noAdjustHandles="1" noChangeArrowheads="1" noChangeShapeType="1" noTextEdit="1"/>
              </p:cNvSpPr>
              <p:nvPr/>
            </p:nvSpPr>
            <p:spPr>
              <a:xfrm>
                <a:off x="4522556" y="5505735"/>
                <a:ext cx="298415" cy="276999"/>
              </a:xfrm>
              <a:prstGeom prst="rect">
                <a:avLst/>
              </a:prstGeom>
              <a:blipFill>
                <a:blip r:embed="rId17"/>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3F0C79-7DCB-0D98-F6E4-318A7934074B}"/>
                  </a:ext>
                </a:extLst>
              </p:cNvPr>
              <p:cNvSpPr txBox="1"/>
              <p:nvPr/>
            </p:nvSpPr>
            <p:spPr>
              <a:xfrm>
                <a:off x="3860309" y="5111657"/>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2" name="TextBox 21">
                <a:extLst>
                  <a:ext uri="{FF2B5EF4-FFF2-40B4-BE49-F238E27FC236}">
                    <a16:creationId xmlns:a16="http://schemas.microsoft.com/office/drawing/2014/main" id="{C73F0C79-7DCB-0D98-F6E4-318A7934074B}"/>
                  </a:ext>
                </a:extLst>
              </p:cNvPr>
              <p:cNvSpPr txBox="1">
                <a:spLocks noRot="1" noChangeAspect="1" noMove="1" noResize="1" noEditPoints="1" noAdjustHandles="1" noChangeArrowheads="1" noChangeShapeType="1" noTextEdit="1"/>
              </p:cNvSpPr>
              <p:nvPr/>
            </p:nvSpPr>
            <p:spPr>
              <a:xfrm>
                <a:off x="3860309" y="5111657"/>
                <a:ext cx="373436" cy="276999"/>
              </a:xfrm>
              <a:prstGeom prst="rect">
                <a:avLst/>
              </a:prstGeom>
              <a:blipFill>
                <a:blip r:embed="rId18"/>
                <a:stretch>
                  <a:fillRect l="-9677" r="-6452" b="-1304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4F2513E-078F-8685-A7E9-7F3A50361A93}"/>
              </a:ext>
            </a:extLst>
          </p:cNvPr>
          <p:cNvSpPr txBox="1"/>
          <p:nvPr/>
        </p:nvSpPr>
        <p:spPr>
          <a:xfrm>
            <a:off x="3412154" y="5504050"/>
            <a:ext cx="914033" cy="307777"/>
          </a:xfrm>
          <a:prstGeom prst="rect">
            <a:avLst/>
          </a:prstGeom>
          <a:noFill/>
        </p:spPr>
        <p:txBody>
          <a:bodyPr wrap="none" rtlCol="0">
            <a:spAutoFit/>
          </a:bodyPr>
          <a:lstStyle/>
          <a:p>
            <a:r>
              <a:rPr lang="en-US" sz="1400" dirty="0"/>
              <a:t>1,000,001</a:t>
            </a:r>
          </a:p>
        </p:txBody>
      </p:sp>
      <p:sp>
        <p:nvSpPr>
          <p:cNvPr id="24" name="TextBox 23">
            <a:extLst>
              <a:ext uri="{FF2B5EF4-FFF2-40B4-BE49-F238E27FC236}">
                <a16:creationId xmlns:a16="http://schemas.microsoft.com/office/drawing/2014/main" id="{3C39F9A8-82D9-0F41-CEB8-57C8E30FDADD}"/>
              </a:ext>
            </a:extLst>
          </p:cNvPr>
          <p:cNvSpPr txBox="1"/>
          <p:nvPr/>
        </p:nvSpPr>
        <p:spPr>
          <a:xfrm>
            <a:off x="3377621" y="5882812"/>
            <a:ext cx="1045084" cy="307777"/>
          </a:xfrm>
          <a:prstGeom prst="rect">
            <a:avLst/>
          </a:prstGeom>
          <a:noFill/>
        </p:spPr>
        <p:txBody>
          <a:bodyPr wrap="square">
            <a:spAutoFit/>
          </a:bodyPr>
          <a:lstStyle/>
          <a:p>
            <a:r>
              <a:rPr lang="en-US" sz="1400" dirty="0"/>
              <a:t>1,000,001</a:t>
            </a:r>
          </a:p>
        </p:txBody>
      </p:sp>
      <p:sp>
        <p:nvSpPr>
          <p:cNvPr id="35" name="TextBox 34">
            <a:extLst>
              <a:ext uri="{FF2B5EF4-FFF2-40B4-BE49-F238E27FC236}">
                <a16:creationId xmlns:a16="http://schemas.microsoft.com/office/drawing/2014/main" id="{3228425D-0D54-06E3-71F0-4509887BA607}"/>
              </a:ext>
            </a:extLst>
          </p:cNvPr>
          <p:cNvSpPr txBox="1"/>
          <p:nvPr/>
        </p:nvSpPr>
        <p:spPr>
          <a:xfrm>
            <a:off x="3361856" y="6245421"/>
            <a:ext cx="1045084" cy="307777"/>
          </a:xfrm>
          <a:prstGeom prst="rect">
            <a:avLst/>
          </a:prstGeom>
          <a:noFill/>
        </p:spPr>
        <p:txBody>
          <a:bodyPr wrap="square">
            <a:spAutoFit/>
          </a:bodyPr>
          <a:lstStyle/>
          <a:p>
            <a:r>
              <a:rPr lang="en-US" sz="1400" dirty="0"/>
              <a:t>1,001,000</a:t>
            </a:r>
          </a:p>
        </p:txBody>
      </p:sp>
      <p:sp>
        <p:nvSpPr>
          <p:cNvPr id="36" name="TextBox 35">
            <a:extLst>
              <a:ext uri="{FF2B5EF4-FFF2-40B4-BE49-F238E27FC236}">
                <a16:creationId xmlns:a16="http://schemas.microsoft.com/office/drawing/2014/main" id="{86E43E7D-6E74-6F05-CFCE-931F07F929C3}"/>
              </a:ext>
            </a:extLst>
          </p:cNvPr>
          <p:cNvSpPr txBox="1"/>
          <p:nvPr/>
        </p:nvSpPr>
        <p:spPr>
          <a:xfrm rot="5400000">
            <a:off x="5364566" y="4525094"/>
            <a:ext cx="915711" cy="307777"/>
          </a:xfrm>
          <a:prstGeom prst="rect">
            <a:avLst/>
          </a:prstGeom>
          <a:noFill/>
        </p:spPr>
        <p:txBody>
          <a:bodyPr wrap="square">
            <a:spAutoFit/>
          </a:bodyPr>
          <a:lstStyle/>
          <a:p>
            <a:r>
              <a:rPr lang="en-US" sz="1400" dirty="0"/>
              <a:t>2,000,001</a:t>
            </a:r>
          </a:p>
        </p:txBody>
      </p:sp>
      <p:sp>
        <p:nvSpPr>
          <p:cNvPr id="37" name="TextBox 36">
            <a:extLst>
              <a:ext uri="{FF2B5EF4-FFF2-40B4-BE49-F238E27FC236}">
                <a16:creationId xmlns:a16="http://schemas.microsoft.com/office/drawing/2014/main" id="{B03DAAE4-FF60-F9C8-2B5A-6F4FD279020C}"/>
              </a:ext>
            </a:extLst>
          </p:cNvPr>
          <p:cNvSpPr txBox="1"/>
          <p:nvPr/>
        </p:nvSpPr>
        <p:spPr>
          <a:xfrm rot="5400000">
            <a:off x="4784540" y="4526616"/>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F067130-40D6-1F14-CB51-CF0A790927DA}"/>
                  </a:ext>
                </a:extLst>
              </p:cNvPr>
              <p:cNvSpPr txBox="1"/>
              <p:nvPr/>
            </p:nvSpPr>
            <p:spPr>
              <a:xfrm>
                <a:off x="3104017" y="578355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8F067130-40D6-1F14-CB51-CF0A790927DA}"/>
                  </a:ext>
                </a:extLst>
              </p:cNvPr>
              <p:cNvSpPr txBox="1">
                <a:spLocks noRot="1" noChangeAspect="1" noMove="1" noResize="1" noEditPoints="1" noAdjustHandles="1" noChangeArrowheads="1" noChangeShapeType="1" noTextEdit="1"/>
              </p:cNvSpPr>
              <p:nvPr/>
            </p:nvSpPr>
            <p:spPr>
              <a:xfrm>
                <a:off x="3104017" y="5783557"/>
                <a:ext cx="226024" cy="276999"/>
              </a:xfrm>
              <a:prstGeom prst="rect">
                <a:avLst/>
              </a:prstGeom>
              <a:blipFill>
                <a:blip r:embed="rId19"/>
                <a:stretch>
                  <a:fillRect l="-10526" r="-10526"/>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1DD4048B-F939-39F8-4D8F-D872C8A62D8B}"/>
              </a:ext>
            </a:extLst>
          </p:cNvPr>
          <p:cNvSpPr txBox="1"/>
          <p:nvPr/>
        </p:nvSpPr>
        <p:spPr>
          <a:xfrm>
            <a:off x="3081819" y="5483889"/>
            <a:ext cx="292068"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794A63-9D9C-5C59-B3ED-9820C3065DBE}"/>
                  </a:ext>
                </a:extLst>
              </p:cNvPr>
              <p:cNvSpPr txBox="1"/>
              <p:nvPr/>
            </p:nvSpPr>
            <p:spPr>
              <a:xfrm>
                <a:off x="6789988" y="2505661"/>
                <a:ext cx="520830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Rows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oMath>
                </a14:m>
                <a:r>
                  <a:rPr lang="en-US" sz="2000" dirty="0"/>
                  <a:t> have the same encoding and so only need to consider their permutations.</a:t>
                </a:r>
              </a:p>
              <a:p>
                <a:pPr marL="285750" indent="-285750">
                  <a:buFont typeface="Arial" panose="020B0604020202020204" pitchFamily="34" charset="0"/>
                  <a:buChar char="•"/>
                </a:pPr>
                <a:r>
                  <a:rPr lang="en-US" sz="2000" dirty="0"/>
                  <a:t>Result</a:t>
                </a:r>
              </a:p>
              <a:p>
                <a:pPr marL="742950" lvl="1" indent="-285750">
                  <a:buFont typeface="Arial" panose="020B0604020202020204" pitchFamily="34" charset="0"/>
                  <a:buChar char="•"/>
                </a:pPr>
                <a:r>
                  <a:rPr lang="en-US" sz="2000" dirty="0"/>
                  <a:t>2 constrained permutations</a:t>
                </a:r>
              </a:p>
              <a:p>
                <a:pPr marL="742950" lvl="1" indent="-285750">
                  <a:buFont typeface="Arial" panose="020B0604020202020204" pitchFamily="34" charset="0"/>
                  <a:buChar char="•"/>
                </a:pPr>
                <a:r>
                  <a:rPr lang="en-US" sz="2000" dirty="0"/>
                  <a:t>12 unconstrained permutations (3!*2!)</a:t>
                </a:r>
              </a:p>
              <a:p>
                <a:pPr marL="742950" lvl="1" indent="-285750">
                  <a:buFont typeface="Arial" panose="020B0604020202020204" pitchFamily="34" charset="0"/>
                  <a:buChar char="•"/>
                </a:pPr>
                <a:r>
                  <a:rPr lang="en-US" sz="2000" dirty="0"/>
                  <a:t>Speedup: 12/2=6</a:t>
                </a:r>
              </a:p>
            </p:txBody>
          </p:sp>
        </mc:Choice>
        <mc:Fallback xmlns="">
          <p:sp>
            <p:nvSpPr>
              <p:cNvPr id="6" name="TextBox 5">
                <a:extLst>
                  <a:ext uri="{FF2B5EF4-FFF2-40B4-BE49-F238E27FC236}">
                    <a16:creationId xmlns:a16="http://schemas.microsoft.com/office/drawing/2014/main" id="{8D794A63-9D9C-5C59-B3ED-9820C3065DBE}"/>
                  </a:ext>
                </a:extLst>
              </p:cNvPr>
              <p:cNvSpPr txBox="1">
                <a:spLocks noRot="1" noChangeAspect="1" noMove="1" noResize="1" noEditPoints="1" noAdjustHandles="1" noChangeArrowheads="1" noChangeShapeType="1" noTextEdit="1"/>
              </p:cNvSpPr>
              <p:nvPr/>
            </p:nvSpPr>
            <p:spPr>
              <a:xfrm>
                <a:off x="6789988" y="2505661"/>
                <a:ext cx="5208302" cy="1938992"/>
              </a:xfrm>
              <a:prstGeom prst="rect">
                <a:avLst/>
              </a:prstGeom>
              <a:blipFill>
                <a:blip r:embed="rId20"/>
                <a:stretch>
                  <a:fillRect l="-973" t="-1961" b="-5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7A07B6-4219-EA26-0069-B1E2AAB54B44}"/>
                  </a:ext>
                </a:extLst>
              </p:cNvPr>
              <p:cNvSpPr txBox="1"/>
              <p:nvPr/>
            </p:nvSpPr>
            <p:spPr>
              <a:xfrm>
                <a:off x="228243" y="901595"/>
                <a:ext cx="10741851" cy="646331"/>
              </a:xfrm>
              <a:prstGeom prst="rect">
                <a:avLst/>
              </a:prstGeom>
              <a:noFill/>
            </p:spPr>
            <p:txBody>
              <a:bodyPr wrap="none" rtlCol="0">
                <a:spAutoFit/>
              </a:bodyPr>
              <a:lstStyle/>
              <a:p>
                <a:r>
                  <a:rPr lang="en-US" u="sng" dirty="0"/>
                  <a:t>Step 2</a:t>
                </a:r>
                <a:r>
                  <a:rPr lang="en-US" dirty="0"/>
                  <a:t>: Do </a:t>
                </a:r>
                <a:r>
                  <a:rPr lang="en-US" b="1" dirty="0"/>
                  <a:t>encoding constrained permutation </a:t>
                </a:r>
                <a:r>
                  <a:rPr lang="en-US" dirty="0"/>
                  <a:t>and comparisons for equality</a:t>
                </a:r>
                <a:endParaRPr lang="en-US" b="1" dirty="0"/>
              </a:p>
              <a:p>
                <a:pPr marL="285750" indent="-285750">
                  <a:buFont typeface="Arial" panose="020B0604020202020204" pitchFamily="34" charset="0"/>
                  <a:buChar char="•"/>
                </a:pPr>
                <a:r>
                  <a:rPr lang="en-US" dirty="0"/>
                  <a:t>Only compare rows (columns) in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a14:m>
                <a:r>
                  <a:rPr lang="en-US" dirty="0"/>
                  <a:t> with those in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𝑴</m:t>
                        </m:r>
                      </m:e>
                      <m:sub>
                        <m:r>
                          <a:rPr lang="en-US" b="1" i="1" smtClean="0">
                            <a:latin typeface="Cambria Math" panose="02040503050406030204" pitchFamily="18" charset="0"/>
                          </a:rPr>
                          <m:t>𝟐</m:t>
                        </m:r>
                      </m:sub>
                    </m:sSub>
                    <m:r>
                      <a:rPr lang="en-US" b="1" i="1">
                        <a:latin typeface="Cambria Math" panose="02040503050406030204" pitchFamily="18" charset="0"/>
                      </a:rPr>
                      <m:t> </m:t>
                    </m:r>
                  </m:oMath>
                </a14:m>
                <a:r>
                  <a:rPr lang="en-US" dirty="0"/>
                  <a:t>that have the same order independent encoding (OIE). </a:t>
                </a:r>
              </a:p>
            </p:txBody>
          </p:sp>
        </mc:Choice>
        <mc:Fallback xmlns="">
          <p:sp>
            <p:nvSpPr>
              <p:cNvPr id="3" name="TextBox 2">
                <a:extLst>
                  <a:ext uri="{FF2B5EF4-FFF2-40B4-BE49-F238E27FC236}">
                    <a16:creationId xmlns:a16="http://schemas.microsoft.com/office/drawing/2014/main" id="{FB7A07B6-4219-EA26-0069-B1E2AAB54B44}"/>
                  </a:ext>
                </a:extLst>
              </p:cNvPr>
              <p:cNvSpPr txBox="1">
                <a:spLocks noRot="1" noChangeAspect="1" noMove="1" noResize="1" noEditPoints="1" noAdjustHandles="1" noChangeArrowheads="1" noChangeShapeType="1" noTextEdit="1"/>
              </p:cNvSpPr>
              <p:nvPr/>
            </p:nvSpPr>
            <p:spPr>
              <a:xfrm>
                <a:off x="228243" y="901595"/>
                <a:ext cx="10741851" cy="646331"/>
              </a:xfrm>
              <a:prstGeom prst="rect">
                <a:avLst/>
              </a:prstGeom>
              <a:blipFill>
                <a:blip r:embed="rId21"/>
                <a:stretch>
                  <a:fillRect l="-472" t="-5882" b="-15686"/>
                </a:stretch>
              </a:blipFill>
            </p:spPr>
            <p:txBody>
              <a:bodyPr/>
              <a:lstStyle/>
              <a:p>
                <a:r>
                  <a:rPr lang="en-US">
                    <a:noFill/>
                  </a:rPr>
                  <a:t> </a:t>
                </a:r>
              </a:p>
            </p:txBody>
          </p:sp>
        </mc:Fallback>
      </mc:AlternateContent>
    </p:spTree>
    <p:extLst>
      <p:ext uri="{BB962C8B-B14F-4D97-AF65-F5344CB8AC3E}">
        <p14:creationId xmlns:p14="http://schemas.microsoft.com/office/powerpoint/2010/main" val="411673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A271-6B5B-B09A-B5CE-084E60BA72D5}"/>
              </a:ext>
            </a:extLst>
          </p:cNvPr>
          <p:cNvSpPr>
            <a:spLocks noGrp="1"/>
          </p:cNvSpPr>
          <p:nvPr>
            <p:ph type="title"/>
          </p:nvPr>
        </p:nvSpPr>
        <p:spPr>
          <a:xfrm>
            <a:off x="838200" y="244808"/>
            <a:ext cx="10515600" cy="886159"/>
          </a:xfrm>
        </p:spPr>
        <p:txBody>
          <a:bodyPr>
            <a:normAutofit/>
          </a:bodyPr>
          <a:lstStyle/>
          <a:p>
            <a:r>
              <a:rPr lang="en-US" sz="3600" dirty="0"/>
              <a:t>DSIRN Algorithm for Strong Identity</a:t>
            </a:r>
          </a:p>
        </p:txBody>
      </p:sp>
      <p:sp>
        <p:nvSpPr>
          <p:cNvPr id="7" name="Content Placeholder 6">
            <a:extLst>
              <a:ext uri="{FF2B5EF4-FFF2-40B4-BE49-F238E27FC236}">
                <a16:creationId xmlns:a16="http://schemas.microsoft.com/office/drawing/2014/main" id="{CFC35FDB-A138-BA25-8AC0-A30614E751FC}"/>
              </a:ext>
            </a:extLst>
          </p:cNvPr>
          <p:cNvSpPr>
            <a:spLocks noGrp="1"/>
          </p:cNvSpPr>
          <p:nvPr>
            <p:ph idx="1"/>
          </p:nvPr>
        </p:nvSpPr>
        <p:spPr>
          <a:xfrm>
            <a:off x="838200" y="1272171"/>
            <a:ext cx="10515600" cy="4351338"/>
          </a:xfrm>
        </p:spPr>
        <p:txBody>
          <a:bodyPr>
            <a:normAutofit fontScale="85000" lnSpcReduction="20000"/>
          </a:bodyPr>
          <a:lstStyle/>
          <a:p>
            <a:pPr marL="0" indent="0">
              <a:buNone/>
            </a:pPr>
            <a:r>
              <a:rPr lang="en-US" sz="2000" b="1" dirty="0"/>
              <a:t>Inputs</a:t>
            </a:r>
          </a:p>
          <a:p>
            <a:r>
              <a:rPr lang="en-US" sz="2000" dirty="0"/>
              <a:t>Network 1 reactant stoichiometry matrix, product stoichiometry matrix</a:t>
            </a:r>
            <a:endParaRPr lang="en-US" sz="2000" dirty="0">
              <a:latin typeface="Courier New" panose="02070309020205020404" pitchFamily="49" charset="0"/>
              <a:cs typeface="Courier New" panose="02070309020205020404" pitchFamily="49" charset="0"/>
            </a:endParaRPr>
          </a:p>
          <a:p>
            <a:r>
              <a:rPr lang="en-US" sz="2000" dirty="0"/>
              <a:t>Network 2 reactant stoichiometry matrix, product stoichiometry matrix</a:t>
            </a:r>
            <a:endParaRPr lang="en-US" sz="2000" dirty="0">
              <a:latin typeface="Courier New" panose="02070309020205020404" pitchFamily="49" charset="0"/>
              <a:cs typeface="Courier New" panose="02070309020205020404" pitchFamily="49" charset="0"/>
            </a:endParaRPr>
          </a:p>
          <a:p>
            <a:pPr marL="0" indent="0">
              <a:buNone/>
            </a:pPr>
            <a:r>
              <a:rPr lang="en-US" sz="2000" b="1" dirty="0">
                <a:cs typeface="Courier New" panose="02070309020205020404" pitchFamily="49" charset="0"/>
              </a:rPr>
              <a:t>Steps</a:t>
            </a:r>
            <a:endParaRPr lang="en-US" sz="2000" dirty="0">
              <a:cs typeface="Courier New" panose="02070309020205020404" pitchFamily="49" charset="0"/>
            </a:endParaRPr>
          </a:p>
          <a:p>
            <a:pPr marL="457200" indent="-457200">
              <a:buFont typeface="+mj-lt"/>
              <a:buAutoNum type="arabicPeriod"/>
            </a:pPr>
            <a:r>
              <a:rPr lang="en-US" sz="2000" dirty="0">
                <a:cs typeface="Courier New" panose="02070309020205020404" pitchFamily="49" charset="0"/>
              </a:rPr>
              <a:t>Construct order independent encodings of all matrices, sorting the rows and columns by increasing values of their OIEs.</a:t>
            </a:r>
          </a:p>
          <a:p>
            <a:pPr marL="457200" indent="-457200">
              <a:buFont typeface="+mj-lt"/>
              <a:buAutoNum type="arabicPeriod"/>
            </a:pPr>
            <a:r>
              <a:rPr lang="en-US" sz="2000" dirty="0">
                <a:cs typeface="Courier New" panose="02070309020205020404" pitchFamily="49" charset="0"/>
              </a:rPr>
              <a:t>Evaluate all encoding constrained permutations for the reactant stoichiometry matrices. If no identity is found, return False.</a:t>
            </a:r>
          </a:p>
          <a:p>
            <a:pPr marL="457200" indent="-457200">
              <a:buFont typeface="+mj-lt"/>
              <a:buAutoNum type="arabicPeriod"/>
            </a:pPr>
            <a:r>
              <a:rPr lang="en-US" sz="2000" dirty="0">
                <a:cs typeface="Courier New" panose="02070309020205020404" pitchFamily="49" charset="0"/>
              </a:rPr>
              <a:t>For each instance identity permutation, compare the product stoichiometry matrices. If identical, return True.</a:t>
            </a:r>
          </a:p>
          <a:p>
            <a:pPr marL="457200" indent="-457200">
              <a:buFont typeface="+mj-lt"/>
              <a:buAutoNum type="arabicPeriod"/>
            </a:pPr>
            <a:r>
              <a:rPr lang="en-US" sz="2000" dirty="0">
                <a:cs typeface="Courier New" panose="02070309020205020404" pitchFamily="49" charset="0"/>
              </a:rPr>
              <a:t>If no permutation produces identical reactant and product stoichiometry matrices, return False.</a:t>
            </a:r>
          </a:p>
          <a:p>
            <a:pPr marL="457200" indent="-457200">
              <a:buFont typeface="+mj-lt"/>
              <a:buAutoNum type="arabicPeriod"/>
            </a:pPr>
            <a:endParaRPr lang="en-US" sz="2000" dirty="0">
              <a:cs typeface="Courier New" panose="02070309020205020404" pitchFamily="49" charset="0"/>
            </a:endParaRPr>
          </a:p>
          <a:p>
            <a:pPr marL="0" indent="0">
              <a:buNone/>
            </a:pPr>
            <a:r>
              <a:rPr lang="en-US" sz="2100" b="1" dirty="0">
                <a:cs typeface="Courier New" panose="02070309020205020404" pitchFamily="49" charset="0"/>
              </a:rPr>
              <a:t>Weak identity</a:t>
            </a:r>
          </a:p>
          <a:p>
            <a:r>
              <a:rPr lang="en-US" sz="2000" dirty="0">
                <a:cs typeface="Courier New" panose="02070309020205020404" pitchFamily="49" charset="0"/>
              </a:rPr>
              <a:t>Use difference between product and reactant stoichiometry matrices</a:t>
            </a:r>
          </a:p>
          <a:p>
            <a:r>
              <a:rPr lang="en-US" sz="2000" dirty="0">
                <a:cs typeface="Courier New" panose="02070309020205020404" pitchFamily="49" charset="0"/>
              </a:rPr>
              <a:t>Only need steps 1 &amp; 2.</a:t>
            </a:r>
          </a:p>
          <a:p>
            <a:pPr marL="457200" indent="-457200">
              <a:buFont typeface="+mj-lt"/>
              <a:buAutoNum type="arabicPeriod"/>
            </a:pPr>
            <a:endParaRPr lang="en-US" sz="2000" dirty="0">
              <a:cs typeface="Courier New" panose="02070309020205020404" pitchFamily="49" charset="0"/>
            </a:endParaRPr>
          </a:p>
        </p:txBody>
      </p:sp>
      <p:sp>
        <p:nvSpPr>
          <p:cNvPr id="4" name="TextBox 3">
            <a:extLst>
              <a:ext uri="{FF2B5EF4-FFF2-40B4-BE49-F238E27FC236}">
                <a16:creationId xmlns:a16="http://schemas.microsoft.com/office/drawing/2014/main" id="{C1E8FFF4-E437-2ADE-0995-69D779F5AC8F}"/>
              </a:ext>
            </a:extLst>
          </p:cNvPr>
          <p:cNvSpPr txBox="1"/>
          <p:nvPr/>
        </p:nvSpPr>
        <p:spPr>
          <a:xfrm>
            <a:off x="449317" y="2057873"/>
            <a:ext cx="184731" cy="369332"/>
          </a:xfrm>
          <a:prstGeom prst="rect">
            <a:avLst/>
          </a:prstGeom>
          <a:noFill/>
        </p:spPr>
        <p:txBody>
          <a:bodyPr wrap="none" rtlCol="0">
            <a:spAutoFit/>
          </a:bodyPr>
          <a:lstStyle/>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2968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838200" y="228392"/>
            <a:ext cx="10515600" cy="660370"/>
          </a:xfrm>
        </p:spPr>
        <p:txBody>
          <a:bodyPr>
            <a:normAutofit/>
          </a:bodyPr>
          <a:lstStyle/>
          <a:p>
            <a:r>
              <a:rPr lang="en-US" dirty="0"/>
              <a:t>Analysis of DSIRN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09ADEC-4FA8-64E2-C3E3-151247DC0747}"/>
                  </a:ext>
                </a:extLst>
              </p:cNvPr>
              <p:cNvSpPr>
                <a:spLocks noGrp="1"/>
              </p:cNvSpPr>
              <p:nvPr>
                <p:ph idx="1"/>
              </p:nvPr>
            </p:nvSpPr>
            <p:spPr>
              <a:xfrm>
                <a:off x="838200" y="1005225"/>
                <a:ext cx="10515600" cy="5515215"/>
              </a:xfrm>
            </p:spPr>
            <p:txBody>
              <a:bodyPr>
                <a:normAutofit fontScale="85000" lnSpcReduction="20000"/>
              </a:bodyPr>
              <a:lstStyle/>
              <a:p>
                <a:r>
                  <a:rPr lang="en-US" dirty="0"/>
                  <a:t>Depends on the effectiveness of the order independent encoding (OIE) of rows and columns.</a:t>
                </a:r>
              </a:p>
              <a:p>
                <a:r>
                  <a:rPr lang="en-US" dirty="0"/>
                  <a:t>A simple analysis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r>
                  <a:rPr lang="en-US" dirty="0"/>
                  <a:t> are respectively number of species, one minus the number of partitions of species formed by the OIE, the fraction of species in the largest partition, and the total number of permutations using DSIRN. Assume that the number of species are equally divided among the non-largest partition.</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den>
                                  </m:f>
                                </m:e>
                              </m:d>
                              <m:r>
                                <a:rPr lang="en-US" b="0" i="0" smtClean="0">
                                  <a:latin typeface="Cambria Math" panose="02040503050406030204" pitchFamily="18" charset="0"/>
                                </a:rPr>
                                <m:t>!</m:t>
                              </m:r>
                            </m:e>
                          </m:d>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sup>
                      </m:sSup>
                    </m:oMath>
                  </m:oMathPara>
                </a14:m>
                <a:endParaRPr lang="en-US" dirty="0"/>
              </a:p>
              <a:p>
                <a:pPr lvl="1"/>
                <a:r>
                  <a:rPr lang="en-US" dirty="0"/>
                  <a:t>Calculate the total number of permutations for reactions in the same way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endParaRPr lang="en-US" b="0" dirty="0"/>
              </a:p>
              <a:p>
                <a:pPr lvl="1"/>
                <a:r>
                  <a:rPr lang="en-US" dirty="0"/>
                  <a:t>The total number of partitions that must be exampled by DSIRN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oMath>
                </a14:m>
                <a:endParaRPr lang="en-US" dirty="0"/>
              </a:p>
              <a:p>
                <a:r>
                  <a:rPr lang="en-US" dirty="0"/>
                  <a:t>Observations about the number of DSIRN permutations:</a:t>
                </a:r>
              </a:p>
              <a:p>
                <a:pPr lvl="1"/>
                <a:r>
                  <a:rPr lang="en-US" dirty="0"/>
                  <a:t>Same as the naïve algorithm 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m:t>
                        </m:r>
                      </m:sub>
                    </m:sSub>
                    <m:r>
                      <a:rPr lang="en-US" b="0" i="1" smtClean="0">
                        <a:latin typeface="Cambria Math" panose="02040503050406030204" pitchFamily="18" charset="0"/>
                      </a:rPr>
                      <m:t>→1</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→1</m:t>
                    </m:r>
                  </m:oMath>
                </a14:m>
                <a:r>
                  <a:rPr lang="en-US" dirty="0"/>
                  <a:t>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oMath>
                </a14:m>
                <a:endParaRPr lang="en-US" dirty="0"/>
              </a:p>
              <a:p>
                <a:r>
                  <a:rPr lang="en-US" dirty="0"/>
                  <a:t>Conclusions: Find OIE that</a:t>
                </a:r>
              </a:p>
              <a:p>
                <a:pPr lvl="1"/>
                <a:r>
                  <a:rPr lang="en-US" dirty="0"/>
                  <a:t>minimizes the size of the largest partition</a:t>
                </a:r>
              </a:p>
              <a:p>
                <a:pPr lvl="1"/>
                <a:r>
                  <a:rPr lang="en-US" dirty="0"/>
                  <a:t>maximizes the number of partitions</a:t>
                </a:r>
              </a:p>
              <a:p>
                <a:pPr lvl="1"/>
                <a:endParaRPr lang="en-US" dirty="0"/>
              </a:p>
            </p:txBody>
          </p:sp>
        </mc:Choice>
        <mc:Fallback xmlns="">
          <p:sp>
            <p:nvSpPr>
              <p:cNvPr id="3" name="Content Placeholder 2">
                <a:extLst>
                  <a:ext uri="{FF2B5EF4-FFF2-40B4-BE49-F238E27FC236}">
                    <a16:creationId xmlns:a16="http://schemas.microsoft.com/office/drawing/2014/main" id="{0009ADEC-4FA8-64E2-C3E3-151247DC0747}"/>
                  </a:ext>
                </a:extLst>
              </p:cNvPr>
              <p:cNvSpPr>
                <a:spLocks noGrp="1" noRot="1" noChangeAspect="1" noMove="1" noResize="1" noEditPoints="1" noAdjustHandles="1" noChangeArrowheads="1" noChangeShapeType="1" noTextEdit="1"/>
              </p:cNvSpPr>
              <p:nvPr>
                <p:ph idx="1"/>
              </p:nvPr>
            </p:nvSpPr>
            <p:spPr>
              <a:xfrm>
                <a:off x="838200" y="1005225"/>
                <a:ext cx="10515600" cy="5515215"/>
              </a:xfrm>
              <a:blipFill>
                <a:blip r:embed="rId2"/>
                <a:stretch>
                  <a:fillRect l="-844" t="-2529" r="-844"/>
                </a:stretch>
              </a:blipFill>
            </p:spPr>
            <p:txBody>
              <a:bodyPr/>
              <a:lstStyle/>
              <a:p>
                <a:r>
                  <a:rPr lang="en-US">
                    <a:noFill/>
                  </a:rPr>
                  <a:t> </a:t>
                </a:r>
              </a:p>
            </p:txBody>
          </p:sp>
        </mc:Fallback>
      </mc:AlternateContent>
    </p:spTree>
    <p:extLst>
      <p:ext uri="{BB962C8B-B14F-4D97-AF65-F5344CB8AC3E}">
        <p14:creationId xmlns:p14="http://schemas.microsoft.com/office/powerpoint/2010/main" val="393959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CE568D-7C28-6F3C-5F5F-F04D9D3ECC73}"/>
              </a:ext>
            </a:extLst>
          </p:cNvPr>
          <p:cNvSpPr>
            <a:spLocks noGrp="1"/>
          </p:cNvSpPr>
          <p:nvPr>
            <p:ph type="title"/>
          </p:nvPr>
        </p:nvSpPr>
        <p:spPr>
          <a:xfrm>
            <a:off x="1060390" y="356580"/>
            <a:ext cx="10515600" cy="737282"/>
          </a:xfrm>
        </p:spPr>
        <p:txBody>
          <a:bodyPr>
            <a:noAutofit/>
          </a:bodyPr>
          <a:lstStyle/>
          <a:p>
            <a:r>
              <a:rPr lang="en-US" sz="3200" dirty="0"/>
              <a:t>DSIRN Efficiently Clusters Structurally Identical Networks.</a:t>
            </a:r>
          </a:p>
        </p:txBody>
      </p:sp>
      <p:pic>
        <p:nvPicPr>
          <p:cNvPr id="2050" name="Picture 2">
            <a:extLst>
              <a:ext uri="{FF2B5EF4-FFF2-40B4-BE49-F238E27FC236}">
                <a16:creationId xmlns:a16="http://schemas.microsoft.com/office/drawing/2014/main" id="{8EB84780-A773-B2F1-D809-0F1A2FE32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791" y="1521150"/>
            <a:ext cx="4580055" cy="4292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E71E767-ADAF-7CFB-CD16-F0D157E86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9595" y="1521150"/>
            <a:ext cx="4581385" cy="419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80F4B5-E63E-2004-6B0D-BCBF2A208A9D}"/>
              </a:ext>
            </a:extLst>
          </p:cNvPr>
          <p:cNvSpPr txBox="1"/>
          <p:nvPr/>
        </p:nvSpPr>
        <p:spPr>
          <a:xfrm>
            <a:off x="461993" y="2743199"/>
            <a:ext cx="686406" cy="307777"/>
          </a:xfrm>
          <a:prstGeom prst="rect">
            <a:avLst/>
          </a:prstGeom>
          <a:noFill/>
        </p:spPr>
        <p:txBody>
          <a:bodyPr wrap="none" rtlCol="0">
            <a:spAutoFit/>
          </a:bodyPr>
          <a:lstStyle/>
          <a:p>
            <a:r>
              <a:rPr lang="en-US" sz="1400" dirty="0"/>
              <a:t>30 min</a:t>
            </a:r>
          </a:p>
        </p:txBody>
      </p:sp>
      <p:sp>
        <p:nvSpPr>
          <p:cNvPr id="6" name="TextBox 5">
            <a:extLst>
              <a:ext uri="{FF2B5EF4-FFF2-40B4-BE49-F238E27FC236}">
                <a16:creationId xmlns:a16="http://schemas.microsoft.com/office/drawing/2014/main" id="{2D08FC5B-E6A0-D4D9-38EA-BBCF0080679C}"/>
              </a:ext>
            </a:extLst>
          </p:cNvPr>
          <p:cNvSpPr txBox="1"/>
          <p:nvPr/>
        </p:nvSpPr>
        <p:spPr>
          <a:xfrm>
            <a:off x="485779" y="2220481"/>
            <a:ext cx="729815" cy="307777"/>
          </a:xfrm>
          <a:prstGeom prst="rect">
            <a:avLst/>
          </a:prstGeom>
          <a:noFill/>
        </p:spPr>
        <p:txBody>
          <a:bodyPr wrap="none" rtlCol="0">
            <a:spAutoFit/>
          </a:bodyPr>
          <a:lstStyle/>
          <a:p>
            <a:r>
              <a:rPr lang="en-US" sz="1400" dirty="0"/>
              <a:t>3 hours</a:t>
            </a:r>
          </a:p>
        </p:txBody>
      </p:sp>
      <p:sp>
        <p:nvSpPr>
          <p:cNvPr id="7" name="TextBox 6">
            <a:extLst>
              <a:ext uri="{FF2B5EF4-FFF2-40B4-BE49-F238E27FC236}">
                <a16:creationId xmlns:a16="http://schemas.microsoft.com/office/drawing/2014/main" id="{E2CE67D0-03C3-7817-14AD-56BA34BC4364}"/>
              </a:ext>
            </a:extLst>
          </p:cNvPr>
          <p:cNvSpPr txBox="1"/>
          <p:nvPr/>
        </p:nvSpPr>
        <p:spPr>
          <a:xfrm>
            <a:off x="519482" y="1697763"/>
            <a:ext cx="575670" cy="307777"/>
          </a:xfrm>
          <a:prstGeom prst="rect">
            <a:avLst/>
          </a:prstGeom>
          <a:noFill/>
        </p:spPr>
        <p:txBody>
          <a:bodyPr wrap="none" rtlCol="0">
            <a:spAutoFit/>
          </a:bodyPr>
          <a:lstStyle/>
          <a:p>
            <a:r>
              <a:rPr lang="en-US" sz="1400" dirty="0"/>
              <a:t>1 day</a:t>
            </a:r>
          </a:p>
        </p:txBody>
      </p:sp>
      <p:sp>
        <p:nvSpPr>
          <p:cNvPr id="2" name="TextBox 1">
            <a:extLst>
              <a:ext uri="{FF2B5EF4-FFF2-40B4-BE49-F238E27FC236}">
                <a16:creationId xmlns:a16="http://schemas.microsoft.com/office/drawing/2014/main" id="{3456B2C1-7ED4-660F-9511-40B49F4CF764}"/>
              </a:ext>
            </a:extLst>
          </p:cNvPr>
          <p:cNvSpPr txBox="1"/>
          <p:nvPr/>
        </p:nvSpPr>
        <p:spPr>
          <a:xfrm>
            <a:off x="467817" y="3709190"/>
            <a:ext cx="643125" cy="307777"/>
          </a:xfrm>
          <a:prstGeom prst="rect">
            <a:avLst/>
          </a:prstGeom>
          <a:noFill/>
        </p:spPr>
        <p:txBody>
          <a:bodyPr wrap="none" rtlCol="0">
            <a:spAutoFit/>
          </a:bodyPr>
          <a:lstStyle/>
          <a:p>
            <a:r>
              <a:rPr lang="en-US" sz="1400" dirty="0"/>
              <a:t>10 sec</a:t>
            </a:r>
          </a:p>
        </p:txBody>
      </p:sp>
    </p:spTree>
    <p:extLst>
      <p:ext uri="{BB962C8B-B14F-4D97-AF65-F5344CB8AC3E}">
        <p14:creationId xmlns:p14="http://schemas.microsoft.com/office/powerpoint/2010/main" val="352496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D4F5-00EB-D468-8BB3-D88CC19CBE73}"/>
              </a:ext>
            </a:extLst>
          </p:cNvPr>
          <p:cNvSpPr>
            <a:spLocks noGrp="1"/>
          </p:cNvSpPr>
          <p:nvPr>
            <p:ph type="title"/>
          </p:nvPr>
        </p:nvSpPr>
        <p:spPr/>
        <p:txBody>
          <a:bodyPr>
            <a:normAutofit/>
          </a:bodyPr>
          <a:lstStyle/>
          <a:p>
            <a:r>
              <a:rPr lang="en-US" sz="3600" dirty="0"/>
              <a:t>Preliminary Analysis of </a:t>
            </a:r>
            <a:r>
              <a:rPr lang="en-US" sz="3600" dirty="0" err="1">
                <a:latin typeface="Courier New" panose="02070309020205020404" pitchFamily="49" charset="0"/>
                <a:cs typeface="Courier New" panose="02070309020205020404" pitchFamily="49" charset="0"/>
              </a:rPr>
              <a:t>OscillatorDatabase</a:t>
            </a:r>
            <a:endParaRPr lang="en-US" sz="36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0EDA891-E54F-F7A8-0FBE-85A0F339B1E8}"/>
              </a:ext>
            </a:extLst>
          </p:cNvPr>
          <p:cNvSpPr>
            <a:spLocks noGrp="1"/>
          </p:cNvSpPr>
          <p:nvPr>
            <p:ph idx="1"/>
          </p:nvPr>
        </p:nvSpPr>
        <p:spPr/>
        <p:txBody>
          <a:bodyPr/>
          <a:lstStyle/>
          <a:p>
            <a:endParaRPr lang="en-US"/>
          </a:p>
        </p:txBody>
      </p:sp>
      <p:pic>
        <p:nvPicPr>
          <p:cNvPr id="3078" name="Picture 6">
            <a:extLst>
              <a:ext uri="{FF2B5EF4-FFF2-40B4-BE49-F238E27FC236}">
                <a16:creationId xmlns:a16="http://schemas.microsoft.com/office/drawing/2014/main" id="{52D76F5E-29A5-7B47-7551-AF9A9FF13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2096" y="1690688"/>
            <a:ext cx="3647807" cy="334278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E5B5372-B696-0393-DF57-75DB8A41C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79" y="1690688"/>
            <a:ext cx="3647806" cy="334278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BEFD4D67-4C5C-D180-C2F8-3BFC7306E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714" y="1676698"/>
            <a:ext cx="36893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1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025A-2EF1-82A5-8FB5-B0892525F98F}"/>
              </a:ext>
            </a:extLst>
          </p:cNvPr>
          <p:cNvSpPr>
            <a:spLocks noGrp="1"/>
          </p:cNvSpPr>
          <p:nvPr>
            <p:ph type="title"/>
          </p:nvPr>
        </p:nvSpPr>
        <p:spPr/>
        <p:txBody>
          <a:bodyPr/>
          <a:lstStyle/>
          <a:p>
            <a:r>
              <a:rPr lang="en-US" dirty="0"/>
              <a:t>A Related Problem: Clustering Structurally Identical CRNs</a:t>
            </a:r>
          </a:p>
        </p:txBody>
      </p:sp>
      <p:sp>
        <p:nvSpPr>
          <p:cNvPr id="3" name="Content Placeholder 2">
            <a:extLst>
              <a:ext uri="{FF2B5EF4-FFF2-40B4-BE49-F238E27FC236}">
                <a16:creationId xmlns:a16="http://schemas.microsoft.com/office/drawing/2014/main" id="{A4306ED5-51BF-982D-713A-76859B15B9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8376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9341-478A-79F1-0E61-E7611FEEFC65}"/>
              </a:ext>
            </a:extLst>
          </p:cNvPr>
          <p:cNvSpPr>
            <a:spLocks noGrp="1"/>
          </p:cNvSpPr>
          <p:nvPr>
            <p:ph type="title"/>
          </p:nvPr>
        </p:nvSpPr>
        <p:spPr/>
        <p:txBody>
          <a:bodyPr/>
          <a:lstStyle/>
          <a:p>
            <a:r>
              <a:rPr lang="en-US" dirty="0"/>
              <a:t>Detecting Structurally Identical Subsets</a:t>
            </a:r>
          </a:p>
        </p:txBody>
      </p:sp>
      <p:sp>
        <p:nvSpPr>
          <p:cNvPr id="3" name="Content Placeholder 2">
            <a:extLst>
              <a:ext uri="{FF2B5EF4-FFF2-40B4-BE49-F238E27FC236}">
                <a16:creationId xmlns:a16="http://schemas.microsoft.com/office/drawing/2014/main" id="{D7A8EFAC-0D43-4EFC-BB5F-5E0482F81040}"/>
              </a:ext>
            </a:extLst>
          </p:cNvPr>
          <p:cNvSpPr>
            <a:spLocks noGrp="1"/>
          </p:cNvSpPr>
          <p:nvPr>
            <p:ph idx="1"/>
          </p:nvPr>
        </p:nvSpPr>
        <p:spPr/>
        <p:txBody>
          <a:bodyPr/>
          <a:lstStyle/>
          <a:p>
            <a:r>
              <a:rPr lang="en-US" dirty="0"/>
              <a:t>Problem description</a:t>
            </a:r>
          </a:p>
          <a:p>
            <a:r>
              <a:rPr lang="en-US" dirty="0"/>
              <a:t>Why it’s interesting</a:t>
            </a:r>
          </a:p>
          <a:p>
            <a:pPr lvl="1"/>
            <a:r>
              <a:rPr lang="en-US" dirty="0"/>
              <a:t>Are simple oscillators embedded in complex oscillators?</a:t>
            </a:r>
          </a:p>
          <a:p>
            <a:r>
              <a:rPr lang="en-US" dirty="0"/>
              <a:t>Computational complexity</a:t>
            </a:r>
          </a:p>
        </p:txBody>
      </p:sp>
    </p:spTree>
    <p:extLst>
      <p:ext uri="{BB962C8B-B14F-4D97-AF65-F5344CB8AC3E}">
        <p14:creationId xmlns:p14="http://schemas.microsoft.com/office/powerpoint/2010/main" val="1823501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378E-7A03-6734-3848-23FC6E4483D9}"/>
              </a:ext>
            </a:extLst>
          </p:cNvPr>
          <p:cNvSpPr>
            <a:spLocks noGrp="1"/>
          </p:cNvSpPr>
          <p:nvPr>
            <p:ph type="title"/>
          </p:nvPr>
        </p:nvSpPr>
        <p:spPr>
          <a:xfrm>
            <a:off x="354725" y="299812"/>
            <a:ext cx="10515600" cy="636281"/>
          </a:xfrm>
        </p:spPr>
        <p:txBody>
          <a:bodyPr>
            <a:normAutofit/>
          </a:bodyPr>
          <a:lstStyle/>
          <a:p>
            <a:r>
              <a:rPr lang="en-US" dirty="0"/>
              <a:t>Structural Subnets</a:t>
            </a:r>
          </a:p>
        </p:txBody>
      </p:sp>
      <p:sp>
        <p:nvSpPr>
          <p:cNvPr id="3" name="Content Placeholder 2">
            <a:extLst>
              <a:ext uri="{FF2B5EF4-FFF2-40B4-BE49-F238E27FC236}">
                <a16:creationId xmlns:a16="http://schemas.microsoft.com/office/drawing/2014/main" id="{26758399-2116-BEEF-968F-8BEF2ED11FB3}"/>
              </a:ext>
            </a:extLst>
          </p:cNvPr>
          <p:cNvSpPr>
            <a:spLocks noGrp="1"/>
          </p:cNvSpPr>
          <p:nvPr>
            <p:ph idx="1"/>
          </p:nvPr>
        </p:nvSpPr>
        <p:spPr>
          <a:xfrm>
            <a:off x="8778701" y="3414454"/>
            <a:ext cx="3260834" cy="1164709"/>
          </a:xfrm>
        </p:spPr>
        <p:txBody>
          <a:bodyPr>
            <a:normAutofit fontScale="85000" lnSpcReduction="20000"/>
          </a:bodyPr>
          <a:lstStyle/>
          <a:p>
            <a:pPr marL="0" indent="0">
              <a:buNone/>
            </a:pPr>
            <a:r>
              <a:rPr lang="en-US" dirty="0"/>
              <a:t>B is a subnet of A with</a:t>
            </a:r>
          </a:p>
          <a:p>
            <a:r>
              <a:rPr lang="en-US" dirty="0">
                <a:latin typeface="Courier New" panose="02070309020205020404" pitchFamily="49" charset="0"/>
                <a:cs typeface="Courier New" panose="02070309020205020404" pitchFamily="49" charset="0"/>
              </a:rPr>
              <a:t>S1=Sp2, S2=Sp2</a:t>
            </a:r>
          </a:p>
          <a:p>
            <a:r>
              <a:rPr lang="en-US" dirty="0">
                <a:latin typeface="Courier New" panose="02070309020205020404" pitchFamily="49" charset="0"/>
                <a:cs typeface="Courier New" panose="02070309020205020404" pitchFamily="49" charset="0"/>
              </a:rPr>
              <a:t>J3=Jp1, J4=Jp2</a:t>
            </a:r>
          </a:p>
        </p:txBody>
      </p:sp>
      <p:sp>
        <p:nvSpPr>
          <p:cNvPr id="34" name="TextBox 33">
            <a:extLst>
              <a:ext uri="{FF2B5EF4-FFF2-40B4-BE49-F238E27FC236}">
                <a16:creationId xmlns:a16="http://schemas.microsoft.com/office/drawing/2014/main" id="{AC8E4C97-D9CD-AAC4-1C93-D4634648FBEB}"/>
              </a:ext>
            </a:extLst>
          </p:cNvPr>
          <p:cNvSpPr txBox="1"/>
          <p:nvPr/>
        </p:nvSpPr>
        <p:spPr>
          <a:xfrm>
            <a:off x="2472287" y="2968439"/>
            <a:ext cx="2528256" cy="1200329"/>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J1: S1 -&gt; S2 + S3</a:t>
            </a:r>
          </a:p>
          <a:p>
            <a:r>
              <a:rPr lang="en-US" dirty="0">
                <a:latin typeface="Courier New" panose="02070309020205020404" pitchFamily="49" charset="0"/>
                <a:cs typeface="Courier New" panose="02070309020205020404" pitchFamily="49" charset="0"/>
              </a:rPr>
              <a:t>J2: S1 + S3 -&gt; S2</a:t>
            </a:r>
          </a:p>
          <a:p>
            <a:r>
              <a:rPr lang="en-US" dirty="0">
                <a:latin typeface="Courier New" panose="02070309020205020404" pitchFamily="49" charset="0"/>
                <a:cs typeface="Courier New" panose="02070309020205020404" pitchFamily="49" charset="0"/>
              </a:rPr>
              <a:t>J3: S2 -&gt; S1</a:t>
            </a:r>
          </a:p>
          <a:p>
            <a:r>
              <a:rPr lang="en-US" dirty="0">
                <a:latin typeface="Courier New" panose="02070309020205020404" pitchFamily="49" charset="0"/>
                <a:cs typeface="Courier New" panose="02070309020205020404" pitchFamily="49" charset="0"/>
              </a:rPr>
              <a:t>J4:    -&gt; S2</a:t>
            </a:r>
          </a:p>
        </p:txBody>
      </p:sp>
      <p:grpSp>
        <p:nvGrpSpPr>
          <p:cNvPr id="42" name="Group 41">
            <a:extLst>
              <a:ext uri="{FF2B5EF4-FFF2-40B4-BE49-F238E27FC236}">
                <a16:creationId xmlns:a16="http://schemas.microsoft.com/office/drawing/2014/main" id="{6C9663D1-61B2-E0B5-6C3F-BC2F9D67B011}"/>
              </a:ext>
            </a:extLst>
          </p:cNvPr>
          <p:cNvGrpSpPr/>
          <p:nvPr/>
        </p:nvGrpSpPr>
        <p:grpSpPr>
          <a:xfrm>
            <a:off x="2472287" y="4276656"/>
            <a:ext cx="2257095" cy="1432719"/>
            <a:chOff x="5428593" y="1942572"/>
            <a:chExt cx="2257095" cy="1432719"/>
          </a:xfrm>
        </p:grpSpPr>
        <p:sp>
          <p:nvSpPr>
            <p:cNvPr id="22" name="TextBox 21">
              <a:extLst>
                <a:ext uri="{FF2B5EF4-FFF2-40B4-BE49-F238E27FC236}">
                  <a16:creationId xmlns:a16="http://schemas.microsoft.com/office/drawing/2014/main" id="{B14D2AE8-3430-DA29-8FF4-FCF94D193EA0}"/>
                </a:ext>
              </a:extLst>
            </p:cNvPr>
            <p:cNvSpPr txBox="1"/>
            <p:nvPr/>
          </p:nvSpPr>
          <p:spPr>
            <a:xfrm>
              <a:off x="5846379" y="300595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3" name="TextBox 22">
              <a:extLst>
                <a:ext uri="{FF2B5EF4-FFF2-40B4-BE49-F238E27FC236}">
                  <a16:creationId xmlns:a16="http://schemas.microsoft.com/office/drawing/2014/main" id="{E8CB6AD1-874B-938C-D962-2621F7A308C5}"/>
                </a:ext>
              </a:extLst>
            </p:cNvPr>
            <p:cNvSpPr txBox="1"/>
            <p:nvPr/>
          </p:nvSpPr>
          <p:spPr>
            <a:xfrm>
              <a:off x="5846379" y="26398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4" name="TextBox 23">
              <a:extLst>
                <a:ext uri="{FF2B5EF4-FFF2-40B4-BE49-F238E27FC236}">
                  <a16:creationId xmlns:a16="http://schemas.microsoft.com/office/drawing/2014/main" id="{3127AE00-E8A3-F37B-F97C-2178D9E4126C}"/>
                </a:ext>
              </a:extLst>
            </p:cNvPr>
            <p:cNvSpPr txBox="1"/>
            <p:nvPr/>
          </p:nvSpPr>
          <p:spPr>
            <a:xfrm>
              <a:off x="5846379" y="22736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5" name="TextBox 24">
              <a:extLst>
                <a:ext uri="{FF2B5EF4-FFF2-40B4-BE49-F238E27FC236}">
                  <a16:creationId xmlns:a16="http://schemas.microsoft.com/office/drawing/2014/main" id="{E977CCFA-A1F4-1D09-5600-6E75341A9930}"/>
                </a:ext>
              </a:extLst>
            </p:cNvPr>
            <p:cNvSpPr txBox="1"/>
            <p:nvPr/>
          </p:nvSpPr>
          <p:spPr>
            <a:xfrm>
              <a:off x="6303578" y="300070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6" name="TextBox 25">
              <a:extLst>
                <a:ext uri="{FF2B5EF4-FFF2-40B4-BE49-F238E27FC236}">
                  <a16:creationId xmlns:a16="http://schemas.microsoft.com/office/drawing/2014/main" id="{5583629A-1474-9598-7EE2-0F573A209E2D}"/>
                </a:ext>
              </a:extLst>
            </p:cNvPr>
            <p:cNvSpPr txBox="1"/>
            <p:nvPr/>
          </p:nvSpPr>
          <p:spPr>
            <a:xfrm>
              <a:off x="6303578"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7" name="TextBox 26">
              <a:extLst>
                <a:ext uri="{FF2B5EF4-FFF2-40B4-BE49-F238E27FC236}">
                  <a16:creationId xmlns:a16="http://schemas.microsoft.com/office/drawing/2014/main" id="{779FEA59-B5E1-D04E-A42C-92BD733234B1}"/>
                </a:ext>
              </a:extLst>
            </p:cNvPr>
            <p:cNvSpPr txBox="1"/>
            <p:nvPr/>
          </p:nvSpPr>
          <p:spPr>
            <a:xfrm>
              <a:off x="6303578"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8" name="TextBox 27">
              <a:extLst>
                <a:ext uri="{FF2B5EF4-FFF2-40B4-BE49-F238E27FC236}">
                  <a16:creationId xmlns:a16="http://schemas.microsoft.com/office/drawing/2014/main" id="{EBA32BBD-0A44-057C-C82C-906BC7582DC0}"/>
                </a:ext>
              </a:extLst>
            </p:cNvPr>
            <p:cNvSpPr txBox="1"/>
            <p:nvPr/>
          </p:nvSpPr>
          <p:spPr>
            <a:xfrm>
              <a:off x="6766034" y="30007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9" name="TextBox 28">
              <a:extLst>
                <a:ext uri="{FF2B5EF4-FFF2-40B4-BE49-F238E27FC236}">
                  <a16:creationId xmlns:a16="http://schemas.microsoft.com/office/drawing/2014/main" id="{7E2BC22A-6DCA-DC82-3E2A-1E56CC696725}"/>
                </a:ext>
              </a:extLst>
            </p:cNvPr>
            <p:cNvSpPr txBox="1"/>
            <p:nvPr/>
          </p:nvSpPr>
          <p:spPr>
            <a:xfrm>
              <a:off x="6766034"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0" name="TextBox 29">
              <a:extLst>
                <a:ext uri="{FF2B5EF4-FFF2-40B4-BE49-F238E27FC236}">
                  <a16:creationId xmlns:a16="http://schemas.microsoft.com/office/drawing/2014/main" id="{7CC46EF3-5102-43BD-E194-0AF5E08FDCD5}"/>
                </a:ext>
              </a:extLst>
            </p:cNvPr>
            <p:cNvSpPr txBox="1"/>
            <p:nvPr/>
          </p:nvSpPr>
          <p:spPr>
            <a:xfrm>
              <a:off x="6766034"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1" name="TextBox 30">
              <a:extLst>
                <a:ext uri="{FF2B5EF4-FFF2-40B4-BE49-F238E27FC236}">
                  <a16:creationId xmlns:a16="http://schemas.microsoft.com/office/drawing/2014/main" id="{17F45E0E-D576-C154-8368-1448AB539888}"/>
                </a:ext>
              </a:extLst>
            </p:cNvPr>
            <p:cNvSpPr txBox="1"/>
            <p:nvPr/>
          </p:nvSpPr>
          <p:spPr>
            <a:xfrm>
              <a:off x="7223233" y="299545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2" name="TextBox 31">
              <a:extLst>
                <a:ext uri="{FF2B5EF4-FFF2-40B4-BE49-F238E27FC236}">
                  <a16:creationId xmlns:a16="http://schemas.microsoft.com/office/drawing/2014/main" id="{D8CACC22-28BB-6F6B-47AB-9498435799EB}"/>
                </a:ext>
              </a:extLst>
            </p:cNvPr>
            <p:cNvSpPr txBox="1"/>
            <p:nvPr/>
          </p:nvSpPr>
          <p:spPr>
            <a:xfrm>
              <a:off x="7223233" y="262929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3" name="TextBox 32">
              <a:extLst>
                <a:ext uri="{FF2B5EF4-FFF2-40B4-BE49-F238E27FC236}">
                  <a16:creationId xmlns:a16="http://schemas.microsoft.com/office/drawing/2014/main" id="{EA814361-FBA9-202C-80B6-03FF5892C07E}"/>
                </a:ext>
              </a:extLst>
            </p:cNvPr>
            <p:cNvSpPr txBox="1"/>
            <p:nvPr/>
          </p:nvSpPr>
          <p:spPr>
            <a:xfrm>
              <a:off x="7223233" y="226314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5" name="TextBox 34">
              <a:extLst>
                <a:ext uri="{FF2B5EF4-FFF2-40B4-BE49-F238E27FC236}">
                  <a16:creationId xmlns:a16="http://schemas.microsoft.com/office/drawing/2014/main" id="{8BFC97BB-5984-FA14-1E5B-D7E255A328F9}"/>
                </a:ext>
              </a:extLst>
            </p:cNvPr>
            <p:cNvSpPr txBox="1"/>
            <p:nvPr/>
          </p:nvSpPr>
          <p:spPr>
            <a:xfrm>
              <a:off x="5909442"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6" name="TextBox 35">
              <a:extLst>
                <a:ext uri="{FF2B5EF4-FFF2-40B4-BE49-F238E27FC236}">
                  <a16:creationId xmlns:a16="http://schemas.microsoft.com/office/drawing/2014/main" id="{CED1EFD8-002D-9CF4-C196-C5C9C2CB7C67}"/>
                </a:ext>
              </a:extLst>
            </p:cNvPr>
            <p:cNvSpPr txBox="1"/>
            <p:nvPr/>
          </p:nvSpPr>
          <p:spPr>
            <a:xfrm>
              <a:off x="6361386"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37" name="TextBox 36">
              <a:extLst>
                <a:ext uri="{FF2B5EF4-FFF2-40B4-BE49-F238E27FC236}">
                  <a16:creationId xmlns:a16="http://schemas.microsoft.com/office/drawing/2014/main" id="{752D873D-D51F-FF8E-2140-E01720616FA0}"/>
                </a:ext>
              </a:extLst>
            </p:cNvPr>
            <p:cNvSpPr txBox="1"/>
            <p:nvPr/>
          </p:nvSpPr>
          <p:spPr>
            <a:xfrm>
              <a:off x="6813330"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J3</a:t>
              </a:r>
            </a:p>
          </p:txBody>
        </p:sp>
        <p:sp>
          <p:nvSpPr>
            <p:cNvPr id="38" name="TextBox 37">
              <a:extLst>
                <a:ext uri="{FF2B5EF4-FFF2-40B4-BE49-F238E27FC236}">
                  <a16:creationId xmlns:a16="http://schemas.microsoft.com/office/drawing/2014/main" id="{CAD8B9FB-9DE8-2964-CEF7-B11D8185FFCC}"/>
                </a:ext>
              </a:extLst>
            </p:cNvPr>
            <p:cNvSpPr txBox="1"/>
            <p:nvPr/>
          </p:nvSpPr>
          <p:spPr>
            <a:xfrm>
              <a:off x="7265274"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J4</a:t>
              </a:r>
            </a:p>
          </p:txBody>
        </p:sp>
        <p:sp>
          <p:nvSpPr>
            <p:cNvPr id="39" name="TextBox 38">
              <a:extLst>
                <a:ext uri="{FF2B5EF4-FFF2-40B4-BE49-F238E27FC236}">
                  <a16:creationId xmlns:a16="http://schemas.microsoft.com/office/drawing/2014/main" id="{8E324CCA-D069-A39D-48D3-C7EE82BF3459}"/>
                </a:ext>
              </a:extLst>
            </p:cNvPr>
            <p:cNvSpPr txBox="1"/>
            <p:nvPr/>
          </p:nvSpPr>
          <p:spPr>
            <a:xfrm>
              <a:off x="5428593" y="232469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40" name="TextBox 39">
              <a:extLst>
                <a:ext uri="{FF2B5EF4-FFF2-40B4-BE49-F238E27FC236}">
                  <a16:creationId xmlns:a16="http://schemas.microsoft.com/office/drawing/2014/main" id="{DE1386B4-FAF6-6095-17F9-1935D93704D5}"/>
                </a:ext>
              </a:extLst>
            </p:cNvPr>
            <p:cNvSpPr txBox="1"/>
            <p:nvPr/>
          </p:nvSpPr>
          <p:spPr>
            <a:xfrm>
              <a:off x="5428593" y="268204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41" name="TextBox 40">
              <a:extLst>
                <a:ext uri="{FF2B5EF4-FFF2-40B4-BE49-F238E27FC236}">
                  <a16:creationId xmlns:a16="http://schemas.microsoft.com/office/drawing/2014/main" id="{08EE143C-B3BE-B853-994E-71DDC7E4EA15}"/>
                </a:ext>
              </a:extLst>
            </p:cNvPr>
            <p:cNvSpPr txBox="1"/>
            <p:nvPr/>
          </p:nvSpPr>
          <p:spPr>
            <a:xfrm>
              <a:off x="5428593" y="303939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grpSp>
      <p:grpSp>
        <p:nvGrpSpPr>
          <p:cNvPr id="63" name="Group 62">
            <a:extLst>
              <a:ext uri="{FF2B5EF4-FFF2-40B4-BE49-F238E27FC236}">
                <a16:creationId xmlns:a16="http://schemas.microsoft.com/office/drawing/2014/main" id="{B19FBCD9-92E2-2B53-5678-13F48B492E19}"/>
              </a:ext>
            </a:extLst>
          </p:cNvPr>
          <p:cNvGrpSpPr/>
          <p:nvPr/>
        </p:nvGrpSpPr>
        <p:grpSpPr>
          <a:xfrm>
            <a:off x="5912425" y="4381873"/>
            <a:ext cx="1565788" cy="1061310"/>
            <a:chOff x="2271516" y="2075470"/>
            <a:chExt cx="1565788" cy="1061310"/>
          </a:xfrm>
        </p:grpSpPr>
        <p:sp>
          <p:nvSpPr>
            <p:cNvPr id="50" name="TextBox 49">
              <a:extLst>
                <a:ext uri="{FF2B5EF4-FFF2-40B4-BE49-F238E27FC236}">
                  <a16:creationId xmlns:a16="http://schemas.microsoft.com/office/drawing/2014/main" id="{4BDD1441-E270-C5F0-47F8-F3566C579723}"/>
                </a:ext>
              </a:extLst>
            </p:cNvPr>
            <p:cNvSpPr txBox="1"/>
            <p:nvPr/>
          </p:nvSpPr>
          <p:spPr>
            <a:xfrm>
              <a:off x="2831194" y="27674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1" name="TextBox 50">
              <a:extLst>
                <a:ext uri="{FF2B5EF4-FFF2-40B4-BE49-F238E27FC236}">
                  <a16:creationId xmlns:a16="http://schemas.microsoft.com/office/drawing/2014/main" id="{9F41C93A-B276-9C09-74B2-A2791C27436A}"/>
                </a:ext>
              </a:extLst>
            </p:cNvPr>
            <p:cNvSpPr txBox="1"/>
            <p:nvPr/>
          </p:nvSpPr>
          <p:spPr>
            <a:xfrm>
              <a:off x="2831194" y="240129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3" name="TextBox 52">
              <a:extLst>
                <a:ext uri="{FF2B5EF4-FFF2-40B4-BE49-F238E27FC236}">
                  <a16:creationId xmlns:a16="http://schemas.microsoft.com/office/drawing/2014/main" id="{5EC15675-3FB0-8800-E872-4CE545837F5E}"/>
                </a:ext>
              </a:extLst>
            </p:cNvPr>
            <p:cNvSpPr txBox="1"/>
            <p:nvPr/>
          </p:nvSpPr>
          <p:spPr>
            <a:xfrm>
              <a:off x="3288393" y="27621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54" name="TextBox 53">
              <a:extLst>
                <a:ext uri="{FF2B5EF4-FFF2-40B4-BE49-F238E27FC236}">
                  <a16:creationId xmlns:a16="http://schemas.microsoft.com/office/drawing/2014/main" id="{54F728EF-1CE4-96A5-9311-4365997DE31F}"/>
                </a:ext>
              </a:extLst>
            </p:cNvPr>
            <p:cNvSpPr txBox="1"/>
            <p:nvPr/>
          </p:nvSpPr>
          <p:spPr>
            <a:xfrm>
              <a:off x="3288393" y="239603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7" name="TextBox 56">
              <a:extLst>
                <a:ext uri="{FF2B5EF4-FFF2-40B4-BE49-F238E27FC236}">
                  <a16:creationId xmlns:a16="http://schemas.microsoft.com/office/drawing/2014/main" id="{22C3B257-D625-4CA6-549F-7AEC1518E609}"/>
                </a:ext>
              </a:extLst>
            </p:cNvPr>
            <p:cNvSpPr txBox="1"/>
            <p:nvPr/>
          </p:nvSpPr>
          <p:spPr>
            <a:xfrm>
              <a:off x="2878490"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a:t>
              </a:r>
            </a:p>
          </p:txBody>
        </p:sp>
        <p:sp>
          <p:nvSpPr>
            <p:cNvPr id="58" name="TextBox 57">
              <a:extLst>
                <a:ext uri="{FF2B5EF4-FFF2-40B4-BE49-F238E27FC236}">
                  <a16:creationId xmlns:a16="http://schemas.microsoft.com/office/drawing/2014/main" id="{A50D56B6-4A56-4E8B-7170-CDACF14827A0}"/>
                </a:ext>
              </a:extLst>
            </p:cNvPr>
            <p:cNvSpPr txBox="1"/>
            <p:nvPr/>
          </p:nvSpPr>
          <p:spPr>
            <a:xfrm>
              <a:off x="3330434"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Jp2</a:t>
              </a:r>
            </a:p>
          </p:txBody>
        </p:sp>
        <p:sp>
          <p:nvSpPr>
            <p:cNvPr id="59" name="TextBox 58">
              <a:extLst>
                <a:ext uri="{FF2B5EF4-FFF2-40B4-BE49-F238E27FC236}">
                  <a16:creationId xmlns:a16="http://schemas.microsoft.com/office/drawing/2014/main" id="{4765F4C5-7D93-134B-69CB-9357EE15647F}"/>
                </a:ext>
              </a:extLst>
            </p:cNvPr>
            <p:cNvSpPr txBox="1"/>
            <p:nvPr/>
          </p:nvSpPr>
          <p:spPr>
            <a:xfrm>
              <a:off x="2271516" y="245759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60" name="TextBox 59">
              <a:extLst>
                <a:ext uri="{FF2B5EF4-FFF2-40B4-BE49-F238E27FC236}">
                  <a16:creationId xmlns:a16="http://schemas.microsoft.com/office/drawing/2014/main" id="{723E9CF2-D88D-131C-B3EC-FD6D83D95303}"/>
                </a:ext>
              </a:extLst>
            </p:cNvPr>
            <p:cNvSpPr txBox="1"/>
            <p:nvPr/>
          </p:nvSpPr>
          <p:spPr>
            <a:xfrm>
              <a:off x="2271516" y="281494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grpSp>
      <p:sp>
        <p:nvSpPr>
          <p:cNvPr id="62" name="TextBox 61">
            <a:extLst>
              <a:ext uri="{FF2B5EF4-FFF2-40B4-BE49-F238E27FC236}">
                <a16:creationId xmlns:a16="http://schemas.microsoft.com/office/drawing/2014/main" id="{3B46F26E-5AE0-4D4D-AC1B-A490909AD3FA}"/>
              </a:ext>
            </a:extLst>
          </p:cNvPr>
          <p:cNvSpPr txBox="1"/>
          <p:nvPr/>
        </p:nvSpPr>
        <p:spPr>
          <a:xfrm>
            <a:off x="5808314" y="2968439"/>
            <a:ext cx="2252540" cy="646331"/>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Jp1: Sp1 -&gt; Sp2</a:t>
            </a:r>
          </a:p>
          <a:p>
            <a:r>
              <a:rPr lang="en-US" dirty="0">
                <a:latin typeface="Courier New" panose="02070309020205020404" pitchFamily="49" charset="0"/>
                <a:cs typeface="Courier New" panose="02070309020205020404" pitchFamily="49" charset="0"/>
              </a:rPr>
              <a:t>Jp2:     -&gt; Sp1</a:t>
            </a:r>
          </a:p>
        </p:txBody>
      </p:sp>
      <p:sp>
        <p:nvSpPr>
          <p:cNvPr id="64" name="TextBox 63">
            <a:extLst>
              <a:ext uri="{FF2B5EF4-FFF2-40B4-BE49-F238E27FC236}">
                <a16:creationId xmlns:a16="http://schemas.microsoft.com/office/drawing/2014/main" id="{5F6829B5-778F-7DC5-33F5-8B219D5C32C2}"/>
              </a:ext>
            </a:extLst>
          </p:cNvPr>
          <p:cNvSpPr txBox="1"/>
          <p:nvPr/>
        </p:nvSpPr>
        <p:spPr>
          <a:xfrm>
            <a:off x="2743200" y="2556680"/>
            <a:ext cx="1323760" cy="400110"/>
          </a:xfrm>
          <a:prstGeom prst="rect">
            <a:avLst/>
          </a:prstGeom>
          <a:noFill/>
        </p:spPr>
        <p:txBody>
          <a:bodyPr wrap="none" rtlCol="0">
            <a:spAutoFit/>
          </a:bodyPr>
          <a:lstStyle/>
          <a:p>
            <a:r>
              <a:rPr lang="en-US" sz="2000" b="1" dirty="0"/>
              <a:t>Network A</a:t>
            </a:r>
          </a:p>
        </p:txBody>
      </p:sp>
      <p:sp>
        <p:nvSpPr>
          <p:cNvPr id="65" name="TextBox 64">
            <a:extLst>
              <a:ext uri="{FF2B5EF4-FFF2-40B4-BE49-F238E27FC236}">
                <a16:creationId xmlns:a16="http://schemas.microsoft.com/office/drawing/2014/main" id="{A688138F-059F-25AA-B2B5-5B812D803986}"/>
              </a:ext>
            </a:extLst>
          </p:cNvPr>
          <p:cNvSpPr txBox="1"/>
          <p:nvPr/>
        </p:nvSpPr>
        <p:spPr>
          <a:xfrm>
            <a:off x="5914780" y="2556680"/>
            <a:ext cx="1312539" cy="400110"/>
          </a:xfrm>
          <a:prstGeom prst="rect">
            <a:avLst/>
          </a:prstGeom>
          <a:noFill/>
        </p:spPr>
        <p:txBody>
          <a:bodyPr wrap="none" rtlCol="0">
            <a:spAutoFit/>
          </a:bodyPr>
          <a:lstStyle/>
          <a:p>
            <a:r>
              <a:rPr lang="en-US" sz="2000" b="1" dirty="0"/>
              <a:t>Network B</a:t>
            </a:r>
          </a:p>
        </p:txBody>
      </p:sp>
      <p:sp>
        <p:nvSpPr>
          <p:cNvPr id="66" name="TextBox 65">
            <a:extLst>
              <a:ext uri="{FF2B5EF4-FFF2-40B4-BE49-F238E27FC236}">
                <a16:creationId xmlns:a16="http://schemas.microsoft.com/office/drawing/2014/main" id="{72999AC3-B692-086D-7F69-820C64E754A5}"/>
              </a:ext>
            </a:extLst>
          </p:cNvPr>
          <p:cNvSpPr txBox="1"/>
          <p:nvPr/>
        </p:nvSpPr>
        <p:spPr>
          <a:xfrm>
            <a:off x="464768" y="4871969"/>
            <a:ext cx="1702404" cy="646331"/>
          </a:xfrm>
          <a:prstGeom prst="rect">
            <a:avLst/>
          </a:prstGeom>
          <a:noFill/>
        </p:spPr>
        <p:txBody>
          <a:bodyPr wrap="square" rtlCol="0">
            <a:spAutoFit/>
          </a:bodyPr>
          <a:lstStyle/>
          <a:p>
            <a:pPr algn="ctr"/>
            <a:r>
              <a:rPr lang="en-US" b="1" dirty="0"/>
              <a:t>Stoichiometry</a:t>
            </a:r>
          </a:p>
          <a:p>
            <a:pPr algn="ctr"/>
            <a:r>
              <a:rPr lang="en-US" b="1" dirty="0"/>
              <a:t> Matrix</a:t>
            </a:r>
          </a:p>
        </p:txBody>
      </p:sp>
      <p:sp>
        <p:nvSpPr>
          <p:cNvPr id="68" name="TextBox 67">
            <a:extLst>
              <a:ext uri="{FF2B5EF4-FFF2-40B4-BE49-F238E27FC236}">
                <a16:creationId xmlns:a16="http://schemas.microsoft.com/office/drawing/2014/main" id="{6234F0FB-9A3E-2F29-37EE-0F4CC5AE6E42}"/>
              </a:ext>
            </a:extLst>
          </p:cNvPr>
          <p:cNvSpPr txBox="1"/>
          <p:nvPr/>
        </p:nvSpPr>
        <p:spPr>
          <a:xfrm>
            <a:off x="464768" y="3118799"/>
            <a:ext cx="1702404" cy="646331"/>
          </a:xfrm>
          <a:prstGeom prst="rect">
            <a:avLst/>
          </a:prstGeom>
          <a:noFill/>
        </p:spPr>
        <p:txBody>
          <a:bodyPr wrap="square" rtlCol="0">
            <a:spAutoFit/>
          </a:bodyPr>
          <a:lstStyle/>
          <a:p>
            <a:pPr algn="ctr"/>
            <a:r>
              <a:rPr lang="en-US" b="1" dirty="0"/>
              <a:t>Reaction</a:t>
            </a:r>
          </a:p>
          <a:p>
            <a:pPr algn="ctr"/>
            <a:r>
              <a:rPr lang="en-US" b="1" dirty="0"/>
              <a:t>Network</a:t>
            </a:r>
          </a:p>
        </p:txBody>
      </p:sp>
      <p:sp>
        <p:nvSpPr>
          <p:cNvPr id="70" name="TextBox 69">
            <a:extLst>
              <a:ext uri="{FF2B5EF4-FFF2-40B4-BE49-F238E27FC236}">
                <a16:creationId xmlns:a16="http://schemas.microsoft.com/office/drawing/2014/main" id="{9D236F68-A6F3-BDE2-4643-BB50165D0121}"/>
              </a:ext>
            </a:extLst>
          </p:cNvPr>
          <p:cNvSpPr txBox="1"/>
          <p:nvPr/>
        </p:nvSpPr>
        <p:spPr>
          <a:xfrm>
            <a:off x="376103" y="1340917"/>
            <a:ext cx="10954050" cy="707886"/>
          </a:xfrm>
          <a:prstGeom prst="rect">
            <a:avLst/>
          </a:prstGeom>
          <a:solidFill>
            <a:schemeClr val="bg1">
              <a:lumMod val="95000"/>
            </a:schemeClr>
          </a:solidFill>
        </p:spPr>
        <p:txBody>
          <a:bodyPr wrap="square">
            <a:spAutoFit/>
          </a:bodyPr>
          <a:lstStyle/>
          <a:p>
            <a:r>
              <a:rPr lang="en-US" sz="2000" b="1" dirty="0"/>
              <a:t>Definition</a:t>
            </a:r>
            <a:r>
              <a:rPr lang="en-US" sz="2000" dirty="0"/>
              <a:t>: B is a structural subnet of A if there is a subset of species and reactions in A that are structurally identical to B.</a:t>
            </a:r>
          </a:p>
        </p:txBody>
      </p:sp>
    </p:spTree>
    <p:extLst>
      <p:ext uri="{BB962C8B-B14F-4D97-AF65-F5344CB8AC3E}">
        <p14:creationId xmlns:p14="http://schemas.microsoft.com/office/powerpoint/2010/main" val="2936150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165539" y="365125"/>
            <a:ext cx="10515600" cy="1325563"/>
          </a:xfrm>
        </p:spPr>
        <p:txBody>
          <a:bodyPr/>
          <a:lstStyle/>
          <a:p>
            <a:r>
              <a:rPr lang="en-US" dirty="0"/>
              <a:t>Why are subnets interesting?</a:t>
            </a:r>
          </a:p>
        </p:txBody>
      </p:sp>
      <p:sp>
        <p:nvSpPr>
          <p:cNvPr id="6" name="Content Placeholder 2">
            <a:extLst>
              <a:ext uri="{FF2B5EF4-FFF2-40B4-BE49-F238E27FC236}">
                <a16:creationId xmlns:a16="http://schemas.microsoft.com/office/drawing/2014/main" id="{990B11E8-80E3-8E4E-1A14-3393F677226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Understand the structure of complex reaction networks</a:t>
            </a:r>
          </a:p>
          <a:p>
            <a:pPr lvl="1"/>
            <a:r>
              <a:rPr lang="en-US" dirty="0"/>
              <a:t>Ex: Explore simple oscillators embedded in complex oscillators</a:t>
            </a:r>
          </a:p>
          <a:p>
            <a:r>
              <a:rPr lang="en-US" dirty="0"/>
              <a:t>Better network visualizations</a:t>
            </a:r>
          </a:p>
          <a:p>
            <a:pPr lvl="1"/>
            <a:r>
              <a:rPr lang="en-US" dirty="0"/>
              <a:t>Ex: Hierarchical decomposition by subnet.</a:t>
            </a:r>
          </a:p>
        </p:txBody>
      </p:sp>
    </p:spTree>
    <p:extLst>
      <p:ext uri="{BB962C8B-B14F-4D97-AF65-F5344CB8AC3E}">
        <p14:creationId xmlns:p14="http://schemas.microsoft.com/office/powerpoint/2010/main" val="400581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838200" y="165430"/>
            <a:ext cx="10515600" cy="894588"/>
          </a:xfrm>
        </p:spPr>
        <p:txBody>
          <a:bodyPr/>
          <a:lstStyle/>
          <a:p>
            <a:r>
              <a:rPr lang="en-US" dirty="0"/>
              <a:t>Naïve Algorithm for Detecting Subnets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6B3BE-B30C-DE61-A356-EC1CAE7C5ADA}"/>
                  </a:ext>
                </a:extLst>
              </p:cNvPr>
              <p:cNvSpPr>
                <a:spLocks noGrp="1"/>
              </p:cNvSpPr>
              <p:nvPr>
                <p:ph idx="1"/>
              </p:nvPr>
            </p:nvSpPr>
            <p:spPr>
              <a:xfrm>
                <a:off x="522617" y="2721698"/>
                <a:ext cx="10515600" cy="2298646"/>
              </a:xfrm>
            </p:spPr>
            <p:txBody>
              <a:bodyPr>
                <a:normAutofit/>
              </a:bodyPr>
              <a:lstStyle/>
              <a:p>
                <a:pPr marL="0" indent="0">
                  <a:buNone/>
                </a:pPr>
                <a:r>
                  <a:rPr lang="en-US" sz="1400" b="1" dirty="0"/>
                  <a:t>Naïve algorithm for determining if B is a subset of A</a:t>
                </a:r>
              </a:p>
              <a:p>
                <a:pPr marL="0" indent="0">
                  <a:buNone/>
                </a:pPr>
                <a:r>
                  <a:rPr lang="en-US" sz="1400" dirty="0"/>
                  <a:t>Let network A have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𝐴</m:t>
                        </m:r>
                      </m:sub>
                    </m:sSub>
                  </m:oMath>
                </a14:m>
                <a:r>
                  <a:rPr lang="en-US" sz="1400" dirty="0"/>
                  <a:t> reactions, species and network B have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𝐵</m:t>
                        </m:r>
                      </m:sub>
                    </m:sSub>
                  </m:oMath>
                </a14:m>
                <a:r>
                  <a:rPr lang="en-US" sz="1400" dirty="0"/>
                  <a:t> with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𝐵</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𝐴</m:t>
                        </m:r>
                      </m:sub>
                    </m:sSub>
                  </m:oMath>
                </a14:m>
                <a:r>
                  <a:rPr lang="en-US" sz="1400" dirty="0"/>
                  <a:t>. </a:t>
                </a:r>
              </a:p>
              <a:p>
                <a:pPr marL="0" indent="0">
                  <a:buNone/>
                </a:pPr>
                <a:r>
                  <a:rPr lang="en-US" sz="1400" dirty="0"/>
                  <a:t>For species subset of A of size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𝑀</m:t>
                        </m:r>
                      </m:e>
                      <m:sub>
                        <m:r>
                          <a:rPr lang="en-US" sz="1400" b="0" i="1" smtClean="0">
                            <a:latin typeface="Cambria Math" panose="02040503050406030204" pitchFamily="18" charset="0"/>
                          </a:rPr>
                          <m:t>𝐵</m:t>
                        </m:r>
                      </m:sub>
                    </m:sSub>
                  </m:oMath>
                </a14:m>
                <a:endParaRPr lang="en-US" sz="1400" b="0" dirty="0"/>
              </a:p>
              <a:p>
                <a:pPr marL="457200" lvl="1" indent="0">
                  <a:buNone/>
                </a:pPr>
                <a:r>
                  <a:rPr lang="en-US" sz="1400" dirty="0"/>
                  <a:t>For reaction subset of A of size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𝐵</m:t>
                        </m:r>
                      </m:sub>
                    </m:sSub>
                  </m:oMath>
                </a14:m>
                <a:endParaRPr lang="en-US" sz="1400" b="0" dirty="0"/>
              </a:p>
              <a:p>
                <a:pPr marL="914400" lvl="2" indent="0">
                  <a:buNone/>
                </a:pPr>
                <a:r>
                  <a:rPr lang="en-US" sz="1400" dirty="0"/>
                  <a:t>If the network specified by species subset, reaction subset is structurally identical to B, return True.</a:t>
                </a:r>
              </a:p>
              <a:p>
                <a:pPr marL="0" indent="0">
                  <a:buNone/>
                </a:pPr>
                <a:r>
                  <a:rPr lang="en-US" sz="1400" dirty="0"/>
                  <a:t>Return False</a:t>
                </a:r>
                <a:endParaRPr lang="en-US" sz="1400" b="0" dirty="0"/>
              </a:p>
              <a:p>
                <a:pPr marL="1257300" lvl="2" indent="-342900">
                  <a:buFont typeface="+mj-lt"/>
                  <a:buAutoNum type="arabicPeriod"/>
                </a:pPr>
                <a:endParaRPr lang="en-US" sz="1400" b="0" dirty="0"/>
              </a:p>
              <a:p>
                <a:pPr marL="1257300" lvl="2" indent="-342900">
                  <a:buFont typeface="+mj-lt"/>
                  <a:buAutoNum type="arabicPeriod"/>
                </a:pPr>
                <a:endParaRPr lang="en-US" sz="1400" dirty="0"/>
              </a:p>
              <a:p>
                <a:pPr marL="0" indent="0">
                  <a:buNone/>
                </a:pPr>
                <a:endParaRPr lang="en-US" sz="1400" dirty="0"/>
              </a:p>
            </p:txBody>
          </p:sp>
        </mc:Choice>
        <mc:Fallback xmlns="">
          <p:sp>
            <p:nvSpPr>
              <p:cNvPr id="3" name="Content Placeholder 2">
                <a:extLst>
                  <a:ext uri="{FF2B5EF4-FFF2-40B4-BE49-F238E27FC236}">
                    <a16:creationId xmlns:a16="http://schemas.microsoft.com/office/drawing/2014/main" id="{C756B3BE-B30C-DE61-A356-EC1CAE7C5ADA}"/>
                  </a:ext>
                </a:extLst>
              </p:cNvPr>
              <p:cNvSpPr>
                <a:spLocks noGrp="1" noRot="1" noChangeAspect="1" noMove="1" noResize="1" noEditPoints="1" noAdjustHandles="1" noChangeArrowheads="1" noChangeShapeType="1" noTextEdit="1"/>
              </p:cNvSpPr>
              <p:nvPr>
                <p:ph idx="1"/>
              </p:nvPr>
            </p:nvSpPr>
            <p:spPr>
              <a:xfrm>
                <a:off x="522617" y="2721698"/>
                <a:ext cx="10515600" cy="2298646"/>
              </a:xfrm>
              <a:blipFill>
                <a:blip r:embed="rId2"/>
                <a:stretch>
                  <a:fillRect l="-241" t="-1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0474949-4910-3790-BA1F-31B1C3C614A8}"/>
                  </a:ext>
                </a:extLst>
              </p:cNvPr>
              <p:cNvSpPr txBox="1">
                <a:spLocks/>
              </p:cNvSpPr>
              <p:nvPr/>
            </p:nvSpPr>
            <p:spPr>
              <a:xfrm>
                <a:off x="624282" y="4939862"/>
                <a:ext cx="10515600" cy="126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 Candidate Subsets</a:t>
                </a:r>
              </a:p>
              <a:p>
                <a:pPr marL="0" indent="0">
                  <a:buFont typeface="Arial" panose="020B0604020202020204" pitchFamily="34" charset="0"/>
                  <a:buNone/>
                </a:pPr>
                <a:r>
                  <a:rPr lang="en-US" sz="1400" dirty="0"/>
                  <a:t>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m:t>
                            </m:r>
                          </m:e>
                          <m:sub>
                            <m:r>
                              <m:rPr>
                                <m:sty m:val="p"/>
                              </m:rPr>
                              <a:rPr lang="en-US" sz="1400">
                                <a:latin typeface="Cambria Math" panose="02040503050406030204" pitchFamily="18" charset="0"/>
                              </a:rPr>
                              <m:t>A</m:t>
                            </m:r>
                          </m:sub>
                        </m:sSub>
                        <m:r>
                          <a:rPr lang="en-US" sz="1400">
                            <a:latin typeface="Cambria Math" panose="02040503050406030204" pitchFamily="18" charset="0"/>
                          </a:rPr>
                          <m:t>!</m:t>
                        </m:r>
                      </m:num>
                      <m:den>
                        <m:sSub>
                          <m:sSubPr>
                            <m:ctrlPr>
                              <a:rPr lang="en-US" sz="1400" i="1">
                                <a:latin typeface="Cambria Math" panose="02040503050406030204" pitchFamily="18" charset="0"/>
                              </a:rPr>
                            </m:ctrlPr>
                          </m:sSubPr>
                          <m:e>
                            <m:r>
                              <a:rPr lang="en-US" sz="1400" b="0" i="0" smtClean="0">
                                <a:latin typeface="Cambria Math" panose="02040503050406030204" pitchFamily="18" charset="0"/>
                              </a:rPr>
                              <m:t>(</m:t>
                            </m:r>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M</m:t>
                                </m:r>
                              </m:e>
                              <m:sub>
                                <m:r>
                                  <m:rPr>
                                    <m:sty m:val="p"/>
                                  </m:rPr>
                                  <a:rPr lang="en-US" sz="1400" b="0" i="0" smtClean="0">
                                    <a:latin typeface="Cambria Math" panose="02040503050406030204" pitchFamily="18" charset="0"/>
                                  </a:rPr>
                                  <m:t>A</m:t>
                                </m:r>
                              </m:sub>
                            </m:sSub>
                            <m:r>
                              <a:rPr lang="en-US" sz="1400" b="0" i="0" smtClean="0">
                                <a:latin typeface="Cambria Math" panose="02040503050406030204" pitchFamily="18" charset="0"/>
                              </a:rPr>
                              <m:t>−</m:t>
                            </m:r>
                            <m:r>
                              <m:rPr>
                                <m:sty m:val="p"/>
                              </m:rPr>
                              <a:rPr lang="en-US" sz="1400">
                                <a:latin typeface="Cambria Math" panose="02040503050406030204" pitchFamily="18" charset="0"/>
                              </a:rPr>
                              <m:t>M</m:t>
                            </m:r>
                          </m:e>
                          <m:sub>
                            <m:r>
                              <m:rPr>
                                <m:sty m:val="p"/>
                              </m:rPr>
                              <a:rPr lang="en-US" sz="1400">
                                <a:latin typeface="Cambria Math" panose="02040503050406030204" pitchFamily="18" charset="0"/>
                              </a:rPr>
                              <m:t>B</m:t>
                            </m:r>
                          </m:sub>
                        </m:sSub>
                        <m:r>
                          <a:rPr lang="en-US" sz="1400" b="0" i="1" smtClean="0">
                            <a:latin typeface="Cambria Math" panose="02040503050406030204" pitchFamily="18" charset="0"/>
                          </a:rPr>
                          <m:t>)</m:t>
                        </m:r>
                        <m:r>
                          <a:rPr lang="en-US" sz="1400">
                            <a:latin typeface="Cambria Math" panose="02040503050406030204" pitchFamily="18" charset="0"/>
                          </a:rPr>
                          <m:t>!</m:t>
                        </m:r>
                      </m:den>
                    </m:f>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𝐴</m:t>
                            </m:r>
                          </m:sub>
                        </m:sSub>
                        <m:r>
                          <a:rPr lang="en-US" sz="1400" i="1">
                            <a:latin typeface="Cambria Math" panose="02040503050406030204" pitchFamily="18" charset="0"/>
                          </a:rPr>
                          <m:t>!</m:t>
                        </m:r>
                      </m:num>
                      <m:den>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𝐴</m:t>
                                </m:r>
                              </m:sub>
                            </m:sSub>
                            <m:r>
                              <a:rPr lang="en-US" sz="1400" b="0" i="1" smtClean="0">
                                <a:latin typeface="Cambria Math" panose="02040503050406030204" pitchFamily="18" charset="0"/>
                              </a:rPr>
                              <m:t>−</m:t>
                            </m:r>
                            <m:r>
                              <a:rPr lang="en-US" sz="1400" i="1">
                                <a:latin typeface="Cambria Math" panose="02040503050406030204" pitchFamily="18" charset="0"/>
                              </a:rPr>
                              <m:t>𝑁</m:t>
                            </m:r>
                          </m:e>
                          <m:sub>
                            <m:r>
                              <a:rPr lang="en-US" sz="1400" i="1">
                                <a:latin typeface="Cambria Math" panose="02040503050406030204" pitchFamily="18" charset="0"/>
                              </a:rPr>
                              <m:t>𝐵</m:t>
                            </m:r>
                          </m:sub>
                        </m:sSub>
                        <m:r>
                          <a:rPr lang="en-US" sz="1400" b="0" i="1" smtClean="0">
                            <a:latin typeface="Cambria Math" panose="02040503050406030204" pitchFamily="18" charset="0"/>
                          </a:rPr>
                          <m:t>)</m:t>
                        </m:r>
                        <m:r>
                          <a:rPr lang="en-US" sz="1400" i="1">
                            <a:latin typeface="Cambria Math" panose="02040503050406030204" pitchFamily="18" charset="0"/>
                          </a:rPr>
                          <m:t>!</m:t>
                        </m:r>
                      </m:den>
                    </m:f>
                    <m:r>
                      <a:rPr lang="en-US" sz="1400" i="1">
                        <a:latin typeface="Cambria Math" panose="02040503050406030204" pitchFamily="18" charset="0"/>
                      </a:rPr>
                      <m:t> </m:t>
                    </m:r>
                  </m:oMath>
                </a14:m>
                <a:endParaRPr lang="en-US" sz="1400" dirty="0"/>
              </a:p>
              <a:p>
                <a:pPr marL="0" indent="0">
                  <a:buNone/>
                </a:pPr>
                <a:r>
                  <a:rPr lang="en-US" sz="1400" dirty="0"/>
                  <a:t>For example:</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m:t>
                            </m:r>
                          </m:e>
                          <m:sub>
                            <m:r>
                              <m:rPr>
                                <m:sty m:val="p"/>
                              </m:rPr>
                              <a:rPr lang="en-US" sz="1400">
                                <a:latin typeface="Cambria Math" panose="02040503050406030204" pitchFamily="18" charset="0"/>
                              </a:rPr>
                              <m:t>A</m:t>
                            </m:r>
                          </m:sub>
                        </m:sSub>
                        <m:r>
                          <a:rPr lang="en-US" sz="1400">
                            <a:latin typeface="Cambria Math" panose="02040503050406030204" pitchFamily="18" charset="0"/>
                          </a:rPr>
                          <m:t>!</m:t>
                        </m:r>
                      </m:num>
                      <m:den>
                        <m:sSub>
                          <m:sSubPr>
                            <m:ctrlPr>
                              <a:rPr lang="en-US" sz="1400" i="1">
                                <a:latin typeface="Cambria Math" panose="02040503050406030204" pitchFamily="18" charset="0"/>
                              </a:rPr>
                            </m:ctrlPr>
                          </m:sSubPr>
                          <m:e>
                            <m:r>
                              <a:rPr lang="en-US" sz="1400">
                                <a:latin typeface="Cambria Math" panose="02040503050406030204" pitchFamily="18" charset="0"/>
                              </a:rPr>
                              <m:t>(</m:t>
                            </m:r>
                            <m:sSub>
                              <m:sSubPr>
                                <m:ctrlPr>
                                  <a:rPr lang="en-US" sz="1400" i="1">
                                    <a:latin typeface="Cambria Math" panose="02040503050406030204" pitchFamily="18" charset="0"/>
                                  </a:rPr>
                                </m:ctrlPr>
                              </m:sSubPr>
                              <m:e>
                                <m:r>
                                  <m:rPr>
                                    <m:sty m:val="p"/>
                                  </m:rPr>
                                  <a:rPr lang="en-US" sz="1400">
                                    <a:latin typeface="Cambria Math" panose="02040503050406030204" pitchFamily="18" charset="0"/>
                                  </a:rPr>
                                  <m:t>M</m:t>
                                </m:r>
                              </m:e>
                              <m:sub>
                                <m:r>
                                  <m:rPr>
                                    <m:sty m:val="p"/>
                                  </m:rPr>
                                  <a:rPr lang="en-US" sz="1400">
                                    <a:latin typeface="Cambria Math" panose="02040503050406030204" pitchFamily="18" charset="0"/>
                                  </a:rPr>
                                  <m:t>A</m:t>
                                </m:r>
                              </m:sub>
                            </m:sSub>
                            <m:r>
                              <a:rPr lang="en-US" sz="1400">
                                <a:latin typeface="Cambria Math" panose="02040503050406030204" pitchFamily="18" charset="0"/>
                              </a:rPr>
                              <m:t>−</m:t>
                            </m:r>
                            <m:r>
                              <m:rPr>
                                <m:sty m:val="p"/>
                              </m:rPr>
                              <a:rPr lang="en-US" sz="1400">
                                <a:latin typeface="Cambria Math" panose="02040503050406030204" pitchFamily="18" charset="0"/>
                              </a:rPr>
                              <m:t>M</m:t>
                            </m:r>
                          </m:e>
                          <m:sub>
                            <m:r>
                              <m:rPr>
                                <m:sty m:val="p"/>
                              </m:rPr>
                              <a:rPr lang="en-US" sz="1400">
                                <a:latin typeface="Cambria Math" panose="02040503050406030204" pitchFamily="18" charset="0"/>
                              </a:rPr>
                              <m:t>B</m:t>
                            </m:r>
                          </m:sub>
                        </m:sSub>
                        <m:r>
                          <a:rPr lang="en-US" sz="1400" i="1">
                            <a:latin typeface="Cambria Math" panose="02040503050406030204" pitchFamily="18" charset="0"/>
                          </a:rPr>
                          <m:t>)</m:t>
                        </m:r>
                        <m:r>
                          <a:rPr lang="en-US" sz="1400">
                            <a:latin typeface="Cambria Math" panose="02040503050406030204" pitchFamily="18" charset="0"/>
                          </a:rPr>
                          <m:t>!</m:t>
                        </m:r>
                      </m:den>
                    </m:f>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𝐴</m:t>
                            </m:r>
                          </m:sub>
                        </m:sSub>
                        <m:r>
                          <a:rPr lang="en-US" sz="1400" i="1">
                            <a:latin typeface="Cambria Math" panose="02040503050406030204" pitchFamily="18" charset="0"/>
                          </a:rPr>
                          <m:t>!</m:t>
                        </m:r>
                      </m:num>
                      <m:den>
                        <m:sSub>
                          <m:sSubPr>
                            <m:ctrlPr>
                              <a:rPr lang="en-US" sz="1400" i="1">
                                <a:latin typeface="Cambria Math" panose="02040503050406030204" pitchFamily="18" charset="0"/>
                              </a:rPr>
                            </m:ctrlPr>
                          </m:sSub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𝐴</m:t>
                                </m:r>
                              </m:sub>
                            </m:sSub>
                            <m:r>
                              <a:rPr lang="en-US" sz="1400" i="1">
                                <a:latin typeface="Cambria Math" panose="02040503050406030204" pitchFamily="18" charset="0"/>
                              </a:rPr>
                              <m:t>−</m:t>
                            </m:r>
                            <m:r>
                              <a:rPr lang="en-US" sz="1400" i="1">
                                <a:latin typeface="Cambria Math" panose="02040503050406030204" pitchFamily="18" charset="0"/>
                              </a:rPr>
                              <m:t>𝑁</m:t>
                            </m:r>
                          </m:e>
                          <m:sub>
                            <m:r>
                              <a:rPr lang="en-US" sz="1400" i="1">
                                <a:latin typeface="Cambria Math" panose="02040503050406030204" pitchFamily="18" charset="0"/>
                              </a:rPr>
                              <m:t>𝐵</m:t>
                            </m:r>
                          </m:sub>
                        </m:sSub>
                        <m:r>
                          <a:rPr lang="en-US" sz="1400" i="1">
                            <a:latin typeface="Cambria Math" panose="02040503050406030204" pitchFamily="18" charset="0"/>
                          </a:rPr>
                          <m:t>)!</m:t>
                        </m:r>
                      </m:den>
                    </m:f>
                    <m:r>
                      <a:rPr lang="en-US" sz="1400" b="0" i="0" smtClean="0">
                        <a:latin typeface="Cambria Math" panose="02040503050406030204" pitchFamily="18" charset="0"/>
                      </a:rPr>
                      <m:t>=36</m:t>
                    </m:r>
                  </m:oMath>
                </a14:m>
                <a:endParaRPr lang="en-US" sz="1400" dirty="0"/>
              </a:p>
              <a:p>
                <a:pPr marL="0" indent="0">
                  <a:buNone/>
                </a:pPr>
                <a:endParaRPr lang="en-US" sz="1400" dirty="0"/>
              </a:p>
            </p:txBody>
          </p:sp>
        </mc:Choice>
        <mc:Fallback xmlns="">
          <p:sp>
            <p:nvSpPr>
              <p:cNvPr id="33" name="Content Placeholder 2">
                <a:extLst>
                  <a:ext uri="{FF2B5EF4-FFF2-40B4-BE49-F238E27FC236}">
                    <a16:creationId xmlns:a16="http://schemas.microsoft.com/office/drawing/2014/main" id="{60474949-4910-3790-BA1F-31B1C3C614A8}"/>
                  </a:ext>
                </a:extLst>
              </p:cNvPr>
              <p:cNvSpPr txBox="1">
                <a:spLocks noRot="1" noChangeAspect="1" noMove="1" noResize="1" noEditPoints="1" noAdjustHandles="1" noChangeArrowheads="1" noChangeShapeType="1" noTextEdit="1"/>
              </p:cNvSpPr>
              <p:nvPr/>
            </p:nvSpPr>
            <p:spPr>
              <a:xfrm>
                <a:off x="624282" y="4939862"/>
                <a:ext cx="10515600" cy="1265623"/>
              </a:xfrm>
              <a:prstGeom prst="rect">
                <a:avLst/>
              </a:prstGeom>
              <a:blipFill>
                <a:blip r:embed="rId3"/>
                <a:stretch>
                  <a:fillRect l="-121" t="-2970"/>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CE8E45E4-74CE-D814-9526-1847EB19A089}"/>
              </a:ext>
            </a:extLst>
          </p:cNvPr>
          <p:cNvGrpSpPr/>
          <p:nvPr/>
        </p:nvGrpSpPr>
        <p:grpSpPr>
          <a:xfrm>
            <a:off x="2472287" y="1028970"/>
            <a:ext cx="2257095" cy="1432719"/>
            <a:chOff x="5428593" y="1942572"/>
            <a:chExt cx="2257095" cy="1432719"/>
          </a:xfrm>
        </p:grpSpPr>
        <p:sp>
          <p:nvSpPr>
            <p:cNvPr id="35" name="TextBox 34">
              <a:extLst>
                <a:ext uri="{FF2B5EF4-FFF2-40B4-BE49-F238E27FC236}">
                  <a16:creationId xmlns:a16="http://schemas.microsoft.com/office/drawing/2014/main" id="{ABC3C80C-667D-E728-40F1-48E72D41647C}"/>
                </a:ext>
              </a:extLst>
            </p:cNvPr>
            <p:cNvSpPr txBox="1"/>
            <p:nvPr/>
          </p:nvSpPr>
          <p:spPr>
            <a:xfrm>
              <a:off x="5846379" y="300595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6" name="TextBox 35">
              <a:extLst>
                <a:ext uri="{FF2B5EF4-FFF2-40B4-BE49-F238E27FC236}">
                  <a16:creationId xmlns:a16="http://schemas.microsoft.com/office/drawing/2014/main" id="{8C88A1BB-D755-1259-50A2-48AC6DD5515D}"/>
                </a:ext>
              </a:extLst>
            </p:cNvPr>
            <p:cNvSpPr txBox="1"/>
            <p:nvPr/>
          </p:nvSpPr>
          <p:spPr>
            <a:xfrm>
              <a:off x="5846379" y="26398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55DE5DFE-AFC7-4222-B409-63EF9B87953B}"/>
                </a:ext>
              </a:extLst>
            </p:cNvPr>
            <p:cNvSpPr txBox="1"/>
            <p:nvPr/>
          </p:nvSpPr>
          <p:spPr>
            <a:xfrm>
              <a:off x="5846379" y="22736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8" name="TextBox 37">
              <a:extLst>
                <a:ext uri="{FF2B5EF4-FFF2-40B4-BE49-F238E27FC236}">
                  <a16:creationId xmlns:a16="http://schemas.microsoft.com/office/drawing/2014/main" id="{6EAE1343-AE1A-D96D-3C28-E0562A2090F9}"/>
                </a:ext>
              </a:extLst>
            </p:cNvPr>
            <p:cNvSpPr txBox="1"/>
            <p:nvPr/>
          </p:nvSpPr>
          <p:spPr>
            <a:xfrm>
              <a:off x="6303578" y="300070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9" name="TextBox 38">
              <a:extLst>
                <a:ext uri="{FF2B5EF4-FFF2-40B4-BE49-F238E27FC236}">
                  <a16:creationId xmlns:a16="http://schemas.microsoft.com/office/drawing/2014/main" id="{546FD8E3-0117-49FB-41FB-69C022871564}"/>
                </a:ext>
              </a:extLst>
            </p:cNvPr>
            <p:cNvSpPr txBox="1"/>
            <p:nvPr/>
          </p:nvSpPr>
          <p:spPr>
            <a:xfrm>
              <a:off x="6303578"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0" name="TextBox 39">
              <a:extLst>
                <a:ext uri="{FF2B5EF4-FFF2-40B4-BE49-F238E27FC236}">
                  <a16:creationId xmlns:a16="http://schemas.microsoft.com/office/drawing/2014/main" id="{55C486EA-692F-AF4D-6710-219E7455E0FB}"/>
                </a:ext>
              </a:extLst>
            </p:cNvPr>
            <p:cNvSpPr txBox="1"/>
            <p:nvPr/>
          </p:nvSpPr>
          <p:spPr>
            <a:xfrm>
              <a:off x="6303578"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1" name="TextBox 40">
              <a:extLst>
                <a:ext uri="{FF2B5EF4-FFF2-40B4-BE49-F238E27FC236}">
                  <a16:creationId xmlns:a16="http://schemas.microsoft.com/office/drawing/2014/main" id="{F7A7F147-E5C5-65A5-F981-F7940108C940}"/>
                </a:ext>
              </a:extLst>
            </p:cNvPr>
            <p:cNvSpPr txBox="1"/>
            <p:nvPr/>
          </p:nvSpPr>
          <p:spPr>
            <a:xfrm>
              <a:off x="6766034" y="30007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2" name="TextBox 41">
              <a:extLst>
                <a:ext uri="{FF2B5EF4-FFF2-40B4-BE49-F238E27FC236}">
                  <a16:creationId xmlns:a16="http://schemas.microsoft.com/office/drawing/2014/main" id="{E78E849A-E373-6081-6C9E-52B91B026F2F}"/>
                </a:ext>
              </a:extLst>
            </p:cNvPr>
            <p:cNvSpPr txBox="1"/>
            <p:nvPr/>
          </p:nvSpPr>
          <p:spPr>
            <a:xfrm>
              <a:off x="6766034"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3" name="TextBox 42">
              <a:extLst>
                <a:ext uri="{FF2B5EF4-FFF2-40B4-BE49-F238E27FC236}">
                  <a16:creationId xmlns:a16="http://schemas.microsoft.com/office/drawing/2014/main" id="{44C7C650-033C-871F-9DD9-5CC9DE5A3BC8}"/>
                </a:ext>
              </a:extLst>
            </p:cNvPr>
            <p:cNvSpPr txBox="1"/>
            <p:nvPr/>
          </p:nvSpPr>
          <p:spPr>
            <a:xfrm>
              <a:off x="6766034"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4" name="TextBox 43">
              <a:extLst>
                <a:ext uri="{FF2B5EF4-FFF2-40B4-BE49-F238E27FC236}">
                  <a16:creationId xmlns:a16="http://schemas.microsoft.com/office/drawing/2014/main" id="{2C141A7E-EEDB-C124-B4AA-195AC32E0619}"/>
                </a:ext>
              </a:extLst>
            </p:cNvPr>
            <p:cNvSpPr txBox="1"/>
            <p:nvPr/>
          </p:nvSpPr>
          <p:spPr>
            <a:xfrm>
              <a:off x="7223233" y="299545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5" name="TextBox 44">
              <a:extLst>
                <a:ext uri="{FF2B5EF4-FFF2-40B4-BE49-F238E27FC236}">
                  <a16:creationId xmlns:a16="http://schemas.microsoft.com/office/drawing/2014/main" id="{46A011E9-91D9-4A20-8FC0-27B5CCBE09EA}"/>
                </a:ext>
              </a:extLst>
            </p:cNvPr>
            <p:cNvSpPr txBox="1"/>
            <p:nvPr/>
          </p:nvSpPr>
          <p:spPr>
            <a:xfrm>
              <a:off x="7223233" y="262929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6" name="TextBox 45">
              <a:extLst>
                <a:ext uri="{FF2B5EF4-FFF2-40B4-BE49-F238E27FC236}">
                  <a16:creationId xmlns:a16="http://schemas.microsoft.com/office/drawing/2014/main" id="{08AE61DF-C6E5-27AE-05D1-ABC46BD595E4}"/>
                </a:ext>
              </a:extLst>
            </p:cNvPr>
            <p:cNvSpPr txBox="1"/>
            <p:nvPr/>
          </p:nvSpPr>
          <p:spPr>
            <a:xfrm>
              <a:off x="7223233" y="226314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7" name="TextBox 46">
              <a:extLst>
                <a:ext uri="{FF2B5EF4-FFF2-40B4-BE49-F238E27FC236}">
                  <a16:creationId xmlns:a16="http://schemas.microsoft.com/office/drawing/2014/main" id="{2382EE7A-713F-AC31-8AAF-1967276DAEBC}"/>
                </a:ext>
              </a:extLst>
            </p:cNvPr>
            <p:cNvSpPr txBox="1"/>
            <p:nvPr/>
          </p:nvSpPr>
          <p:spPr>
            <a:xfrm>
              <a:off x="5909442"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48" name="TextBox 47">
              <a:extLst>
                <a:ext uri="{FF2B5EF4-FFF2-40B4-BE49-F238E27FC236}">
                  <a16:creationId xmlns:a16="http://schemas.microsoft.com/office/drawing/2014/main" id="{3C3621D1-1E73-FC63-8217-176B8D52A504}"/>
                </a:ext>
              </a:extLst>
            </p:cNvPr>
            <p:cNvSpPr txBox="1"/>
            <p:nvPr/>
          </p:nvSpPr>
          <p:spPr>
            <a:xfrm>
              <a:off x="6361386"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49" name="TextBox 48">
              <a:extLst>
                <a:ext uri="{FF2B5EF4-FFF2-40B4-BE49-F238E27FC236}">
                  <a16:creationId xmlns:a16="http://schemas.microsoft.com/office/drawing/2014/main" id="{83739375-45DE-828E-B671-6E8F7AD52D7F}"/>
                </a:ext>
              </a:extLst>
            </p:cNvPr>
            <p:cNvSpPr txBox="1"/>
            <p:nvPr/>
          </p:nvSpPr>
          <p:spPr>
            <a:xfrm>
              <a:off x="6813330"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J3</a:t>
              </a:r>
            </a:p>
          </p:txBody>
        </p:sp>
        <p:sp>
          <p:nvSpPr>
            <p:cNvPr id="50" name="TextBox 49">
              <a:extLst>
                <a:ext uri="{FF2B5EF4-FFF2-40B4-BE49-F238E27FC236}">
                  <a16:creationId xmlns:a16="http://schemas.microsoft.com/office/drawing/2014/main" id="{EB289937-DF60-00D0-3032-BC7A24EAC15E}"/>
                </a:ext>
              </a:extLst>
            </p:cNvPr>
            <p:cNvSpPr txBox="1"/>
            <p:nvPr/>
          </p:nvSpPr>
          <p:spPr>
            <a:xfrm>
              <a:off x="7265274"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J4</a:t>
              </a:r>
            </a:p>
          </p:txBody>
        </p:sp>
        <p:sp>
          <p:nvSpPr>
            <p:cNvPr id="51" name="TextBox 50">
              <a:extLst>
                <a:ext uri="{FF2B5EF4-FFF2-40B4-BE49-F238E27FC236}">
                  <a16:creationId xmlns:a16="http://schemas.microsoft.com/office/drawing/2014/main" id="{68B80CF4-BAE4-498E-25F1-B7A827DD7BBA}"/>
                </a:ext>
              </a:extLst>
            </p:cNvPr>
            <p:cNvSpPr txBox="1"/>
            <p:nvPr/>
          </p:nvSpPr>
          <p:spPr>
            <a:xfrm>
              <a:off x="5428593" y="232469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52" name="TextBox 51">
              <a:extLst>
                <a:ext uri="{FF2B5EF4-FFF2-40B4-BE49-F238E27FC236}">
                  <a16:creationId xmlns:a16="http://schemas.microsoft.com/office/drawing/2014/main" id="{9ACE11D6-7D40-92F6-AE52-FC152D51159B}"/>
                </a:ext>
              </a:extLst>
            </p:cNvPr>
            <p:cNvSpPr txBox="1"/>
            <p:nvPr/>
          </p:nvSpPr>
          <p:spPr>
            <a:xfrm>
              <a:off x="5428593" y="268204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3" name="TextBox 52">
              <a:extLst>
                <a:ext uri="{FF2B5EF4-FFF2-40B4-BE49-F238E27FC236}">
                  <a16:creationId xmlns:a16="http://schemas.microsoft.com/office/drawing/2014/main" id="{6A8D8180-9007-4E6B-23DA-05A5DC7546F1}"/>
                </a:ext>
              </a:extLst>
            </p:cNvPr>
            <p:cNvSpPr txBox="1"/>
            <p:nvPr/>
          </p:nvSpPr>
          <p:spPr>
            <a:xfrm>
              <a:off x="5428593" y="303939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grpSp>
      <p:grpSp>
        <p:nvGrpSpPr>
          <p:cNvPr id="54" name="Group 53">
            <a:extLst>
              <a:ext uri="{FF2B5EF4-FFF2-40B4-BE49-F238E27FC236}">
                <a16:creationId xmlns:a16="http://schemas.microsoft.com/office/drawing/2014/main" id="{6FDB8575-AE23-516E-2447-8ED083D1CA68}"/>
              </a:ext>
            </a:extLst>
          </p:cNvPr>
          <p:cNvGrpSpPr/>
          <p:nvPr/>
        </p:nvGrpSpPr>
        <p:grpSpPr>
          <a:xfrm>
            <a:off x="5912425" y="1134187"/>
            <a:ext cx="1565788" cy="1061310"/>
            <a:chOff x="2271516" y="2075470"/>
            <a:chExt cx="1565788" cy="1061310"/>
          </a:xfrm>
        </p:grpSpPr>
        <p:sp>
          <p:nvSpPr>
            <p:cNvPr id="55" name="TextBox 54">
              <a:extLst>
                <a:ext uri="{FF2B5EF4-FFF2-40B4-BE49-F238E27FC236}">
                  <a16:creationId xmlns:a16="http://schemas.microsoft.com/office/drawing/2014/main" id="{CB383020-3676-B4EB-F705-0FDDE8E721C9}"/>
                </a:ext>
              </a:extLst>
            </p:cNvPr>
            <p:cNvSpPr txBox="1"/>
            <p:nvPr/>
          </p:nvSpPr>
          <p:spPr>
            <a:xfrm>
              <a:off x="2831194" y="27674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6" name="TextBox 55">
              <a:extLst>
                <a:ext uri="{FF2B5EF4-FFF2-40B4-BE49-F238E27FC236}">
                  <a16:creationId xmlns:a16="http://schemas.microsoft.com/office/drawing/2014/main" id="{654EDC15-7BD8-3802-3C7F-93FBDA13FD2B}"/>
                </a:ext>
              </a:extLst>
            </p:cNvPr>
            <p:cNvSpPr txBox="1"/>
            <p:nvPr/>
          </p:nvSpPr>
          <p:spPr>
            <a:xfrm>
              <a:off x="2831194" y="240129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7" name="TextBox 56">
              <a:extLst>
                <a:ext uri="{FF2B5EF4-FFF2-40B4-BE49-F238E27FC236}">
                  <a16:creationId xmlns:a16="http://schemas.microsoft.com/office/drawing/2014/main" id="{BC425CD2-EB3F-E637-A2E1-F55A188A9D30}"/>
                </a:ext>
              </a:extLst>
            </p:cNvPr>
            <p:cNvSpPr txBox="1"/>
            <p:nvPr/>
          </p:nvSpPr>
          <p:spPr>
            <a:xfrm>
              <a:off x="3288393" y="27621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58" name="TextBox 57">
              <a:extLst>
                <a:ext uri="{FF2B5EF4-FFF2-40B4-BE49-F238E27FC236}">
                  <a16:creationId xmlns:a16="http://schemas.microsoft.com/office/drawing/2014/main" id="{F2D6419E-29AB-2363-0910-7CFB7EBCF64B}"/>
                </a:ext>
              </a:extLst>
            </p:cNvPr>
            <p:cNvSpPr txBox="1"/>
            <p:nvPr/>
          </p:nvSpPr>
          <p:spPr>
            <a:xfrm>
              <a:off x="3288393" y="239603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9" name="TextBox 58">
              <a:extLst>
                <a:ext uri="{FF2B5EF4-FFF2-40B4-BE49-F238E27FC236}">
                  <a16:creationId xmlns:a16="http://schemas.microsoft.com/office/drawing/2014/main" id="{EAB4CC8C-93FB-6F76-B3A7-5420C8343846}"/>
                </a:ext>
              </a:extLst>
            </p:cNvPr>
            <p:cNvSpPr txBox="1"/>
            <p:nvPr/>
          </p:nvSpPr>
          <p:spPr>
            <a:xfrm>
              <a:off x="2878490"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a:t>
              </a:r>
            </a:p>
          </p:txBody>
        </p:sp>
        <p:sp>
          <p:nvSpPr>
            <p:cNvPr id="60" name="TextBox 59">
              <a:extLst>
                <a:ext uri="{FF2B5EF4-FFF2-40B4-BE49-F238E27FC236}">
                  <a16:creationId xmlns:a16="http://schemas.microsoft.com/office/drawing/2014/main" id="{DAC9D8A7-559E-D80B-9F81-092F46D1EC4F}"/>
                </a:ext>
              </a:extLst>
            </p:cNvPr>
            <p:cNvSpPr txBox="1"/>
            <p:nvPr/>
          </p:nvSpPr>
          <p:spPr>
            <a:xfrm>
              <a:off x="3330434"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Jp2</a:t>
              </a:r>
            </a:p>
          </p:txBody>
        </p:sp>
        <p:sp>
          <p:nvSpPr>
            <p:cNvPr id="61" name="TextBox 60">
              <a:extLst>
                <a:ext uri="{FF2B5EF4-FFF2-40B4-BE49-F238E27FC236}">
                  <a16:creationId xmlns:a16="http://schemas.microsoft.com/office/drawing/2014/main" id="{5759EDB5-8FF3-F5D0-95BB-21A4061BD1A1}"/>
                </a:ext>
              </a:extLst>
            </p:cNvPr>
            <p:cNvSpPr txBox="1"/>
            <p:nvPr/>
          </p:nvSpPr>
          <p:spPr>
            <a:xfrm>
              <a:off x="2271516" y="245759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62" name="TextBox 61">
              <a:extLst>
                <a:ext uri="{FF2B5EF4-FFF2-40B4-BE49-F238E27FC236}">
                  <a16:creationId xmlns:a16="http://schemas.microsoft.com/office/drawing/2014/main" id="{647467E4-E2BA-3531-EF7C-1833012BE0F4}"/>
                </a:ext>
              </a:extLst>
            </p:cNvPr>
            <p:cNvSpPr txBox="1"/>
            <p:nvPr/>
          </p:nvSpPr>
          <p:spPr>
            <a:xfrm>
              <a:off x="2271516" y="281494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grpSp>
    </p:spTree>
    <p:extLst>
      <p:ext uri="{BB962C8B-B14F-4D97-AF65-F5344CB8AC3E}">
        <p14:creationId xmlns:p14="http://schemas.microsoft.com/office/powerpoint/2010/main" val="4221664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198420" y="165430"/>
            <a:ext cx="11155380" cy="894588"/>
          </a:xfrm>
        </p:spPr>
        <p:txBody>
          <a:bodyPr>
            <a:noAutofit/>
          </a:bodyPr>
          <a:lstStyle/>
          <a:p>
            <a:r>
              <a:rPr lang="en-US" sz="3600" dirty="0"/>
              <a:t>Order Independent Encodings Can Reduce The Complexity of Finding Subsets.</a:t>
            </a:r>
          </a:p>
        </p:txBody>
      </p:sp>
      <p:grpSp>
        <p:nvGrpSpPr>
          <p:cNvPr id="34" name="Group 33">
            <a:extLst>
              <a:ext uri="{FF2B5EF4-FFF2-40B4-BE49-F238E27FC236}">
                <a16:creationId xmlns:a16="http://schemas.microsoft.com/office/drawing/2014/main" id="{E987F28A-9067-9FBE-FA46-42E801FB7252}"/>
              </a:ext>
            </a:extLst>
          </p:cNvPr>
          <p:cNvGrpSpPr/>
          <p:nvPr/>
        </p:nvGrpSpPr>
        <p:grpSpPr>
          <a:xfrm>
            <a:off x="198420" y="3338614"/>
            <a:ext cx="2257095" cy="1432719"/>
            <a:chOff x="5428593" y="1942572"/>
            <a:chExt cx="2257095" cy="1432719"/>
          </a:xfrm>
        </p:grpSpPr>
        <p:sp>
          <p:nvSpPr>
            <p:cNvPr id="35" name="TextBox 34">
              <a:extLst>
                <a:ext uri="{FF2B5EF4-FFF2-40B4-BE49-F238E27FC236}">
                  <a16:creationId xmlns:a16="http://schemas.microsoft.com/office/drawing/2014/main" id="{E05367C1-7E48-52DA-BB29-1E5F610701E8}"/>
                </a:ext>
              </a:extLst>
            </p:cNvPr>
            <p:cNvSpPr txBox="1"/>
            <p:nvPr/>
          </p:nvSpPr>
          <p:spPr>
            <a:xfrm>
              <a:off x="5846379" y="300595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6" name="TextBox 35">
              <a:extLst>
                <a:ext uri="{FF2B5EF4-FFF2-40B4-BE49-F238E27FC236}">
                  <a16:creationId xmlns:a16="http://schemas.microsoft.com/office/drawing/2014/main" id="{CA40D522-2CF0-39AB-427F-BB1F915CBC95}"/>
                </a:ext>
              </a:extLst>
            </p:cNvPr>
            <p:cNvSpPr txBox="1"/>
            <p:nvPr/>
          </p:nvSpPr>
          <p:spPr>
            <a:xfrm>
              <a:off x="5846379" y="26398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7" name="TextBox 36">
              <a:extLst>
                <a:ext uri="{FF2B5EF4-FFF2-40B4-BE49-F238E27FC236}">
                  <a16:creationId xmlns:a16="http://schemas.microsoft.com/office/drawing/2014/main" id="{389D7A1F-7601-247C-38F4-8971C2B2E1E3}"/>
                </a:ext>
              </a:extLst>
            </p:cNvPr>
            <p:cNvSpPr txBox="1"/>
            <p:nvPr/>
          </p:nvSpPr>
          <p:spPr>
            <a:xfrm>
              <a:off x="5846379" y="22736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8" name="TextBox 37">
              <a:extLst>
                <a:ext uri="{FF2B5EF4-FFF2-40B4-BE49-F238E27FC236}">
                  <a16:creationId xmlns:a16="http://schemas.microsoft.com/office/drawing/2014/main" id="{F43199CB-B682-69AB-C066-E61AB7E6A4F6}"/>
                </a:ext>
              </a:extLst>
            </p:cNvPr>
            <p:cNvSpPr txBox="1"/>
            <p:nvPr/>
          </p:nvSpPr>
          <p:spPr>
            <a:xfrm>
              <a:off x="6303578" y="300070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9" name="TextBox 38">
              <a:extLst>
                <a:ext uri="{FF2B5EF4-FFF2-40B4-BE49-F238E27FC236}">
                  <a16:creationId xmlns:a16="http://schemas.microsoft.com/office/drawing/2014/main" id="{170432F9-8917-F955-28DE-C2D4787BC357}"/>
                </a:ext>
              </a:extLst>
            </p:cNvPr>
            <p:cNvSpPr txBox="1"/>
            <p:nvPr/>
          </p:nvSpPr>
          <p:spPr>
            <a:xfrm>
              <a:off x="6303578"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0" name="TextBox 39">
              <a:extLst>
                <a:ext uri="{FF2B5EF4-FFF2-40B4-BE49-F238E27FC236}">
                  <a16:creationId xmlns:a16="http://schemas.microsoft.com/office/drawing/2014/main" id="{3F4DE578-C6A3-D9DC-19BE-49A2C3845D66}"/>
                </a:ext>
              </a:extLst>
            </p:cNvPr>
            <p:cNvSpPr txBox="1"/>
            <p:nvPr/>
          </p:nvSpPr>
          <p:spPr>
            <a:xfrm>
              <a:off x="6303578"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1" name="TextBox 40">
              <a:extLst>
                <a:ext uri="{FF2B5EF4-FFF2-40B4-BE49-F238E27FC236}">
                  <a16:creationId xmlns:a16="http://schemas.microsoft.com/office/drawing/2014/main" id="{7DB43065-3880-9377-16C1-D0EEB9C4953E}"/>
                </a:ext>
              </a:extLst>
            </p:cNvPr>
            <p:cNvSpPr txBox="1"/>
            <p:nvPr/>
          </p:nvSpPr>
          <p:spPr>
            <a:xfrm>
              <a:off x="6766034" y="30007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2" name="TextBox 41">
              <a:extLst>
                <a:ext uri="{FF2B5EF4-FFF2-40B4-BE49-F238E27FC236}">
                  <a16:creationId xmlns:a16="http://schemas.microsoft.com/office/drawing/2014/main" id="{697AEA34-1701-7652-6E62-38EECCAA1F05}"/>
                </a:ext>
              </a:extLst>
            </p:cNvPr>
            <p:cNvSpPr txBox="1"/>
            <p:nvPr/>
          </p:nvSpPr>
          <p:spPr>
            <a:xfrm>
              <a:off x="6766034"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3" name="TextBox 42">
              <a:extLst>
                <a:ext uri="{FF2B5EF4-FFF2-40B4-BE49-F238E27FC236}">
                  <a16:creationId xmlns:a16="http://schemas.microsoft.com/office/drawing/2014/main" id="{8B21B024-6570-9001-604F-C136F85DC7ED}"/>
                </a:ext>
              </a:extLst>
            </p:cNvPr>
            <p:cNvSpPr txBox="1"/>
            <p:nvPr/>
          </p:nvSpPr>
          <p:spPr>
            <a:xfrm>
              <a:off x="6766034"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4" name="TextBox 43">
              <a:extLst>
                <a:ext uri="{FF2B5EF4-FFF2-40B4-BE49-F238E27FC236}">
                  <a16:creationId xmlns:a16="http://schemas.microsoft.com/office/drawing/2014/main" id="{38E75DBE-DAC9-16F0-FFE6-3FB1527E7FCA}"/>
                </a:ext>
              </a:extLst>
            </p:cNvPr>
            <p:cNvSpPr txBox="1"/>
            <p:nvPr/>
          </p:nvSpPr>
          <p:spPr>
            <a:xfrm>
              <a:off x="7223233" y="299545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5" name="TextBox 44">
              <a:extLst>
                <a:ext uri="{FF2B5EF4-FFF2-40B4-BE49-F238E27FC236}">
                  <a16:creationId xmlns:a16="http://schemas.microsoft.com/office/drawing/2014/main" id="{10CF40E2-1243-672B-BE41-1DD0F9B6123E}"/>
                </a:ext>
              </a:extLst>
            </p:cNvPr>
            <p:cNvSpPr txBox="1"/>
            <p:nvPr/>
          </p:nvSpPr>
          <p:spPr>
            <a:xfrm>
              <a:off x="7223233" y="262929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6" name="TextBox 45">
              <a:extLst>
                <a:ext uri="{FF2B5EF4-FFF2-40B4-BE49-F238E27FC236}">
                  <a16:creationId xmlns:a16="http://schemas.microsoft.com/office/drawing/2014/main" id="{BF58B8AC-EDB7-26F3-CA2D-452151A2F3A1}"/>
                </a:ext>
              </a:extLst>
            </p:cNvPr>
            <p:cNvSpPr txBox="1"/>
            <p:nvPr/>
          </p:nvSpPr>
          <p:spPr>
            <a:xfrm>
              <a:off x="7223233" y="226314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47" name="TextBox 46">
              <a:extLst>
                <a:ext uri="{FF2B5EF4-FFF2-40B4-BE49-F238E27FC236}">
                  <a16:creationId xmlns:a16="http://schemas.microsoft.com/office/drawing/2014/main" id="{FD2B19DD-31EA-DB3C-6796-F5A2EB4BBFD0}"/>
                </a:ext>
              </a:extLst>
            </p:cNvPr>
            <p:cNvSpPr txBox="1"/>
            <p:nvPr/>
          </p:nvSpPr>
          <p:spPr>
            <a:xfrm>
              <a:off x="5909442"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48" name="TextBox 47">
              <a:extLst>
                <a:ext uri="{FF2B5EF4-FFF2-40B4-BE49-F238E27FC236}">
                  <a16:creationId xmlns:a16="http://schemas.microsoft.com/office/drawing/2014/main" id="{4D5023C6-86FA-EBA1-9A5E-C2321178F899}"/>
                </a:ext>
              </a:extLst>
            </p:cNvPr>
            <p:cNvSpPr txBox="1"/>
            <p:nvPr/>
          </p:nvSpPr>
          <p:spPr>
            <a:xfrm>
              <a:off x="6361386"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49" name="TextBox 48">
              <a:extLst>
                <a:ext uri="{FF2B5EF4-FFF2-40B4-BE49-F238E27FC236}">
                  <a16:creationId xmlns:a16="http://schemas.microsoft.com/office/drawing/2014/main" id="{F924D49A-E1CA-EC40-F80D-A2C3587B3DF5}"/>
                </a:ext>
              </a:extLst>
            </p:cNvPr>
            <p:cNvSpPr txBox="1"/>
            <p:nvPr/>
          </p:nvSpPr>
          <p:spPr>
            <a:xfrm>
              <a:off x="6813330"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J3</a:t>
              </a:r>
            </a:p>
          </p:txBody>
        </p:sp>
        <p:sp>
          <p:nvSpPr>
            <p:cNvPr id="50" name="TextBox 49">
              <a:extLst>
                <a:ext uri="{FF2B5EF4-FFF2-40B4-BE49-F238E27FC236}">
                  <a16:creationId xmlns:a16="http://schemas.microsoft.com/office/drawing/2014/main" id="{6746A6DE-68E9-0623-C181-AD98986D860B}"/>
                </a:ext>
              </a:extLst>
            </p:cNvPr>
            <p:cNvSpPr txBox="1"/>
            <p:nvPr/>
          </p:nvSpPr>
          <p:spPr>
            <a:xfrm>
              <a:off x="7265274"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J4</a:t>
              </a:r>
            </a:p>
          </p:txBody>
        </p:sp>
        <p:sp>
          <p:nvSpPr>
            <p:cNvPr id="51" name="TextBox 50">
              <a:extLst>
                <a:ext uri="{FF2B5EF4-FFF2-40B4-BE49-F238E27FC236}">
                  <a16:creationId xmlns:a16="http://schemas.microsoft.com/office/drawing/2014/main" id="{9838607D-5447-8F03-FB90-95F6F30BEC61}"/>
                </a:ext>
              </a:extLst>
            </p:cNvPr>
            <p:cNvSpPr txBox="1"/>
            <p:nvPr/>
          </p:nvSpPr>
          <p:spPr>
            <a:xfrm>
              <a:off x="5428593" y="232469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52" name="TextBox 51">
              <a:extLst>
                <a:ext uri="{FF2B5EF4-FFF2-40B4-BE49-F238E27FC236}">
                  <a16:creationId xmlns:a16="http://schemas.microsoft.com/office/drawing/2014/main" id="{4B04B666-7A3D-90BC-D47C-4EE304EF6916}"/>
                </a:ext>
              </a:extLst>
            </p:cNvPr>
            <p:cNvSpPr txBox="1"/>
            <p:nvPr/>
          </p:nvSpPr>
          <p:spPr>
            <a:xfrm>
              <a:off x="5428593" y="268204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53" name="TextBox 52">
              <a:extLst>
                <a:ext uri="{FF2B5EF4-FFF2-40B4-BE49-F238E27FC236}">
                  <a16:creationId xmlns:a16="http://schemas.microsoft.com/office/drawing/2014/main" id="{DA575606-761F-DFBB-6173-4891D753EA20}"/>
                </a:ext>
              </a:extLst>
            </p:cNvPr>
            <p:cNvSpPr txBox="1"/>
            <p:nvPr/>
          </p:nvSpPr>
          <p:spPr>
            <a:xfrm>
              <a:off x="5428593" y="303939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grpSp>
      <p:grpSp>
        <p:nvGrpSpPr>
          <p:cNvPr id="54" name="Group 53">
            <a:extLst>
              <a:ext uri="{FF2B5EF4-FFF2-40B4-BE49-F238E27FC236}">
                <a16:creationId xmlns:a16="http://schemas.microsoft.com/office/drawing/2014/main" id="{1A6D2D70-1CA1-FB89-62F3-0347B97FD968}"/>
              </a:ext>
            </a:extLst>
          </p:cNvPr>
          <p:cNvGrpSpPr/>
          <p:nvPr/>
        </p:nvGrpSpPr>
        <p:grpSpPr>
          <a:xfrm>
            <a:off x="521738" y="5440453"/>
            <a:ext cx="1565788" cy="1061310"/>
            <a:chOff x="2271516" y="2075470"/>
            <a:chExt cx="1565788" cy="1061310"/>
          </a:xfrm>
        </p:grpSpPr>
        <p:sp>
          <p:nvSpPr>
            <p:cNvPr id="55" name="TextBox 54">
              <a:extLst>
                <a:ext uri="{FF2B5EF4-FFF2-40B4-BE49-F238E27FC236}">
                  <a16:creationId xmlns:a16="http://schemas.microsoft.com/office/drawing/2014/main" id="{EA724A0B-E9BC-A7FA-D30F-9D5995DCC76D}"/>
                </a:ext>
              </a:extLst>
            </p:cNvPr>
            <p:cNvSpPr txBox="1"/>
            <p:nvPr/>
          </p:nvSpPr>
          <p:spPr>
            <a:xfrm>
              <a:off x="2831194" y="27674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6" name="TextBox 55">
              <a:extLst>
                <a:ext uri="{FF2B5EF4-FFF2-40B4-BE49-F238E27FC236}">
                  <a16:creationId xmlns:a16="http://schemas.microsoft.com/office/drawing/2014/main" id="{B4049A82-3F0C-B272-1E07-3918B2DA9491}"/>
                </a:ext>
              </a:extLst>
            </p:cNvPr>
            <p:cNvSpPr txBox="1"/>
            <p:nvPr/>
          </p:nvSpPr>
          <p:spPr>
            <a:xfrm>
              <a:off x="2831194" y="240129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7" name="TextBox 56">
              <a:extLst>
                <a:ext uri="{FF2B5EF4-FFF2-40B4-BE49-F238E27FC236}">
                  <a16:creationId xmlns:a16="http://schemas.microsoft.com/office/drawing/2014/main" id="{B211CFAF-82E3-5C45-E3F5-1BC61D4074C8}"/>
                </a:ext>
              </a:extLst>
            </p:cNvPr>
            <p:cNvSpPr txBox="1"/>
            <p:nvPr/>
          </p:nvSpPr>
          <p:spPr>
            <a:xfrm>
              <a:off x="3288393" y="27621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58" name="TextBox 57">
              <a:extLst>
                <a:ext uri="{FF2B5EF4-FFF2-40B4-BE49-F238E27FC236}">
                  <a16:creationId xmlns:a16="http://schemas.microsoft.com/office/drawing/2014/main" id="{D8EBECFE-EB7F-E2B4-8405-9AD30BCE2E1A}"/>
                </a:ext>
              </a:extLst>
            </p:cNvPr>
            <p:cNvSpPr txBox="1"/>
            <p:nvPr/>
          </p:nvSpPr>
          <p:spPr>
            <a:xfrm>
              <a:off x="3288393" y="239603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9" name="TextBox 58">
              <a:extLst>
                <a:ext uri="{FF2B5EF4-FFF2-40B4-BE49-F238E27FC236}">
                  <a16:creationId xmlns:a16="http://schemas.microsoft.com/office/drawing/2014/main" id="{57B1AEA1-9859-0884-E0EB-DC77B6E44B2C}"/>
                </a:ext>
              </a:extLst>
            </p:cNvPr>
            <p:cNvSpPr txBox="1"/>
            <p:nvPr/>
          </p:nvSpPr>
          <p:spPr>
            <a:xfrm>
              <a:off x="2878490"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a:t>
              </a:r>
            </a:p>
          </p:txBody>
        </p:sp>
        <p:sp>
          <p:nvSpPr>
            <p:cNvPr id="60" name="TextBox 59">
              <a:extLst>
                <a:ext uri="{FF2B5EF4-FFF2-40B4-BE49-F238E27FC236}">
                  <a16:creationId xmlns:a16="http://schemas.microsoft.com/office/drawing/2014/main" id="{F654739B-54A6-C34D-E222-43417809B3F6}"/>
                </a:ext>
              </a:extLst>
            </p:cNvPr>
            <p:cNvSpPr txBox="1"/>
            <p:nvPr/>
          </p:nvSpPr>
          <p:spPr>
            <a:xfrm>
              <a:off x="3330434"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Jp2</a:t>
              </a:r>
            </a:p>
          </p:txBody>
        </p:sp>
        <p:sp>
          <p:nvSpPr>
            <p:cNvPr id="61" name="TextBox 60">
              <a:extLst>
                <a:ext uri="{FF2B5EF4-FFF2-40B4-BE49-F238E27FC236}">
                  <a16:creationId xmlns:a16="http://schemas.microsoft.com/office/drawing/2014/main" id="{1C0A7070-07E7-5BB1-E861-726453AE581E}"/>
                </a:ext>
              </a:extLst>
            </p:cNvPr>
            <p:cNvSpPr txBox="1"/>
            <p:nvPr/>
          </p:nvSpPr>
          <p:spPr>
            <a:xfrm>
              <a:off x="2271516" y="245759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62" name="TextBox 61">
              <a:extLst>
                <a:ext uri="{FF2B5EF4-FFF2-40B4-BE49-F238E27FC236}">
                  <a16:creationId xmlns:a16="http://schemas.microsoft.com/office/drawing/2014/main" id="{2C3755A0-64DB-E0E7-E1DF-A21A5BDEA33C}"/>
                </a:ext>
              </a:extLst>
            </p:cNvPr>
            <p:cNvSpPr txBox="1"/>
            <p:nvPr/>
          </p:nvSpPr>
          <p:spPr>
            <a:xfrm>
              <a:off x="2271516" y="281494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gr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B60703B-1FC4-1B21-D07F-DBFFF46BBC7A}"/>
                  </a:ext>
                </a:extLst>
              </p:cNvPr>
              <p:cNvSpPr txBox="1"/>
              <p:nvPr/>
            </p:nvSpPr>
            <p:spPr>
              <a:xfrm>
                <a:off x="198419" y="1256085"/>
                <a:ext cx="11832714" cy="1200329"/>
              </a:xfrm>
              <a:prstGeom prst="rect">
                <a:avLst/>
              </a:prstGeom>
              <a:solidFill>
                <a:schemeClr val="bg1">
                  <a:lumMod val="95000"/>
                </a:schemeClr>
              </a:solidFill>
            </p:spPr>
            <p:txBody>
              <a:bodyPr wrap="square">
                <a:spAutoFit/>
              </a:bodyPr>
              <a:lstStyle/>
              <a:p>
                <a:r>
                  <a:rPr lang="en-US" b="1" dirty="0"/>
                  <a:t>Approach</a:t>
                </a:r>
                <a:r>
                  <a:rPr lang="en-US" dirty="0"/>
                  <a:t>: Only consider row/columns (species/reactions) that are compatible in terms of order independent encoding.</a:t>
                </a:r>
              </a:p>
              <a:p>
                <a:r>
                  <a:rPr lang="en-US" b="1" i="1" dirty="0"/>
                  <a:t>OIE Vector</a:t>
                </a:r>
                <a:r>
                  <a:rPr lang="en-US" dirty="0"/>
                  <a:t>: Vector of counts of values that satisfy the value criteria for species or reactions. Elements correspond to criteria. </a:t>
                </a:r>
              </a:p>
              <a:p>
                <a:r>
                  <a:rPr lang="en-US" b="1" i="1" dirty="0"/>
                  <a:t>Compatible set for a species or reaction</a:t>
                </a:r>
                <a:r>
                  <a:rPr lang="en-US" dirty="0"/>
                  <a:t>: Let A and B be networks. A species (reaction) in B with OIE vector </a:t>
                </a:r>
                <a14:m>
                  <m:oMath xmlns:m="http://schemas.openxmlformats.org/officeDocument/2006/math">
                    <m:r>
                      <a:rPr lang="en-US" i="1">
                        <a:latin typeface="Cambria Math" panose="02040503050406030204" pitchFamily="18" charset="0"/>
                      </a:rPr>
                      <m:t>𝑏</m:t>
                    </m:r>
                  </m:oMath>
                </a14:m>
                <a:r>
                  <a:rPr lang="en-US" dirty="0"/>
                  <a:t> is compatible with a species (reaction) in </a:t>
                </a:r>
                <a14:m>
                  <m:oMath xmlns:m="http://schemas.openxmlformats.org/officeDocument/2006/math">
                    <m:r>
                      <a:rPr lang="en-US" i="1">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(element-wise). The set of all such species (reactions) in A is the compatibility set for </a:t>
                </a:r>
                <a14:m>
                  <m:oMath xmlns:m="http://schemas.openxmlformats.org/officeDocument/2006/math">
                    <m:r>
                      <a:rPr lang="en-US" i="1">
                        <a:latin typeface="Cambria Math" panose="02040503050406030204" pitchFamily="18" charset="0"/>
                      </a:rPr>
                      <m:t>𝑏</m:t>
                    </m:r>
                  </m:oMath>
                </a14:m>
                <a:r>
                  <a:rPr lang="en-US" dirty="0"/>
                  <a:t>. </a:t>
                </a:r>
              </a:p>
            </p:txBody>
          </p:sp>
        </mc:Choice>
        <mc:Fallback xmlns="">
          <p:sp>
            <p:nvSpPr>
              <p:cNvPr id="63" name="TextBox 62">
                <a:extLst>
                  <a:ext uri="{FF2B5EF4-FFF2-40B4-BE49-F238E27FC236}">
                    <a16:creationId xmlns:a16="http://schemas.microsoft.com/office/drawing/2014/main" id="{EB60703B-1FC4-1B21-D07F-DBFFF46BBC7A}"/>
                  </a:ext>
                </a:extLst>
              </p:cNvPr>
              <p:cNvSpPr txBox="1">
                <a:spLocks noRot="1" noChangeAspect="1" noMove="1" noResize="1" noEditPoints="1" noAdjustHandles="1" noChangeArrowheads="1" noChangeShapeType="1" noTextEdit="1"/>
              </p:cNvSpPr>
              <p:nvPr/>
            </p:nvSpPr>
            <p:spPr>
              <a:xfrm>
                <a:off x="198419" y="1256085"/>
                <a:ext cx="11832714" cy="1200329"/>
              </a:xfrm>
              <a:prstGeom prst="rect">
                <a:avLst/>
              </a:prstGeom>
              <a:blipFill>
                <a:blip r:embed="rId2"/>
                <a:stretch>
                  <a:fillRect l="-429" t="-2083" r="-643" b="-7292"/>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4DE135E5-7B40-63EC-61E8-50896941CA35}"/>
              </a:ext>
            </a:extLst>
          </p:cNvPr>
          <p:cNvSpPr txBox="1"/>
          <p:nvPr/>
        </p:nvSpPr>
        <p:spPr>
          <a:xfrm>
            <a:off x="3374186" y="608854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10" name="TextBox 109">
            <a:extLst>
              <a:ext uri="{FF2B5EF4-FFF2-40B4-BE49-F238E27FC236}">
                <a16:creationId xmlns:a16="http://schemas.microsoft.com/office/drawing/2014/main" id="{C061E5AF-1E13-BA1B-226C-609C9DB1CD2F}"/>
              </a:ext>
            </a:extLst>
          </p:cNvPr>
          <p:cNvSpPr txBox="1"/>
          <p:nvPr/>
        </p:nvSpPr>
        <p:spPr>
          <a:xfrm>
            <a:off x="3374186" y="572238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2" name="TextBox 111">
            <a:extLst>
              <a:ext uri="{FF2B5EF4-FFF2-40B4-BE49-F238E27FC236}">
                <a16:creationId xmlns:a16="http://schemas.microsoft.com/office/drawing/2014/main" id="{7C768614-5A6E-EE0C-9761-8280457E796D}"/>
              </a:ext>
            </a:extLst>
          </p:cNvPr>
          <p:cNvSpPr txBox="1"/>
          <p:nvPr/>
        </p:nvSpPr>
        <p:spPr>
          <a:xfrm>
            <a:off x="3831385" y="608329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3" name="TextBox 112">
            <a:extLst>
              <a:ext uri="{FF2B5EF4-FFF2-40B4-BE49-F238E27FC236}">
                <a16:creationId xmlns:a16="http://schemas.microsoft.com/office/drawing/2014/main" id="{1ED7190D-ADCD-5876-4095-6EFBFBBD9869}"/>
              </a:ext>
            </a:extLst>
          </p:cNvPr>
          <p:cNvSpPr txBox="1"/>
          <p:nvPr/>
        </p:nvSpPr>
        <p:spPr>
          <a:xfrm>
            <a:off x="3831385" y="571713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15" name="TextBox 114">
            <a:extLst>
              <a:ext uri="{FF2B5EF4-FFF2-40B4-BE49-F238E27FC236}">
                <a16:creationId xmlns:a16="http://schemas.microsoft.com/office/drawing/2014/main" id="{145FD028-B8AF-D10E-F320-DAF8278EF2EB}"/>
              </a:ext>
            </a:extLst>
          </p:cNvPr>
          <p:cNvSpPr txBox="1"/>
          <p:nvPr/>
        </p:nvSpPr>
        <p:spPr>
          <a:xfrm>
            <a:off x="4293841" y="608329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6" name="TextBox 115">
            <a:extLst>
              <a:ext uri="{FF2B5EF4-FFF2-40B4-BE49-F238E27FC236}">
                <a16:creationId xmlns:a16="http://schemas.microsoft.com/office/drawing/2014/main" id="{F1C8562A-7D8A-09BD-36FF-EED3402FD535}"/>
              </a:ext>
            </a:extLst>
          </p:cNvPr>
          <p:cNvSpPr txBox="1"/>
          <p:nvPr/>
        </p:nvSpPr>
        <p:spPr>
          <a:xfrm>
            <a:off x="4293841" y="571713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7" name="TextBox 116">
            <a:extLst>
              <a:ext uri="{FF2B5EF4-FFF2-40B4-BE49-F238E27FC236}">
                <a16:creationId xmlns:a16="http://schemas.microsoft.com/office/drawing/2014/main" id="{A3E79200-FAB2-0AA6-5CC8-EC02B0083CBD}"/>
              </a:ext>
            </a:extLst>
          </p:cNvPr>
          <p:cNvSpPr txBox="1"/>
          <p:nvPr/>
        </p:nvSpPr>
        <p:spPr>
          <a:xfrm>
            <a:off x="3437249" y="5391313"/>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#&lt;0</a:t>
            </a:r>
          </a:p>
        </p:txBody>
      </p:sp>
      <p:sp>
        <p:nvSpPr>
          <p:cNvPr id="118" name="TextBox 117">
            <a:extLst>
              <a:ext uri="{FF2B5EF4-FFF2-40B4-BE49-F238E27FC236}">
                <a16:creationId xmlns:a16="http://schemas.microsoft.com/office/drawing/2014/main" id="{0FCBECEE-2ADC-A1AD-6EEF-B24DC13E7653}"/>
              </a:ext>
            </a:extLst>
          </p:cNvPr>
          <p:cNvSpPr txBox="1"/>
          <p:nvPr/>
        </p:nvSpPr>
        <p:spPr>
          <a:xfrm>
            <a:off x="3889193" y="5391313"/>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#=0</a:t>
            </a:r>
          </a:p>
        </p:txBody>
      </p:sp>
      <p:sp>
        <p:nvSpPr>
          <p:cNvPr id="119" name="TextBox 118">
            <a:extLst>
              <a:ext uri="{FF2B5EF4-FFF2-40B4-BE49-F238E27FC236}">
                <a16:creationId xmlns:a16="http://schemas.microsoft.com/office/drawing/2014/main" id="{94AD8A17-2031-F7BD-851D-3A7A8715E655}"/>
              </a:ext>
            </a:extLst>
          </p:cNvPr>
          <p:cNvSpPr txBox="1"/>
          <p:nvPr/>
        </p:nvSpPr>
        <p:spPr>
          <a:xfrm>
            <a:off x="4341137" y="5391313"/>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#&gt;0</a:t>
            </a:r>
          </a:p>
        </p:txBody>
      </p:sp>
      <p:sp>
        <p:nvSpPr>
          <p:cNvPr id="120" name="TextBox 119">
            <a:extLst>
              <a:ext uri="{FF2B5EF4-FFF2-40B4-BE49-F238E27FC236}">
                <a16:creationId xmlns:a16="http://schemas.microsoft.com/office/drawing/2014/main" id="{3ADF7EB0-73A7-99FB-7518-4A54B1F0B979}"/>
              </a:ext>
            </a:extLst>
          </p:cNvPr>
          <p:cNvSpPr txBox="1"/>
          <p:nvPr/>
        </p:nvSpPr>
        <p:spPr>
          <a:xfrm>
            <a:off x="2872320" y="5773436"/>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121" name="TextBox 120">
            <a:extLst>
              <a:ext uri="{FF2B5EF4-FFF2-40B4-BE49-F238E27FC236}">
                <a16:creationId xmlns:a16="http://schemas.microsoft.com/office/drawing/2014/main" id="{FFF47B76-2EF1-C580-AE84-F7E75154B7D8}"/>
              </a:ext>
            </a:extLst>
          </p:cNvPr>
          <p:cNvSpPr txBox="1"/>
          <p:nvPr/>
        </p:nvSpPr>
        <p:spPr>
          <a:xfrm>
            <a:off x="2872320" y="6130786"/>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sp>
        <p:nvSpPr>
          <p:cNvPr id="123" name="TextBox 122">
            <a:extLst>
              <a:ext uri="{FF2B5EF4-FFF2-40B4-BE49-F238E27FC236}">
                <a16:creationId xmlns:a16="http://schemas.microsoft.com/office/drawing/2014/main" id="{8AE6BB07-AB4A-2B0D-10E6-D1F448958F96}"/>
              </a:ext>
            </a:extLst>
          </p:cNvPr>
          <p:cNvSpPr txBox="1"/>
          <p:nvPr/>
        </p:nvSpPr>
        <p:spPr>
          <a:xfrm>
            <a:off x="5690013" y="6042997"/>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24" name="TextBox 123">
            <a:extLst>
              <a:ext uri="{FF2B5EF4-FFF2-40B4-BE49-F238E27FC236}">
                <a16:creationId xmlns:a16="http://schemas.microsoft.com/office/drawing/2014/main" id="{EB569CA0-B510-ED54-F59F-3C1941680185}"/>
              </a:ext>
            </a:extLst>
          </p:cNvPr>
          <p:cNvSpPr txBox="1"/>
          <p:nvPr/>
        </p:nvSpPr>
        <p:spPr>
          <a:xfrm>
            <a:off x="5690013" y="567684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25" name="TextBox 124">
            <a:extLst>
              <a:ext uri="{FF2B5EF4-FFF2-40B4-BE49-F238E27FC236}">
                <a16:creationId xmlns:a16="http://schemas.microsoft.com/office/drawing/2014/main" id="{FB49467C-E67F-0532-1070-F1A70C499CB2}"/>
              </a:ext>
            </a:extLst>
          </p:cNvPr>
          <p:cNvSpPr txBox="1"/>
          <p:nvPr/>
        </p:nvSpPr>
        <p:spPr>
          <a:xfrm>
            <a:off x="6147212" y="603774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26" name="TextBox 125">
            <a:extLst>
              <a:ext uri="{FF2B5EF4-FFF2-40B4-BE49-F238E27FC236}">
                <a16:creationId xmlns:a16="http://schemas.microsoft.com/office/drawing/2014/main" id="{43FCFD5E-91B2-1587-7C0B-367E095745BD}"/>
              </a:ext>
            </a:extLst>
          </p:cNvPr>
          <p:cNvSpPr txBox="1"/>
          <p:nvPr/>
        </p:nvSpPr>
        <p:spPr>
          <a:xfrm>
            <a:off x="6147212" y="5671587"/>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27" name="TextBox 126">
            <a:extLst>
              <a:ext uri="{FF2B5EF4-FFF2-40B4-BE49-F238E27FC236}">
                <a16:creationId xmlns:a16="http://schemas.microsoft.com/office/drawing/2014/main" id="{E67E78B8-73C4-2B25-DE74-2F70AD5F3389}"/>
              </a:ext>
            </a:extLst>
          </p:cNvPr>
          <p:cNvSpPr txBox="1"/>
          <p:nvPr/>
        </p:nvSpPr>
        <p:spPr>
          <a:xfrm>
            <a:off x="6609668" y="603774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28" name="TextBox 127">
            <a:extLst>
              <a:ext uri="{FF2B5EF4-FFF2-40B4-BE49-F238E27FC236}">
                <a16:creationId xmlns:a16="http://schemas.microsoft.com/office/drawing/2014/main" id="{B73CE21D-B365-9E64-2ACD-428DFCE3429E}"/>
              </a:ext>
            </a:extLst>
          </p:cNvPr>
          <p:cNvSpPr txBox="1"/>
          <p:nvPr/>
        </p:nvSpPr>
        <p:spPr>
          <a:xfrm>
            <a:off x="6609668" y="5671587"/>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29" name="TextBox 128">
            <a:extLst>
              <a:ext uri="{FF2B5EF4-FFF2-40B4-BE49-F238E27FC236}">
                <a16:creationId xmlns:a16="http://schemas.microsoft.com/office/drawing/2014/main" id="{813E3893-6F0A-534D-5BBB-E2C35DF7A7FD}"/>
              </a:ext>
            </a:extLst>
          </p:cNvPr>
          <p:cNvSpPr txBox="1"/>
          <p:nvPr/>
        </p:nvSpPr>
        <p:spPr>
          <a:xfrm>
            <a:off x="5753076" y="5345765"/>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#&lt;0</a:t>
            </a:r>
          </a:p>
        </p:txBody>
      </p:sp>
      <p:sp>
        <p:nvSpPr>
          <p:cNvPr id="130" name="TextBox 129">
            <a:extLst>
              <a:ext uri="{FF2B5EF4-FFF2-40B4-BE49-F238E27FC236}">
                <a16:creationId xmlns:a16="http://schemas.microsoft.com/office/drawing/2014/main" id="{B45F09F5-F2CE-AFDF-B50A-22291392D31F}"/>
              </a:ext>
            </a:extLst>
          </p:cNvPr>
          <p:cNvSpPr txBox="1"/>
          <p:nvPr/>
        </p:nvSpPr>
        <p:spPr>
          <a:xfrm>
            <a:off x="6205020" y="5345765"/>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#=0</a:t>
            </a:r>
          </a:p>
        </p:txBody>
      </p:sp>
      <p:sp>
        <p:nvSpPr>
          <p:cNvPr id="131" name="TextBox 130">
            <a:extLst>
              <a:ext uri="{FF2B5EF4-FFF2-40B4-BE49-F238E27FC236}">
                <a16:creationId xmlns:a16="http://schemas.microsoft.com/office/drawing/2014/main" id="{8856A58B-E91E-53D4-924F-768FDA52CD63}"/>
              </a:ext>
            </a:extLst>
          </p:cNvPr>
          <p:cNvSpPr txBox="1"/>
          <p:nvPr/>
        </p:nvSpPr>
        <p:spPr>
          <a:xfrm>
            <a:off x="6656964" y="5345765"/>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#&gt;0</a:t>
            </a:r>
          </a:p>
        </p:txBody>
      </p:sp>
      <p:sp>
        <p:nvSpPr>
          <p:cNvPr id="132" name="TextBox 131">
            <a:extLst>
              <a:ext uri="{FF2B5EF4-FFF2-40B4-BE49-F238E27FC236}">
                <a16:creationId xmlns:a16="http://schemas.microsoft.com/office/drawing/2014/main" id="{B18EA716-CC4A-E160-6E8F-5C4B71062AAB}"/>
              </a:ext>
            </a:extLst>
          </p:cNvPr>
          <p:cNvSpPr txBox="1"/>
          <p:nvPr/>
        </p:nvSpPr>
        <p:spPr>
          <a:xfrm>
            <a:off x="5188147" y="5727888"/>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a:t>
            </a:r>
          </a:p>
        </p:txBody>
      </p:sp>
      <p:sp>
        <p:nvSpPr>
          <p:cNvPr id="133" name="TextBox 132">
            <a:extLst>
              <a:ext uri="{FF2B5EF4-FFF2-40B4-BE49-F238E27FC236}">
                <a16:creationId xmlns:a16="http://schemas.microsoft.com/office/drawing/2014/main" id="{2E481CA5-AB0D-EC10-10D4-D9AEEEC2A148}"/>
              </a:ext>
            </a:extLst>
          </p:cNvPr>
          <p:cNvSpPr txBox="1"/>
          <p:nvPr/>
        </p:nvSpPr>
        <p:spPr>
          <a:xfrm>
            <a:off x="5188147" y="6085238"/>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Jp2</a:t>
            </a:r>
          </a:p>
        </p:txBody>
      </p:sp>
      <p:sp>
        <p:nvSpPr>
          <p:cNvPr id="134" name="TextBox 133">
            <a:extLst>
              <a:ext uri="{FF2B5EF4-FFF2-40B4-BE49-F238E27FC236}">
                <a16:creationId xmlns:a16="http://schemas.microsoft.com/office/drawing/2014/main" id="{D6954787-A67D-6C41-37EF-4A396435605F}"/>
              </a:ext>
            </a:extLst>
          </p:cNvPr>
          <p:cNvSpPr txBox="1"/>
          <p:nvPr/>
        </p:nvSpPr>
        <p:spPr>
          <a:xfrm>
            <a:off x="754847" y="2626040"/>
            <a:ext cx="1523559" cy="369332"/>
          </a:xfrm>
          <a:prstGeom prst="rect">
            <a:avLst/>
          </a:prstGeom>
          <a:noFill/>
        </p:spPr>
        <p:txBody>
          <a:bodyPr wrap="none" rtlCol="0">
            <a:spAutoFit/>
          </a:bodyPr>
          <a:lstStyle/>
          <a:p>
            <a:r>
              <a:rPr lang="en-US" b="1" dirty="0"/>
              <a:t>Stoichiometry</a:t>
            </a:r>
          </a:p>
        </p:txBody>
      </p:sp>
      <p:sp>
        <p:nvSpPr>
          <p:cNvPr id="135" name="TextBox 134">
            <a:extLst>
              <a:ext uri="{FF2B5EF4-FFF2-40B4-BE49-F238E27FC236}">
                <a16:creationId xmlns:a16="http://schemas.microsoft.com/office/drawing/2014/main" id="{7C68A25D-046B-5809-55BE-2F5FEF2DABE9}"/>
              </a:ext>
            </a:extLst>
          </p:cNvPr>
          <p:cNvSpPr txBox="1"/>
          <p:nvPr/>
        </p:nvSpPr>
        <p:spPr>
          <a:xfrm>
            <a:off x="4525068" y="2626040"/>
            <a:ext cx="1273810" cy="369332"/>
          </a:xfrm>
          <a:prstGeom prst="rect">
            <a:avLst/>
          </a:prstGeom>
          <a:noFill/>
        </p:spPr>
        <p:txBody>
          <a:bodyPr wrap="none" rtlCol="0">
            <a:spAutoFit/>
          </a:bodyPr>
          <a:lstStyle/>
          <a:p>
            <a:r>
              <a:rPr lang="en-US" b="1" dirty="0"/>
              <a:t>OIE Vectors</a:t>
            </a:r>
          </a:p>
        </p:txBody>
      </p:sp>
      <p:sp>
        <p:nvSpPr>
          <p:cNvPr id="136" name="TextBox 135">
            <a:extLst>
              <a:ext uri="{FF2B5EF4-FFF2-40B4-BE49-F238E27FC236}">
                <a16:creationId xmlns:a16="http://schemas.microsoft.com/office/drawing/2014/main" id="{D6A0489A-2BDE-42F7-EA6A-B8C16C472DCD}"/>
              </a:ext>
            </a:extLst>
          </p:cNvPr>
          <p:cNvSpPr txBox="1"/>
          <p:nvPr/>
        </p:nvSpPr>
        <p:spPr>
          <a:xfrm>
            <a:off x="7972341" y="2626040"/>
            <a:ext cx="2298258" cy="646331"/>
          </a:xfrm>
          <a:prstGeom prst="rect">
            <a:avLst/>
          </a:prstGeom>
          <a:noFill/>
        </p:spPr>
        <p:txBody>
          <a:bodyPr wrap="none" rtlCol="0">
            <a:spAutoFit/>
          </a:bodyPr>
          <a:lstStyle/>
          <a:p>
            <a:pPr algn="ctr"/>
            <a:r>
              <a:rPr lang="en-US" b="1" dirty="0"/>
              <a:t>Compatibility Sets for </a:t>
            </a:r>
          </a:p>
          <a:p>
            <a:pPr algn="ctr"/>
            <a:r>
              <a:rPr lang="en-US" b="1" dirty="0"/>
              <a:t>Network B</a:t>
            </a:r>
          </a:p>
        </p:txBody>
      </p:sp>
      <p:sp>
        <p:nvSpPr>
          <p:cNvPr id="137" name="Content Placeholder 2">
            <a:extLst>
              <a:ext uri="{FF2B5EF4-FFF2-40B4-BE49-F238E27FC236}">
                <a16:creationId xmlns:a16="http://schemas.microsoft.com/office/drawing/2014/main" id="{8D70838B-C4FB-C74F-D0EE-619DD116FDDD}"/>
              </a:ext>
            </a:extLst>
          </p:cNvPr>
          <p:cNvSpPr>
            <a:spLocks noGrp="1"/>
          </p:cNvSpPr>
          <p:nvPr>
            <p:ph idx="1"/>
          </p:nvPr>
        </p:nvSpPr>
        <p:spPr>
          <a:xfrm>
            <a:off x="8204145" y="3413576"/>
            <a:ext cx="2938520" cy="1322470"/>
          </a:xfrm>
        </p:spPr>
        <p:txBody>
          <a:bodyPr>
            <a:normAutofit/>
          </a:bodyPr>
          <a:lstStyle/>
          <a:p>
            <a:r>
              <a:rPr lang="en-US" sz="1400" dirty="0"/>
              <a:t>Sp1: {S1, S2, S3}</a:t>
            </a:r>
          </a:p>
          <a:p>
            <a:r>
              <a:rPr lang="en-US" sz="1400" dirty="0"/>
              <a:t>Sp2: {S1, S3}</a:t>
            </a:r>
          </a:p>
          <a:p>
            <a:r>
              <a:rPr lang="en-US" sz="1400" dirty="0"/>
              <a:t>Jp1: {J1, J2, J3}</a:t>
            </a:r>
          </a:p>
          <a:p>
            <a:r>
              <a:rPr lang="en-US" sz="1400" dirty="0"/>
              <a:t>Jp2: {J3, J4}</a:t>
            </a:r>
          </a:p>
          <a:p>
            <a:pPr marL="0" indent="0">
              <a:buNone/>
            </a:pPr>
            <a:endParaRPr lang="en-US" sz="1400" dirty="0"/>
          </a:p>
        </p:txBody>
      </p:sp>
      <p:grpSp>
        <p:nvGrpSpPr>
          <p:cNvPr id="143" name="Group 142">
            <a:extLst>
              <a:ext uri="{FF2B5EF4-FFF2-40B4-BE49-F238E27FC236}">
                <a16:creationId xmlns:a16="http://schemas.microsoft.com/office/drawing/2014/main" id="{A8B405CE-44A0-AED7-1E0A-4CCF040AAC79}"/>
              </a:ext>
            </a:extLst>
          </p:cNvPr>
          <p:cNvGrpSpPr/>
          <p:nvPr/>
        </p:nvGrpSpPr>
        <p:grpSpPr>
          <a:xfrm>
            <a:off x="3053438" y="3038651"/>
            <a:ext cx="1840311" cy="1767248"/>
            <a:chOff x="3053438" y="3038651"/>
            <a:chExt cx="1840311" cy="1767248"/>
          </a:xfrm>
        </p:grpSpPr>
        <p:sp>
          <p:nvSpPr>
            <p:cNvPr id="67" name="TextBox 66">
              <a:extLst>
                <a:ext uri="{FF2B5EF4-FFF2-40B4-BE49-F238E27FC236}">
                  <a16:creationId xmlns:a16="http://schemas.microsoft.com/office/drawing/2014/main" id="{E456B083-B50B-D85D-C43F-B48F52939008}"/>
                </a:ext>
              </a:extLst>
            </p:cNvPr>
            <p:cNvSpPr txBox="1"/>
            <p:nvPr/>
          </p:nvSpPr>
          <p:spPr>
            <a:xfrm>
              <a:off x="3471224" y="4436567"/>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8" name="TextBox 67">
              <a:extLst>
                <a:ext uri="{FF2B5EF4-FFF2-40B4-BE49-F238E27FC236}">
                  <a16:creationId xmlns:a16="http://schemas.microsoft.com/office/drawing/2014/main" id="{DD3596B7-E9C0-E157-56DB-7FC714359CE8}"/>
                </a:ext>
              </a:extLst>
            </p:cNvPr>
            <p:cNvSpPr txBox="1"/>
            <p:nvPr/>
          </p:nvSpPr>
          <p:spPr>
            <a:xfrm>
              <a:off x="3471224" y="407041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9" name="TextBox 68">
              <a:extLst>
                <a:ext uri="{FF2B5EF4-FFF2-40B4-BE49-F238E27FC236}">
                  <a16:creationId xmlns:a16="http://schemas.microsoft.com/office/drawing/2014/main" id="{0A643B30-7B70-FF9D-5661-11A6A5280840}"/>
                </a:ext>
              </a:extLst>
            </p:cNvPr>
            <p:cNvSpPr txBox="1"/>
            <p:nvPr/>
          </p:nvSpPr>
          <p:spPr>
            <a:xfrm>
              <a:off x="3471224" y="3704256"/>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70" name="TextBox 69">
              <a:extLst>
                <a:ext uri="{FF2B5EF4-FFF2-40B4-BE49-F238E27FC236}">
                  <a16:creationId xmlns:a16="http://schemas.microsoft.com/office/drawing/2014/main" id="{5F45CAAE-AC7C-9B72-A809-F46326AF9077}"/>
                </a:ext>
              </a:extLst>
            </p:cNvPr>
            <p:cNvSpPr txBox="1"/>
            <p:nvPr/>
          </p:nvSpPr>
          <p:spPr>
            <a:xfrm>
              <a:off x="3928423" y="4431313"/>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71" name="TextBox 70">
              <a:extLst>
                <a:ext uri="{FF2B5EF4-FFF2-40B4-BE49-F238E27FC236}">
                  <a16:creationId xmlns:a16="http://schemas.microsoft.com/office/drawing/2014/main" id="{63D7B73D-E23A-11E1-57C5-9D0448A5ACBE}"/>
                </a:ext>
              </a:extLst>
            </p:cNvPr>
            <p:cNvSpPr txBox="1"/>
            <p:nvPr/>
          </p:nvSpPr>
          <p:spPr>
            <a:xfrm>
              <a:off x="3928423" y="406515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72" name="TextBox 71">
              <a:extLst>
                <a:ext uri="{FF2B5EF4-FFF2-40B4-BE49-F238E27FC236}">
                  <a16:creationId xmlns:a16="http://schemas.microsoft.com/office/drawing/2014/main" id="{47D79C64-633F-78B7-4A23-AD28B6E21DA0}"/>
                </a:ext>
              </a:extLst>
            </p:cNvPr>
            <p:cNvSpPr txBox="1"/>
            <p:nvPr/>
          </p:nvSpPr>
          <p:spPr>
            <a:xfrm>
              <a:off x="3928423" y="369900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73" name="TextBox 72">
              <a:extLst>
                <a:ext uri="{FF2B5EF4-FFF2-40B4-BE49-F238E27FC236}">
                  <a16:creationId xmlns:a16="http://schemas.microsoft.com/office/drawing/2014/main" id="{FC7CD9E4-0FC9-35D4-DC34-90EACD78FDBF}"/>
                </a:ext>
              </a:extLst>
            </p:cNvPr>
            <p:cNvSpPr txBox="1"/>
            <p:nvPr/>
          </p:nvSpPr>
          <p:spPr>
            <a:xfrm>
              <a:off x="4390879" y="443131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74" name="TextBox 73">
              <a:extLst>
                <a:ext uri="{FF2B5EF4-FFF2-40B4-BE49-F238E27FC236}">
                  <a16:creationId xmlns:a16="http://schemas.microsoft.com/office/drawing/2014/main" id="{EF3709FE-57DC-070A-5A17-B1B42D630378}"/>
                </a:ext>
              </a:extLst>
            </p:cNvPr>
            <p:cNvSpPr txBox="1"/>
            <p:nvPr/>
          </p:nvSpPr>
          <p:spPr>
            <a:xfrm>
              <a:off x="4390879" y="4065158"/>
              <a:ext cx="462455" cy="369332"/>
            </a:xfrm>
            <a:prstGeom prst="rect">
              <a:avLst/>
            </a:prstGeom>
            <a:noFill/>
            <a:ln w="19050">
              <a:solidFill>
                <a:schemeClr val="tx1"/>
              </a:solidFill>
            </a:ln>
          </p:spPr>
          <p:txBody>
            <a:bodyPr wrap="square" rtlCol="0">
              <a:spAutoFit/>
            </a:bodyPr>
            <a:lstStyle/>
            <a:p>
              <a:pPr algn="ctr"/>
              <a:r>
                <a:rPr lang="en-US" dirty="0"/>
                <a:t>3</a:t>
              </a:r>
            </a:p>
          </p:txBody>
        </p:sp>
        <p:sp>
          <p:nvSpPr>
            <p:cNvPr id="75" name="TextBox 74">
              <a:extLst>
                <a:ext uri="{FF2B5EF4-FFF2-40B4-BE49-F238E27FC236}">
                  <a16:creationId xmlns:a16="http://schemas.microsoft.com/office/drawing/2014/main" id="{B6223E0C-4C1B-B0BD-3962-BA643E1F0051}"/>
                </a:ext>
              </a:extLst>
            </p:cNvPr>
            <p:cNvSpPr txBox="1"/>
            <p:nvPr/>
          </p:nvSpPr>
          <p:spPr>
            <a:xfrm>
              <a:off x="4390879" y="369900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79" name="TextBox 78">
              <a:extLst>
                <a:ext uri="{FF2B5EF4-FFF2-40B4-BE49-F238E27FC236}">
                  <a16:creationId xmlns:a16="http://schemas.microsoft.com/office/drawing/2014/main" id="{B2B876A0-B0C1-3C05-4A84-638A817FA1D4}"/>
                </a:ext>
              </a:extLst>
            </p:cNvPr>
            <p:cNvSpPr txBox="1"/>
            <p:nvPr/>
          </p:nvSpPr>
          <p:spPr>
            <a:xfrm>
              <a:off x="3534287" y="3373180"/>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#&lt;0</a:t>
              </a:r>
            </a:p>
          </p:txBody>
        </p:sp>
        <p:sp>
          <p:nvSpPr>
            <p:cNvPr id="80" name="TextBox 79">
              <a:extLst>
                <a:ext uri="{FF2B5EF4-FFF2-40B4-BE49-F238E27FC236}">
                  <a16:creationId xmlns:a16="http://schemas.microsoft.com/office/drawing/2014/main" id="{52540A1C-E2F7-433B-8918-2C59729A3A92}"/>
                </a:ext>
              </a:extLst>
            </p:cNvPr>
            <p:cNvSpPr txBox="1"/>
            <p:nvPr/>
          </p:nvSpPr>
          <p:spPr>
            <a:xfrm>
              <a:off x="3986231" y="3373180"/>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#=0</a:t>
              </a:r>
            </a:p>
          </p:txBody>
        </p:sp>
        <p:sp>
          <p:nvSpPr>
            <p:cNvPr id="81" name="TextBox 80">
              <a:extLst>
                <a:ext uri="{FF2B5EF4-FFF2-40B4-BE49-F238E27FC236}">
                  <a16:creationId xmlns:a16="http://schemas.microsoft.com/office/drawing/2014/main" id="{C8C9F715-AFB0-EC23-47CA-DCEE00A64246}"/>
                </a:ext>
              </a:extLst>
            </p:cNvPr>
            <p:cNvSpPr txBox="1"/>
            <p:nvPr/>
          </p:nvSpPr>
          <p:spPr>
            <a:xfrm>
              <a:off x="4438175" y="3373180"/>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#&gt;0</a:t>
              </a:r>
            </a:p>
          </p:txBody>
        </p:sp>
        <p:sp>
          <p:nvSpPr>
            <p:cNvPr id="83" name="TextBox 82">
              <a:extLst>
                <a:ext uri="{FF2B5EF4-FFF2-40B4-BE49-F238E27FC236}">
                  <a16:creationId xmlns:a16="http://schemas.microsoft.com/office/drawing/2014/main" id="{525836C0-EB9B-B7DC-DDE7-D00FA91CEF82}"/>
                </a:ext>
              </a:extLst>
            </p:cNvPr>
            <p:cNvSpPr txBox="1"/>
            <p:nvPr/>
          </p:nvSpPr>
          <p:spPr>
            <a:xfrm>
              <a:off x="3053438" y="375530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84" name="TextBox 83">
              <a:extLst>
                <a:ext uri="{FF2B5EF4-FFF2-40B4-BE49-F238E27FC236}">
                  <a16:creationId xmlns:a16="http://schemas.microsoft.com/office/drawing/2014/main" id="{2EFE1A38-2471-6BDE-A3D8-C121F743CB41}"/>
                </a:ext>
              </a:extLst>
            </p:cNvPr>
            <p:cNvSpPr txBox="1"/>
            <p:nvPr/>
          </p:nvSpPr>
          <p:spPr>
            <a:xfrm>
              <a:off x="3053438" y="411265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85" name="TextBox 84">
              <a:extLst>
                <a:ext uri="{FF2B5EF4-FFF2-40B4-BE49-F238E27FC236}">
                  <a16:creationId xmlns:a16="http://schemas.microsoft.com/office/drawing/2014/main" id="{E2537DC1-2BAE-CC50-BFE5-5F08375B8104}"/>
                </a:ext>
              </a:extLst>
            </p:cNvPr>
            <p:cNvSpPr txBox="1"/>
            <p:nvPr/>
          </p:nvSpPr>
          <p:spPr>
            <a:xfrm>
              <a:off x="3053438" y="447000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140" name="TextBox 139">
              <a:extLst>
                <a:ext uri="{FF2B5EF4-FFF2-40B4-BE49-F238E27FC236}">
                  <a16:creationId xmlns:a16="http://schemas.microsoft.com/office/drawing/2014/main" id="{C38B5470-C19C-8D4E-2FC1-AD67F469AFC6}"/>
                </a:ext>
              </a:extLst>
            </p:cNvPr>
            <p:cNvSpPr txBox="1"/>
            <p:nvPr/>
          </p:nvSpPr>
          <p:spPr>
            <a:xfrm>
              <a:off x="3706448" y="3038651"/>
              <a:ext cx="724878" cy="307777"/>
            </a:xfrm>
            <a:prstGeom prst="rect">
              <a:avLst/>
            </a:prstGeom>
            <a:noFill/>
          </p:spPr>
          <p:txBody>
            <a:bodyPr wrap="none" rtlCol="0">
              <a:spAutoFit/>
            </a:bodyPr>
            <a:lstStyle/>
            <a:p>
              <a:r>
                <a:rPr lang="en-US" sz="1400" b="1" dirty="0"/>
                <a:t>species</a:t>
              </a:r>
            </a:p>
          </p:txBody>
        </p:sp>
      </p:grpSp>
      <p:grpSp>
        <p:nvGrpSpPr>
          <p:cNvPr id="142" name="Group 141">
            <a:extLst>
              <a:ext uri="{FF2B5EF4-FFF2-40B4-BE49-F238E27FC236}">
                <a16:creationId xmlns:a16="http://schemas.microsoft.com/office/drawing/2014/main" id="{64A91B3D-9C7C-1F82-73CE-D13792DD27D4}"/>
              </a:ext>
            </a:extLst>
          </p:cNvPr>
          <p:cNvGrpSpPr/>
          <p:nvPr/>
        </p:nvGrpSpPr>
        <p:grpSpPr>
          <a:xfrm>
            <a:off x="5198531" y="3047117"/>
            <a:ext cx="1815663" cy="2057087"/>
            <a:chOff x="5198531" y="3047117"/>
            <a:chExt cx="1815663" cy="2057087"/>
          </a:xfrm>
        </p:grpSpPr>
        <p:sp>
          <p:nvSpPr>
            <p:cNvPr id="86" name="TextBox 85">
              <a:extLst>
                <a:ext uri="{FF2B5EF4-FFF2-40B4-BE49-F238E27FC236}">
                  <a16:creationId xmlns:a16="http://schemas.microsoft.com/office/drawing/2014/main" id="{7E52D7AC-6752-C44D-1DA4-CBE015860DF0}"/>
                </a:ext>
              </a:extLst>
            </p:cNvPr>
            <p:cNvSpPr txBox="1"/>
            <p:nvPr/>
          </p:nvSpPr>
          <p:spPr>
            <a:xfrm>
              <a:off x="5616317" y="437226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87" name="TextBox 86">
              <a:extLst>
                <a:ext uri="{FF2B5EF4-FFF2-40B4-BE49-F238E27FC236}">
                  <a16:creationId xmlns:a16="http://schemas.microsoft.com/office/drawing/2014/main" id="{969A6527-5871-C5DB-5C2A-CAD087BBC0A3}"/>
                </a:ext>
              </a:extLst>
            </p:cNvPr>
            <p:cNvSpPr txBox="1"/>
            <p:nvPr/>
          </p:nvSpPr>
          <p:spPr>
            <a:xfrm>
              <a:off x="5616317" y="4006110"/>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88" name="TextBox 87">
              <a:extLst>
                <a:ext uri="{FF2B5EF4-FFF2-40B4-BE49-F238E27FC236}">
                  <a16:creationId xmlns:a16="http://schemas.microsoft.com/office/drawing/2014/main" id="{86996FF0-F8CB-BAB7-28CA-3E353401BDC7}"/>
                </a:ext>
              </a:extLst>
            </p:cNvPr>
            <p:cNvSpPr txBox="1"/>
            <p:nvPr/>
          </p:nvSpPr>
          <p:spPr>
            <a:xfrm>
              <a:off x="5616317" y="3639954"/>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89" name="TextBox 88">
              <a:extLst>
                <a:ext uri="{FF2B5EF4-FFF2-40B4-BE49-F238E27FC236}">
                  <a16:creationId xmlns:a16="http://schemas.microsoft.com/office/drawing/2014/main" id="{4F717257-9B7F-8CCB-1078-8283A80696F9}"/>
                </a:ext>
              </a:extLst>
            </p:cNvPr>
            <p:cNvSpPr txBox="1"/>
            <p:nvPr/>
          </p:nvSpPr>
          <p:spPr>
            <a:xfrm>
              <a:off x="6073516" y="436701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90" name="TextBox 89">
              <a:extLst>
                <a:ext uri="{FF2B5EF4-FFF2-40B4-BE49-F238E27FC236}">
                  <a16:creationId xmlns:a16="http://schemas.microsoft.com/office/drawing/2014/main" id="{03E81CBD-FA83-DC9A-7217-3BFBE355493A}"/>
                </a:ext>
              </a:extLst>
            </p:cNvPr>
            <p:cNvSpPr txBox="1"/>
            <p:nvPr/>
          </p:nvSpPr>
          <p:spPr>
            <a:xfrm>
              <a:off x="6073516" y="400085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91" name="TextBox 90">
              <a:extLst>
                <a:ext uri="{FF2B5EF4-FFF2-40B4-BE49-F238E27FC236}">
                  <a16:creationId xmlns:a16="http://schemas.microsoft.com/office/drawing/2014/main" id="{299EBA6E-BEBD-E68D-C888-8372AC9D8355}"/>
                </a:ext>
              </a:extLst>
            </p:cNvPr>
            <p:cNvSpPr txBox="1"/>
            <p:nvPr/>
          </p:nvSpPr>
          <p:spPr>
            <a:xfrm>
              <a:off x="6073516" y="363470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92" name="TextBox 91">
              <a:extLst>
                <a:ext uri="{FF2B5EF4-FFF2-40B4-BE49-F238E27FC236}">
                  <a16:creationId xmlns:a16="http://schemas.microsoft.com/office/drawing/2014/main" id="{A2E22245-0D22-CE6A-A6DB-CC0EEFD6FB22}"/>
                </a:ext>
              </a:extLst>
            </p:cNvPr>
            <p:cNvSpPr txBox="1"/>
            <p:nvPr/>
          </p:nvSpPr>
          <p:spPr>
            <a:xfrm>
              <a:off x="6535972" y="436701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93" name="TextBox 92">
              <a:extLst>
                <a:ext uri="{FF2B5EF4-FFF2-40B4-BE49-F238E27FC236}">
                  <a16:creationId xmlns:a16="http://schemas.microsoft.com/office/drawing/2014/main" id="{DD49984E-311A-FB95-577F-084C4D412106}"/>
                </a:ext>
              </a:extLst>
            </p:cNvPr>
            <p:cNvSpPr txBox="1"/>
            <p:nvPr/>
          </p:nvSpPr>
          <p:spPr>
            <a:xfrm>
              <a:off x="6535972" y="4000856"/>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94" name="TextBox 93">
              <a:extLst>
                <a:ext uri="{FF2B5EF4-FFF2-40B4-BE49-F238E27FC236}">
                  <a16:creationId xmlns:a16="http://schemas.microsoft.com/office/drawing/2014/main" id="{D47B6609-BC1C-9699-D860-A13F2DEE7808}"/>
                </a:ext>
              </a:extLst>
            </p:cNvPr>
            <p:cNvSpPr txBox="1"/>
            <p:nvPr/>
          </p:nvSpPr>
          <p:spPr>
            <a:xfrm>
              <a:off x="6535972" y="3634700"/>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98" name="TextBox 97">
              <a:extLst>
                <a:ext uri="{FF2B5EF4-FFF2-40B4-BE49-F238E27FC236}">
                  <a16:creationId xmlns:a16="http://schemas.microsoft.com/office/drawing/2014/main" id="{BCB2AA34-C192-4A16-C28B-763699820ADF}"/>
                </a:ext>
              </a:extLst>
            </p:cNvPr>
            <p:cNvSpPr txBox="1"/>
            <p:nvPr/>
          </p:nvSpPr>
          <p:spPr>
            <a:xfrm>
              <a:off x="5198531" y="3691001"/>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99" name="TextBox 98">
              <a:extLst>
                <a:ext uri="{FF2B5EF4-FFF2-40B4-BE49-F238E27FC236}">
                  <a16:creationId xmlns:a16="http://schemas.microsoft.com/office/drawing/2014/main" id="{A2D38CC4-8A1A-827B-5339-EC0BD935E70C}"/>
                </a:ext>
              </a:extLst>
            </p:cNvPr>
            <p:cNvSpPr txBox="1"/>
            <p:nvPr/>
          </p:nvSpPr>
          <p:spPr>
            <a:xfrm>
              <a:off x="5198531" y="4048351"/>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100" name="TextBox 99">
              <a:extLst>
                <a:ext uri="{FF2B5EF4-FFF2-40B4-BE49-F238E27FC236}">
                  <a16:creationId xmlns:a16="http://schemas.microsoft.com/office/drawing/2014/main" id="{ECC78F39-FBC0-9DC6-8105-1B53FE587449}"/>
                </a:ext>
              </a:extLst>
            </p:cNvPr>
            <p:cNvSpPr txBox="1"/>
            <p:nvPr/>
          </p:nvSpPr>
          <p:spPr>
            <a:xfrm>
              <a:off x="5198531" y="4405700"/>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J3</a:t>
              </a:r>
            </a:p>
          </p:txBody>
        </p:sp>
        <p:sp>
          <p:nvSpPr>
            <p:cNvPr id="101" name="TextBox 100">
              <a:extLst>
                <a:ext uri="{FF2B5EF4-FFF2-40B4-BE49-F238E27FC236}">
                  <a16:creationId xmlns:a16="http://schemas.microsoft.com/office/drawing/2014/main" id="{1BF77758-E2F1-6272-14F5-8B24C128B366}"/>
                </a:ext>
              </a:extLst>
            </p:cNvPr>
            <p:cNvSpPr txBox="1"/>
            <p:nvPr/>
          </p:nvSpPr>
          <p:spPr>
            <a:xfrm>
              <a:off x="5612914" y="3259688"/>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#&lt;0</a:t>
              </a:r>
            </a:p>
          </p:txBody>
        </p:sp>
        <p:sp>
          <p:nvSpPr>
            <p:cNvPr id="102" name="TextBox 101">
              <a:extLst>
                <a:ext uri="{FF2B5EF4-FFF2-40B4-BE49-F238E27FC236}">
                  <a16:creationId xmlns:a16="http://schemas.microsoft.com/office/drawing/2014/main" id="{E2A8B310-E277-A1DC-114D-C139BB9F6D90}"/>
                </a:ext>
              </a:extLst>
            </p:cNvPr>
            <p:cNvSpPr txBox="1"/>
            <p:nvPr/>
          </p:nvSpPr>
          <p:spPr>
            <a:xfrm>
              <a:off x="6064858" y="3259688"/>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#=0</a:t>
              </a:r>
            </a:p>
          </p:txBody>
        </p:sp>
        <p:sp>
          <p:nvSpPr>
            <p:cNvPr id="103" name="TextBox 102">
              <a:extLst>
                <a:ext uri="{FF2B5EF4-FFF2-40B4-BE49-F238E27FC236}">
                  <a16:creationId xmlns:a16="http://schemas.microsoft.com/office/drawing/2014/main" id="{38CBCB56-284E-C17B-7C82-EEB0249B6FD0}"/>
                </a:ext>
              </a:extLst>
            </p:cNvPr>
            <p:cNvSpPr txBox="1"/>
            <p:nvPr/>
          </p:nvSpPr>
          <p:spPr>
            <a:xfrm>
              <a:off x="6516802" y="3259688"/>
              <a:ext cx="45557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#&gt;0</a:t>
              </a:r>
            </a:p>
          </p:txBody>
        </p:sp>
        <p:sp>
          <p:nvSpPr>
            <p:cNvPr id="104" name="TextBox 103">
              <a:extLst>
                <a:ext uri="{FF2B5EF4-FFF2-40B4-BE49-F238E27FC236}">
                  <a16:creationId xmlns:a16="http://schemas.microsoft.com/office/drawing/2014/main" id="{EE20643F-A02B-08F1-DA00-360946EBC139}"/>
                </a:ext>
              </a:extLst>
            </p:cNvPr>
            <p:cNvSpPr txBox="1"/>
            <p:nvPr/>
          </p:nvSpPr>
          <p:spPr>
            <a:xfrm>
              <a:off x="5632084" y="4734872"/>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05" name="TextBox 104">
              <a:extLst>
                <a:ext uri="{FF2B5EF4-FFF2-40B4-BE49-F238E27FC236}">
                  <a16:creationId xmlns:a16="http://schemas.microsoft.com/office/drawing/2014/main" id="{B0E4B375-185C-4721-A158-24A8C46FDCB8}"/>
                </a:ext>
              </a:extLst>
            </p:cNvPr>
            <p:cNvSpPr txBox="1"/>
            <p:nvPr/>
          </p:nvSpPr>
          <p:spPr>
            <a:xfrm>
              <a:off x="6089283" y="472961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06" name="TextBox 105">
              <a:extLst>
                <a:ext uri="{FF2B5EF4-FFF2-40B4-BE49-F238E27FC236}">
                  <a16:creationId xmlns:a16="http://schemas.microsoft.com/office/drawing/2014/main" id="{45876513-3D10-B45D-07FA-9E05B65F6A3F}"/>
                </a:ext>
              </a:extLst>
            </p:cNvPr>
            <p:cNvSpPr txBox="1"/>
            <p:nvPr/>
          </p:nvSpPr>
          <p:spPr>
            <a:xfrm>
              <a:off x="6551739" y="4729618"/>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107" name="TextBox 106">
              <a:extLst>
                <a:ext uri="{FF2B5EF4-FFF2-40B4-BE49-F238E27FC236}">
                  <a16:creationId xmlns:a16="http://schemas.microsoft.com/office/drawing/2014/main" id="{EE492082-EFD9-14E1-52A6-8F373A51F950}"/>
                </a:ext>
              </a:extLst>
            </p:cNvPr>
            <p:cNvSpPr txBox="1"/>
            <p:nvPr/>
          </p:nvSpPr>
          <p:spPr>
            <a:xfrm>
              <a:off x="5214298" y="4768307"/>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J4</a:t>
              </a:r>
            </a:p>
          </p:txBody>
        </p:sp>
        <p:sp>
          <p:nvSpPr>
            <p:cNvPr id="141" name="TextBox 140">
              <a:extLst>
                <a:ext uri="{FF2B5EF4-FFF2-40B4-BE49-F238E27FC236}">
                  <a16:creationId xmlns:a16="http://schemas.microsoft.com/office/drawing/2014/main" id="{1CD74911-B774-FE25-78A0-78B1A2EC5838}"/>
                </a:ext>
              </a:extLst>
            </p:cNvPr>
            <p:cNvSpPr txBox="1"/>
            <p:nvPr/>
          </p:nvSpPr>
          <p:spPr>
            <a:xfrm>
              <a:off x="5763851" y="3047117"/>
              <a:ext cx="871970" cy="307777"/>
            </a:xfrm>
            <a:prstGeom prst="rect">
              <a:avLst/>
            </a:prstGeom>
            <a:noFill/>
          </p:spPr>
          <p:txBody>
            <a:bodyPr wrap="none" rtlCol="0">
              <a:spAutoFit/>
            </a:bodyPr>
            <a:lstStyle/>
            <a:p>
              <a:r>
                <a:rPr lang="en-US" sz="1400" b="1" dirty="0"/>
                <a:t>reactions</a:t>
              </a:r>
            </a:p>
          </p:txBody>
        </p:sp>
      </p:grpSp>
      <p:sp>
        <p:nvSpPr>
          <p:cNvPr id="144" name="Oval 143">
            <a:extLst>
              <a:ext uri="{FF2B5EF4-FFF2-40B4-BE49-F238E27FC236}">
                <a16:creationId xmlns:a16="http://schemas.microsoft.com/office/drawing/2014/main" id="{691FB99C-FB48-E6BA-5FBC-C64328B354AE}"/>
              </a:ext>
            </a:extLst>
          </p:cNvPr>
          <p:cNvSpPr/>
          <p:nvPr/>
        </p:nvSpPr>
        <p:spPr>
          <a:xfrm>
            <a:off x="3312645" y="3670710"/>
            <a:ext cx="1656649" cy="38021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Callout 144">
            <a:extLst>
              <a:ext uri="{FF2B5EF4-FFF2-40B4-BE49-F238E27FC236}">
                <a16:creationId xmlns:a16="http://schemas.microsoft.com/office/drawing/2014/main" id="{33F2C38C-A69C-1393-6612-B0638C890B8F}"/>
              </a:ext>
            </a:extLst>
          </p:cNvPr>
          <p:cNvSpPr/>
          <p:nvPr/>
        </p:nvSpPr>
        <p:spPr>
          <a:xfrm>
            <a:off x="2472305" y="3134314"/>
            <a:ext cx="1083640" cy="380216"/>
          </a:xfrm>
          <a:prstGeom prst="wedgeEllipseCallout">
            <a:avLst>
              <a:gd name="adj1" fmla="val 34641"/>
              <a:gd name="adj2" fmla="val 115943"/>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ourier New" panose="02070309020205020404" pitchFamily="49" charset="0"/>
                <a:cs typeface="Courier New" panose="02070309020205020404" pitchFamily="49" charset="0"/>
              </a:rPr>
              <a:t>S1</a:t>
            </a:r>
            <a:r>
              <a:rPr lang="en-US" sz="1400" dirty="0">
                <a:solidFill>
                  <a:schemeClr val="bg1"/>
                </a:solidFill>
              </a:rPr>
              <a:t> OIE</a:t>
            </a:r>
          </a:p>
        </p:txBody>
      </p:sp>
      <p:sp>
        <p:nvSpPr>
          <p:cNvPr id="146" name="Oval 145">
            <a:extLst>
              <a:ext uri="{FF2B5EF4-FFF2-40B4-BE49-F238E27FC236}">
                <a16:creationId xmlns:a16="http://schemas.microsoft.com/office/drawing/2014/main" id="{47151476-9F87-C1A1-9385-7C91D0ABF35E}"/>
              </a:ext>
            </a:extLst>
          </p:cNvPr>
          <p:cNvSpPr/>
          <p:nvPr/>
        </p:nvSpPr>
        <p:spPr>
          <a:xfrm>
            <a:off x="5481529" y="3635552"/>
            <a:ext cx="1656649" cy="38021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Callout 146">
            <a:extLst>
              <a:ext uri="{FF2B5EF4-FFF2-40B4-BE49-F238E27FC236}">
                <a16:creationId xmlns:a16="http://schemas.microsoft.com/office/drawing/2014/main" id="{9D1456CE-9A80-332C-ED47-42578DE18977}"/>
              </a:ext>
            </a:extLst>
          </p:cNvPr>
          <p:cNvSpPr/>
          <p:nvPr/>
        </p:nvSpPr>
        <p:spPr>
          <a:xfrm>
            <a:off x="4646327" y="3153078"/>
            <a:ext cx="1083640" cy="380216"/>
          </a:xfrm>
          <a:prstGeom prst="wedgeEllipseCallout">
            <a:avLst>
              <a:gd name="adj1" fmla="val 34641"/>
              <a:gd name="adj2" fmla="val 115943"/>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ourier New" panose="02070309020205020404" pitchFamily="49" charset="0"/>
                <a:cs typeface="Courier New" panose="02070309020205020404" pitchFamily="49" charset="0"/>
              </a:rPr>
              <a:t>J1</a:t>
            </a:r>
            <a:r>
              <a:rPr lang="en-US" sz="1400" dirty="0">
                <a:solidFill>
                  <a:schemeClr val="bg1"/>
                </a:solidFill>
              </a:rPr>
              <a:t> OIE</a:t>
            </a:r>
          </a:p>
        </p:txBody>
      </p:sp>
    </p:spTree>
    <p:extLst>
      <p:ext uri="{BB962C8B-B14F-4D97-AF65-F5344CB8AC3E}">
        <p14:creationId xmlns:p14="http://schemas.microsoft.com/office/powerpoint/2010/main" val="111483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8038-C91D-DC1E-BD1A-60CC99DD8C6F}"/>
              </a:ext>
            </a:extLst>
          </p:cNvPr>
          <p:cNvSpPr>
            <a:spLocks noGrp="1"/>
          </p:cNvSpPr>
          <p:nvPr>
            <p:ph type="title"/>
          </p:nvPr>
        </p:nvSpPr>
        <p:spPr>
          <a:xfrm>
            <a:off x="107975" y="170391"/>
            <a:ext cx="11872358" cy="571479"/>
          </a:xfrm>
        </p:spPr>
        <p:txBody>
          <a:bodyPr>
            <a:normAutofit fontScale="90000"/>
          </a:bodyPr>
          <a:lstStyle/>
          <a:p>
            <a:r>
              <a:rPr lang="en-US" sz="3600" b="1" dirty="0"/>
              <a:t>Compatibility sets consider reactants and products separately.</a:t>
            </a:r>
          </a:p>
        </p:txBody>
      </p:sp>
      <p:sp>
        <p:nvSpPr>
          <p:cNvPr id="3" name="Content Placeholder 2">
            <a:extLst>
              <a:ext uri="{FF2B5EF4-FFF2-40B4-BE49-F238E27FC236}">
                <a16:creationId xmlns:a16="http://schemas.microsoft.com/office/drawing/2014/main" id="{49F1F6DA-DE77-3AAA-3E46-8AE2B63433A9}"/>
              </a:ext>
            </a:extLst>
          </p:cNvPr>
          <p:cNvSpPr>
            <a:spLocks noGrp="1"/>
          </p:cNvSpPr>
          <p:nvPr>
            <p:ph idx="1"/>
          </p:nvPr>
        </p:nvSpPr>
        <p:spPr>
          <a:xfrm>
            <a:off x="455418" y="809105"/>
            <a:ext cx="10515600" cy="683121"/>
          </a:xfrm>
        </p:spPr>
        <p:txBody>
          <a:bodyPr>
            <a:normAutofit/>
          </a:bodyPr>
          <a:lstStyle/>
          <a:p>
            <a:pPr marL="0" indent="0">
              <a:buNone/>
            </a:pPr>
            <a:r>
              <a:rPr lang="en-US" sz="2000" dirty="0"/>
              <a:t>Using the stoichiometry matrix masks some features of reaction networks because it is the difference between product and reactant stoichiometries.</a:t>
            </a:r>
          </a:p>
        </p:txBody>
      </p:sp>
      <p:grpSp>
        <p:nvGrpSpPr>
          <p:cNvPr id="4" name="Group 3">
            <a:extLst>
              <a:ext uri="{FF2B5EF4-FFF2-40B4-BE49-F238E27FC236}">
                <a16:creationId xmlns:a16="http://schemas.microsoft.com/office/drawing/2014/main" id="{44D3D664-0B93-0F60-356A-A34A5E265B87}"/>
              </a:ext>
            </a:extLst>
          </p:cNvPr>
          <p:cNvGrpSpPr/>
          <p:nvPr/>
        </p:nvGrpSpPr>
        <p:grpSpPr>
          <a:xfrm>
            <a:off x="2280835" y="1763412"/>
            <a:ext cx="2172428" cy="1294961"/>
            <a:chOff x="5513260" y="2018775"/>
            <a:chExt cx="2172428" cy="1294961"/>
          </a:xfrm>
        </p:grpSpPr>
        <p:sp>
          <p:nvSpPr>
            <p:cNvPr id="5" name="TextBox 4">
              <a:extLst>
                <a:ext uri="{FF2B5EF4-FFF2-40B4-BE49-F238E27FC236}">
                  <a16:creationId xmlns:a16="http://schemas.microsoft.com/office/drawing/2014/main" id="{A028A17C-FC65-C7B6-8AE5-D4225235A9E4}"/>
                </a:ext>
              </a:extLst>
            </p:cNvPr>
            <p:cNvSpPr txBox="1"/>
            <p:nvPr/>
          </p:nvSpPr>
          <p:spPr>
            <a:xfrm>
              <a:off x="5846379" y="3005959"/>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6" name="TextBox 5">
              <a:extLst>
                <a:ext uri="{FF2B5EF4-FFF2-40B4-BE49-F238E27FC236}">
                  <a16:creationId xmlns:a16="http://schemas.microsoft.com/office/drawing/2014/main" id="{04B13153-921B-8C99-87E3-D5E809278A5B}"/>
                </a:ext>
              </a:extLst>
            </p:cNvPr>
            <p:cNvSpPr txBox="1"/>
            <p:nvPr/>
          </p:nvSpPr>
          <p:spPr>
            <a:xfrm>
              <a:off x="5846379" y="263980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 name="TextBox 6">
              <a:extLst>
                <a:ext uri="{FF2B5EF4-FFF2-40B4-BE49-F238E27FC236}">
                  <a16:creationId xmlns:a16="http://schemas.microsoft.com/office/drawing/2014/main" id="{C4DDED5D-12EA-93F9-597D-2711C70D07DD}"/>
                </a:ext>
              </a:extLst>
            </p:cNvPr>
            <p:cNvSpPr txBox="1"/>
            <p:nvPr/>
          </p:nvSpPr>
          <p:spPr>
            <a:xfrm>
              <a:off x="5846379" y="2273648"/>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8" name="TextBox 7">
              <a:extLst>
                <a:ext uri="{FF2B5EF4-FFF2-40B4-BE49-F238E27FC236}">
                  <a16:creationId xmlns:a16="http://schemas.microsoft.com/office/drawing/2014/main" id="{93762FB0-038D-539F-8850-DD67BA23B753}"/>
                </a:ext>
              </a:extLst>
            </p:cNvPr>
            <p:cNvSpPr txBox="1"/>
            <p:nvPr/>
          </p:nvSpPr>
          <p:spPr>
            <a:xfrm>
              <a:off x="6303578" y="3000705"/>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9" name="TextBox 8">
              <a:extLst>
                <a:ext uri="{FF2B5EF4-FFF2-40B4-BE49-F238E27FC236}">
                  <a16:creationId xmlns:a16="http://schemas.microsoft.com/office/drawing/2014/main" id="{FB9CF896-8261-E68E-7732-9A645DBADD6B}"/>
                </a:ext>
              </a:extLst>
            </p:cNvPr>
            <p:cNvSpPr txBox="1"/>
            <p:nvPr/>
          </p:nvSpPr>
          <p:spPr>
            <a:xfrm>
              <a:off x="6303578" y="263455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0" name="TextBox 9">
              <a:extLst>
                <a:ext uri="{FF2B5EF4-FFF2-40B4-BE49-F238E27FC236}">
                  <a16:creationId xmlns:a16="http://schemas.microsoft.com/office/drawing/2014/main" id="{49A137CC-062C-D1FA-D999-1DC61DF3E6CA}"/>
                </a:ext>
              </a:extLst>
            </p:cNvPr>
            <p:cNvSpPr txBox="1"/>
            <p:nvPr/>
          </p:nvSpPr>
          <p:spPr>
            <a:xfrm>
              <a:off x="6303578" y="226839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1" name="TextBox 10">
              <a:extLst>
                <a:ext uri="{FF2B5EF4-FFF2-40B4-BE49-F238E27FC236}">
                  <a16:creationId xmlns:a16="http://schemas.microsoft.com/office/drawing/2014/main" id="{5A6E323D-A20C-5F6C-9BAB-BF8585CDA7F8}"/>
                </a:ext>
              </a:extLst>
            </p:cNvPr>
            <p:cNvSpPr txBox="1"/>
            <p:nvPr/>
          </p:nvSpPr>
          <p:spPr>
            <a:xfrm>
              <a:off x="6766034" y="300070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2" name="TextBox 11">
              <a:extLst>
                <a:ext uri="{FF2B5EF4-FFF2-40B4-BE49-F238E27FC236}">
                  <a16:creationId xmlns:a16="http://schemas.microsoft.com/office/drawing/2014/main" id="{3409128C-057A-8944-78EB-6DDB527E32A6}"/>
                </a:ext>
              </a:extLst>
            </p:cNvPr>
            <p:cNvSpPr txBox="1"/>
            <p:nvPr/>
          </p:nvSpPr>
          <p:spPr>
            <a:xfrm>
              <a:off x="6766034" y="263455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3" name="TextBox 12">
              <a:extLst>
                <a:ext uri="{FF2B5EF4-FFF2-40B4-BE49-F238E27FC236}">
                  <a16:creationId xmlns:a16="http://schemas.microsoft.com/office/drawing/2014/main" id="{1A15927C-6F50-5467-0265-0B57B9EB50ED}"/>
                </a:ext>
              </a:extLst>
            </p:cNvPr>
            <p:cNvSpPr txBox="1"/>
            <p:nvPr/>
          </p:nvSpPr>
          <p:spPr>
            <a:xfrm>
              <a:off x="6766034" y="226839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4" name="TextBox 13">
              <a:extLst>
                <a:ext uri="{FF2B5EF4-FFF2-40B4-BE49-F238E27FC236}">
                  <a16:creationId xmlns:a16="http://schemas.microsoft.com/office/drawing/2014/main" id="{ED49FA5D-1122-76EE-8D77-722BB06F1446}"/>
                </a:ext>
              </a:extLst>
            </p:cNvPr>
            <p:cNvSpPr txBox="1"/>
            <p:nvPr/>
          </p:nvSpPr>
          <p:spPr>
            <a:xfrm>
              <a:off x="7223233" y="299545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5" name="TextBox 14">
              <a:extLst>
                <a:ext uri="{FF2B5EF4-FFF2-40B4-BE49-F238E27FC236}">
                  <a16:creationId xmlns:a16="http://schemas.microsoft.com/office/drawing/2014/main" id="{A5EB470B-AC33-3472-FB18-517F4A9479B1}"/>
                </a:ext>
              </a:extLst>
            </p:cNvPr>
            <p:cNvSpPr txBox="1"/>
            <p:nvPr/>
          </p:nvSpPr>
          <p:spPr>
            <a:xfrm>
              <a:off x="7223233" y="2629296"/>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6" name="TextBox 15">
              <a:extLst>
                <a:ext uri="{FF2B5EF4-FFF2-40B4-BE49-F238E27FC236}">
                  <a16:creationId xmlns:a16="http://schemas.microsoft.com/office/drawing/2014/main" id="{48067A65-D5DE-1B17-D4A3-E1CA8570E233}"/>
                </a:ext>
              </a:extLst>
            </p:cNvPr>
            <p:cNvSpPr txBox="1"/>
            <p:nvPr/>
          </p:nvSpPr>
          <p:spPr>
            <a:xfrm>
              <a:off x="7223233" y="2263140"/>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7" name="TextBox 16">
              <a:extLst>
                <a:ext uri="{FF2B5EF4-FFF2-40B4-BE49-F238E27FC236}">
                  <a16:creationId xmlns:a16="http://schemas.microsoft.com/office/drawing/2014/main" id="{E1D2A85F-2BB3-35C1-FB4E-8DAD11DC710B}"/>
                </a:ext>
              </a:extLst>
            </p:cNvPr>
            <p:cNvSpPr txBox="1"/>
            <p:nvPr/>
          </p:nvSpPr>
          <p:spPr>
            <a:xfrm>
              <a:off x="5909442"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J1</a:t>
              </a:r>
            </a:p>
          </p:txBody>
        </p:sp>
        <p:sp>
          <p:nvSpPr>
            <p:cNvPr id="18" name="TextBox 17">
              <a:extLst>
                <a:ext uri="{FF2B5EF4-FFF2-40B4-BE49-F238E27FC236}">
                  <a16:creationId xmlns:a16="http://schemas.microsoft.com/office/drawing/2014/main" id="{C53353AF-D629-60E4-265E-C500A184415E}"/>
                </a:ext>
              </a:extLst>
            </p:cNvPr>
            <p:cNvSpPr txBox="1"/>
            <p:nvPr/>
          </p:nvSpPr>
          <p:spPr>
            <a:xfrm>
              <a:off x="6361386"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J2</a:t>
              </a:r>
            </a:p>
          </p:txBody>
        </p:sp>
        <p:sp>
          <p:nvSpPr>
            <p:cNvPr id="19" name="TextBox 18">
              <a:extLst>
                <a:ext uri="{FF2B5EF4-FFF2-40B4-BE49-F238E27FC236}">
                  <a16:creationId xmlns:a16="http://schemas.microsoft.com/office/drawing/2014/main" id="{E0405CAE-3C3E-05BA-FCF3-77E218ABDC9D}"/>
                </a:ext>
              </a:extLst>
            </p:cNvPr>
            <p:cNvSpPr txBox="1"/>
            <p:nvPr/>
          </p:nvSpPr>
          <p:spPr>
            <a:xfrm>
              <a:off x="6813330"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J3</a:t>
              </a:r>
            </a:p>
          </p:txBody>
        </p:sp>
        <p:sp>
          <p:nvSpPr>
            <p:cNvPr id="20" name="TextBox 19">
              <a:extLst>
                <a:ext uri="{FF2B5EF4-FFF2-40B4-BE49-F238E27FC236}">
                  <a16:creationId xmlns:a16="http://schemas.microsoft.com/office/drawing/2014/main" id="{39D0408C-94A1-8A18-C16C-14DB4227C69A}"/>
                </a:ext>
              </a:extLst>
            </p:cNvPr>
            <p:cNvSpPr txBox="1"/>
            <p:nvPr/>
          </p:nvSpPr>
          <p:spPr>
            <a:xfrm>
              <a:off x="7265274"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J4</a:t>
              </a:r>
            </a:p>
          </p:txBody>
        </p:sp>
        <p:sp>
          <p:nvSpPr>
            <p:cNvPr id="21" name="TextBox 20">
              <a:extLst>
                <a:ext uri="{FF2B5EF4-FFF2-40B4-BE49-F238E27FC236}">
                  <a16:creationId xmlns:a16="http://schemas.microsoft.com/office/drawing/2014/main" id="{6EC81D20-42A3-345A-0B33-C9F2DBA0F537}"/>
                </a:ext>
              </a:extLst>
            </p:cNvPr>
            <p:cNvSpPr txBox="1"/>
            <p:nvPr/>
          </p:nvSpPr>
          <p:spPr>
            <a:xfrm>
              <a:off x="5513260" y="232469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22" name="TextBox 21">
              <a:extLst>
                <a:ext uri="{FF2B5EF4-FFF2-40B4-BE49-F238E27FC236}">
                  <a16:creationId xmlns:a16="http://schemas.microsoft.com/office/drawing/2014/main" id="{92BCC8FD-CFD7-CA33-120C-53D7A324B656}"/>
                </a:ext>
              </a:extLst>
            </p:cNvPr>
            <p:cNvSpPr txBox="1"/>
            <p:nvPr/>
          </p:nvSpPr>
          <p:spPr>
            <a:xfrm>
              <a:off x="5513260" y="268204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23" name="TextBox 22">
              <a:extLst>
                <a:ext uri="{FF2B5EF4-FFF2-40B4-BE49-F238E27FC236}">
                  <a16:creationId xmlns:a16="http://schemas.microsoft.com/office/drawing/2014/main" id="{865A373D-EB60-13D1-4C09-40D1FBA631BE}"/>
                </a:ext>
              </a:extLst>
            </p:cNvPr>
            <p:cNvSpPr txBox="1"/>
            <p:nvPr/>
          </p:nvSpPr>
          <p:spPr>
            <a:xfrm>
              <a:off x="5513260" y="3039394"/>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sp>
        <p:nvSpPr>
          <p:cNvPr id="60" name="TextBox 59">
            <a:extLst>
              <a:ext uri="{FF2B5EF4-FFF2-40B4-BE49-F238E27FC236}">
                <a16:creationId xmlns:a16="http://schemas.microsoft.com/office/drawing/2014/main" id="{BF9E35B3-67D4-4EC9-2A3D-FB0378909D1C}"/>
              </a:ext>
            </a:extLst>
          </p:cNvPr>
          <p:cNvSpPr txBox="1"/>
          <p:nvPr/>
        </p:nvSpPr>
        <p:spPr>
          <a:xfrm>
            <a:off x="107975" y="1987481"/>
            <a:ext cx="2010487"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 S1 -&gt; S2 + S3</a:t>
            </a:r>
          </a:p>
          <a:p>
            <a:r>
              <a:rPr lang="en-US" sz="1400" dirty="0">
                <a:latin typeface="Courier New" panose="02070309020205020404" pitchFamily="49" charset="0"/>
                <a:cs typeface="Courier New" panose="02070309020205020404" pitchFamily="49" charset="0"/>
              </a:rPr>
              <a:t>J2: S1 + S3 -&gt; S2</a:t>
            </a:r>
          </a:p>
          <a:p>
            <a:r>
              <a:rPr lang="en-US" sz="1400" dirty="0">
                <a:latin typeface="Courier New" panose="02070309020205020404" pitchFamily="49" charset="0"/>
                <a:cs typeface="Courier New" panose="02070309020205020404" pitchFamily="49" charset="0"/>
              </a:rPr>
              <a:t>J3: S2 -&gt; S1</a:t>
            </a:r>
          </a:p>
          <a:p>
            <a:r>
              <a:rPr lang="en-US" sz="1400" dirty="0">
                <a:latin typeface="Courier New" panose="02070309020205020404" pitchFamily="49" charset="0"/>
                <a:cs typeface="Courier New" panose="02070309020205020404" pitchFamily="49" charset="0"/>
              </a:rPr>
              <a:t>J4:    -&gt; S2</a:t>
            </a:r>
          </a:p>
        </p:txBody>
      </p:sp>
      <p:sp>
        <p:nvSpPr>
          <p:cNvPr id="62" name="TextBox 61">
            <a:extLst>
              <a:ext uri="{FF2B5EF4-FFF2-40B4-BE49-F238E27FC236}">
                <a16:creationId xmlns:a16="http://schemas.microsoft.com/office/drawing/2014/main" id="{B214EE36-3CA9-C8DF-AE13-A9CA1CB84627}"/>
              </a:ext>
            </a:extLst>
          </p:cNvPr>
          <p:cNvSpPr txBox="1"/>
          <p:nvPr/>
        </p:nvSpPr>
        <p:spPr>
          <a:xfrm>
            <a:off x="455418" y="1467543"/>
            <a:ext cx="981872" cy="307777"/>
          </a:xfrm>
          <a:prstGeom prst="rect">
            <a:avLst/>
          </a:prstGeom>
          <a:noFill/>
        </p:spPr>
        <p:txBody>
          <a:bodyPr wrap="none" rtlCol="0">
            <a:spAutoFit/>
          </a:bodyPr>
          <a:lstStyle/>
          <a:p>
            <a:r>
              <a:rPr lang="en-US" sz="1400" b="1" dirty="0"/>
              <a:t>Network A</a:t>
            </a:r>
          </a:p>
        </p:txBody>
      </p:sp>
      <p:sp>
        <p:nvSpPr>
          <p:cNvPr id="65" name="TextBox 64">
            <a:extLst>
              <a:ext uri="{FF2B5EF4-FFF2-40B4-BE49-F238E27FC236}">
                <a16:creationId xmlns:a16="http://schemas.microsoft.com/office/drawing/2014/main" id="{B8605ACA-B0FE-AE18-BBF1-8C2D8D9ECFDD}"/>
              </a:ext>
            </a:extLst>
          </p:cNvPr>
          <p:cNvSpPr txBox="1"/>
          <p:nvPr/>
        </p:nvSpPr>
        <p:spPr>
          <a:xfrm>
            <a:off x="2586619" y="1467543"/>
            <a:ext cx="1916871" cy="307777"/>
          </a:xfrm>
          <a:prstGeom prst="rect">
            <a:avLst/>
          </a:prstGeom>
          <a:noFill/>
        </p:spPr>
        <p:txBody>
          <a:bodyPr wrap="none" rtlCol="0">
            <a:spAutoFit/>
          </a:bodyPr>
          <a:lstStyle/>
          <a:p>
            <a:r>
              <a:rPr lang="en-US" sz="1400" b="1" dirty="0"/>
              <a:t>Stoichiometry Matrix A</a:t>
            </a:r>
          </a:p>
        </p:txBody>
      </p:sp>
      <p:grpSp>
        <p:nvGrpSpPr>
          <p:cNvPr id="66" name="Group 65">
            <a:extLst>
              <a:ext uri="{FF2B5EF4-FFF2-40B4-BE49-F238E27FC236}">
                <a16:creationId xmlns:a16="http://schemas.microsoft.com/office/drawing/2014/main" id="{0DA091E4-6DAF-10C2-811D-EE60D36CC771}"/>
              </a:ext>
            </a:extLst>
          </p:cNvPr>
          <p:cNvGrpSpPr/>
          <p:nvPr/>
        </p:nvGrpSpPr>
        <p:grpSpPr>
          <a:xfrm>
            <a:off x="7980695" y="1805298"/>
            <a:ext cx="2172428" cy="1294961"/>
            <a:chOff x="5513260" y="2018775"/>
            <a:chExt cx="2172428" cy="1294961"/>
          </a:xfrm>
        </p:grpSpPr>
        <p:sp>
          <p:nvSpPr>
            <p:cNvPr id="67" name="TextBox 66">
              <a:extLst>
                <a:ext uri="{FF2B5EF4-FFF2-40B4-BE49-F238E27FC236}">
                  <a16:creationId xmlns:a16="http://schemas.microsoft.com/office/drawing/2014/main" id="{777D5BE3-D996-A6DC-7FA9-846E4E94064E}"/>
                </a:ext>
              </a:extLst>
            </p:cNvPr>
            <p:cNvSpPr txBox="1"/>
            <p:nvPr/>
          </p:nvSpPr>
          <p:spPr>
            <a:xfrm>
              <a:off x="5846379" y="3005959"/>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68" name="TextBox 67">
              <a:extLst>
                <a:ext uri="{FF2B5EF4-FFF2-40B4-BE49-F238E27FC236}">
                  <a16:creationId xmlns:a16="http://schemas.microsoft.com/office/drawing/2014/main" id="{9F134EF6-6D19-35A2-C7D8-E60F442192EB}"/>
                </a:ext>
              </a:extLst>
            </p:cNvPr>
            <p:cNvSpPr txBox="1"/>
            <p:nvPr/>
          </p:nvSpPr>
          <p:spPr>
            <a:xfrm>
              <a:off x="5846379" y="263980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69" name="TextBox 68">
              <a:extLst>
                <a:ext uri="{FF2B5EF4-FFF2-40B4-BE49-F238E27FC236}">
                  <a16:creationId xmlns:a16="http://schemas.microsoft.com/office/drawing/2014/main" id="{B02CB7D8-0281-FF0B-757D-649C14AB5800}"/>
                </a:ext>
              </a:extLst>
            </p:cNvPr>
            <p:cNvSpPr txBox="1"/>
            <p:nvPr/>
          </p:nvSpPr>
          <p:spPr>
            <a:xfrm>
              <a:off x="5846379" y="2273648"/>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0" name="TextBox 69">
              <a:extLst>
                <a:ext uri="{FF2B5EF4-FFF2-40B4-BE49-F238E27FC236}">
                  <a16:creationId xmlns:a16="http://schemas.microsoft.com/office/drawing/2014/main" id="{95FD6EE1-85CA-36DD-B278-581753EBC11E}"/>
                </a:ext>
              </a:extLst>
            </p:cNvPr>
            <p:cNvSpPr txBox="1"/>
            <p:nvPr/>
          </p:nvSpPr>
          <p:spPr>
            <a:xfrm>
              <a:off x="6303578" y="3000705"/>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1" name="TextBox 70">
              <a:extLst>
                <a:ext uri="{FF2B5EF4-FFF2-40B4-BE49-F238E27FC236}">
                  <a16:creationId xmlns:a16="http://schemas.microsoft.com/office/drawing/2014/main" id="{A2863B9C-A0B8-FBB8-7B72-0B129FB2B366}"/>
                </a:ext>
              </a:extLst>
            </p:cNvPr>
            <p:cNvSpPr txBox="1"/>
            <p:nvPr/>
          </p:nvSpPr>
          <p:spPr>
            <a:xfrm>
              <a:off x="6303578" y="263455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2" name="TextBox 71">
              <a:extLst>
                <a:ext uri="{FF2B5EF4-FFF2-40B4-BE49-F238E27FC236}">
                  <a16:creationId xmlns:a16="http://schemas.microsoft.com/office/drawing/2014/main" id="{F98B408E-2401-F642-45D7-DDB13C8FB08E}"/>
                </a:ext>
              </a:extLst>
            </p:cNvPr>
            <p:cNvSpPr txBox="1"/>
            <p:nvPr/>
          </p:nvSpPr>
          <p:spPr>
            <a:xfrm>
              <a:off x="6303578" y="226839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3" name="TextBox 72">
              <a:extLst>
                <a:ext uri="{FF2B5EF4-FFF2-40B4-BE49-F238E27FC236}">
                  <a16:creationId xmlns:a16="http://schemas.microsoft.com/office/drawing/2014/main" id="{77FA046D-03B9-EE47-59AD-CB661322B90C}"/>
                </a:ext>
              </a:extLst>
            </p:cNvPr>
            <p:cNvSpPr txBox="1"/>
            <p:nvPr/>
          </p:nvSpPr>
          <p:spPr>
            <a:xfrm>
              <a:off x="6766034" y="300070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74" name="TextBox 73">
              <a:extLst>
                <a:ext uri="{FF2B5EF4-FFF2-40B4-BE49-F238E27FC236}">
                  <a16:creationId xmlns:a16="http://schemas.microsoft.com/office/drawing/2014/main" id="{9826D131-12E1-B4A0-FEE6-63137BF080EA}"/>
                </a:ext>
              </a:extLst>
            </p:cNvPr>
            <p:cNvSpPr txBox="1"/>
            <p:nvPr/>
          </p:nvSpPr>
          <p:spPr>
            <a:xfrm>
              <a:off x="6766034" y="263455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5" name="TextBox 74">
              <a:extLst>
                <a:ext uri="{FF2B5EF4-FFF2-40B4-BE49-F238E27FC236}">
                  <a16:creationId xmlns:a16="http://schemas.microsoft.com/office/drawing/2014/main" id="{5ED9FF76-D37E-B299-7DF1-26671C8B2A5C}"/>
                </a:ext>
              </a:extLst>
            </p:cNvPr>
            <p:cNvSpPr txBox="1"/>
            <p:nvPr/>
          </p:nvSpPr>
          <p:spPr>
            <a:xfrm>
              <a:off x="6766034" y="226839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6" name="TextBox 75">
              <a:extLst>
                <a:ext uri="{FF2B5EF4-FFF2-40B4-BE49-F238E27FC236}">
                  <a16:creationId xmlns:a16="http://schemas.microsoft.com/office/drawing/2014/main" id="{6CB244F3-3EDD-2253-BFF7-579D04154A54}"/>
                </a:ext>
              </a:extLst>
            </p:cNvPr>
            <p:cNvSpPr txBox="1"/>
            <p:nvPr/>
          </p:nvSpPr>
          <p:spPr>
            <a:xfrm>
              <a:off x="7223233" y="299545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77" name="TextBox 76">
              <a:extLst>
                <a:ext uri="{FF2B5EF4-FFF2-40B4-BE49-F238E27FC236}">
                  <a16:creationId xmlns:a16="http://schemas.microsoft.com/office/drawing/2014/main" id="{7DD623C0-0F19-38FC-A15F-BB106F865C65}"/>
                </a:ext>
              </a:extLst>
            </p:cNvPr>
            <p:cNvSpPr txBox="1"/>
            <p:nvPr/>
          </p:nvSpPr>
          <p:spPr>
            <a:xfrm>
              <a:off x="7223233" y="2629296"/>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78" name="TextBox 77">
              <a:extLst>
                <a:ext uri="{FF2B5EF4-FFF2-40B4-BE49-F238E27FC236}">
                  <a16:creationId xmlns:a16="http://schemas.microsoft.com/office/drawing/2014/main" id="{8872B826-97DB-CEF5-1B45-E4D8C583EFC3}"/>
                </a:ext>
              </a:extLst>
            </p:cNvPr>
            <p:cNvSpPr txBox="1"/>
            <p:nvPr/>
          </p:nvSpPr>
          <p:spPr>
            <a:xfrm>
              <a:off x="7223233" y="2263140"/>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79" name="TextBox 78">
              <a:extLst>
                <a:ext uri="{FF2B5EF4-FFF2-40B4-BE49-F238E27FC236}">
                  <a16:creationId xmlns:a16="http://schemas.microsoft.com/office/drawing/2014/main" id="{287F348F-F936-955D-04B1-3D10B8BBC996}"/>
                </a:ext>
              </a:extLst>
            </p:cNvPr>
            <p:cNvSpPr txBox="1"/>
            <p:nvPr/>
          </p:nvSpPr>
          <p:spPr>
            <a:xfrm>
              <a:off x="5909442"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J1</a:t>
              </a:r>
            </a:p>
          </p:txBody>
        </p:sp>
        <p:sp>
          <p:nvSpPr>
            <p:cNvPr id="80" name="TextBox 79">
              <a:extLst>
                <a:ext uri="{FF2B5EF4-FFF2-40B4-BE49-F238E27FC236}">
                  <a16:creationId xmlns:a16="http://schemas.microsoft.com/office/drawing/2014/main" id="{550A8D68-5640-1735-747C-F4AD7372546D}"/>
                </a:ext>
              </a:extLst>
            </p:cNvPr>
            <p:cNvSpPr txBox="1"/>
            <p:nvPr/>
          </p:nvSpPr>
          <p:spPr>
            <a:xfrm>
              <a:off x="6361386"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J2</a:t>
              </a:r>
            </a:p>
          </p:txBody>
        </p:sp>
        <p:sp>
          <p:nvSpPr>
            <p:cNvPr id="81" name="TextBox 80">
              <a:extLst>
                <a:ext uri="{FF2B5EF4-FFF2-40B4-BE49-F238E27FC236}">
                  <a16:creationId xmlns:a16="http://schemas.microsoft.com/office/drawing/2014/main" id="{0AA0A662-737A-A606-2C72-E79766B6AA26}"/>
                </a:ext>
              </a:extLst>
            </p:cNvPr>
            <p:cNvSpPr txBox="1"/>
            <p:nvPr/>
          </p:nvSpPr>
          <p:spPr>
            <a:xfrm>
              <a:off x="6813330"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J3</a:t>
              </a:r>
            </a:p>
          </p:txBody>
        </p:sp>
        <p:sp>
          <p:nvSpPr>
            <p:cNvPr id="82" name="TextBox 81">
              <a:extLst>
                <a:ext uri="{FF2B5EF4-FFF2-40B4-BE49-F238E27FC236}">
                  <a16:creationId xmlns:a16="http://schemas.microsoft.com/office/drawing/2014/main" id="{C7B58803-97E1-2177-E1D8-A355F6448D78}"/>
                </a:ext>
              </a:extLst>
            </p:cNvPr>
            <p:cNvSpPr txBox="1"/>
            <p:nvPr/>
          </p:nvSpPr>
          <p:spPr>
            <a:xfrm>
              <a:off x="7265274" y="201877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J4</a:t>
              </a:r>
            </a:p>
          </p:txBody>
        </p:sp>
        <p:sp>
          <p:nvSpPr>
            <p:cNvPr id="83" name="TextBox 82">
              <a:extLst>
                <a:ext uri="{FF2B5EF4-FFF2-40B4-BE49-F238E27FC236}">
                  <a16:creationId xmlns:a16="http://schemas.microsoft.com/office/drawing/2014/main" id="{8FB51BC9-8416-D146-383D-B4AE227E8882}"/>
                </a:ext>
              </a:extLst>
            </p:cNvPr>
            <p:cNvSpPr txBox="1"/>
            <p:nvPr/>
          </p:nvSpPr>
          <p:spPr>
            <a:xfrm>
              <a:off x="5513260" y="232469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84" name="TextBox 83">
              <a:extLst>
                <a:ext uri="{FF2B5EF4-FFF2-40B4-BE49-F238E27FC236}">
                  <a16:creationId xmlns:a16="http://schemas.microsoft.com/office/drawing/2014/main" id="{6E7EE5EC-492C-AFBE-1E62-F4582995D807}"/>
                </a:ext>
              </a:extLst>
            </p:cNvPr>
            <p:cNvSpPr txBox="1"/>
            <p:nvPr/>
          </p:nvSpPr>
          <p:spPr>
            <a:xfrm>
              <a:off x="5513260" y="2682045"/>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85" name="TextBox 84">
              <a:extLst>
                <a:ext uri="{FF2B5EF4-FFF2-40B4-BE49-F238E27FC236}">
                  <a16:creationId xmlns:a16="http://schemas.microsoft.com/office/drawing/2014/main" id="{6E3FC0AE-C9F4-F2D5-1D0A-BA0BCDFF593E}"/>
                </a:ext>
              </a:extLst>
            </p:cNvPr>
            <p:cNvSpPr txBox="1"/>
            <p:nvPr/>
          </p:nvSpPr>
          <p:spPr>
            <a:xfrm>
              <a:off x="5513260" y="3039394"/>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sp>
        <p:nvSpPr>
          <p:cNvPr id="86" name="TextBox 85">
            <a:extLst>
              <a:ext uri="{FF2B5EF4-FFF2-40B4-BE49-F238E27FC236}">
                <a16:creationId xmlns:a16="http://schemas.microsoft.com/office/drawing/2014/main" id="{C39DDE7D-B724-717E-EED7-1439B97133D9}"/>
              </a:ext>
            </a:extLst>
          </p:cNvPr>
          <p:cNvSpPr txBox="1"/>
          <p:nvPr/>
        </p:nvSpPr>
        <p:spPr>
          <a:xfrm>
            <a:off x="5309021" y="2025865"/>
            <a:ext cx="2762295"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 2 S1 -&gt; S1 + S2 + S3</a:t>
            </a:r>
          </a:p>
          <a:p>
            <a:r>
              <a:rPr lang="en-US" sz="1400" dirty="0">
                <a:latin typeface="Courier New" panose="02070309020205020404" pitchFamily="49" charset="0"/>
                <a:cs typeface="Courier New" panose="02070309020205020404" pitchFamily="49" charset="0"/>
              </a:rPr>
              <a:t>J2: S1 + S3 -&gt; S2</a:t>
            </a:r>
          </a:p>
          <a:p>
            <a:r>
              <a:rPr lang="en-US" sz="1400" dirty="0">
                <a:latin typeface="Courier New" panose="02070309020205020404" pitchFamily="49" charset="0"/>
                <a:cs typeface="Courier New" panose="02070309020205020404" pitchFamily="49" charset="0"/>
              </a:rPr>
              <a:t>J3: S2 -&gt; S1</a:t>
            </a:r>
          </a:p>
          <a:p>
            <a:r>
              <a:rPr lang="en-US" sz="1400" dirty="0">
                <a:latin typeface="Courier New" panose="02070309020205020404" pitchFamily="49" charset="0"/>
                <a:cs typeface="Courier New" panose="02070309020205020404" pitchFamily="49" charset="0"/>
              </a:rPr>
              <a:t>J4:    -&gt; S2</a:t>
            </a:r>
          </a:p>
        </p:txBody>
      </p:sp>
      <p:sp>
        <p:nvSpPr>
          <p:cNvPr id="87" name="TextBox 86">
            <a:extLst>
              <a:ext uri="{FF2B5EF4-FFF2-40B4-BE49-F238E27FC236}">
                <a16:creationId xmlns:a16="http://schemas.microsoft.com/office/drawing/2014/main" id="{6D814488-84C6-AC68-27AD-2E3339D722DB}"/>
              </a:ext>
            </a:extLst>
          </p:cNvPr>
          <p:cNvSpPr txBox="1"/>
          <p:nvPr/>
        </p:nvSpPr>
        <p:spPr>
          <a:xfrm>
            <a:off x="6155278" y="1509429"/>
            <a:ext cx="1020087" cy="307777"/>
          </a:xfrm>
          <a:prstGeom prst="rect">
            <a:avLst/>
          </a:prstGeom>
          <a:noFill/>
        </p:spPr>
        <p:txBody>
          <a:bodyPr wrap="none" rtlCol="0">
            <a:spAutoFit/>
          </a:bodyPr>
          <a:lstStyle/>
          <a:p>
            <a:r>
              <a:rPr lang="en-US" sz="1400" b="1" dirty="0"/>
              <a:t>Network A’</a:t>
            </a:r>
          </a:p>
        </p:txBody>
      </p:sp>
      <p:sp>
        <p:nvSpPr>
          <p:cNvPr id="88" name="TextBox 87">
            <a:extLst>
              <a:ext uri="{FF2B5EF4-FFF2-40B4-BE49-F238E27FC236}">
                <a16:creationId xmlns:a16="http://schemas.microsoft.com/office/drawing/2014/main" id="{5469F08E-2627-D388-BDC7-0C099E33F1E7}"/>
              </a:ext>
            </a:extLst>
          </p:cNvPr>
          <p:cNvSpPr txBox="1"/>
          <p:nvPr/>
        </p:nvSpPr>
        <p:spPr>
          <a:xfrm>
            <a:off x="8286479" y="1509429"/>
            <a:ext cx="1955087" cy="307777"/>
          </a:xfrm>
          <a:prstGeom prst="rect">
            <a:avLst/>
          </a:prstGeom>
          <a:noFill/>
        </p:spPr>
        <p:txBody>
          <a:bodyPr wrap="none" rtlCol="0">
            <a:spAutoFit/>
          </a:bodyPr>
          <a:lstStyle/>
          <a:p>
            <a:r>
              <a:rPr lang="en-US" sz="1400" b="1" dirty="0"/>
              <a:t>Stoichiometry Matrix A’</a:t>
            </a:r>
          </a:p>
        </p:txBody>
      </p:sp>
      <p:sp>
        <p:nvSpPr>
          <p:cNvPr id="90" name="TextBox 89">
            <a:extLst>
              <a:ext uri="{FF2B5EF4-FFF2-40B4-BE49-F238E27FC236}">
                <a16:creationId xmlns:a16="http://schemas.microsoft.com/office/drawing/2014/main" id="{0F5E6C65-BA97-1690-E24F-38697BCC4693}"/>
              </a:ext>
            </a:extLst>
          </p:cNvPr>
          <p:cNvSpPr txBox="1"/>
          <p:nvPr/>
        </p:nvSpPr>
        <p:spPr>
          <a:xfrm>
            <a:off x="2591270" y="412536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91" name="TextBox 90">
            <a:extLst>
              <a:ext uri="{FF2B5EF4-FFF2-40B4-BE49-F238E27FC236}">
                <a16:creationId xmlns:a16="http://schemas.microsoft.com/office/drawing/2014/main" id="{AF7826E4-CC78-9169-D454-D6AA7408C817}"/>
              </a:ext>
            </a:extLst>
          </p:cNvPr>
          <p:cNvSpPr txBox="1"/>
          <p:nvPr/>
        </p:nvSpPr>
        <p:spPr>
          <a:xfrm>
            <a:off x="2591270" y="3759210"/>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92" name="TextBox 91">
            <a:extLst>
              <a:ext uri="{FF2B5EF4-FFF2-40B4-BE49-F238E27FC236}">
                <a16:creationId xmlns:a16="http://schemas.microsoft.com/office/drawing/2014/main" id="{5FAA12D7-79CB-7EB8-48CD-5580F83B594E}"/>
              </a:ext>
            </a:extLst>
          </p:cNvPr>
          <p:cNvSpPr txBox="1"/>
          <p:nvPr/>
        </p:nvSpPr>
        <p:spPr>
          <a:xfrm>
            <a:off x="2591270" y="3393054"/>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93" name="TextBox 92">
            <a:extLst>
              <a:ext uri="{FF2B5EF4-FFF2-40B4-BE49-F238E27FC236}">
                <a16:creationId xmlns:a16="http://schemas.microsoft.com/office/drawing/2014/main" id="{F89C16F2-D1EA-5883-4500-9D48B93CEEA5}"/>
              </a:ext>
            </a:extLst>
          </p:cNvPr>
          <p:cNvSpPr txBox="1"/>
          <p:nvPr/>
        </p:nvSpPr>
        <p:spPr>
          <a:xfrm>
            <a:off x="3048469" y="4120111"/>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94" name="TextBox 93">
            <a:extLst>
              <a:ext uri="{FF2B5EF4-FFF2-40B4-BE49-F238E27FC236}">
                <a16:creationId xmlns:a16="http://schemas.microsoft.com/office/drawing/2014/main" id="{E10058F6-80C4-90E2-2F9E-5E1ACAD8C6CA}"/>
              </a:ext>
            </a:extLst>
          </p:cNvPr>
          <p:cNvSpPr txBox="1"/>
          <p:nvPr/>
        </p:nvSpPr>
        <p:spPr>
          <a:xfrm>
            <a:off x="3048469" y="3753956"/>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95" name="TextBox 94">
            <a:extLst>
              <a:ext uri="{FF2B5EF4-FFF2-40B4-BE49-F238E27FC236}">
                <a16:creationId xmlns:a16="http://schemas.microsoft.com/office/drawing/2014/main" id="{753EC14A-6D28-4BEB-4BA6-6B7508A3D0EC}"/>
              </a:ext>
            </a:extLst>
          </p:cNvPr>
          <p:cNvSpPr txBox="1"/>
          <p:nvPr/>
        </p:nvSpPr>
        <p:spPr>
          <a:xfrm>
            <a:off x="3048469" y="338780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96" name="TextBox 95">
            <a:extLst>
              <a:ext uri="{FF2B5EF4-FFF2-40B4-BE49-F238E27FC236}">
                <a16:creationId xmlns:a16="http://schemas.microsoft.com/office/drawing/2014/main" id="{9806B6AF-B2ED-254E-AEE8-7F3900676A4E}"/>
              </a:ext>
            </a:extLst>
          </p:cNvPr>
          <p:cNvSpPr txBox="1"/>
          <p:nvPr/>
        </p:nvSpPr>
        <p:spPr>
          <a:xfrm>
            <a:off x="3510925" y="412011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97" name="TextBox 96">
            <a:extLst>
              <a:ext uri="{FF2B5EF4-FFF2-40B4-BE49-F238E27FC236}">
                <a16:creationId xmlns:a16="http://schemas.microsoft.com/office/drawing/2014/main" id="{685B8D21-D615-D8FD-8689-35449AC7C6A9}"/>
              </a:ext>
            </a:extLst>
          </p:cNvPr>
          <p:cNvSpPr txBox="1"/>
          <p:nvPr/>
        </p:nvSpPr>
        <p:spPr>
          <a:xfrm>
            <a:off x="3510925" y="3753956"/>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98" name="TextBox 97">
            <a:extLst>
              <a:ext uri="{FF2B5EF4-FFF2-40B4-BE49-F238E27FC236}">
                <a16:creationId xmlns:a16="http://schemas.microsoft.com/office/drawing/2014/main" id="{F7883B8D-00E9-47A4-18AB-D55A2FD5838F}"/>
              </a:ext>
            </a:extLst>
          </p:cNvPr>
          <p:cNvSpPr txBox="1"/>
          <p:nvPr/>
        </p:nvSpPr>
        <p:spPr>
          <a:xfrm>
            <a:off x="3510925" y="3387800"/>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99" name="TextBox 98">
            <a:extLst>
              <a:ext uri="{FF2B5EF4-FFF2-40B4-BE49-F238E27FC236}">
                <a16:creationId xmlns:a16="http://schemas.microsoft.com/office/drawing/2014/main" id="{400613B8-E286-E7FD-A492-356098F26D31}"/>
              </a:ext>
            </a:extLst>
          </p:cNvPr>
          <p:cNvSpPr txBox="1"/>
          <p:nvPr/>
        </p:nvSpPr>
        <p:spPr>
          <a:xfrm>
            <a:off x="3968124" y="4114857"/>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00" name="TextBox 99">
            <a:extLst>
              <a:ext uri="{FF2B5EF4-FFF2-40B4-BE49-F238E27FC236}">
                <a16:creationId xmlns:a16="http://schemas.microsoft.com/office/drawing/2014/main" id="{ED04F928-DD99-AB34-A7A9-5551873E7FFB}"/>
              </a:ext>
            </a:extLst>
          </p:cNvPr>
          <p:cNvSpPr txBox="1"/>
          <p:nvPr/>
        </p:nvSpPr>
        <p:spPr>
          <a:xfrm>
            <a:off x="3968124" y="3748702"/>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01" name="TextBox 100">
            <a:extLst>
              <a:ext uri="{FF2B5EF4-FFF2-40B4-BE49-F238E27FC236}">
                <a16:creationId xmlns:a16="http://schemas.microsoft.com/office/drawing/2014/main" id="{6AA2DF34-A57D-A0F7-2488-1959926DAE24}"/>
              </a:ext>
            </a:extLst>
          </p:cNvPr>
          <p:cNvSpPr txBox="1"/>
          <p:nvPr/>
        </p:nvSpPr>
        <p:spPr>
          <a:xfrm>
            <a:off x="3968124" y="3382546"/>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02" name="TextBox 101">
            <a:extLst>
              <a:ext uri="{FF2B5EF4-FFF2-40B4-BE49-F238E27FC236}">
                <a16:creationId xmlns:a16="http://schemas.microsoft.com/office/drawing/2014/main" id="{12F00D24-353F-098D-B09A-9C7CE4C574AE}"/>
              </a:ext>
            </a:extLst>
          </p:cNvPr>
          <p:cNvSpPr txBox="1"/>
          <p:nvPr/>
        </p:nvSpPr>
        <p:spPr>
          <a:xfrm>
            <a:off x="2654333" y="31381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J1</a:t>
            </a:r>
          </a:p>
        </p:txBody>
      </p:sp>
      <p:sp>
        <p:nvSpPr>
          <p:cNvPr id="103" name="TextBox 102">
            <a:extLst>
              <a:ext uri="{FF2B5EF4-FFF2-40B4-BE49-F238E27FC236}">
                <a16:creationId xmlns:a16="http://schemas.microsoft.com/office/drawing/2014/main" id="{319BB4E9-8A0B-ACC3-3919-DFE587B9E67F}"/>
              </a:ext>
            </a:extLst>
          </p:cNvPr>
          <p:cNvSpPr txBox="1"/>
          <p:nvPr/>
        </p:nvSpPr>
        <p:spPr>
          <a:xfrm>
            <a:off x="3106277" y="31381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J2</a:t>
            </a:r>
          </a:p>
        </p:txBody>
      </p:sp>
      <p:sp>
        <p:nvSpPr>
          <p:cNvPr id="104" name="TextBox 103">
            <a:extLst>
              <a:ext uri="{FF2B5EF4-FFF2-40B4-BE49-F238E27FC236}">
                <a16:creationId xmlns:a16="http://schemas.microsoft.com/office/drawing/2014/main" id="{D69C63CE-1E66-A12A-DC16-455CB185F819}"/>
              </a:ext>
            </a:extLst>
          </p:cNvPr>
          <p:cNvSpPr txBox="1"/>
          <p:nvPr/>
        </p:nvSpPr>
        <p:spPr>
          <a:xfrm>
            <a:off x="3558221" y="31381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J3</a:t>
            </a:r>
          </a:p>
        </p:txBody>
      </p:sp>
      <p:sp>
        <p:nvSpPr>
          <p:cNvPr id="105" name="TextBox 104">
            <a:extLst>
              <a:ext uri="{FF2B5EF4-FFF2-40B4-BE49-F238E27FC236}">
                <a16:creationId xmlns:a16="http://schemas.microsoft.com/office/drawing/2014/main" id="{804FA308-3ECA-CA45-C986-9A3707568F37}"/>
              </a:ext>
            </a:extLst>
          </p:cNvPr>
          <p:cNvSpPr txBox="1"/>
          <p:nvPr/>
        </p:nvSpPr>
        <p:spPr>
          <a:xfrm>
            <a:off x="4010165" y="31381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J4</a:t>
            </a:r>
          </a:p>
        </p:txBody>
      </p:sp>
      <p:sp>
        <p:nvSpPr>
          <p:cNvPr id="106" name="TextBox 105">
            <a:extLst>
              <a:ext uri="{FF2B5EF4-FFF2-40B4-BE49-F238E27FC236}">
                <a16:creationId xmlns:a16="http://schemas.microsoft.com/office/drawing/2014/main" id="{A43E6E24-1F49-8DEF-18D7-F18AFEF442EB}"/>
              </a:ext>
            </a:extLst>
          </p:cNvPr>
          <p:cNvSpPr txBox="1"/>
          <p:nvPr/>
        </p:nvSpPr>
        <p:spPr>
          <a:xfrm>
            <a:off x="2258151" y="344410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107" name="TextBox 106">
            <a:extLst>
              <a:ext uri="{FF2B5EF4-FFF2-40B4-BE49-F238E27FC236}">
                <a16:creationId xmlns:a16="http://schemas.microsoft.com/office/drawing/2014/main" id="{B3AF05C0-8A36-790D-2085-302C85FE198F}"/>
              </a:ext>
            </a:extLst>
          </p:cNvPr>
          <p:cNvSpPr txBox="1"/>
          <p:nvPr/>
        </p:nvSpPr>
        <p:spPr>
          <a:xfrm>
            <a:off x="2258151" y="380145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108" name="TextBox 107">
            <a:extLst>
              <a:ext uri="{FF2B5EF4-FFF2-40B4-BE49-F238E27FC236}">
                <a16:creationId xmlns:a16="http://schemas.microsoft.com/office/drawing/2014/main" id="{319E31D5-81FC-B937-3D41-7EF10589F7D8}"/>
              </a:ext>
            </a:extLst>
          </p:cNvPr>
          <p:cNvSpPr txBox="1"/>
          <p:nvPr/>
        </p:nvSpPr>
        <p:spPr>
          <a:xfrm>
            <a:off x="2258151" y="415880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nvGrpSpPr>
          <p:cNvPr id="129" name="Group 128">
            <a:extLst>
              <a:ext uri="{FF2B5EF4-FFF2-40B4-BE49-F238E27FC236}">
                <a16:creationId xmlns:a16="http://schemas.microsoft.com/office/drawing/2014/main" id="{5184BD47-C10B-F7EC-CAEC-4A106E57E737}"/>
              </a:ext>
            </a:extLst>
          </p:cNvPr>
          <p:cNvGrpSpPr/>
          <p:nvPr/>
        </p:nvGrpSpPr>
        <p:grpSpPr>
          <a:xfrm>
            <a:off x="2280835" y="4566497"/>
            <a:ext cx="2172428" cy="1050596"/>
            <a:chOff x="4118102" y="4752627"/>
            <a:chExt cx="2172428" cy="1050596"/>
          </a:xfrm>
        </p:grpSpPr>
        <p:sp>
          <p:nvSpPr>
            <p:cNvPr id="110" name="TextBox 109">
              <a:extLst>
                <a:ext uri="{FF2B5EF4-FFF2-40B4-BE49-F238E27FC236}">
                  <a16:creationId xmlns:a16="http://schemas.microsoft.com/office/drawing/2014/main" id="{8E6776FB-B3E9-5733-C45A-5A765720174B}"/>
                </a:ext>
              </a:extLst>
            </p:cNvPr>
            <p:cNvSpPr txBox="1"/>
            <p:nvPr/>
          </p:nvSpPr>
          <p:spPr>
            <a:xfrm>
              <a:off x="4451221" y="5495446"/>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11" name="TextBox 110">
              <a:extLst>
                <a:ext uri="{FF2B5EF4-FFF2-40B4-BE49-F238E27FC236}">
                  <a16:creationId xmlns:a16="http://schemas.microsoft.com/office/drawing/2014/main" id="{EEADF604-9BFE-3065-DC3A-4DB927F83F72}"/>
                </a:ext>
              </a:extLst>
            </p:cNvPr>
            <p:cNvSpPr txBox="1"/>
            <p:nvPr/>
          </p:nvSpPr>
          <p:spPr>
            <a:xfrm>
              <a:off x="4451221" y="5129291"/>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12" name="TextBox 111">
              <a:extLst>
                <a:ext uri="{FF2B5EF4-FFF2-40B4-BE49-F238E27FC236}">
                  <a16:creationId xmlns:a16="http://schemas.microsoft.com/office/drawing/2014/main" id="{33C7ACB2-450B-95F2-6634-7B5B5A9BF4E4}"/>
                </a:ext>
              </a:extLst>
            </p:cNvPr>
            <p:cNvSpPr txBox="1"/>
            <p:nvPr/>
          </p:nvSpPr>
          <p:spPr>
            <a:xfrm>
              <a:off x="4451221" y="476313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13" name="TextBox 112">
              <a:extLst>
                <a:ext uri="{FF2B5EF4-FFF2-40B4-BE49-F238E27FC236}">
                  <a16:creationId xmlns:a16="http://schemas.microsoft.com/office/drawing/2014/main" id="{99AFFD15-8B91-5C03-0899-690351442051}"/>
                </a:ext>
              </a:extLst>
            </p:cNvPr>
            <p:cNvSpPr txBox="1"/>
            <p:nvPr/>
          </p:nvSpPr>
          <p:spPr>
            <a:xfrm>
              <a:off x="4908420" y="5490192"/>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14" name="TextBox 113">
              <a:extLst>
                <a:ext uri="{FF2B5EF4-FFF2-40B4-BE49-F238E27FC236}">
                  <a16:creationId xmlns:a16="http://schemas.microsoft.com/office/drawing/2014/main" id="{751A54F5-0440-56CF-9CB7-D5FD44F63816}"/>
                </a:ext>
              </a:extLst>
            </p:cNvPr>
            <p:cNvSpPr txBox="1"/>
            <p:nvPr/>
          </p:nvSpPr>
          <p:spPr>
            <a:xfrm>
              <a:off x="4908420" y="5124037"/>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15" name="TextBox 114">
              <a:extLst>
                <a:ext uri="{FF2B5EF4-FFF2-40B4-BE49-F238E27FC236}">
                  <a16:creationId xmlns:a16="http://schemas.microsoft.com/office/drawing/2014/main" id="{7C26861C-CF7A-B006-6A79-BAB070C767C0}"/>
                </a:ext>
              </a:extLst>
            </p:cNvPr>
            <p:cNvSpPr txBox="1"/>
            <p:nvPr/>
          </p:nvSpPr>
          <p:spPr>
            <a:xfrm>
              <a:off x="4908420" y="475788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16" name="TextBox 115">
              <a:extLst>
                <a:ext uri="{FF2B5EF4-FFF2-40B4-BE49-F238E27FC236}">
                  <a16:creationId xmlns:a16="http://schemas.microsoft.com/office/drawing/2014/main" id="{C1FB75F6-8264-80C3-28BC-EF120FF82827}"/>
                </a:ext>
              </a:extLst>
            </p:cNvPr>
            <p:cNvSpPr txBox="1"/>
            <p:nvPr/>
          </p:nvSpPr>
          <p:spPr>
            <a:xfrm>
              <a:off x="5370876" y="5490192"/>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17" name="TextBox 116">
              <a:extLst>
                <a:ext uri="{FF2B5EF4-FFF2-40B4-BE49-F238E27FC236}">
                  <a16:creationId xmlns:a16="http://schemas.microsoft.com/office/drawing/2014/main" id="{F3CA5EDC-C27D-6E36-A9C7-037562133869}"/>
                </a:ext>
              </a:extLst>
            </p:cNvPr>
            <p:cNvSpPr txBox="1"/>
            <p:nvPr/>
          </p:nvSpPr>
          <p:spPr>
            <a:xfrm>
              <a:off x="5370876" y="5124037"/>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18" name="TextBox 117">
              <a:extLst>
                <a:ext uri="{FF2B5EF4-FFF2-40B4-BE49-F238E27FC236}">
                  <a16:creationId xmlns:a16="http://schemas.microsoft.com/office/drawing/2014/main" id="{27445FB2-1CF5-FA55-6D47-69E342A8DC3F}"/>
                </a:ext>
              </a:extLst>
            </p:cNvPr>
            <p:cNvSpPr txBox="1"/>
            <p:nvPr/>
          </p:nvSpPr>
          <p:spPr>
            <a:xfrm>
              <a:off x="5370876" y="4757881"/>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19" name="TextBox 118">
              <a:extLst>
                <a:ext uri="{FF2B5EF4-FFF2-40B4-BE49-F238E27FC236}">
                  <a16:creationId xmlns:a16="http://schemas.microsoft.com/office/drawing/2014/main" id="{D72B563C-0116-DFA6-6A65-BB1E09FFDAA5}"/>
                </a:ext>
              </a:extLst>
            </p:cNvPr>
            <p:cNvSpPr txBox="1"/>
            <p:nvPr/>
          </p:nvSpPr>
          <p:spPr>
            <a:xfrm>
              <a:off x="5828075" y="5484938"/>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20" name="TextBox 119">
              <a:extLst>
                <a:ext uri="{FF2B5EF4-FFF2-40B4-BE49-F238E27FC236}">
                  <a16:creationId xmlns:a16="http://schemas.microsoft.com/office/drawing/2014/main" id="{BDDCA1E9-1B80-3931-D839-E7E61BE15B98}"/>
                </a:ext>
              </a:extLst>
            </p:cNvPr>
            <p:cNvSpPr txBox="1"/>
            <p:nvPr/>
          </p:nvSpPr>
          <p:spPr>
            <a:xfrm>
              <a:off x="5828075" y="5118783"/>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21" name="TextBox 120">
              <a:extLst>
                <a:ext uri="{FF2B5EF4-FFF2-40B4-BE49-F238E27FC236}">
                  <a16:creationId xmlns:a16="http://schemas.microsoft.com/office/drawing/2014/main" id="{D642E89A-50D9-0938-D924-19336FF704E3}"/>
                </a:ext>
              </a:extLst>
            </p:cNvPr>
            <p:cNvSpPr txBox="1"/>
            <p:nvPr/>
          </p:nvSpPr>
          <p:spPr>
            <a:xfrm>
              <a:off x="5828075" y="4752627"/>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26" name="TextBox 125">
              <a:extLst>
                <a:ext uri="{FF2B5EF4-FFF2-40B4-BE49-F238E27FC236}">
                  <a16:creationId xmlns:a16="http://schemas.microsoft.com/office/drawing/2014/main" id="{7723FD8E-99AC-2B6E-34BB-5293DF91A84F}"/>
                </a:ext>
              </a:extLst>
            </p:cNvPr>
            <p:cNvSpPr txBox="1"/>
            <p:nvPr/>
          </p:nvSpPr>
          <p:spPr>
            <a:xfrm>
              <a:off x="4118102" y="4814182"/>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127" name="TextBox 126">
              <a:extLst>
                <a:ext uri="{FF2B5EF4-FFF2-40B4-BE49-F238E27FC236}">
                  <a16:creationId xmlns:a16="http://schemas.microsoft.com/office/drawing/2014/main" id="{E0929D07-D651-C1B5-839C-7B01C6BFABD7}"/>
                </a:ext>
              </a:extLst>
            </p:cNvPr>
            <p:cNvSpPr txBox="1"/>
            <p:nvPr/>
          </p:nvSpPr>
          <p:spPr>
            <a:xfrm>
              <a:off x="4118102" y="5171532"/>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128" name="TextBox 127">
              <a:extLst>
                <a:ext uri="{FF2B5EF4-FFF2-40B4-BE49-F238E27FC236}">
                  <a16:creationId xmlns:a16="http://schemas.microsoft.com/office/drawing/2014/main" id="{1CFED239-7FFB-8459-3E69-21F9F666B808}"/>
                </a:ext>
              </a:extLst>
            </p:cNvPr>
            <p:cNvSpPr txBox="1"/>
            <p:nvPr/>
          </p:nvSpPr>
          <p:spPr>
            <a:xfrm>
              <a:off x="4118102" y="55288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sp>
        <p:nvSpPr>
          <p:cNvPr id="130" name="TextBox 129">
            <a:extLst>
              <a:ext uri="{FF2B5EF4-FFF2-40B4-BE49-F238E27FC236}">
                <a16:creationId xmlns:a16="http://schemas.microsoft.com/office/drawing/2014/main" id="{897ACA43-6D1C-6FF8-FFD5-E8C7CFEA8973}"/>
              </a:ext>
            </a:extLst>
          </p:cNvPr>
          <p:cNvSpPr txBox="1"/>
          <p:nvPr/>
        </p:nvSpPr>
        <p:spPr>
          <a:xfrm>
            <a:off x="74190" y="3681112"/>
            <a:ext cx="2330344" cy="523220"/>
          </a:xfrm>
          <a:prstGeom prst="rect">
            <a:avLst/>
          </a:prstGeom>
          <a:noFill/>
        </p:spPr>
        <p:txBody>
          <a:bodyPr wrap="square" rtlCol="0">
            <a:spAutoFit/>
          </a:bodyPr>
          <a:lstStyle/>
          <a:p>
            <a:pPr algn="ctr"/>
            <a:r>
              <a:rPr lang="en-US" sz="1400" b="1" dirty="0"/>
              <a:t>Reactant Stoichiometry Matrix A</a:t>
            </a:r>
          </a:p>
        </p:txBody>
      </p:sp>
      <p:sp>
        <p:nvSpPr>
          <p:cNvPr id="131" name="TextBox 130">
            <a:extLst>
              <a:ext uri="{FF2B5EF4-FFF2-40B4-BE49-F238E27FC236}">
                <a16:creationId xmlns:a16="http://schemas.microsoft.com/office/drawing/2014/main" id="{1A4B9462-D8B3-3E74-4174-329A8CE1A3A0}"/>
              </a:ext>
            </a:extLst>
          </p:cNvPr>
          <p:cNvSpPr txBox="1"/>
          <p:nvPr/>
        </p:nvSpPr>
        <p:spPr>
          <a:xfrm>
            <a:off x="29988" y="4874274"/>
            <a:ext cx="2330344" cy="523220"/>
          </a:xfrm>
          <a:prstGeom prst="rect">
            <a:avLst/>
          </a:prstGeom>
          <a:noFill/>
        </p:spPr>
        <p:txBody>
          <a:bodyPr wrap="square" rtlCol="0">
            <a:spAutoFit/>
          </a:bodyPr>
          <a:lstStyle/>
          <a:p>
            <a:pPr algn="ctr"/>
            <a:r>
              <a:rPr lang="en-US" sz="1400" b="1" dirty="0"/>
              <a:t>Product Stoichiometry Matrix A</a:t>
            </a:r>
          </a:p>
        </p:txBody>
      </p:sp>
      <p:sp>
        <p:nvSpPr>
          <p:cNvPr id="132" name="TextBox 131">
            <a:extLst>
              <a:ext uri="{FF2B5EF4-FFF2-40B4-BE49-F238E27FC236}">
                <a16:creationId xmlns:a16="http://schemas.microsoft.com/office/drawing/2014/main" id="{4FD051CA-FB4F-37B2-EA8D-1AD8F3F1C027}"/>
              </a:ext>
            </a:extLst>
          </p:cNvPr>
          <p:cNvSpPr txBox="1"/>
          <p:nvPr/>
        </p:nvSpPr>
        <p:spPr>
          <a:xfrm>
            <a:off x="8291130" y="4111204"/>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33" name="TextBox 132">
            <a:extLst>
              <a:ext uri="{FF2B5EF4-FFF2-40B4-BE49-F238E27FC236}">
                <a16:creationId xmlns:a16="http://schemas.microsoft.com/office/drawing/2014/main" id="{7F5E9636-B494-2E57-793B-4006DE122587}"/>
              </a:ext>
            </a:extLst>
          </p:cNvPr>
          <p:cNvSpPr txBox="1"/>
          <p:nvPr/>
        </p:nvSpPr>
        <p:spPr>
          <a:xfrm>
            <a:off x="8291130" y="3745049"/>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34" name="TextBox 133">
            <a:extLst>
              <a:ext uri="{FF2B5EF4-FFF2-40B4-BE49-F238E27FC236}">
                <a16:creationId xmlns:a16="http://schemas.microsoft.com/office/drawing/2014/main" id="{E24AF1B2-ED72-974E-3435-42274CA7964B}"/>
              </a:ext>
            </a:extLst>
          </p:cNvPr>
          <p:cNvSpPr txBox="1"/>
          <p:nvPr/>
        </p:nvSpPr>
        <p:spPr>
          <a:xfrm>
            <a:off x="8291130" y="3378893"/>
            <a:ext cx="462455" cy="307777"/>
          </a:xfrm>
          <a:prstGeom prst="rect">
            <a:avLst/>
          </a:prstGeom>
          <a:noFill/>
          <a:ln w="19050">
            <a:solidFill>
              <a:schemeClr val="tx1"/>
            </a:solidFill>
          </a:ln>
        </p:spPr>
        <p:txBody>
          <a:bodyPr wrap="square" rtlCol="0">
            <a:spAutoFit/>
          </a:bodyPr>
          <a:lstStyle/>
          <a:p>
            <a:pPr algn="ctr"/>
            <a:r>
              <a:rPr lang="en-US" sz="1400" dirty="0"/>
              <a:t>2</a:t>
            </a:r>
          </a:p>
        </p:txBody>
      </p:sp>
      <p:sp>
        <p:nvSpPr>
          <p:cNvPr id="135" name="TextBox 134">
            <a:extLst>
              <a:ext uri="{FF2B5EF4-FFF2-40B4-BE49-F238E27FC236}">
                <a16:creationId xmlns:a16="http://schemas.microsoft.com/office/drawing/2014/main" id="{B9E30697-C18E-E030-93E9-39294EF8A014}"/>
              </a:ext>
            </a:extLst>
          </p:cNvPr>
          <p:cNvSpPr txBox="1"/>
          <p:nvPr/>
        </p:nvSpPr>
        <p:spPr>
          <a:xfrm>
            <a:off x="8748329" y="4105950"/>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36" name="TextBox 135">
            <a:extLst>
              <a:ext uri="{FF2B5EF4-FFF2-40B4-BE49-F238E27FC236}">
                <a16:creationId xmlns:a16="http://schemas.microsoft.com/office/drawing/2014/main" id="{7A5F61DF-DC6F-6432-A17F-70FCCC1BEBA0}"/>
              </a:ext>
            </a:extLst>
          </p:cNvPr>
          <p:cNvSpPr txBox="1"/>
          <p:nvPr/>
        </p:nvSpPr>
        <p:spPr>
          <a:xfrm>
            <a:off x="8748329" y="373979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37" name="TextBox 136">
            <a:extLst>
              <a:ext uri="{FF2B5EF4-FFF2-40B4-BE49-F238E27FC236}">
                <a16:creationId xmlns:a16="http://schemas.microsoft.com/office/drawing/2014/main" id="{F1655DE1-89E8-D4E7-160A-E3C0F7554D7F}"/>
              </a:ext>
            </a:extLst>
          </p:cNvPr>
          <p:cNvSpPr txBox="1"/>
          <p:nvPr/>
        </p:nvSpPr>
        <p:spPr>
          <a:xfrm>
            <a:off x="8748329" y="3373639"/>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38" name="TextBox 137">
            <a:extLst>
              <a:ext uri="{FF2B5EF4-FFF2-40B4-BE49-F238E27FC236}">
                <a16:creationId xmlns:a16="http://schemas.microsoft.com/office/drawing/2014/main" id="{C0FB182E-CB6A-4C56-1123-27AAB45FA1CF}"/>
              </a:ext>
            </a:extLst>
          </p:cNvPr>
          <p:cNvSpPr txBox="1"/>
          <p:nvPr/>
        </p:nvSpPr>
        <p:spPr>
          <a:xfrm>
            <a:off x="9210785" y="4105950"/>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39" name="TextBox 138">
            <a:extLst>
              <a:ext uri="{FF2B5EF4-FFF2-40B4-BE49-F238E27FC236}">
                <a16:creationId xmlns:a16="http://schemas.microsoft.com/office/drawing/2014/main" id="{E32890F8-8AF5-2808-818A-FCB96B755806}"/>
              </a:ext>
            </a:extLst>
          </p:cNvPr>
          <p:cNvSpPr txBox="1"/>
          <p:nvPr/>
        </p:nvSpPr>
        <p:spPr>
          <a:xfrm>
            <a:off x="9210785" y="3739795"/>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40" name="TextBox 139">
            <a:extLst>
              <a:ext uri="{FF2B5EF4-FFF2-40B4-BE49-F238E27FC236}">
                <a16:creationId xmlns:a16="http://schemas.microsoft.com/office/drawing/2014/main" id="{34F02945-F1A5-7A77-139F-99A655AA001E}"/>
              </a:ext>
            </a:extLst>
          </p:cNvPr>
          <p:cNvSpPr txBox="1"/>
          <p:nvPr/>
        </p:nvSpPr>
        <p:spPr>
          <a:xfrm>
            <a:off x="9210785" y="3373639"/>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41" name="TextBox 140">
            <a:extLst>
              <a:ext uri="{FF2B5EF4-FFF2-40B4-BE49-F238E27FC236}">
                <a16:creationId xmlns:a16="http://schemas.microsoft.com/office/drawing/2014/main" id="{B8743016-C413-60DA-01FC-4FEAC87A2777}"/>
              </a:ext>
            </a:extLst>
          </p:cNvPr>
          <p:cNvSpPr txBox="1"/>
          <p:nvPr/>
        </p:nvSpPr>
        <p:spPr>
          <a:xfrm>
            <a:off x="9667984" y="4100696"/>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42" name="TextBox 141">
            <a:extLst>
              <a:ext uri="{FF2B5EF4-FFF2-40B4-BE49-F238E27FC236}">
                <a16:creationId xmlns:a16="http://schemas.microsoft.com/office/drawing/2014/main" id="{881C5CE6-7DD7-AAEE-7685-5E0C0EEE4972}"/>
              </a:ext>
            </a:extLst>
          </p:cNvPr>
          <p:cNvSpPr txBox="1"/>
          <p:nvPr/>
        </p:nvSpPr>
        <p:spPr>
          <a:xfrm>
            <a:off x="9667984" y="373454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43" name="TextBox 142">
            <a:extLst>
              <a:ext uri="{FF2B5EF4-FFF2-40B4-BE49-F238E27FC236}">
                <a16:creationId xmlns:a16="http://schemas.microsoft.com/office/drawing/2014/main" id="{5B4C89B1-9B7D-AEE7-7D7E-58D55F19FAB5}"/>
              </a:ext>
            </a:extLst>
          </p:cNvPr>
          <p:cNvSpPr txBox="1"/>
          <p:nvPr/>
        </p:nvSpPr>
        <p:spPr>
          <a:xfrm>
            <a:off x="9667984" y="3368385"/>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44" name="TextBox 143">
            <a:extLst>
              <a:ext uri="{FF2B5EF4-FFF2-40B4-BE49-F238E27FC236}">
                <a16:creationId xmlns:a16="http://schemas.microsoft.com/office/drawing/2014/main" id="{D771EC90-C4F8-95FC-FD51-20B638B7739E}"/>
              </a:ext>
            </a:extLst>
          </p:cNvPr>
          <p:cNvSpPr txBox="1"/>
          <p:nvPr/>
        </p:nvSpPr>
        <p:spPr>
          <a:xfrm>
            <a:off x="8354193" y="312402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J1</a:t>
            </a:r>
          </a:p>
        </p:txBody>
      </p:sp>
      <p:sp>
        <p:nvSpPr>
          <p:cNvPr id="145" name="TextBox 144">
            <a:extLst>
              <a:ext uri="{FF2B5EF4-FFF2-40B4-BE49-F238E27FC236}">
                <a16:creationId xmlns:a16="http://schemas.microsoft.com/office/drawing/2014/main" id="{39E0CCCB-42A3-3D2D-DF1D-153DFCD5ABD4}"/>
              </a:ext>
            </a:extLst>
          </p:cNvPr>
          <p:cNvSpPr txBox="1"/>
          <p:nvPr/>
        </p:nvSpPr>
        <p:spPr>
          <a:xfrm>
            <a:off x="8806137" y="312402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J2</a:t>
            </a:r>
          </a:p>
        </p:txBody>
      </p:sp>
      <p:sp>
        <p:nvSpPr>
          <p:cNvPr id="146" name="TextBox 145">
            <a:extLst>
              <a:ext uri="{FF2B5EF4-FFF2-40B4-BE49-F238E27FC236}">
                <a16:creationId xmlns:a16="http://schemas.microsoft.com/office/drawing/2014/main" id="{A1A4FE1A-83BD-DE9A-7D6E-FD9DD331870E}"/>
              </a:ext>
            </a:extLst>
          </p:cNvPr>
          <p:cNvSpPr txBox="1"/>
          <p:nvPr/>
        </p:nvSpPr>
        <p:spPr>
          <a:xfrm>
            <a:off x="9258081" y="312402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J3</a:t>
            </a:r>
          </a:p>
        </p:txBody>
      </p:sp>
      <p:sp>
        <p:nvSpPr>
          <p:cNvPr id="147" name="TextBox 146">
            <a:extLst>
              <a:ext uri="{FF2B5EF4-FFF2-40B4-BE49-F238E27FC236}">
                <a16:creationId xmlns:a16="http://schemas.microsoft.com/office/drawing/2014/main" id="{78BA8BD1-9607-D0E3-827E-3D3563A75A2E}"/>
              </a:ext>
            </a:extLst>
          </p:cNvPr>
          <p:cNvSpPr txBox="1"/>
          <p:nvPr/>
        </p:nvSpPr>
        <p:spPr>
          <a:xfrm>
            <a:off x="9710025" y="312402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J4</a:t>
            </a:r>
          </a:p>
        </p:txBody>
      </p:sp>
      <p:sp>
        <p:nvSpPr>
          <p:cNvPr id="148" name="TextBox 147">
            <a:extLst>
              <a:ext uri="{FF2B5EF4-FFF2-40B4-BE49-F238E27FC236}">
                <a16:creationId xmlns:a16="http://schemas.microsoft.com/office/drawing/2014/main" id="{CACB8173-8E9B-7AA8-75FA-C0B030A7D5E0}"/>
              </a:ext>
            </a:extLst>
          </p:cNvPr>
          <p:cNvSpPr txBox="1"/>
          <p:nvPr/>
        </p:nvSpPr>
        <p:spPr>
          <a:xfrm>
            <a:off x="7958011" y="342994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149" name="TextBox 148">
            <a:extLst>
              <a:ext uri="{FF2B5EF4-FFF2-40B4-BE49-F238E27FC236}">
                <a16:creationId xmlns:a16="http://schemas.microsoft.com/office/drawing/2014/main" id="{BA72E108-6D8D-0221-B516-A2EAE855577F}"/>
              </a:ext>
            </a:extLst>
          </p:cNvPr>
          <p:cNvSpPr txBox="1"/>
          <p:nvPr/>
        </p:nvSpPr>
        <p:spPr>
          <a:xfrm>
            <a:off x="7958011" y="3787290"/>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150" name="TextBox 149">
            <a:extLst>
              <a:ext uri="{FF2B5EF4-FFF2-40B4-BE49-F238E27FC236}">
                <a16:creationId xmlns:a16="http://schemas.microsoft.com/office/drawing/2014/main" id="{FA581E0E-6390-0A95-4E94-624BE4CDBD6D}"/>
              </a:ext>
            </a:extLst>
          </p:cNvPr>
          <p:cNvSpPr txBox="1"/>
          <p:nvPr/>
        </p:nvSpPr>
        <p:spPr>
          <a:xfrm>
            <a:off x="7958011" y="4144639"/>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nvGrpSpPr>
          <p:cNvPr id="151" name="Group 150">
            <a:extLst>
              <a:ext uri="{FF2B5EF4-FFF2-40B4-BE49-F238E27FC236}">
                <a16:creationId xmlns:a16="http://schemas.microsoft.com/office/drawing/2014/main" id="{17CBA0C6-EE6A-90D7-9D93-0D2A385CD8D2}"/>
              </a:ext>
            </a:extLst>
          </p:cNvPr>
          <p:cNvGrpSpPr/>
          <p:nvPr/>
        </p:nvGrpSpPr>
        <p:grpSpPr>
          <a:xfrm>
            <a:off x="7980695" y="4552336"/>
            <a:ext cx="2172428" cy="1050596"/>
            <a:chOff x="4118102" y="4752627"/>
            <a:chExt cx="2172428" cy="1050596"/>
          </a:xfrm>
        </p:grpSpPr>
        <p:sp>
          <p:nvSpPr>
            <p:cNvPr id="152" name="TextBox 151">
              <a:extLst>
                <a:ext uri="{FF2B5EF4-FFF2-40B4-BE49-F238E27FC236}">
                  <a16:creationId xmlns:a16="http://schemas.microsoft.com/office/drawing/2014/main" id="{0035B5F6-9DBB-0DA7-09C7-3B8E0E4FE27F}"/>
                </a:ext>
              </a:extLst>
            </p:cNvPr>
            <p:cNvSpPr txBox="1"/>
            <p:nvPr/>
          </p:nvSpPr>
          <p:spPr>
            <a:xfrm>
              <a:off x="4451221" y="5495446"/>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53" name="TextBox 152">
              <a:extLst>
                <a:ext uri="{FF2B5EF4-FFF2-40B4-BE49-F238E27FC236}">
                  <a16:creationId xmlns:a16="http://schemas.microsoft.com/office/drawing/2014/main" id="{5FB06299-4E60-1100-144B-3231AC523E26}"/>
                </a:ext>
              </a:extLst>
            </p:cNvPr>
            <p:cNvSpPr txBox="1"/>
            <p:nvPr/>
          </p:nvSpPr>
          <p:spPr>
            <a:xfrm>
              <a:off x="4451221" y="5129291"/>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54" name="TextBox 153">
              <a:extLst>
                <a:ext uri="{FF2B5EF4-FFF2-40B4-BE49-F238E27FC236}">
                  <a16:creationId xmlns:a16="http://schemas.microsoft.com/office/drawing/2014/main" id="{B8E9EDB5-123D-99D2-8AC4-DA70F55D95F6}"/>
                </a:ext>
              </a:extLst>
            </p:cNvPr>
            <p:cNvSpPr txBox="1"/>
            <p:nvPr/>
          </p:nvSpPr>
          <p:spPr>
            <a:xfrm>
              <a:off x="4451221" y="4763135"/>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55" name="TextBox 154">
              <a:extLst>
                <a:ext uri="{FF2B5EF4-FFF2-40B4-BE49-F238E27FC236}">
                  <a16:creationId xmlns:a16="http://schemas.microsoft.com/office/drawing/2014/main" id="{350EA787-46C4-E625-8ED6-C1B3FADA2EFB}"/>
                </a:ext>
              </a:extLst>
            </p:cNvPr>
            <p:cNvSpPr txBox="1"/>
            <p:nvPr/>
          </p:nvSpPr>
          <p:spPr>
            <a:xfrm>
              <a:off x="4908420" y="5490192"/>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56" name="TextBox 155">
              <a:extLst>
                <a:ext uri="{FF2B5EF4-FFF2-40B4-BE49-F238E27FC236}">
                  <a16:creationId xmlns:a16="http://schemas.microsoft.com/office/drawing/2014/main" id="{A595C70B-E0E1-0053-68C9-6534363A461C}"/>
                </a:ext>
              </a:extLst>
            </p:cNvPr>
            <p:cNvSpPr txBox="1"/>
            <p:nvPr/>
          </p:nvSpPr>
          <p:spPr>
            <a:xfrm>
              <a:off x="4908420" y="5124037"/>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57" name="TextBox 156">
              <a:extLst>
                <a:ext uri="{FF2B5EF4-FFF2-40B4-BE49-F238E27FC236}">
                  <a16:creationId xmlns:a16="http://schemas.microsoft.com/office/drawing/2014/main" id="{1F010C6D-5E81-C813-70FF-FA51DF81AF4F}"/>
                </a:ext>
              </a:extLst>
            </p:cNvPr>
            <p:cNvSpPr txBox="1"/>
            <p:nvPr/>
          </p:nvSpPr>
          <p:spPr>
            <a:xfrm>
              <a:off x="4908420" y="4757881"/>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58" name="TextBox 157">
              <a:extLst>
                <a:ext uri="{FF2B5EF4-FFF2-40B4-BE49-F238E27FC236}">
                  <a16:creationId xmlns:a16="http://schemas.microsoft.com/office/drawing/2014/main" id="{F9104479-12C9-0375-2EEF-CC8DA685D3FD}"/>
                </a:ext>
              </a:extLst>
            </p:cNvPr>
            <p:cNvSpPr txBox="1"/>
            <p:nvPr/>
          </p:nvSpPr>
          <p:spPr>
            <a:xfrm>
              <a:off x="5370876" y="5490192"/>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59" name="TextBox 158">
              <a:extLst>
                <a:ext uri="{FF2B5EF4-FFF2-40B4-BE49-F238E27FC236}">
                  <a16:creationId xmlns:a16="http://schemas.microsoft.com/office/drawing/2014/main" id="{55C09C7A-DC09-E8A3-049E-35D32DDC2EE3}"/>
                </a:ext>
              </a:extLst>
            </p:cNvPr>
            <p:cNvSpPr txBox="1"/>
            <p:nvPr/>
          </p:nvSpPr>
          <p:spPr>
            <a:xfrm>
              <a:off x="5370876" y="5124037"/>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60" name="TextBox 159">
              <a:extLst>
                <a:ext uri="{FF2B5EF4-FFF2-40B4-BE49-F238E27FC236}">
                  <a16:creationId xmlns:a16="http://schemas.microsoft.com/office/drawing/2014/main" id="{528A9463-DFFB-DAF2-48F8-E3AC7631BFE4}"/>
                </a:ext>
              </a:extLst>
            </p:cNvPr>
            <p:cNvSpPr txBox="1"/>
            <p:nvPr/>
          </p:nvSpPr>
          <p:spPr>
            <a:xfrm>
              <a:off x="5370876" y="4757881"/>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61" name="TextBox 160">
              <a:extLst>
                <a:ext uri="{FF2B5EF4-FFF2-40B4-BE49-F238E27FC236}">
                  <a16:creationId xmlns:a16="http://schemas.microsoft.com/office/drawing/2014/main" id="{B3E6E622-B326-FBA4-1118-73E60B7107CB}"/>
                </a:ext>
              </a:extLst>
            </p:cNvPr>
            <p:cNvSpPr txBox="1"/>
            <p:nvPr/>
          </p:nvSpPr>
          <p:spPr>
            <a:xfrm>
              <a:off x="5828075" y="5484938"/>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62" name="TextBox 161">
              <a:extLst>
                <a:ext uri="{FF2B5EF4-FFF2-40B4-BE49-F238E27FC236}">
                  <a16:creationId xmlns:a16="http://schemas.microsoft.com/office/drawing/2014/main" id="{6D9B0123-E5A1-14C0-1216-68FE40B70820}"/>
                </a:ext>
              </a:extLst>
            </p:cNvPr>
            <p:cNvSpPr txBox="1"/>
            <p:nvPr/>
          </p:nvSpPr>
          <p:spPr>
            <a:xfrm>
              <a:off x="5828075" y="5118783"/>
              <a:ext cx="462455" cy="307777"/>
            </a:xfrm>
            <a:prstGeom prst="rect">
              <a:avLst/>
            </a:prstGeom>
            <a:noFill/>
            <a:ln w="19050">
              <a:solidFill>
                <a:schemeClr val="tx1"/>
              </a:solidFill>
            </a:ln>
          </p:spPr>
          <p:txBody>
            <a:bodyPr wrap="square" rtlCol="0">
              <a:spAutoFit/>
            </a:bodyPr>
            <a:lstStyle/>
            <a:p>
              <a:pPr algn="ctr"/>
              <a:r>
                <a:rPr lang="en-US" sz="1400" dirty="0"/>
                <a:t>1</a:t>
              </a:r>
            </a:p>
          </p:txBody>
        </p:sp>
        <p:sp>
          <p:nvSpPr>
            <p:cNvPr id="163" name="TextBox 162">
              <a:extLst>
                <a:ext uri="{FF2B5EF4-FFF2-40B4-BE49-F238E27FC236}">
                  <a16:creationId xmlns:a16="http://schemas.microsoft.com/office/drawing/2014/main" id="{4D5AFA92-A959-9BE6-29D7-588F8B19D047}"/>
                </a:ext>
              </a:extLst>
            </p:cNvPr>
            <p:cNvSpPr txBox="1"/>
            <p:nvPr/>
          </p:nvSpPr>
          <p:spPr>
            <a:xfrm>
              <a:off x="5828075" y="4752627"/>
              <a:ext cx="462455" cy="307777"/>
            </a:xfrm>
            <a:prstGeom prst="rect">
              <a:avLst/>
            </a:prstGeom>
            <a:noFill/>
            <a:ln w="19050">
              <a:solidFill>
                <a:schemeClr val="tx1"/>
              </a:solidFill>
            </a:ln>
          </p:spPr>
          <p:txBody>
            <a:bodyPr wrap="square" rtlCol="0">
              <a:spAutoFit/>
            </a:bodyPr>
            <a:lstStyle/>
            <a:p>
              <a:pPr algn="ctr"/>
              <a:r>
                <a:rPr lang="en-US" sz="1400" dirty="0"/>
                <a:t>0</a:t>
              </a:r>
            </a:p>
          </p:txBody>
        </p:sp>
        <p:sp>
          <p:nvSpPr>
            <p:cNvPr id="164" name="TextBox 163">
              <a:extLst>
                <a:ext uri="{FF2B5EF4-FFF2-40B4-BE49-F238E27FC236}">
                  <a16:creationId xmlns:a16="http://schemas.microsoft.com/office/drawing/2014/main" id="{0EBD400F-DE57-11D3-3297-222EF0209C6E}"/>
                </a:ext>
              </a:extLst>
            </p:cNvPr>
            <p:cNvSpPr txBox="1"/>
            <p:nvPr/>
          </p:nvSpPr>
          <p:spPr>
            <a:xfrm>
              <a:off x="4118102" y="4814182"/>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S1</a:t>
              </a:r>
            </a:p>
          </p:txBody>
        </p:sp>
        <p:sp>
          <p:nvSpPr>
            <p:cNvPr id="165" name="TextBox 164">
              <a:extLst>
                <a:ext uri="{FF2B5EF4-FFF2-40B4-BE49-F238E27FC236}">
                  <a16:creationId xmlns:a16="http://schemas.microsoft.com/office/drawing/2014/main" id="{811A20F8-FA7F-5875-C032-237E9A8D02EE}"/>
                </a:ext>
              </a:extLst>
            </p:cNvPr>
            <p:cNvSpPr txBox="1"/>
            <p:nvPr/>
          </p:nvSpPr>
          <p:spPr>
            <a:xfrm>
              <a:off x="4118102" y="5171532"/>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S2</a:t>
              </a:r>
            </a:p>
          </p:txBody>
        </p:sp>
        <p:sp>
          <p:nvSpPr>
            <p:cNvPr id="166" name="TextBox 165">
              <a:extLst>
                <a:ext uri="{FF2B5EF4-FFF2-40B4-BE49-F238E27FC236}">
                  <a16:creationId xmlns:a16="http://schemas.microsoft.com/office/drawing/2014/main" id="{E3DC0CE1-D994-781B-8124-483D1ADFBD8E}"/>
                </a:ext>
              </a:extLst>
            </p:cNvPr>
            <p:cNvSpPr txBox="1"/>
            <p:nvPr/>
          </p:nvSpPr>
          <p:spPr>
            <a:xfrm>
              <a:off x="4118102" y="5528881"/>
              <a:ext cx="354584"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S3</a:t>
              </a:r>
            </a:p>
          </p:txBody>
        </p:sp>
      </p:grpSp>
      <p:sp>
        <p:nvSpPr>
          <p:cNvPr id="167" name="TextBox 166">
            <a:extLst>
              <a:ext uri="{FF2B5EF4-FFF2-40B4-BE49-F238E27FC236}">
                <a16:creationId xmlns:a16="http://schemas.microsoft.com/office/drawing/2014/main" id="{78026670-24EA-94D3-1FC9-D7944B4CAE28}"/>
              </a:ext>
            </a:extLst>
          </p:cNvPr>
          <p:cNvSpPr txBox="1"/>
          <p:nvPr/>
        </p:nvSpPr>
        <p:spPr>
          <a:xfrm>
            <a:off x="5774050" y="3666951"/>
            <a:ext cx="2330344" cy="523220"/>
          </a:xfrm>
          <a:prstGeom prst="rect">
            <a:avLst/>
          </a:prstGeom>
          <a:noFill/>
        </p:spPr>
        <p:txBody>
          <a:bodyPr wrap="square" rtlCol="0">
            <a:spAutoFit/>
          </a:bodyPr>
          <a:lstStyle/>
          <a:p>
            <a:pPr algn="ctr"/>
            <a:r>
              <a:rPr lang="en-US" sz="1400" b="1" dirty="0"/>
              <a:t>Reactant Stoichiometry Matrix A’</a:t>
            </a:r>
          </a:p>
        </p:txBody>
      </p:sp>
      <p:sp>
        <p:nvSpPr>
          <p:cNvPr id="168" name="TextBox 167">
            <a:extLst>
              <a:ext uri="{FF2B5EF4-FFF2-40B4-BE49-F238E27FC236}">
                <a16:creationId xmlns:a16="http://schemas.microsoft.com/office/drawing/2014/main" id="{8E4F7939-17AE-F778-0802-B3CCFAD4B482}"/>
              </a:ext>
            </a:extLst>
          </p:cNvPr>
          <p:cNvSpPr txBox="1"/>
          <p:nvPr/>
        </p:nvSpPr>
        <p:spPr>
          <a:xfrm>
            <a:off x="5729848" y="4860113"/>
            <a:ext cx="2330344" cy="523220"/>
          </a:xfrm>
          <a:prstGeom prst="rect">
            <a:avLst/>
          </a:prstGeom>
          <a:noFill/>
        </p:spPr>
        <p:txBody>
          <a:bodyPr wrap="square" rtlCol="0">
            <a:spAutoFit/>
          </a:bodyPr>
          <a:lstStyle/>
          <a:p>
            <a:pPr algn="ctr"/>
            <a:r>
              <a:rPr lang="en-US" sz="1400" b="1" dirty="0"/>
              <a:t>Product Stoichiometry Matrix A’</a:t>
            </a:r>
          </a:p>
        </p:txBody>
      </p:sp>
      <p:sp>
        <p:nvSpPr>
          <p:cNvPr id="169" name="Content Placeholder 2">
            <a:extLst>
              <a:ext uri="{FF2B5EF4-FFF2-40B4-BE49-F238E27FC236}">
                <a16:creationId xmlns:a16="http://schemas.microsoft.com/office/drawing/2014/main" id="{B0CAF007-C90F-1F1F-B725-9C26B18260F5}"/>
              </a:ext>
            </a:extLst>
          </p:cNvPr>
          <p:cNvSpPr txBox="1">
            <a:spLocks/>
          </p:cNvSpPr>
          <p:nvPr/>
        </p:nvSpPr>
        <p:spPr>
          <a:xfrm>
            <a:off x="107974" y="5788625"/>
            <a:ext cx="11872357" cy="441781"/>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Networks A and A’ have the identical stoichiometry matrices, but different reactant &amp; product stoichiometries.</a:t>
            </a:r>
          </a:p>
        </p:txBody>
      </p:sp>
      <p:sp>
        <p:nvSpPr>
          <p:cNvPr id="172" name="Content Placeholder 2">
            <a:extLst>
              <a:ext uri="{FF2B5EF4-FFF2-40B4-BE49-F238E27FC236}">
                <a16:creationId xmlns:a16="http://schemas.microsoft.com/office/drawing/2014/main" id="{FBE9D119-C983-FB68-6AC0-1C05FAC47FC6}"/>
              </a:ext>
            </a:extLst>
          </p:cNvPr>
          <p:cNvSpPr txBox="1">
            <a:spLocks/>
          </p:cNvSpPr>
          <p:nvPr/>
        </p:nvSpPr>
        <p:spPr>
          <a:xfrm>
            <a:off x="91040" y="6330490"/>
            <a:ext cx="11872357" cy="441781"/>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Final compatibility set is the intersection of the compatibility set for reactants and for products stoichiometries.</a:t>
            </a:r>
          </a:p>
        </p:txBody>
      </p:sp>
    </p:spTree>
    <p:extLst>
      <p:ext uri="{BB962C8B-B14F-4D97-AF65-F5344CB8AC3E}">
        <p14:creationId xmlns:p14="http://schemas.microsoft.com/office/powerpoint/2010/main" val="1296243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838200" y="-3904"/>
            <a:ext cx="10515600" cy="894588"/>
          </a:xfrm>
        </p:spPr>
        <p:txBody>
          <a:bodyPr/>
          <a:lstStyle/>
          <a:p>
            <a:r>
              <a:rPr lang="en-US" dirty="0"/>
              <a:t>Initial </a:t>
            </a:r>
            <a:r>
              <a:rPr lang="en-US" dirty="0" err="1"/>
              <a:t>sDSIRN</a:t>
            </a:r>
            <a:r>
              <a:rPr lang="en-US" dirty="0"/>
              <a:t> Algorithm for Detecting Subnets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6B3BE-B30C-DE61-A356-EC1CAE7C5ADA}"/>
                  </a:ext>
                </a:extLst>
              </p:cNvPr>
              <p:cNvSpPr>
                <a:spLocks noGrp="1"/>
              </p:cNvSpPr>
              <p:nvPr>
                <p:ph idx="1"/>
              </p:nvPr>
            </p:nvSpPr>
            <p:spPr>
              <a:xfrm>
                <a:off x="522617" y="2074096"/>
                <a:ext cx="11432316" cy="2292738"/>
              </a:xfrm>
            </p:spPr>
            <p:txBody>
              <a:bodyPr>
                <a:noAutofit/>
              </a:bodyPr>
              <a:lstStyle/>
              <a:p>
                <a:pPr marL="0" indent="0">
                  <a:lnSpc>
                    <a:spcPct val="70000"/>
                  </a:lnSpc>
                  <a:buNone/>
                </a:pPr>
                <a:r>
                  <a:rPr lang="en-US" sz="1400" b="1" dirty="0"/>
                  <a:t>sDSIRN algorithm for determining if B is a subset of A</a:t>
                </a:r>
              </a:p>
              <a:p>
                <a:pPr marL="0" indent="0">
                  <a:lnSpc>
                    <a:spcPct val="70000"/>
                  </a:lnSpc>
                  <a:buNone/>
                </a:pPr>
                <a14:m>
                  <m:oMath xmlns:m="http://schemas.openxmlformats.org/officeDocument/2006/math">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 </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𝑆</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 </m:t>
                    </m:r>
                  </m:oMath>
                </a14:m>
                <a:r>
                  <a:rPr lang="en-US" sz="1400" b="0" i="0" dirty="0">
                    <a:latin typeface="Cambria Math" panose="02040503050406030204" pitchFamily="18" charset="0"/>
                  </a:rPr>
                  <a:t>Criteria count vectors</a:t>
                </a:r>
              </a:p>
              <a:p>
                <a:pPr marL="0" indent="0">
                  <a:lnSpc>
                    <a:spcPct val="70000"/>
                  </a:lnSpc>
                  <a:buNone/>
                </a:pPr>
                <a:r>
                  <a:rPr lang="en-US" sz="1400" dirty="0"/>
                  <a:t>Do for all </a:t>
                </a:r>
                <a14:m>
                  <m:oMath xmlns:m="http://schemas.openxmlformats.org/officeDocument/2006/math">
                    <m:sSub>
                      <m:sSubPr>
                        <m:ctrlPr>
                          <a:rPr lang="en-US" sz="1400" b="0" i="1" smtClean="0">
                            <a:latin typeface="Cambria Math" panose="02040503050406030204" pitchFamily="18" charset="0"/>
                          </a:rPr>
                        </m:ctrlPr>
                      </m:sSub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 </m:t>
                        </m:r>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𝑁</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sub>
                    </m:sSub>
                    <m:r>
                      <a:rPr lang="en-US" sz="1400" b="0" i="1" smtClean="0">
                        <a:latin typeface="Cambria Math" panose="02040503050406030204" pitchFamily="18" charset="0"/>
                      </a:rPr>
                      <m:t> </m:t>
                    </m:r>
                  </m:oMath>
                </a14:m>
                <a:r>
                  <a:rPr lang="en-US" sz="1400" dirty="0"/>
                  <a:t>in A that satisfy the compatibility constraints of the criteria count vectors</a:t>
                </a:r>
                <a:endParaRPr lang="en-US" sz="1400" b="0" dirty="0">
                  <a:latin typeface="Cambria Math" panose="02040503050406030204" pitchFamily="18" charset="0"/>
                </a:endParaRPr>
              </a:p>
              <a:p>
                <a:pPr marL="342900" indent="-342900">
                  <a:lnSpc>
                    <a:spcPct val="70000"/>
                  </a:lnSpc>
                  <a:buFont typeface="+mj-lt"/>
                  <a:buAutoNum type="arabicPeriod"/>
                </a:pP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 </a:t>
                </a:r>
                <a:r>
                  <a:rPr lang="en-US" sz="1400" b="0" dirty="0">
                    <a:latin typeface="Cambria Math" panose="02040503050406030204" pitchFamily="18" charset="0"/>
                  </a:rPr>
                  <a:t> = species implied by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a:t>
                </a:r>
              </a:p>
              <a:p>
                <a:pPr marL="342900" indent="-342900">
                  <a:lnSpc>
                    <a:spcPct val="70000"/>
                  </a:lnSpc>
                  <a:buFont typeface="+mj-lt"/>
                  <a:buAutoNum type="arabicPeriod"/>
                </a:pPr>
                <a:r>
                  <a:rPr lang="en-US" sz="1400" dirty="0">
                    <a:latin typeface="Cambria Math" panose="02040503050406030204" pitchFamily="18" charset="0"/>
                  </a:rPr>
                  <a:t>If any species in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 </a:t>
                </a:r>
                <a:r>
                  <a:rPr lang="en-US" sz="1400" dirty="0">
                    <a:latin typeface="Cambria Math" panose="02040503050406030204" pitchFamily="18" charset="0"/>
                  </a:rPr>
                  <a:t>does not satisfy the compatibility constraints, then iterate.</a:t>
                </a:r>
                <a:endParaRPr lang="en-US" sz="1400" b="0" dirty="0">
                  <a:latin typeface="Cambria Math" panose="02040503050406030204" pitchFamily="18" charset="0"/>
                </a:endParaRPr>
              </a:p>
              <a:p>
                <a:pPr marL="342900" indent="-342900">
                  <a:lnSpc>
                    <a:spcPct val="70000"/>
                  </a:lnSpc>
                  <a:buFont typeface="+mj-lt"/>
                  <a:buAutoNum type="arabicPeriod"/>
                </a:pP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 </a:t>
                </a:r>
                <a:r>
                  <a:rPr lang="en-US" sz="1400" dirty="0">
                    <a:latin typeface="Cambria Math" panose="02040503050406030204" pitchFamily="18" charset="0"/>
                  </a:rPr>
                  <a:t>is the network defined by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a:t>
                </a:r>
              </a:p>
              <a:p>
                <a:pPr marL="342900" indent="-342900">
                  <a:lnSpc>
                    <a:spcPct val="70000"/>
                  </a:lnSpc>
                  <a:buFont typeface="+mj-lt"/>
                  <a:buAutoNum type="arabicPeriod"/>
                </a:pPr>
                <a:r>
                  <a:rPr lang="en-US" sz="1400" dirty="0"/>
                  <a:t>If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oMath>
                </a14:m>
                <a:r>
                  <a:rPr lang="en-US" sz="1400" dirty="0"/>
                  <a:t> is structurally identical to B, return true.</a:t>
                </a:r>
              </a:p>
              <a:p>
                <a:pPr marL="0" indent="0">
                  <a:lnSpc>
                    <a:spcPct val="70000"/>
                  </a:lnSpc>
                  <a:buNone/>
                </a:pPr>
                <a:r>
                  <a:rPr lang="en-US" sz="1400" dirty="0"/>
                  <a:t>Return false</a:t>
                </a:r>
              </a:p>
              <a:p>
                <a:pPr marL="342900" indent="-342900">
                  <a:lnSpc>
                    <a:spcPct val="70000"/>
                  </a:lnSpc>
                  <a:buFont typeface="+mj-lt"/>
                  <a:buAutoNum type="arabicPeriod"/>
                </a:pPr>
                <a:endParaRPr lang="en-US" sz="1400" dirty="0"/>
              </a:p>
              <a:p>
                <a:pPr marL="1257300" lvl="2" indent="-342900">
                  <a:lnSpc>
                    <a:spcPct val="70000"/>
                  </a:lnSpc>
                  <a:buFont typeface="+mj-lt"/>
                  <a:buAutoNum type="arabicPeriod"/>
                </a:pPr>
                <a:endParaRPr lang="en-US" sz="1400" b="0" dirty="0"/>
              </a:p>
              <a:p>
                <a:pPr marL="1257300" lvl="2" indent="-342900">
                  <a:lnSpc>
                    <a:spcPct val="70000"/>
                  </a:lnSpc>
                  <a:buFont typeface="+mj-lt"/>
                  <a:buAutoNum type="arabicPeriod"/>
                </a:pPr>
                <a:endParaRPr lang="en-US" sz="1400" dirty="0"/>
              </a:p>
              <a:p>
                <a:pPr marL="0" indent="0">
                  <a:lnSpc>
                    <a:spcPct val="70000"/>
                  </a:lnSpc>
                  <a:buNone/>
                </a:pPr>
                <a:endParaRPr lang="en-US" sz="1400" dirty="0"/>
              </a:p>
            </p:txBody>
          </p:sp>
        </mc:Choice>
        <mc:Fallback xmlns="">
          <p:sp>
            <p:nvSpPr>
              <p:cNvPr id="3" name="Content Placeholder 2">
                <a:extLst>
                  <a:ext uri="{FF2B5EF4-FFF2-40B4-BE49-F238E27FC236}">
                    <a16:creationId xmlns:a16="http://schemas.microsoft.com/office/drawing/2014/main" id="{C756B3BE-B30C-DE61-A356-EC1CAE7C5ADA}"/>
                  </a:ext>
                </a:extLst>
              </p:cNvPr>
              <p:cNvSpPr>
                <a:spLocks noGrp="1" noRot="1" noChangeAspect="1" noMove="1" noResize="1" noEditPoints="1" noAdjustHandles="1" noChangeArrowheads="1" noChangeShapeType="1" noTextEdit="1"/>
              </p:cNvSpPr>
              <p:nvPr>
                <p:ph idx="1"/>
              </p:nvPr>
            </p:nvSpPr>
            <p:spPr>
              <a:xfrm>
                <a:off x="522617" y="2074096"/>
                <a:ext cx="11432316" cy="2292738"/>
              </a:xfrm>
              <a:blipFill>
                <a:blip r:embed="rId2"/>
                <a:stretch>
                  <a:fillRect l="-222" t="-2762"/>
                </a:stretch>
              </a:blipFill>
            </p:spPr>
            <p:txBody>
              <a:bodyPr/>
              <a:lstStyle/>
              <a:p>
                <a:r>
                  <a:rPr lang="en-US">
                    <a:noFill/>
                  </a:rPr>
                  <a:t> </a:t>
                </a:r>
              </a:p>
            </p:txBody>
          </p:sp>
        </mc:Fallback>
      </mc:AlternateContent>
      <p:sp>
        <p:nvSpPr>
          <p:cNvPr id="33" name="Content Placeholder 2">
            <a:extLst>
              <a:ext uri="{FF2B5EF4-FFF2-40B4-BE49-F238E27FC236}">
                <a16:creationId xmlns:a16="http://schemas.microsoft.com/office/drawing/2014/main" id="{60474949-4910-3790-BA1F-31B1C3C614A8}"/>
              </a:ext>
            </a:extLst>
          </p:cNvPr>
          <p:cNvSpPr txBox="1">
            <a:spLocks/>
          </p:cNvSpPr>
          <p:nvPr/>
        </p:nvSpPr>
        <p:spPr>
          <a:xfrm>
            <a:off x="429548" y="4474195"/>
            <a:ext cx="4625051" cy="126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 Candidate Subsets</a:t>
            </a:r>
          </a:p>
          <a:p>
            <a:pPr marL="0" indent="0">
              <a:buNone/>
            </a:pPr>
            <a:r>
              <a:rPr lang="en-US" sz="1400" b="0" dirty="0"/>
              <a:t>(# species subsets)(# reaction subsets)</a:t>
            </a:r>
            <a:endParaRPr lang="en-US" sz="1400" dirty="0"/>
          </a:p>
        </p:txBody>
      </p:sp>
      <p:sp>
        <p:nvSpPr>
          <p:cNvPr id="5" name="TextBox 4">
            <a:extLst>
              <a:ext uri="{FF2B5EF4-FFF2-40B4-BE49-F238E27FC236}">
                <a16:creationId xmlns:a16="http://schemas.microsoft.com/office/drawing/2014/main" id="{E131BD0F-FBAD-8C53-CDF6-116261672364}"/>
              </a:ext>
            </a:extLst>
          </p:cNvPr>
          <p:cNvSpPr txBox="1"/>
          <p:nvPr/>
        </p:nvSpPr>
        <p:spPr>
          <a:xfrm>
            <a:off x="4111542" y="4409291"/>
            <a:ext cx="1917000" cy="369332"/>
          </a:xfrm>
          <a:prstGeom prst="rect">
            <a:avLst/>
          </a:prstGeom>
          <a:noFill/>
        </p:spPr>
        <p:txBody>
          <a:bodyPr wrap="none" rtlCol="0">
            <a:spAutoFit/>
          </a:bodyPr>
          <a:lstStyle/>
          <a:p>
            <a:r>
              <a:rPr lang="en-US" b="1" dirty="0"/>
              <a:t>Compatibility Sets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72E11D-FA72-A9D6-E570-2D84C42853AD}"/>
                  </a:ext>
                </a:extLst>
              </p:cNvPr>
              <p:cNvSpPr txBox="1"/>
              <p:nvPr/>
            </p:nvSpPr>
            <p:spPr>
              <a:xfrm>
                <a:off x="6592772" y="4370011"/>
                <a:ext cx="4603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𝑺</m:t>
                          </m:r>
                        </m:e>
                        <m:sup>
                          <m:r>
                            <a:rPr lang="en-US" b="1" i="1" smtClean="0">
                              <a:latin typeface="Cambria Math" panose="02040503050406030204" pitchFamily="18" charset="0"/>
                            </a:rPr>
                            <m:t>∗</m:t>
                          </m:r>
                        </m:sup>
                      </m:sSup>
                    </m:oMath>
                  </m:oMathPara>
                </a14:m>
                <a:endParaRPr lang="en-US" b="1" dirty="0"/>
              </a:p>
            </p:txBody>
          </p:sp>
        </mc:Choice>
        <mc:Fallback xmlns="">
          <p:sp>
            <p:nvSpPr>
              <p:cNvPr id="7" name="TextBox 6">
                <a:extLst>
                  <a:ext uri="{FF2B5EF4-FFF2-40B4-BE49-F238E27FC236}">
                    <a16:creationId xmlns:a16="http://schemas.microsoft.com/office/drawing/2014/main" id="{BF72E11D-FA72-A9D6-E570-2D84C42853AD}"/>
                  </a:ext>
                </a:extLst>
              </p:cNvPr>
              <p:cNvSpPr txBox="1">
                <a:spLocks noRot="1" noChangeAspect="1" noMove="1" noResize="1" noEditPoints="1" noAdjustHandles="1" noChangeArrowheads="1" noChangeShapeType="1" noTextEdit="1"/>
              </p:cNvSpPr>
              <p:nvPr/>
            </p:nvSpPr>
            <p:spPr>
              <a:xfrm>
                <a:off x="6592772" y="4370011"/>
                <a:ext cx="46031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F3C0A3-8E26-5038-683C-AA2F7DD4E899}"/>
                  </a:ext>
                </a:extLst>
              </p:cNvPr>
              <p:cNvSpPr txBox="1"/>
              <p:nvPr/>
            </p:nvSpPr>
            <p:spPr>
              <a:xfrm>
                <a:off x="8128977" y="4366834"/>
                <a:ext cx="4891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sup>
                      </m:sSup>
                    </m:oMath>
                  </m:oMathPara>
                </a14:m>
                <a:endParaRPr lang="en-US" b="1" dirty="0"/>
              </a:p>
            </p:txBody>
          </p:sp>
        </mc:Choice>
        <mc:Fallback xmlns="">
          <p:sp>
            <p:nvSpPr>
              <p:cNvPr id="8" name="TextBox 7">
                <a:extLst>
                  <a:ext uri="{FF2B5EF4-FFF2-40B4-BE49-F238E27FC236}">
                    <a16:creationId xmlns:a16="http://schemas.microsoft.com/office/drawing/2014/main" id="{2AF3C0A3-8E26-5038-683C-AA2F7DD4E899}"/>
                  </a:ext>
                </a:extLst>
              </p:cNvPr>
              <p:cNvSpPr txBox="1">
                <a:spLocks noRot="1" noChangeAspect="1" noMove="1" noResize="1" noEditPoints="1" noAdjustHandles="1" noChangeArrowheads="1" noChangeShapeType="1" noTextEdit="1"/>
              </p:cNvSpPr>
              <p:nvPr/>
            </p:nvSpPr>
            <p:spPr>
              <a:xfrm>
                <a:off x="8128977" y="4366834"/>
                <a:ext cx="489173" cy="369332"/>
              </a:xfrm>
              <a:prstGeom prst="rect">
                <a:avLst/>
              </a:prstGeom>
              <a:blipFill>
                <a:blip r:embed="rId4"/>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10F79C74-25FB-FDE7-F84E-599845BA8A92}"/>
              </a:ext>
            </a:extLst>
          </p:cNvPr>
          <p:cNvSpPr txBox="1">
            <a:spLocks/>
          </p:cNvSpPr>
          <p:nvPr/>
        </p:nvSpPr>
        <p:spPr>
          <a:xfrm>
            <a:off x="6243501" y="4785799"/>
            <a:ext cx="1625690" cy="13224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40000"/>
              </a:lnSpc>
            </a:pPr>
            <a:r>
              <a:rPr lang="en-US" sz="1400" dirty="0"/>
              <a:t>(S1, S3)</a:t>
            </a:r>
          </a:p>
          <a:p>
            <a:pPr>
              <a:lnSpc>
                <a:spcPct val="40000"/>
              </a:lnSpc>
            </a:pPr>
            <a:r>
              <a:rPr lang="en-US" sz="1400" dirty="0">
                <a:solidFill>
                  <a:srgbClr val="FF0000"/>
                </a:solidFill>
              </a:rPr>
              <a:t>(S2, S1)</a:t>
            </a:r>
          </a:p>
          <a:p>
            <a:pPr>
              <a:lnSpc>
                <a:spcPct val="40000"/>
              </a:lnSpc>
            </a:pPr>
            <a:r>
              <a:rPr lang="en-US" sz="1400" dirty="0"/>
              <a:t>(S2, S3)</a:t>
            </a:r>
          </a:p>
          <a:p>
            <a:pPr>
              <a:lnSpc>
                <a:spcPct val="40000"/>
              </a:lnSpc>
            </a:pPr>
            <a:r>
              <a:rPr lang="en-US" sz="1400" dirty="0"/>
              <a:t>(S3, S1)</a:t>
            </a:r>
          </a:p>
          <a:p>
            <a:pPr marL="0" indent="0">
              <a:lnSpc>
                <a:spcPct val="40000"/>
              </a:lnSpc>
              <a:buNone/>
            </a:pPr>
            <a:r>
              <a:rPr lang="en-US" sz="1400" dirty="0"/>
              <a:t># species subsets: 4</a:t>
            </a:r>
          </a:p>
        </p:txBody>
      </p:sp>
      <p:sp>
        <p:nvSpPr>
          <p:cNvPr id="10" name="Content Placeholder 2">
            <a:extLst>
              <a:ext uri="{FF2B5EF4-FFF2-40B4-BE49-F238E27FC236}">
                <a16:creationId xmlns:a16="http://schemas.microsoft.com/office/drawing/2014/main" id="{96D23B7C-A445-6E15-0432-0DA7DE19EB2B}"/>
              </a:ext>
            </a:extLst>
          </p:cNvPr>
          <p:cNvSpPr txBox="1">
            <a:spLocks/>
          </p:cNvSpPr>
          <p:nvPr/>
        </p:nvSpPr>
        <p:spPr>
          <a:xfrm>
            <a:off x="8030412" y="4773211"/>
            <a:ext cx="2188854" cy="1322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39000"/>
              </a:lnSpc>
            </a:pPr>
            <a:r>
              <a:rPr lang="en-US" sz="1400" dirty="0"/>
              <a:t>(J1, J3)</a:t>
            </a:r>
          </a:p>
          <a:p>
            <a:pPr>
              <a:lnSpc>
                <a:spcPct val="39000"/>
              </a:lnSpc>
            </a:pPr>
            <a:r>
              <a:rPr lang="en-US" sz="1400" dirty="0"/>
              <a:t>(J1, J4)</a:t>
            </a:r>
          </a:p>
          <a:p>
            <a:pPr>
              <a:lnSpc>
                <a:spcPct val="39000"/>
              </a:lnSpc>
            </a:pPr>
            <a:r>
              <a:rPr lang="en-US" sz="1400" dirty="0"/>
              <a:t>(J2, J3)</a:t>
            </a:r>
          </a:p>
          <a:p>
            <a:pPr>
              <a:lnSpc>
                <a:spcPct val="39000"/>
              </a:lnSpc>
            </a:pPr>
            <a:r>
              <a:rPr lang="en-US" sz="1400" dirty="0"/>
              <a:t>(J2, J4)</a:t>
            </a:r>
          </a:p>
          <a:p>
            <a:pPr>
              <a:lnSpc>
                <a:spcPct val="39000"/>
              </a:lnSpc>
            </a:pPr>
            <a:r>
              <a:rPr lang="en-US" sz="1400" dirty="0">
                <a:solidFill>
                  <a:srgbClr val="FF0000"/>
                </a:solidFill>
              </a:rPr>
              <a:t>(J3, J4)</a:t>
            </a:r>
          </a:p>
          <a:p>
            <a:pPr marL="0" indent="0">
              <a:lnSpc>
                <a:spcPct val="39000"/>
              </a:lnSpc>
              <a:buNone/>
            </a:pPr>
            <a:r>
              <a:rPr lang="en-US" sz="1400" dirty="0"/>
              <a:t># reaction subsets: 5</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1A175BCA-5041-E81F-C058-E896AFBB968C}"/>
                  </a:ext>
                </a:extLst>
              </p:cNvPr>
              <p:cNvSpPr txBox="1">
                <a:spLocks/>
              </p:cNvSpPr>
              <p:nvPr/>
            </p:nvSpPr>
            <p:spPr>
              <a:xfrm>
                <a:off x="9509068" y="4366834"/>
                <a:ext cx="2188854" cy="126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 Candidate Subsets</a:t>
                </a:r>
                <a:endParaRPr lang="en-US" sz="1400" b="1" dirty="0"/>
              </a:p>
              <a:p>
                <a:r>
                  <a:rPr lang="en-US" sz="1400" dirty="0"/>
                  <a:t>Naïve: 36</a:t>
                </a:r>
              </a:p>
              <a:p>
                <a:r>
                  <a:rPr lang="en-US" sz="1400" dirty="0" err="1"/>
                  <a:t>sDSIRN</a:t>
                </a:r>
                <a:r>
                  <a:rPr lang="en-US" sz="1400" dirty="0"/>
                  <a:t>: </a:t>
                </a:r>
                <a14:m>
                  <m:oMath xmlns:m="http://schemas.openxmlformats.org/officeDocument/2006/math">
                    <m:r>
                      <a:rPr lang="en-US" sz="1400" b="0" i="1" smtClean="0">
                        <a:latin typeface="Cambria Math" panose="02040503050406030204" pitchFamily="18" charset="0"/>
                      </a:rPr>
                      <m:t>4×5=20</m:t>
                    </m:r>
                  </m:oMath>
                </a14:m>
                <a:endParaRPr lang="en-US" sz="1400" dirty="0"/>
              </a:p>
            </p:txBody>
          </p:sp>
        </mc:Choice>
        <mc:Fallback xmlns="">
          <p:sp>
            <p:nvSpPr>
              <p:cNvPr id="11" name="Content Placeholder 2">
                <a:extLst>
                  <a:ext uri="{FF2B5EF4-FFF2-40B4-BE49-F238E27FC236}">
                    <a16:creationId xmlns:a16="http://schemas.microsoft.com/office/drawing/2014/main" id="{1A175BCA-5041-E81F-C058-E896AFBB968C}"/>
                  </a:ext>
                </a:extLst>
              </p:cNvPr>
              <p:cNvSpPr txBox="1">
                <a:spLocks noRot="1" noChangeAspect="1" noMove="1" noResize="1" noEditPoints="1" noAdjustHandles="1" noChangeArrowheads="1" noChangeShapeType="1" noTextEdit="1"/>
              </p:cNvSpPr>
              <p:nvPr/>
            </p:nvSpPr>
            <p:spPr>
              <a:xfrm>
                <a:off x="9509068" y="4366834"/>
                <a:ext cx="2188854" cy="1265623"/>
              </a:xfrm>
              <a:prstGeom prst="rect">
                <a:avLst/>
              </a:prstGeom>
              <a:blipFill>
                <a:blip r:embed="rId5"/>
                <a:stretch>
                  <a:fillRect l="-2299" t="-396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6F1A37-55C4-19EF-8A24-E4B380877630}"/>
              </a:ext>
            </a:extLst>
          </p:cNvPr>
          <p:cNvSpPr txBox="1"/>
          <p:nvPr/>
        </p:nvSpPr>
        <p:spPr>
          <a:xfrm>
            <a:off x="2565420" y="1086120"/>
            <a:ext cx="2010487"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 S1 -&gt; S2 + S3</a:t>
            </a:r>
          </a:p>
          <a:p>
            <a:r>
              <a:rPr lang="en-US" sz="1400" dirty="0">
                <a:latin typeface="Courier New" panose="02070309020205020404" pitchFamily="49" charset="0"/>
                <a:cs typeface="Courier New" panose="02070309020205020404" pitchFamily="49" charset="0"/>
              </a:rPr>
              <a:t>J2: S1 + S3 -&gt; S2</a:t>
            </a:r>
          </a:p>
          <a:p>
            <a:r>
              <a:rPr lang="en-US" sz="1400" dirty="0">
                <a:latin typeface="Courier New" panose="02070309020205020404" pitchFamily="49" charset="0"/>
                <a:cs typeface="Courier New" panose="02070309020205020404" pitchFamily="49" charset="0"/>
              </a:rPr>
              <a:t>J3: S2 -&gt; S1</a:t>
            </a:r>
          </a:p>
          <a:p>
            <a:r>
              <a:rPr lang="en-US" sz="1400" dirty="0">
                <a:latin typeface="Courier New" panose="02070309020205020404" pitchFamily="49" charset="0"/>
                <a:cs typeface="Courier New" panose="02070309020205020404" pitchFamily="49" charset="0"/>
              </a:rPr>
              <a:t>J4:    -&gt; S2</a:t>
            </a:r>
          </a:p>
        </p:txBody>
      </p:sp>
      <p:sp>
        <p:nvSpPr>
          <p:cNvPr id="13" name="TextBox 12">
            <a:extLst>
              <a:ext uri="{FF2B5EF4-FFF2-40B4-BE49-F238E27FC236}">
                <a16:creationId xmlns:a16="http://schemas.microsoft.com/office/drawing/2014/main" id="{D21B8990-E1AB-C24F-963D-04D2B39331C7}"/>
              </a:ext>
            </a:extLst>
          </p:cNvPr>
          <p:cNvSpPr txBox="1"/>
          <p:nvPr/>
        </p:nvSpPr>
        <p:spPr>
          <a:xfrm>
            <a:off x="5901447" y="1086120"/>
            <a:ext cx="1795684" cy="52322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 Sp1 -&gt; Sp2</a:t>
            </a:r>
          </a:p>
          <a:p>
            <a:r>
              <a:rPr lang="en-US" sz="1400" dirty="0">
                <a:latin typeface="Courier New" panose="02070309020205020404" pitchFamily="49" charset="0"/>
                <a:cs typeface="Courier New" panose="02070309020205020404" pitchFamily="49" charset="0"/>
              </a:rPr>
              <a:t>Jp2:     -&gt; Sp1</a:t>
            </a:r>
          </a:p>
        </p:txBody>
      </p:sp>
      <p:sp>
        <p:nvSpPr>
          <p:cNvPr id="14" name="TextBox 13">
            <a:extLst>
              <a:ext uri="{FF2B5EF4-FFF2-40B4-BE49-F238E27FC236}">
                <a16:creationId xmlns:a16="http://schemas.microsoft.com/office/drawing/2014/main" id="{CC289AB5-F1A2-E9A7-1909-3A81A89EC51C}"/>
              </a:ext>
            </a:extLst>
          </p:cNvPr>
          <p:cNvSpPr txBox="1"/>
          <p:nvPr/>
        </p:nvSpPr>
        <p:spPr>
          <a:xfrm>
            <a:off x="2836333" y="775965"/>
            <a:ext cx="1095236" cy="338554"/>
          </a:xfrm>
          <a:prstGeom prst="rect">
            <a:avLst/>
          </a:prstGeom>
          <a:noFill/>
        </p:spPr>
        <p:txBody>
          <a:bodyPr wrap="none" rtlCol="0">
            <a:spAutoFit/>
          </a:bodyPr>
          <a:lstStyle/>
          <a:p>
            <a:r>
              <a:rPr lang="en-US" sz="1600" b="1" dirty="0"/>
              <a:t>Network A</a:t>
            </a:r>
          </a:p>
        </p:txBody>
      </p:sp>
      <p:sp>
        <p:nvSpPr>
          <p:cNvPr id="15" name="TextBox 14">
            <a:extLst>
              <a:ext uri="{FF2B5EF4-FFF2-40B4-BE49-F238E27FC236}">
                <a16:creationId xmlns:a16="http://schemas.microsoft.com/office/drawing/2014/main" id="{FC53AAE9-9266-47BC-C4AB-79FD3E307738}"/>
              </a:ext>
            </a:extLst>
          </p:cNvPr>
          <p:cNvSpPr txBox="1"/>
          <p:nvPr/>
        </p:nvSpPr>
        <p:spPr>
          <a:xfrm>
            <a:off x="6007913" y="775965"/>
            <a:ext cx="1085618" cy="338554"/>
          </a:xfrm>
          <a:prstGeom prst="rect">
            <a:avLst/>
          </a:prstGeom>
          <a:noFill/>
        </p:spPr>
        <p:txBody>
          <a:bodyPr wrap="none" rtlCol="0">
            <a:spAutoFit/>
          </a:bodyPr>
          <a:lstStyle/>
          <a:p>
            <a:r>
              <a:rPr lang="en-US" sz="1600" b="1" dirty="0"/>
              <a:t>Network B</a:t>
            </a:r>
          </a:p>
        </p:txBody>
      </p:sp>
      <p:sp>
        <p:nvSpPr>
          <p:cNvPr id="16" name="Content Placeholder 2">
            <a:extLst>
              <a:ext uri="{FF2B5EF4-FFF2-40B4-BE49-F238E27FC236}">
                <a16:creationId xmlns:a16="http://schemas.microsoft.com/office/drawing/2014/main" id="{9E7875FE-B256-4872-46E0-4871EFF3A94A}"/>
              </a:ext>
            </a:extLst>
          </p:cNvPr>
          <p:cNvSpPr txBox="1">
            <a:spLocks/>
          </p:cNvSpPr>
          <p:nvPr/>
        </p:nvSpPr>
        <p:spPr>
          <a:xfrm>
            <a:off x="4237453" y="4773211"/>
            <a:ext cx="2938520" cy="859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40000"/>
              </a:lnSpc>
            </a:pPr>
            <a:r>
              <a:rPr lang="en-US" sz="1400" dirty="0"/>
              <a:t>Sp1: {S1, S2, S3}</a:t>
            </a:r>
          </a:p>
          <a:p>
            <a:pPr>
              <a:lnSpc>
                <a:spcPct val="40000"/>
              </a:lnSpc>
            </a:pPr>
            <a:r>
              <a:rPr lang="en-US" sz="1400" dirty="0"/>
              <a:t>Sp2: {S1, S3}</a:t>
            </a:r>
          </a:p>
          <a:p>
            <a:pPr>
              <a:lnSpc>
                <a:spcPct val="40000"/>
              </a:lnSpc>
            </a:pPr>
            <a:r>
              <a:rPr lang="en-US" sz="1400" dirty="0"/>
              <a:t>Jp1: {J1, J2, J3}</a:t>
            </a:r>
          </a:p>
          <a:p>
            <a:pPr>
              <a:lnSpc>
                <a:spcPct val="40000"/>
              </a:lnSpc>
            </a:pPr>
            <a:r>
              <a:rPr lang="en-US" sz="1400" dirty="0"/>
              <a:t>Jp2: {J3, J4}</a:t>
            </a:r>
          </a:p>
          <a:p>
            <a:pPr marL="0" indent="0">
              <a:buFont typeface="Arial" panose="020B0604020202020204" pitchFamily="34" charset="0"/>
              <a:buNone/>
            </a:pPr>
            <a:endParaRPr lang="en-US" sz="1400" dirty="0"/>
          </a:p>
        </p:txBody>
      </p:sp>
      <p:sp>
        <p:nvSpPr>
          <p:cNvPr id="17" name="Content Placeholder 2">
            <a:extLst>
              <a:ext uri="{FF2B5EF4-FFF2-40B4-BE49-F238E27FC236}">
                <a16:creationId xmlns:a16="http://schemas.microsoft.com/office/drawing/2014/main" id="{C30F0029-3468-7363-0902-A4EBAF26F651}"/>
              </a:ext>
            </a:extLst>
          </p:cNvPr>
          <p:cNvSpPr txBox="1">
            <a:spLocks/>
          </p:cNvSpPr>
          <p:nvPr/>
        </p:nvSpPr>
        <p:spPr>
          <a:xfrm>
            <a:off x="808081" y="6179442"/>
            <a:ext cx="6285450" cy="441781"/>
          </a:xfrm>
          <a:prstGeom prst="rect">
            <a:avLst/>
          </a:prstGeom>
          <a:solidFill>
            <a:schemeClr val="bg1">
              <a:lumMod val="95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Reduces subset size but not a large reduction in subset size.</a:t>
            </a:r>
          </a:p>
        </p:txBody>
      </p:sp>
    </p:spTree>
    <p:extLst>
      <p:ext uri="{BB962C8B-B14F-4D97-AF65-F5344CB8AC3E}">
        <p14:creationId xmlns:p14="http://schemas.microsoft.com/office/powerpoint/2010/main" val="386622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0C66-FE7C-E097-6E4C-5BE3D3D78DCB}"/>
              </a:ext>
            </a:extLst>
          </p:cNvPr>
          <p:cNvSpPr>
            <a:spLocks noGrp="1"/>
          </p:cNvSpPr>
          <p:nvPr>
            <p:ph type="title"/>
          </p:nvPr>
        </p:nvSpPr>
        <p:spPr>
          <a:xfrm>
            <a:off x="838200" y="204259"/>
            <a:ext cx="10515600" cy="430742"/>
          </a:xfrm>
        </p:spPr>
        <p:txBody>
          <a:bodyPr>
            <a:normAutofit fontScale="90000"/>
          </a:bodyPr>
          <a:lstStyle/>
          <a:p>
            <a:r>
              <a:rPr lang="en-US" sz="2800" dirty="0"/>
              <a:t>Key Concepts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F7B64F-C2DE-0B4C-5D7D-65F608A31291}"/>
                  </a:ext>
                </a:extLst>
              </p:cNvPr>
              <p:cNvSpPr>
                <a:spLocks noGrp="1"/>
              </p:cNvSpPr>
              <p:nvPr>
                <p:ph idx="1"/>
              </p:nvPr>
            </p:nvSpPr>
            <p:spPr>
              <a:xfrm>
                <a:off x="745067" y="725749"/>
                <a:ext cx="10515600" cy="5657057"/>
              </a:xfrm>
            </p:spPr>
            <p:txBody>
              <a:bodyPr>
                <a:normAutofit lnSpcReduction="10000"/>
              </a:bodyPr>
              <a:lstStyle/>
              <a:p>
                <a:r>
                  <a:rPr lang="en-US" sz="1000" b="1" dirty="0"/>
                  <a:t>Species</a:t>
                </a:r>
                <a:r>
                  <a:rPr lang="en-US" sz="1000" dirty="0"/>
                  <a:t> are elements that combine into other species. For the network </a:t>
                </a:r>
                <a:r>
                  <a:rPr lang="en-US" sz="1000" i="1" dirty="0"/>
                  <a:t>N</a:t>
                </a:r>
                <a:r>
                  <a:rPr lang="en-US" sz="1000" dirty="0"/>
                  <a:t>, it set of species is denoted by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𝑁</m:t>
                        </m:r>
                      </m:e>
                      <m:sub>
                        <m:r>
                          <a:rPr lang="en-US" sz="1000" b="0" i="1" smtClean="0">
                            <a:latin typeface="Cambria Math" panose="02040503050406030204" pitchFamily="18" charset="0"/>
                          </a:rPr>
                          <m:t>𝑆</m:t>
                        </m:r>
                      </m:sub>
                    </m:sSub>
                    <m:r>
                      <a:rPr lang="en-US" sz="1000" b="0" i="1" smtClean="0">
                        <a:latin typeface="Cambria Math" panose="02040503050406030204" pitchFamily="18" charset="0"/>
                      </a:rPr>
                      <m:t>.</m:t>
                    </m:r>
                  </m:oMath>
                </a14:m>
                <a:r>
                  <a:rPr lang="en-US" sz="1000" dirty="0"/>
                  <a:t> </a:t>
                </a:r>
                <a14:m>
                  <m:oMath xmlns:m="http://schemas.openxmlformats.org/officeDocument/2006/math">
                    <m:d>
                      <m:dPr>
                        <m:begChr m:val="|"/>
                        <m:endChr m:val="|"/>
                        <m:ctrlPr>
                          <a:rPr lang="en-US" sz="1000" b="0" i="1" dirty="0" smtClean="0">
                            <a:latin typeface="Cambria Math" panose="02040503050406030204" pitchFamily="18" charset="0"/>
                          </a:rPr>
                        </m:ctrlPr>
                      </m:dPr>
                      <m:e>
                        <m:sSub>
                          <m:sSubPr>
                            <m:ctrlPr>
                              <a:rPr lang="en-US" sz="1000" b="0" i="1" dirty="0" smtClean="0">
                                <a:latin typeface="Cambria Math" panose="02040503050406030204" pitchFamily="18" charset="0"/>
                              </a:rPr>
                            </m:ctrlPr>
                          </m:sSubPr>
                          <m:e>
                            <m:r>
                              <a:rPr lang="en-US" sz="1000" b="0" i="1" dirty="0" smtClean="0">
                                <a:latin typeface="Cambria Math" panose="02040503050406030204" pitchFamily="18" charset="0"/>
                              </a:rPr>
                              <m:t>𝑁</m:t>
                            </m:r>
                          </m:e>
                          <m:sub>
                            <m:r>
                              <a:rPr lang="en-US" sz="1000" b="0" i="1" dirty="0" smtClean="0">
                                <a:latin typeface="Cambria Math" panose="02040503050406030204" pitchFamily="18" charset="0"/>
                              </a:rPr>
                              <m:t>𝑆</m:t>
                            </m:r>
                          </m:sub>
                        </m:sSub>
                      </m:e>
                    </m:d>
                    <m:r>
                      <a:rPr lang="en-US" sz="1000" b="0" i="1" dirty="0" smtClean="0">
                        <a:latin typeface="Cambria Math" panose="02040503050406030204" pitchFamily="18" charset="0"/>
                      </a:rPr>
                      <m:t>=</m:t>
                    </m:r>
                    <m:sSubSup>
                      <m:sSubSupPr>
                        <m:ctrlPr>
                          <a:rPr lang="en-US" sz="1000" b="0" i="1" dirty="0" smtClean="0">
                            <a:latin typeface="Cambria Math" panose="02040503050406030204" pitchFamily="18" charset="0"/>
                          </a:rPr>
                        </m:ctrlPr>
                      </m:sSubSupPr>
                      <m:e>
                        <m:r>
                          <a:rPr lang="en-US" sz="1000" b="0" i="1" dirty="0" smtClean="0">
                            <a:latin typeface="Cambria Math" panose="02040503050406030204" pitchFamily="18" charset="0"/>
                          </a:rPr>
                          <m:t>𝑀</m:t>
                        </m:r>
                      </m:e>
                      <m:sub>
                        <m:r>
                          <a:rPr lang="en-US" sz="1000" b="0" i="1" dirty="0" smtClean="0">
                            <a:latin typeface="Cambria Math" panose="02040503050406030204" pitchFamily="18" charset="0"/>
                          </a:rPr>
                          <m:t>𝑆</m:t>
                        </m:r>
                      </m:sub>
                      <m:sup>
                        <m:r>
                          <a:rPr lang="en-US" sz="1000" b="0" i="1" dirty="0" smtClean="0">
                            <a:latin typeface="Cambria Math" panose="02040503050406030204" pitchFamily="18" charset="0"/>
                          </a:rPr>
                          <m:t>𝐴</m:t>
                        </m:r>
                      </m:sup>
                    </m:sSubSup>
                    <m:r>
                      <a:rPr lang="en-US" sz="1000" b="0" i="1" dirty="0" smtClean="0">
                        <a:latin typeface="Cambria Math" panose="02040503050406030204" pitchFamily="18" charset="0"/>
                      </a:rPr>
                      <m:t>.</m:t>
                    </m:r>
                  </m:oMath>
                </a14:m>
                <a:endParaRPr lang="en-US" sz="1000" dirty="0"/>
              </a:p>
              <a:p>
                <a:r>
                  <a:rPr lang="en-US" sz="1000" b="1" dirty="0"/>
                  <a:t>Reactions</a:t>
                </a:r>
                <a:r>
                  <a:rPr lang="en-US" sz="1000" dirty="0"/>
                  <a:t> describe transformations of </a:t>
                </a:r>
                <a:r>
                  <a:rPr lang="en-US" sz="1000" b="1" dirty="0"/>
                  <a:t>reactant</a:t>
                </a:r>
                <a:r>
                  <a:rPr lang="en-US" sz="1000" dirty="0"/>
                  <a:t> species into </a:t>
                </a:r>
                <a:r>
                  <a:rPr lang="en-US" sz="1000" b="1" dirty="0"/>
                  <a:t>product</a:t>
                </a:r>
                <a:r>
                  <a:rPr lang="en-US" sz="1000" dirty="0"/>
                  <a:t> species. For the network </a:t>
                </a:r>
                <a:r>
                  <a:rPr lang="en-US" sz="1000" i="1" dirty="0"/>
                  <a:t>N</a:t>
                </a:r>
                <a:r>
                  <a:rPr lang="en-US" sz="1000" dirty="0"/>
                  <a:t>, it set of reactions is denoted by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𝑁</m:t>
                        </m:r>
                      </m:e>
                      <m:sub>
                        <m:r>
                          <a:rPr lang="en-US" sz="1000" b="0" i="1" smtClean="0">
                            <a:latin typeface="Cambria Math" panose="02040503050406030204" pitchFamily="18" charset="0"/>
                          </a:rPr>
                          <m:t>𝑅</m:t>
                        </m:r>
                      </m:sub>
                    </m:sSub>
                    <m:r>
                      <a:rPr lang="en-US" sz="1000" i="1">
                        <a:latin typeface="Cambria Math" panose="02040503050406030204" pitchFamily="18" charset="0"/>
                      </a:rPr>
                      <m:t>.</m:t>
                    </m:r>
                  </m:oMath>
                </a14:m>
                <a:r>
                  <a:rPr lang="en-US" sz="1000" dirty="0"/>
                  <a:t> </a:t>
                </a:r>
                <a14:m>
                  <m:oMath xmlns:m="http://schemas.openxmlformats.org/officeDocument/2006/math">
                    <m:d>
                      <m:dPr>
                        <m:begChr m:val="|"/>
                        <m:endChr m:val="|"/>
                        <m:ctrlPr>
                          <a:rPr lang="en-US" sz="1000" i="1" dirty="0">
                            <a:latin typeface="Cambria Math" panose="02040503050406030204" pitchFamily="18" charset="0"/>
                          </a:rPr>
                        </m:ctrlPr>
                      </m:dPr>
                      <m:e>
                        <m:sSub>
                          <m:sSubPr>
                            <m:ctrlPr>
                              <a:rPr lang="en-US" sz="1000" i="1" dirty="0">
                                <a:latin typeface="Cambria Math" panose="02040503050406030204" pitchFamily="18" charset="0"/>
                              </a:rPr>
                            </m:ctrlPr>
                          </m:sSubPr>
                          <m:e>
                            <m:r>
                              <a:rPr lang="en-US" sz="1000" b="0" i="1" dirty="0" smtClean="0">
                                <a:latin typeface="Cambria Math" panose="02040503050406030204" pitchFamily="18" charset="0"/>
                              </a:rPr>
                              <m:t>𝑁</m:t>
                            </m:r>
                          </m:e>
                          <m:sub>
                            <m:r>
                              <a:rPr lang="en-US" sz="1000" i="1" dirty="0">
                                <a:latin typeface="Cambria Math" panose="02040503050406030204" pitchFamily="18" charset="0"/>
                              </a:rPr>
                              <m:t>𝑅</m:t>
                            </m:r>
                          </m:sub>
                        </m:sSub>
                      </m:e>
                    </m:d>
                    <m:r>
                      <a:rPr lang="en-US" sz="1000" i="1" dirty="0">
                        <a:latin typeface="Cambria Math" panose="02040503050406030204" pitchFamily="18" charset="0"/>
                      </a:rPr>
                      <m:t>=</m:t>
                    </m:r>
                    <m:sSubSup>
                      <m:sSubSupPr>
                        <m:ctrlPr>
                          <a:rPr lang="en-US" sz="1000" b="0" i="1" dirty="0" smtClean="0">
                            <a:latin typeface="Cambria Math" panose="02040503050406030204" pitchFamily="18" charset="0"/>
                          </a:rPr>
                        </m:ctrlPr>
                      </m:sSubSupPr>
                      <m:e>
                        <m:r>
                          <a:rPr lang="en-US" sz="1000" b="0" i="1" dirty="0" smtClean="0">
                            <a:latin typeface="Cambria Math" panose="02040503050406030204" pitchFamily="18" charset="0"/>
                          </a:rPr>
                          <m:t>𝑀</m:t>
                        </m:r>
                      </m:e>
                      <m:sub>
                        <m:r>
                          <a:rPr lang="en-US" sz="1000" i="1" dirty="0">
                            <a:latin typeface="Cambria Math" panose="02040503050406030204" pitchFamily="18" charset="0"/>
                          </a:rPr>
                          <m:t>𝑅</m:t>
                        </m:r>
                      </m:sub>
                      <m:sup>
                        <m:r>
                          <a:rPr lang="en-US" sz="1000" b="0" i="1" dirty="0" smtClean="0">
                            <a:latin typeface="Cambria Math" panose="02040503050406030204" pitchFamily="18" charset="0"/>
                          </a:rPr>
                          <m:t>𝐴</m:t>
                        </m:r>
                      </m:sup>
                    </m:sSubSup>
                    <m:r>
                      <a:rPr lang="en-US" sz="1000" i="1" dirty="0">
                        <a:latin typeface="Cambria Math" panose="02040503050406030204" pitchFamily="18" charset="0"/>
                      </a:rPr>
                      <m:t>.</m:t>
                    </m:r>
                  </m:oMath>
                </a14:m>
                <a:endParaRPr lang="en-US" sz="1000" dirty="0"/>
              </a:p>
              <a:p>
                <a:r>
                  <a:rPr lang="en-US" sz="1000" dirty="0"/>
                  <a:t>A </a:t>
                </a:r>
                <a:r>
                  <a:rPr lang="en-US" sz="1000" b="1" dirty="0"/>
                  <a:t>reaction network</a:t>
                </a:r>
                <a:r>
                  <a:rPr lang="en-US" sz="1000" dirty="0"/>
                  <a:t> (hereafter, just network) is a set of reactions and the species inferred from these reactions.</a:t>
                </a:r>
              </a:p>
              <a:p>
                <a:r>
                  <a:rPr lang="en-US" sz="1000" b="1" dirty="0"/>
                  <a:t>Inferred species </a:t>
                </a:r>
                <a:r>
                  <a:rPr lang="en-US" sz="1000" dirty="0"/>
                  <a:t>for a set of reactions are the species present as reactants or products. Observe that a subset of reactions of a reaction network with its inferred species is a reaction network.</a:t>
                </a:r>
              </a:p>
              <a:p>
                <a:r>
                  <a:rPr lang="en-US" sz="1000" dirty="0"/>
                  <a:t>The </a:t>
                </a:r>
                <a:r>
                  <a:rPr lang="en-US" sz="1000" b="1" dirty="0"/>
                  <a:t>reactant stoichiometry matrix</a:t>
                </a:r>
                <a:r>
                  <a:rPr lang="en-US" sz="1000" dirty="0"/>
                  <a:t> for a reaction network has rows that are species and columns that are reactions and values that specify the stoichiometry of the species as a reactant in a reaction.</a:t>
                </a:r>
              </a:p>
              <a:p>
                <a:r>
                  <a:rPr lang="en-US" sz="1000" dirty="0"/>
                  <a:t>The </a:t>
                </a:r>
                <a:r>
                  <a:rPr lang="en-US" sz="1000" b="1" dirty="0"/>
                  <a:t>product stoichiometry matrix</a:t>
                </a:r>
                <a:r>
                  <a:rPr lang="en-US" sz="1000" dirty="0"/>
                  <a:t> for a reaction network has rows that are species and columns that are reactions and values that specify the stoichiometry of the species as a product in a reaction.</a:t>
                </a:r>
              </a:p>
              <a:p>
                <a:r>
                  <a:rPr lang="en-US" sz="1000" dirty="0"/>
                  <a:t>The </a:t>
                </a:r>
                <a:r>
                  <a:rPr lang="en-US" sz="1000" b="1" dirty="0"/>
                  <a:t>standard</a:t>
                </a:r>
                <a:r>
                  <a:rPr lang="en-US" sz="1000" dirty="0"/>
                  <a:t> </a:t>
                </a:r>
                <a:r>
                  <a:rPr lang="en-US" sz="1000" b="1" dirty="0"/>
                  <a:t>stoichiometry matrix</a:t>
                </a:r>
                <a:r>
                  <a:rPr lang="en-US" sz="1000" dirty="0"/>
                  <a:t> for a reaction network is the difference between the product stoichiometry matrix and the reactant stoichiometry matrix.</a:t>
                </a:r>
              </a:p>
              <a:p>
                <a:r>
                  <a:rPr lang="en-US" sz="1000" dirty="0"/>
                  <a:t>A </a:t>
                </a:r>
                <a:r>
                  <a:rPr lang="en-US" sz="1000" b="1" dirty="0"/>
                  <a:t>stoichiometry matrix </a:t>
                </a:r>
                <a:r>
                  <a:rPr lang="en-US" sz="1000" dirty="0"/>
                  <a:t>is a reactant, product, or standard stoichiometry matrix. It has rows that are species, columns that are reactions, and values that are counts of species.</a:t>
                </a:r>
              </a:p>
              <a:p>
                <a:r>
                  <a:rPr lang="en-US" sz="1000" dirty="0"/>
                  <a:t>A </a:t>
                </a:r>
                <a:r>
                  <a:rPr lang="en-US" sz="1000" b="1" dirty="0"/>
                  <a:t>value criterion</a:t>
                </a:r>
                <a:r>
                  <a:rPr lang="en-US" sz="1000" dirty="0"/>
                  <a:t> is a predicate on a real value (e.g., </a:t>
                </a:r>
                <a14:m>
                  <m:oMath xmlns:m="http://schemas.openxmlformats.org/officeDocument/2006/math">
                    <m:r>
                      <a:rPr lang="en-US" sz="1000" b="0" i="1" smtClean="0">
                        <a:latin typeface="Cambria Math" panose="02040503050406030204" pitchFamily="18" charset="0"/>
                      </a:rPr>
                      <m:t>𝑥</m:t>
                    </m:r>
                    <m:r>
                      <a:rPr lang="en-US" sz="1000" b="0" i="1" smtClean="0">
                        <a:latin typeface="Cambria Math" panose="02040503050406030204" pitchFamily="18" charset="0"/>
                      </a:rPr>
                      <m:t>&gt;0</m:t>
                    </m:r>
                  </m:oMath>
                </a14:m>
                <a:r>
                  <a:rPr lang="en-US" sz="1000" dirty="0"/>
                  <a:t>).</a:t>
                </a:r>
              </a:p>
              <a:p>
                <a:r>
                  <a:rPr lang="en-US" sz="1000" b="1" dirty="0"/>
                  <a:t>A value criteria set </a:t>
                </a:r>
                <a14:m>
                  <m:oMath xmlns:m="http://schemas.openxmlformats.org/officeDocument/2006/math">
                    <m:r>
                      <a:rPr lang="en-US" sz="1000" b="0" i="1" smtClean="0">
                        <a:latin typeface="Cambria Math" panose="02040503050406030204" pitchFamily="18" charset="0"/>
                      </a:rPr>
                      <m:t>𝐶</m:t>
                    </m:r>
                  </m:oMath>
                </a14:m>
                <a:r>
                  <a:rPr lang="en-US" sz="1000" dirty="0"/>
                  <a:t> is a set of value criterion such that for any real value </a:t>
                </a:r>
                <a14:m>
                  <m:oMath xmlns:m="http://schemas.openxmlformats.org/officeDocument/2006/math">
                    <m:r>
                      <a:rPr lang="en-US" sz="1000" b="0" i="1" smtClean="0">
                        <a:latin typeface="Cambria Math" panose="02040503050406030204" pitchFamily="18" charset="0"/>
                      </a:rPr>
                      <m:t>𝑥</m:t>
                    </m:r>
                  </m:oMath>
                </a14:m>
                <a:r>
                  <a:rPr lang="en-US" sz="1000" dirty="0"/>
                  <a:t>, there is exactly one </a:t>
                </a:r>
                <a14:m>
                  <m:oMath xmlns:m="http://schemas.openxmlformats.org/officeDocument/2006/math">
                    <m:r>
                      <a:rPr lang="en-US" sz="1000" b="0" i="1" smtClean="0">
                        <a:latin typeface="Cambria Math" panose="02040503050406030204" pitchFamily="18" charset="0"/>
                      </a:rPr>
                      <m:t>𝑐</m:t>
                    </m:r>
                    <m:r>
                      <a:rPr lang="en-US" sz="1000" b="0" i="1" smtClean="0">
                        <a:latin typeface="Cambria Math" panose="02040503050406030204" pitchFamily="18" charset="0"/>
                      </a:rPr>
                      <m:t>∈</m:t>
                    </m:r>
                    <m:r>
                      <a:rPr lang="en-US" sz="1000" b="0" i="1" smtClean="0">
                        <a:latin typeface="Cambria Math" panose="02040503050406030204" pitchFamily="18" charset="0"/>
                      </a:rPr>
                      <m:t>𝐶</m:t>
                    </m:r>
                  </m:oMath>
                </a14:m>
                <a:r>
                  <a:rPr lang="en-US" sz="1000" dirty="0"/>
                  <a:t> such that </a:t>
                </a:r>
                <a14:m>
                  <m:oMath xmlns:m="http://schemas.openxmlformats.org/officeDocument/2006/math">
                    <m:r>
                      <a:rPr lang="en-US" sz="1000" b="0" i="1" smtClean="0">
                        <a:latin typeface="Cambria Math" panose="02040503050406030204" pitchFamily="18" charset="0"/>
                      </a:rPr>
                      <m:t>𝑐</m:t>
                    </m:r>
                    <m:r>
                      <a:rPr lang="en-US" sz="1000" b="0" i="1" smtClean="0">
                        <a:latin typeface="Cambria Math" panose="02040503050406030204" pitchFamily="18" charset="0"/>
                      </a:rPr>
                      <m:t>(</m:t>
                    </m:r>
                    <m:r>
                      <a:rPr lang="en-US" sz="1000" b="0" i="1" smtClean="0">
                        <a:latin typeface="Cambria Math" panose="02040503050406030204" pitchFamily="18" charset="0"/>
                      </a:rPr>
                      <m:t>𝑥</m:t>
                    </m:r>
                    <m:r>
                      <a:rPr lang="en-US" sz="1000" b="0" i="1" smtClean="0">
                        <a:latin typeface="Cambria Math" panose="02040503050406030204" pitchFamily="18" charset="0"/>
                      </a:rPr>
                      <m:t>)</m:t>
                    </m:r>
                  </m:oMath>
                </a14:m>
                <a:r>
                  <a:rPr lang="en-US" sz="1000" dirty="0"/>
                  <a:t> is true. We denote </a:t>
                </a:r>
                <a14:m>
                  <m:oMath xmlns:m="http://schemas.openxmlformats.org/officeDocument/2006/math">
                    <m:r>
                      <a:rPr lang="en-US" sz="1000" b="0" i="1" smtClean="0">
                        <a:latin typeface="Cambria Math" panose="02040503050406030204" pitchFamily="18" charset="0"/>
                      </a:rPr>
                      <m:t>|</m:t>
                    </m:r>
                    <m:r>
                      <a:rPr lang="en-US" sz="1000" b="0" i="1" smtClean="0">
                        <a:latin typeface="Cambria Math" panose="02040503050406030204" pitchFamily="18" charset="0"/>
                      </a:rPr>
                      <m:t>𝐶</m:t>
                    </m:r>
                    <m:r>
                      <a:rPr lang="en-US" sz="1000" b="0" i="1" smtClean="0">
                        <a:latin typeface="Cambria Math" panose="02040503050406030204" pitchFamily="18" charset="0"/>
                      </a:rPr>
                      <m:t>|</m:t>
                    </m:r>
                  </m:oMath>
                </a14:m>
                <a:r>
                  <a:rPr lang="en-US" sz="1000" dirty="0"/>
                  <a:t> by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𝑀</m:t>
                        </m:r>
                      </m:e>
                      <m:sub>
                        <m:r>
                          <a:rPr lang="en-US" sz="1000" b="0" i="1" smtClean="0">
                            <a:latin typeface="Cambria Math" panose="02040503050406030204" pitchFamily="18" charset="0"/>
                          </a:rPr>
                          <m:t>𝐶</m:t>
                        </m:r>
                      </m:sub>
                    </m:sSub>
                  </m:oMath>
                </a14:m>
                <a:r>
                  <a:rPr lang="en-US" sz="1000" dirty="0"/>
                  <a:t>.</a:t>
                </a:r>
              </a:p>
              <a:p>
                <a:r>
                  <a:rPr lang="en-US" sz="1000" dirty="0"/>
                  <a:t>The </a:t>
                </a:r>
                <a:r>
                  <a:rPr lang="en-US" sz="1000" b="1" dirty="0"/>
                  <a:t>criteria count vector (CCV) </a:t>
                </a:r>
                <a:r>
                  <a:rPr lang="en-US" sz="1000" dirty="0"/>
                  <a:t>for an array and criteria </a:t>
                </a:r>
                <a14:m>
                  <m:oMath xmlns:m="http://schemas.openxmlformats.org/officeDocument/2006/math">
                    <m:r>
                      <a:rPr lang="en-US" sz="1000" b="0" i="1" smtClean="0">
                        <a:latin typeface="Cambria Math" panose="02040503050406030204" pitchFamily="18" charset="0"/>
                      </a:rPr>
                      <m:t>𝐶</m:t>
                    </m:r>
                  </m:oMath>
                </a14:m>
                <a:r>
                  <a:rPr lang="en-US" sz="1000" dirty="0"/>
                  <a:t> is the count of values in the array for which the each </a:t>
                </a:r>
                <a14:m>
                  <m:oMath xmlns:m="http://schemas.openxmlformats.org/officeDocument/2006/math">
                    <m:r>
                      <a:rPr lang="en-US" sz="1000" b="0" i="1" smtClean="0">
                        <a:latin typeface="Cambria Math" panose="02040503050406030204" pitchFamily="18" charset="0"/>
                      </a:rPr>
                      <m:t>𝑐</m:t>
                    </m:r>
                    <m:r>
                      <a:rPr lang="en-US" sz="1000" b="0" i="1" smtClean="0">
                        <a:latin typeface="Cambria Math" panose="02040503050406030204" pitchFamily="18" charset="0"/>
                      </a:rPr>
                      <m:t>∈</m:t>
                    </m:r>
                    <m:r>
                      <a:rPr lang="en-US" sz="1000" b="0" i="1" smtClean="0">
                        <a:latin typeface="Cambria Math" panose="02040503050406030204" pitchFamily="18" charset="0"/>
                      </a:rPr>
                      <m:t>𝐶</m:t>
                    </m:r>
                    <m:r>
                      <a:rPr lang="en-US" sz="1000" b="0" i="1" smtClean="0">
                        <a:latin typeface="Cambria Math" panose="02040503050406030204" pitchFamily="18" charset="0"/>
                      </a:rPr>
                      <m:t> </m:t>
                    </m:r>
                  </m:oMath>
                </a14:m>
                <a:r>
                  <a:rPr lang="en-US" sz="1000" dirty="0"/>
                  <a:t>is true. The length of the CCV is </a:t>
                </a:r>
                <a14:m>
                  <m:oMath xmlns:m="http://schemas.openxmlformats.org/officeDocument/2006/math">
                    <m:r>
                      <a:rPr lang="en-US" sz="1000" b="0" i="1" smtClean="0">
                        <a:latin typeface="Cambria Math" panose="02040503050406030204" pitchFamily="18" charset="0"/>
                      </a:rPr>
                      <m:t>|</m:t>
                    </m:r>
                    <m:r>
                      <a:rPr lang="en-US" sz="1000" b="0" i="1" smtClean="0">
                        <a:latin typeface="Cambria Math" panose="02040503050406030204" pitchFamily="18" charset="0"/>
                      </a:rPr>
                      <m:t>𝐶</m:t>
                    </m:r>
                    <m:r>
                      <a:rPr lang="en-US" sz="1000" b="0" i="1" smtClean="0">
                        <a:latin typeface="Cambria Math" panose="02040503050406030204" pitchFamily="18" charset="0"/>
                      </a:rPr>
                      <m:t>|</m:t>
                    </m:r>
                  </m:oMath>
                </a14:m>
                <a:r>
                  <a:rPr lang="en-US" sz="1000" dirty="0"/>
                  <a:t>.</a:t>
                </a:r>
              </a:p>
              <a:p>
                <a:r>
                  <a:rPr lang="en-US" sz="1000" b="1" dirty="0"/>
                  <a:t>The reaction criteria vectors </a:t>
                </a:r>
                <a:r>
                  <a:rPr lang="en-US" sz="1000" dirty="0"/>
                  <a:t>for network </a:t>
                </a:r>
                <a:r>
                  <a:rPr lang="en-US" sz="1000" i="1" dirty="0"/>
                  <a:t>N</a:t>
                </a:r>
                <a:r>
                  <a:rPr lang="en-US" sz="1000" dirty="0"/>
                  <a:t> is </a:t>
                </a:r>
                <a14:m>
                  <m:oMath xmlns:m="http://schemas.openxmlformats.org/officeDocument/2006/math">
                    <m:sSubSup>
                      <m:sSubSupPr>
                        <m:ctrlPr>
                          <a:rPr lang="en-US" sz="1000" b="0" i="1" smtClean="0">
                            <a:latin typeface="Cambria Math" panose="02040503050406030204" pitchFamily="18" charset="0"/>
                          </a:rPr>
                        </m:ctrlPr>
                      </m:sSubSupPr>
                      <m:e>
                        <m:r>
                          <m:rPr>
                            <m:sty m:val="p"/>
                          </m:rPr>
                          <a:rPr lang="en-US" sz="1000" b="0" i="0" smtClean="0">
                            <a:latin typeface="Cambria Math" panose="02040503050406030204" pitchFamily="18" charset="0"/>
                          </a:rPr>
                          <m:t>Λ</m:t>
                        </m:r>
                      </m:e>
                      <m:sub>
                        <m:r>
                          <a:rPr lang="en-US" sz="1000" b="0" i="1" smtClean="0">
                            <a:latin typeface="Cambria Math" panose="02040503050406030204" pitchFamily="18" charset="0"/>
                          </a:rPr>
                          <m:t>𝑅</m:t>
                        </m:r>
                      </m:sub>
                      <m:sup>
                        <m:r>
                          <a:rPr lang="en-US" sz="1000" b="0" i="1" smtClean="0">
                            <a:latin typeface="Cambria Math" panose="02040503050406030204" pitchFamily="18" charset="0"/>
                          </a:rPr>
                          <m:t>𝑁</m:t>
                        </m:r>
                      </m:sup>
                    </m:sSubSup>
                    <m:r>
                      <a:rPr lang="en-US" sz="1000" b="0" i="1" smtClean="0">
                        <a:latin typeface="Cambria Math" panose="02040503050406030204" pitchFamily="18" charset="0"/>
                      </a:rPr>
                      <m:t>=&lt;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𝑣</m:t>
                        </m:r>
                      </m:e>
                      <m:sub>
                        <m:r>
                          <a:rPr lang="en-US" sz="1000" b="0" i="1" smtClean="0">
                            <a:latin typeface="Cambria Math" panose="02040503050406030204" pitchFamily="18" charset="0"/>
                          </a:rPr>
                          <m:t>1</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𝑣</m:t>
                        </m:r>
                      </m:e>
                      <m:sub>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𝑁</m:t>
                            </m:r>
                          </m:e>
                          <m:sub>
                            <m:r>
                              <a:rPr lang="en-US" sz="1000" b="0" i="1" smtClean="0">
                                <a:latin typeface="Cambria Math" panose="02040503050406030204" pitchFamily="18" charset="0"/>
                              </a:rPr>
                              <m:t>𝑅</m:t>
                            </m:r>
                          </m:sub>
                        </m:sSub>
                      </m:sub>
                    </m:sSub>
                    <m:r>
                      <a:rPr lang="en-US" sz="1000" b="0" i="1" smtClean="0">
                        <a:latin typeface="Cambria Math" panose="02040503050406030204" pitchFamily="18" charset="0"/>
                      </a:rPr>
                      <m:t>&gt;</m:t>
                    </m:r>
                    <m:r>
                      <a:rPr lang="en-US" sz="1000" b="0" i="0" smtClean="0">
                        <a:latin typeface="Cambria Math" panose="02040503050406030204" pitchFamily="18" charset="0"/>
                      </a:rPr>
                      <m:t>, </m:t>
                    </m:r>
                  </m:oMath>
                </a14:m>
                <a:r>
                  <a:rPr lang="en-US" sz="1000" dirty="0"/>
                  <a:t> where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𝑣</m:t>
                        </m:r>
                      </m:e>
                      <m:sub>
                        <m:r>
                          <a:rPr lang="en-US" sz="1000" b="0" i="1" smtClean="0">
                            <a:latin typeface="Cambria Math" panose="02040503050406030204" pitchFamily="18" charset="0"/>
                          </a:rPr>
                          <m:t>𝑛</m:t>
                        </m:r>
                      </m:sub>
                    </m:sSub>
                  </m:oMath>
                </a14:m>
                <a:r>
                  <a:rPr lang="en-US" sz="1000" dirty="0"/>
                  <a:t> is the criteria count vector for the n-</a:t>
                </a:r>
                <a:r>
                  <a:rPr lang="en-US" sz="1000" dirty="0" err="1"/>
                  <a:t>th</a:t>
                </a:r>
                <a:r>
                  <a:rPr lang="en-US" sz="1000" dirty="0"/>
                  <a:t> reaction in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𝑁</m:t>
                        </m:r>
                      </m:e>
                      <m:sub>
                        <m:r>
                          <a:rPr lang="en-US" sz="1000" b="0" i="1" smtClean="0">
                            <a:latin typeface="Cambria Math" panose="02040503050406030204" pitchFamily="18" charset="0"/>
                          </a:rPr>
                          <m:t>𝑅</m:t>
                        </m:r>
                      </m:sub>
                    </m:sSub>
                  </m:oMath>
                </a14:m>
                <a:r>
                  <a:rPr lang="en-US" sz="1000" dirty="0"/>
                  <a:t>.</a:t>
                </a:r>
              </a:p>
              <a:p>
                <a:r>
                  <a:rPr lang="en-US" sz="1000" dirty="0"/>
                  <a:t>Given networks A, B, reaction </a:t>
                </a:r>
                <a14:m>
                  <m:oMath xmlns:m="http://schemas.openxmlformats.org/officeDocument/2006/math">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m:t>
                        </m:r>
                      </m:sup>
                    </m:sSup>
                  </m:oMath>
                </a14:m>
                <a:r>
                  <a:rPr lang="en-US" sz="1000" i="1" dirty="0"/>
                  <a:t> </a:t>
                </a:r>
                <a:r>
                  <a:rPr lang="en-US" sz="1000" dirty="0"/>
                  <a:t>in network B, and the criteria </a:t>
                </a:r>
                <a:r>
                  <a:rPr lang="en-US" sz="1000" i="1" dirty="0"/>
                  <a:t>C</a:t>
                </a:r>
                <a:r>
                  <a:rPr lang="en-US" sz="1000" dirty="0"/>
                  <a:t>. Let </a:t>
                </a:r>
                <a14:m>
                  <m:oMath xmlns:m="http://schemas.openxmlformats.org/officeDocument/2006/math">
                    <m:sSubSup>
                      <m:sSubSupPr>
                        <m:ctrlPr>
                          <a:rPr lang="en-US" sz="1000" b="0" i="1" smtClean="0">
                            <a:latin typeface="Cambria Math" panose="02040503050406030204" pitchFamily="18" charset="0"/>
                          </a:rPr>
                        </m:ctrlPr>
                      </m:sSubSupPr>
                      <m:e>
                        <m:r>
                          <a:rPr lang="en-US" sz="1000" b="0" i="1" smtClean="0">
                            <a:latin typeface="Cambria Math" panose="02040503050406030204" pitchFamily="18" charset="0"/>
                          </a:rPr>
                          <m:t>𝑣</m:t>
                        </m:r>
                      </m:e>
                      <m:sub>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m:t>
                            </m:r>
                          </m:sup>
                        </m:sSup>
                      </m:sub>
                      <m:sup>
                        <m:r>
                          <a:rPr lang="en-US" sz="1000" b="0" i="1" smtClean="0">
                            <a:latin typeface="Cambria Math" panose="02040503050406030204" pitchFamily="18" charset="0"/>
                          </a:rPr>
                          <m:t>𝐵</m:t>
                        </m:r>
                      </m:sup>
                    </m:sSubSup>
                  </m:oMath>
                </a14:m>
                <a:r>
                  <a:rPr lang="en-US" sz="1000" dirty="0"/>
                  <a:t> be the criteria count vector for </a:t>
                </a:r>
                <a:r>
                  <a:rPr lang="en-US" sz="1000" i="1" dirty="0"/>
                  <a:t>r,</a:t>
                </a:r>
                <a:r>
                  <a:rPr lang="en-US" sz="1000" dirty="0"/>
                  <a:t> </a:t>
                </a:r>
                <a:r>
                  <a:rPr lang="en-US" sz="1000" i="1" dirty="0"/>
                  <a:t> </a:t>
                </a:r>
                <a:r>
                  <a:rPr lang="en-US" sz="1000" dirty="0"/>
                  <a:t>and </a:t>
                </a:r>
                <a14:m>
                  <m:oMath xmlns:m="http://schemas.openxmlformats.org/officeDocument/2006/math">
                    <m:sSubSup>
                      <m:sSubSupPr>
                        <m:ctrlPr>
                          <a:rPr lang="en-US" sz="1000" b="0" i="1" smtClean="0">
                            <a:latin typeface="Cambria Math" panose="02040503050406030204" pitchFamily="18" charset="0"/>
                          </a:rPr>
                        </m:ctrlPr>
                      </m:sSubSupPr>
                      <m:e>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𝑉</m:t>
                            </m:r>
                          </m:e>
                          <m:sup>
                            <m:r>
                              <a:rPr lang="en-US" sz="1000" b="0" i="1" smtClean="0">
                                <a:latin typeface="Cambria Math" panose="02040503050406030204" pitchFamily="18" charset="0"/>
                              </a:rPr>
                              <m:t>𝐴</m:t>
                            </m:r>
                          </m:sup>
                        </m:sSup>
                        <m:r>
                          <a:rPr lang="en-US" sz="1000" b="0" i="1" smtClean="0">
                            <a:latin typeface="Cambria Math" panose="02040503050406030204" pitchFamily="18" charset="0"/>
                          </a:rPr>
                          <m:t>= &lt;</m:t>
                        </m:r>
                        <m:r>
                          <a:rPr lang="en-US" sz="1000" b="0" i="1" smtClean="0">
                            <a:latin typeface="Cambria Math" panose="02040503050406030204" pitchFamily="18" charset="0"/>
                          </a:rPr>
                          <m:t>𝑣</m:t>
                        </m:r>
                      </m:e>
                      <m:sub>
                        <m:r>
                          <a:rPr lang="en-US" sz="1000" b="0" i="1" smtClean="0">
                            <a:latin typeface="Cambria Math" panose="02040503050406030204" pitchFamily="18" charset="0"/>
                          </a:rPr>
                          <m:t>𝑟</m:t>
                        </m:r>
                      </m:sub>
                      <m:sup>
                        <m:r>
                          <a:rPr lang="en-US" sz="1000" b="0" i="1" smtClean="0">
                            <a:latin typeface="Cambria Math" panose="02040503050406030204" pitchFamily="18" charset="0"/>
                          </a:rPr>
                          <m:t>𝐴</m:t>
                        </m:r>
                      </m:sup>
                    </m:sSubSup>
                    <m:r>
                      <a:rPr lang="en-US" sz="1000" b="0" i="1" smtClean="0">
                        <a:latin typeface="Cambria Math" panose="02040503050406030204" pitchFamily="18" charset="0"/>
                      </a:rPr>
                      <m:t>&gt;</m:t>
                    </m:r>
                  </m:oMath>
                </a14:m>
                <a:r>
                  <a:rPr lang="en-US" sz="1000" dirty="0"/>
                  <a:t> be the ordered set of criteria count vectors for A in the same sequence as reactions in A. The </a:t>
                </a:r>
                <a:r>
                  <a:rPr lang="en-US" sz="1000" b="1" dirty="0"/>
                  <a:t>reaction compatibility set</a:t>
                </a:r>
                <a:r>
                  <a:rPr lang="en-US" sz="1000" dirty="0"/>
                  <a:t> is </a:t>
                </a:r>
                <a14:m>
                  <m:oMath xmlns:m="http://schemas.openxmlformats.org/officeDocument/2006/math">
                    <m:sSubSup>
                      <m:sSubSupPr>
                        <m:ctrlPr>
                          <a:rPr lang="en-US" sz="1000" b="0" i="1" smtClean="0">
                            <a:latin typeface="Cambria Math" panose="02040503050406030204" pitchFamily="18" charset="0"/>
                          </a:rPr>
                        </m:ctrlPr>
                      </m:sSubSupPr>
                      <m:e>
                        <m:r>
                          <m:rPr>
                            <m:sty m:val="p"/>
                          </m:rPr>
                          <a:rPr lang="en-US" sz="1000" b="0" i="0" smtClean="0">
                            <a:latin typeface="Cambria Math" panose="02040503050406030204" pitchFamily="18" charset="0"/>
                          </a:rPr>
                          <m:t>Κ</m:t>
                        </m:r>
                      </m:e>
                      <m:sub>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m:t>
                            </m:r>
                          </m:sup>
                        </m:sSup>
                      </m:sub>
                      <m:sup>
                        <m:r>
                          <a:rPr lang="en-US" sz="1000" b="0" i="1" smtClean="0">
                            <a:latin typeface="Cambria Math" panose="02040503050406030204" pitchFamily="18" charset="0"/>
                          </a:rPr>
                          <m:t>𝐴</m:t>
                        </m:r>
                      </m:sup>
                    </m:sSubSup>
                    <m:r>
                      <a:rPr lang="en-US" sz="1000" b="0" i="1" smtClean="0">
                        <a:latin typeface="Cambria Math" panose="02040503050406030204" pitchFamily="18" charset="0"/>
                      </a:rPr>
                      <m:t>=</m:t>
                    </m:r>
                    <m:d>
                      <m:dPr>
                        <m:begChr m:val="{"/>
                        <m:endChr m:val="|"/>
                        <m:ctrlPr>
                          <a:rPr lang="en-US" sz="1000" b="0" i="1" smtClean="0">
                            <a:latin typeface="Cambria Math" panose="02040503050406030204" pitchFamily="18" charset="0"/>
                          </a:rPr>
                        </m:ctrlPr>
                      </m:dPr>
                      <m:e>
                        <m:r>
                          <a:rPr lang="en-US" sz="1000" b="0" i="1" smtClean="0">
                            <a:latin typeface="Cambria Math" panose="02040503050406030204" pitchFamily="18" charset="0"/>
                          </a:rPr>
                          <m:t>𝑟</m:t>
                        </m:r>
                        <m:r>
                          <a:rPr lang="en-US" sz="1000" b="0" i="1" smtClean="0">
                            <a:latin typeface="Cambria Math" panose="02040503050406030204" pitchFamily="18" charset="0"/>
                          </a:rPr>
                          <m:t>∈</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𝑉</m:t>
                            </m:r>
                          </m:e>
                          <m:sup>
                            <m:r>
                              <a:rPr lang="en-US" sz="1000" b="0" i="1" smtClean="0">
                                <a:latin typeface="Cambria Math" panose="02040503050406030204" pitchFamily="18" charset="0"/>
                              </a:rPr>
                              <m:t>𝐴</m:t>
                            </m:r>
                          </m:sup>
                        </m:sSup>
                      </m:e>
                    </m:d>
                  </m:oMath>
                </a14:m>
                <a:r>
                  <a:rPr lang="en-US" sz="1000" dirty="0"/>
                  <a:t>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𝑣</m:t>
                        </m:r>
                      </m:e>
                      <m:sub>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𝑟</m:t>
                            </m:r>
                          </m:e>
                          <m:sup>
                            <m:r>
                              <a:rPr lang="en-US" sz="1000" b="0" i="1" smtClean="0">
                                <a:latin typeface="Cambria Math" panose="02040503050406030204" pitchFamily="18" charset="0"/>
                              </a:rPr>
                              <m:t>∗</m:t>
                            </m:r>
                          </m:sup>
                        </m:sSup>
                      </m:sub>
                    </m:sSub>
                    <m:r>
                      <a:rPr lang="en-US" sz="1000" b="0" i="1" smtClean="0">
                        <a:latin typeface="Cambria Math" panose="02040503050406030204" pitchFamily="18" charset="0"/>
                      </a:rPr>
                      <m:t>≤</m:t>
                    </m:r>
                    <m:r>
                      <a:rPr lang="en-US" sz="1000" b="0" i="1" smtClean="0">
                        <a:latin typeface="Cambria Math" panose="02040503050406030204" pitchFamily="18" charset="0"/>
                      </a:rPr>
                      <m:t>𝑟</m:t>
                    </m:r>
                    <m:r>
                      <a:rPr lang="en-US" sz="1000" b="0" i="1" smtClean="0">
                        <a:latin typeface="Cambria Math" panose="02040503050406030204" pitchFamily="18" charset="0"/>
                      </a:rPr>
                      <m:t>}</m:t>
                    </m:r>
                  </m:oMath>
                </a14:m>
                <a:r>
                  <a:rPr lang="en-US" sz="1000" dirty="0"/>
                  <a:t>, where comparisons are done element-wise. The collection of compatibility sets, one for each reaction in B, is denoted by </a:t>
                </a:r>
                <a14:m>
                  <m:oMath xmlns:m="http://schemas.openxmlformats.org/officeDocument/2006/math">
                    <m:sSup>
                      <m:sSupPr>
                        <m:ctrlPr>
                          <a:rPr lang="en-US" sz="1000" b="0" i="1" smtClean="0">
                            <a:latin typeface="Cambria Math" panose="02040503050406030204" pitchFamily="18" charset="0"/>
                          </a:rPr>
                        </m:ctrlPr>
                      </m:sSupPr>
                      <m:e>
                        <m:r>
                          <m:rPr>
                            <m:sty m:val="p"/>
                          </m:rPr>
                          <a:rPr lang="en-US" sz="1000" b="0" i="0" smtClean="0">
                            <a:latin typeface="Cambria Math" panose="02040503050406030204" pitchFamily="18" charset="0"/>
                          </a:rPr>
                          <m:t>Κ</m:t>
                        </m:r>
                      </m:e>
                      <m:sup>
                        <m:r>
                          <a:rPr lang="en-US" sz="1000" b="0" i="1" smtClean="0">
                            <a:latin typeface="Cambria Math" panose="02040503050406030204" pitchFamily="18" charset="0"/>
                          </a:rPr>
                          <m:t>𝐴</m:t>
                        </m:r>
                      </m:sup>
                    </m:sSup>
                  </m:oMath>
                </a14:m>
                <a:r>
                  <a:rPr lang="en-US" sz="1000" dirty="0"/>
                  <a:t>.</a:t>
                </a:r>
              </a:p>
              <a:p>
                <a14:m>
                  <m:oMath xmlns:m="http://schemas.openxmlformats.org/officeDocument/2006/math">
                    <m:r>
                      <a:rPr lang="en-US" sz="1000" b="0" i="1" smtClean="0">
                        <a:latin typeface="Cambria Math" panose="02040503050406030204" pitchFamily="18" charset="0"/>
                      </a:rPr>
                      <m:t>&lt;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𝑟</m:t>
                        </m:r>
                      </m:e>
                      <m:sub>
                        <m:r>
                          <a:rPr lang="en-US" sz="1000" b="0" i="1" smtClean="0">
                            <a:latin typeface="Cambria Math" panose="02040503050406030204" pitchFamily="18" charset="0"/>
                          </a:rPr>
                          <m:t>1</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𝑟</m:t>
                        </m:r>
                      </m:e>
                      <m:sub>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𝑀</m:t>
                            </m:r>
                          </m:e>
                          <m:sub>
                            <m:r>
                              <a:rPr lang="en-US" sz="1000" b="0" i="1" smtClean="0">
                                <a:latin typeface="Cambria Math" panose="02040503050406030204" pitchFamily="18" charset="0"/>
                              </a:rPr>
                              <m:t>𝑅</m:t>
                            </m:r>
                          </m:sub>
                        </m:sSub>
                      </m:sub>
                    </m:sSub>
                    <m:r>
                      <a:rPr lang="en-US" sz="1000" b="0" i="1" smtClean="0">
                        <a:latin typeface="Cambria Math" panose="02040503050406030204" pitchFamily="18" charset="0"/>
                      </a:rPr>
                      <m:t>&gt; = &lt;</m:t>
                    </m:r>
                    <m:r>
                      <a:rPr lang="en-US" sz="1000" b="0" i="1" smtClean="0">
                        <a:latin typeface="Cambria Math" panose="02040503050406030204" pitchFamily="18" charset="0"/>
                      </a:rPr>
                      <m:t>𝑟</m:t>
                    </m:r>
                    <m:r>
                      <a:rPr lang="en-US" sz="1000" b="0" i="1" smtClean="0">
                        <a:latin typeface="Cambria Math" panose="02040503050406030204" pitchFamily="18" charset="0"/>
                      </a:rPr>
                      <m:t>&gt;</m:t>
                    </m:r>
                  </m:oMath>
                </a14:m>
                <a:r>
                  <a:rPr lang="en-US" sz="1000" dirty="0"/>
                  <a:t> is a </a:t>
                </a:r>
                <a:r>
                  <a:rPr lang="en-US" sz="1000" b="1" dirty="0"/>
                  <a:t>sequence of reactions</a:t>
                </a:r>
                <a:r>
                  <a:rPr lang="en-US" sz="1000" dirty="0"/>
                  <a:t>.</a:t>
                </a:r>
              </a:p>
              <a:p>
                <a:r>
                  <a:rPr lang="en-US" sz="1000" b="1" dirty="0"/>
                  <a:t>A sequence of reactions </a:t>
                </a:r>
                <a14:m>
                  <m:oMath xmlns:m="http://schemas.openxmlformats.org/officeDocument/2006/math">
                    <m:r>
                      <a:rPr lang="en-US" sz="1000" b="1" i="1" smtClean="0">
                        <a:latin typeface="Cambria Math" panose="02040503050406030204" pitchFamily="18" charset="0"/>
                      </a:rPr>
                      <m:t>&lt;</m:t>
                    </m:r>
                    <m:r>
                      <a:rPr lang="en-US" sz="1000" b="1" i="1" smtClean="0">
                        <a:latin typeface="Cambria Math" panose="02040503050406030204" pitchFamily="18" charset="0"/>
                      </a:rPr>
                      <m:t>𝒓</m:t>
                    </m:r>
                    <m:r>
                      <a:rPr lang="en-US" sz="1000" b="1" i="1" smtClean="0">
                        <a:latin typeface="Cambria Math" panose="02040503050406030204" pitchFamily="18" charset="0"/>
                      </a:rPr>
                      <m:t>&gt;</m:t>
                    </m:r>
                  </m:oMath>
                </a14:m>
                <a:r>
                  <a:rPr lang="en-US" sz="1000" b="1" dirty="0"/>
                  <a:t> is inferred </a:t>
                </a:r>
                <a:r>
                  <a:rPr lang="en-US" sz="1000" dirty="0"/>
                  <a:t>from the collection of compatibility sets </a:t>
                </a:r>
                <a14:m>
                  <m:oMath xmlns:m="http://schemas.openxmlformats.org/officeDocument/2006/math">
                    <m:r>
                      <a:rPr lang="en-US" sz="1000" b="0" i="1" smtClean="0">
                        <a:latin typeface="Cambria Math" panose="02040503050406030204" pitchFamily="18" charset="0"/>
                      </a:rPr>
                      <m:t>𝑉</m:t>
                    </m:r>
                  </m:oMath>
                </a14:m>
                <a:r>
                  <a:rPr lang="en-US" sz="1000" dirty="0"/>
                  <a:t> </a:t>
                </a:r>
                <a:r>
                  <a:rPr lang="en-US" sz="1000" dirty="0" err="1"/>
                  <a:t>iff</a:t>
                </a:r>
                <a:r>
                  <a:rPr lang="en-US" sz="1000" dirty="0"/>
                  <a:t>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𝑟</m:t>
                        </m:r>
                      </m:e>
                      <m:sub>
                        <m:r>
                          <a:rPr lang="en-US" sz="1000" b="0" i="1" smtClean="0">
                            <a:latin typeface="Cambria Math" panose="02040503050406030204" pitchFamily="18" charset="0"/>
                          </a:rPr>
                          <m:t>𝑛</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𝑛</m:t>
                        </m:r>
                      </m:sub>
                    </m:sSub>
                  </m:oMath>
                </a14:m>
                <a:r>
                  <a:rPr lang="en-US" sz="1000" dirty="0"/>
                  <a:t> and </a:t>
                </a:r>
                <a14:m>
                  <m:oMath xmlns:m="http://schemas.openxmlformats.org/officeDocument/2006/math">
                    <m:r>
                      <a:rPr lang="en-US" sz="1000" b="0" i="0" smtClean="0">
                        <a:latin typeface="Cambria Math" panose="02040503050406030204" pitchFamily="18" charset="0"/>
                      </a:rPr>
                      <m:t>|</m:t>
                    </m:r>
                    <m:r>
                      <a:rPr lang="en-US" sz="1000" b="1" i="1">
                        <a:latin typeface="Cambria Math" panose="02040503050406030204" pitchFamily="18" charset="0"/>
                      </a:rPr>
                      <m:t>&lt;</m:t>
                    </m:r>
                    <m:r>
                      <a:rPr lang="en-US" sz="1000" b="1" i="1">
                        <a:latin typeface="Cambria Math" panose="02040503050406030204" pitchFamily="18" charset="0"/>
                      </a:rPr>
                      <m:t>𝒓</m:t>
                    </m:r>
                    <m:r>
                      <a:rPr lang="en-US" sz="1000" b="1" i="1">
                        <a:latin typeface="Cambria Math" panose="02040503050406030204" pitchFamily="18" charset="0"/>
                      </a:rPr>
                      <m:t>&gt;|=</m:t>
                    </m:r>
                    <m:sSub>
                      <m:sSubPr>
                        <m:ctrlPr>
                          <a:rPr lang="en-US" sz="1000" b="1" i="1" smtClean="0">
                            <a:latin typeface="Cambria Math" panose="02040503050406030204" pitchFamily="18" charset="0"/>
                          </a:rPr>
                        </m:ctrlPr>
                      </m:sSubPr>
                      <m:e>
                        <m:r>
                          <a:rPr lang="en-US" sz="1000" b="1" i="1" smtClean="0">
                            <a:latin typeface="Cambria Math" panose="02040503050406030204" pitchFamily="18" charset="0"/>
                          </a:rPr>
                          <m:t>𝑴</m:t>
                        </m:r>
                      </m:e>
                      <m:sub>
                        <m:r>
                          <a:rPr lang="en-US" sz="1000" b="1" i="1" smtClean="0">
                            <a:latin typeface="Cambria Math" panose="02040503050406030204" pitchFamily="18" charset="0"/>
                          </a:rPr>
                          <m:t>𝑹</m:t>
                        </m:r>
                      </m:sub>
                    </m:sSub>
                  </m:oMath>
                </a14:m>
                <a:r>
                  <a:rPr lang="en-US" sz="1000" b="1" dirty="0"/>
                  <a:t>. </a:t>
                </a:r>
              </a:p>
              <a:p>
                <a:r>
                  <a:rPr lang="en-US" sz="1000" dirty="0"/>
                  <a:t>In an analogous way, define: </a:t>
                </a:r>
                <a:r>
                  <a:rPr lang="en-US" sz="1000" b="1" dirty="0"/>
                  <a:t>species compatibility set, sequence of species, sequence of species is inferred.</a:t>
                </a:r>
              </a:p>
              <a:p>
                <a:r>
                  <a:rPr lang="en-US" sz="1000" dirty="0"/>
                  <a:t>A</a:t>
                </a:r>
                <a:r>
                  <a:rPr lang="en-US" sz="1000" b="1" dirty="0"/>
                  <a:t> reaction pair constraint </a:t>
                </a:r>
                <a14:m>
                  <m:oMath xmlns:m="http://schemas.openxmlformats.org/officeDocument/2006/math">
                    <m:sSubSup>
                      <m:sSubSupPr>
                        <m:ctrlPr>
                          <a:rPr lang="en-US" sz="1000" b="0" i="1" smtClean="0">
                            <a:latin typeface="Cambria Math" panose="02040503050406030204" pitchFamily="18" charset="0"/>
                          </a:rPr>
                        </m:ctrlPr>
                      </m:sSubSupPr>
                      <m:e>
                        <m:r>
                          <m:rPr>
                            <m:sty m:val="p"/>
                          </m:rPr>
                          <a:rPr lang="en-US" sz="1000" b="0" i="0" smtClean="0">
                            <a:latin typeface="Cambria Math" panose="02040503050406030204" pitchFamily="18" charset="0"/>
                          </a:rPr>
                          <m:t>Λ</m:t>
                        </m:r>
                      </m:e>
                      <m:sub>
                        <m:r>
                          <a:rPr lang="en-US" sz="1000" b="0" i="1" smtClean="0">
                            <a:latin typeface="Cambria Math" panose="02040503050406030204" pitchFamily="18" charset="0"/>
                          </a:rPr>
                          <m:t>𝑅𝑅</m:t>
                        </m:r>
                      </m:sub>
                      <m:sup>
                        <m:r>
                          <a:rPr lang="en-US" sz="1000" b="0" i="1" smtClean="0">
                            <a:latin typeface="Cambria Math" panose="02040503050406030204" pitchFamily="18" charset="0"/>
                          </a:rPr>
                          <m:t>𝑁</m:t>
                        </m:r>
                      </m:sup>
                    </m:sSubSup>
                  </m:oMath>
                </a14:m>
                <a:r>
                  <a:rPr lang="en-US" sz="1000" b="1" dirty="0"/>
                  <a:t> </a:t>
                </a:r>
                <a:r>
                  <a:rPr lang="en-US" sz="1000"/>
                  <a:t>for network </a:t>
                </a:r>
                <a:r>
                  <a:rPr lang="en-US" sz="1000" i="1"/>
                  <a:t>N</a:t>
                </a:r>
                <a:endParaRPr lang="en-US" sz="1000" b="1" dirty="0"/>
              </a:p>
              <a:p>
                <a:endParaRPr lang="en-US" sz="1000" b="1" dirty="0"/>
              </a:p>
              <a:p>
                <a:r>
                  <a:rPr lang="en-US" sz="1000" b="1" dirty="0"/>
                  <a:t>Meta</a:t>
                </a:r>
              </a:p>
              <a:p>
                <a:pPr lvl="1"/>
                <a:r>
                  <a:rPr lang="en-US" sz="1000" dirty="0"/>
                  <a:t>M is a count. A, N, B are networks. R, S indicate reactions, species.</a:t>
                </a:r>
              </a:p>
            </p:txBody>
          </p:sp>
        </mc:Choice>
        <mc:Fallback xmlns="">
          <p:sp>
            <p:nvSpPr>
              <p:cNvPr id="3" name="Content Placeholder 2">
                <a:extLst>
                  <a:ext uri="{FF2B5EF4-FFF2-40B4-BE49-F238E27FC236}">
                    <a16:creationId xmlns:a16="http://schemas.microsoft.com/office/drawing/2014/main" id="{08F7B64F-C2DE-0B4C-5D7D-65F608A31291}"/>
                  </a:ext>
                </a:extLst>
              </p:cNvPr>
              <p:cNvSpPr>
                <a:spLocks noGrp="1" noRot="1" noChangeAspect="1" noMove="1" noResize="1" noEditPoints="1" noAdjustHandles="1" noChangeArrowheads="1" noChangeShapeType="1" noTextEdit="1"/>
              </p:cNvSpPr>
              <p:nvPr>
                <p:ph idx="1"/>
              </p:nvPr>
            </p:nvSpPr>
            <p:spPr>
              <a:xfrm>
                <a:off x="745067" y="725749"/>
                <a:ext cx="10515600" cy="5657057"/>
              </a:xfrm>
              <a:blipFill>
                <a:blip r:embed="rId2"/>
                <a:stretch>
                  <a:fillRect t="-448"/>
                </a:stretch>
              </a:blipFill>
            </p:spPr>
            <p:txBody>
              <a:bodyPr/>
              <a:lstStyle/>
              <a:p>
                <a:r>
                  <a:rPr lang="en-US">
                    <a:noFill/>
                  </a:rPr>
                  <a:t> </a:t>
                </a:r>
              </a:p>
            </p:txBody>
          </p:sp>
        </mc:Fallback>
      </mc:AlternateContent>
    </p:spTree>
    <p:extLst>
      <p:ext uri="{BB962C8B-B14F-4D97-AF65-F5344CB8AC3E}">
        <p14:creationId xmlns:p14="http://schemas.microsoft.com/office/powerpoint/2010/main" val="2540270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D69-C53E-00DD-43F8-5174AC144C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CA1825-711D-20BE-0E22-2D88C05CF55D}"/>
              </a:ext>
            </a:extLst>
          </p:cNvPr>
          <p:cNvSpPr>
            <a:spLocks noGrp="1"/>
          </p:cNvSpPr>
          <p:nvPr>
            <p:ph idx="1"/>
          </p:nvPr>
        </p:nvSpPr>
        <p:spPr/>
        <p:txBody>
          <a:bodyPr/>
          <a:lstStyle/>
          <a:p>
            <a:r>
              <a:rPr lang="en-US" dirty="0"/>
              <a:t>Validate that S* is exactly the species set implied by R*. Just using S* implied by R* is too permissive.</a:t>
            </a:r>
          </a:p>
          <a:p>
            <a:r>
              <a:rPr lang="en-US" dirty="0"/>
              <a:t>Sequence</a:t>
            </a:r>
          </a:p>
          <a:p>
            <a:pPr lvl="1"/>
            <a:r>
              <a:rPr lang="en-US" dirty="0"/>
              <a:t>Select R*</a:t>
            </a:r>
          </a:p>
          <a:p>
            <a:pPr lvl="1"/>
            <a:r>
              <a:rPr lang="en-US" dirty="0"/>
              <a:t>S* = species implied by R*</a:t>
            </a:r>
          </a:p>
          <a:p>
            <a:pPr lvl="1"/>
            <a:r>
              <a:rPr lang="en-US" dirty="0"/>
              <a:t>Check pairwise compatibility</a:t>
            </a:r>
          </a:p>
        </p:txBody>
      </p:sp>
    </p:spTree>
    <p:extLst>
      <p:ext uri="{BB962C8B-B14F-4D97-AF65-F5344CB8AC3E}">
        <p14:creationId xmlns:p14="http://schemas.microsoft.com/office/powerpoint/2010/main" val="778899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C1A3-DD9B-7C08-2442-E89C828BBF0C}"/>
              </a:ext>
            </a:extLst>
          </p:cNvPr>
          <p:cNvSpPr>
            <a:spLocks noGrp="1"/>
          </p:cNvSpPr>
          <p:nvPr>
            <p:ph type="title"/>
          </p:nvPr>
        </p:nvSpPr>
        <p:spPr>
          <a:xfrm>
            <a:off x="838200" y="216414"/>
            <a:ext cx="10515600" cy="635186"/>
          </a:xfrm>
        </p:spPr>
        <p:txBody>
          <a:bodyPr/>
          <a:lstStyle/>
          <a:p>
            <a:r>
              <a:rPr lang="en-US" dirty="0"/>
              <a:t>Pairs of Order Independent Encodings</a:t>
            </a:r>
          </a:p>
        </p:txBody>
      </p:sp>
      <p:grpSp>
        <p:nvGrpSpPr>
          <p:cNvPr id="4" name="Group 3">
            <a:extLst>
              <a:ext uri="{FF2B5EF4-FFF2-40B4-BE49-F238E27FC236}">
                <a16:creationId xmlns:a16="http://schemas.microsoft.com/office/drawing/2014/main" id="{0752ED40-F0C4-4551-6A92-3AF04D97F847}"/>
              </a:ext>
            </a:extLst>
          </p:cNvPr>
          <p:cNvGrpSpPr/>
          <p:nvPr/>
        </p:nvGrpSpPr>
        <p:grpSpPr>
          <a:xfrm>
            <a:off x="122220" y="2145313"/>
            <a:ext cx="2257095" cy="1432719"/>
            <a:chOff x="5428593" y="1942572"/>
            <a:chExt cx="2257095" cy="1432719"/>
          </a:xfrm>
        </p:grpSpPr>
        <p:sp>
          <p:nvSpPr>
            <p:cNvPr id="5" name="TextBox 4">
              <a:extLst>
                <a:ext uri="{FF2B5EF4-FFF2-40B4-BE49-F238E27FC236}">
                  <a16:creationId xmlns:a16="http://schemas.microsoft.com/office/drawing/2014/main" id="{E8D0A335-4F86-F279-F55D-D4DB9E6AB827}"/>
                </a:ext>
              </a:extLst>
            </p:cNvPr>
            <p:cNvSpPr txBox="1"/>
            <p:nvPr/>
          </p:nvSpPr>
          <p:spPr>
            <a:xfrm>
              <a:off x="5846379" y="300595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 name="TextBox 5">
              <a:extLst>
                <a:ext uri="{FF2B5EF4-FFF2-40B4-BE49-F238E27FC236}">
                  <a16:creationId xmlns:a16="http://schemas.microsoft.com/office/drawing/2014/main" id="{1BF08BD7-4B03-A9FF-57C6-848951AFAF2B}"/>
                </a:ext>
              </a:extLst>
            </p:cNvPr>
            <p:cNvSpPr txBox="1"/>
            <p:nvPr/>
          </p:nvSpPr>
          <p:spPr>
            <a:xfrm>
              <a:off x="5846379" y="26398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7" name="TextBox 6">
              <a:extLst>
                <a:ext uri="{FF2B5EF4-FFF2-40B4-BE49-F238E27FC236}">
                  <a16:creationId xmlns:a16="http://schemas.microsoft.com/office/drawing/2014/main" id="{6640A9CC-A9A2-C24D-6CE5-A3D4901942FD}"/>
                </a:ext>
              </a:extLst>
            </p:cNvPr>
            <p:cNvSpPr txBox="1"/>
            <p:nvPr/>
          </p:nvSpPr>
          <p:spPr>
            <a:xfrm>
              <a:off x="5846379" y="22736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A6C06A35-611C-43BC-E0D4-9447BD485AD4}"/>
                </a:ext>
              </a:extLst>
            </p:cNvPr>
            <p:cNvSpPr txBox="1"/>
            <p:nvPr/>
          </p:nvSpPr>
          <p:spPr>
            <a:xfrm>
              <a:off x="6303578" y="300070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9" name="TextBox 8">
              <a:extLst>
                <a:ext uri="{FF2B5EF4-FFF2-40B4-BE49-F238E27FC236}">
                  <a16:creationId xmlns:a16="http://schemas.microsoft.com/office/drawing/2014/main" id="{CCF4F8CB-B890-C66C-446A-631F5E7B223D}"/>
                </a:ext>
              </a:extLst>
            </p:cNvPr>
            <p:cNvSpPr txBox="1"/>
            <p:nvPr/>
          </p:nvSpPr>
          <p:spPr>
            <a:xfrm>
              <a:off x="6303578"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0" name="TextBox 9">
              <a:extLst>
                <a:ext uri="{FF2B5EF4-FFF2-40B4-BE49-F238E27FC236}">
                  <a16:creationId xmlns:a16="http://schemas.microsoft.com/office/drawing/2014/main" id="{240EF38F-04EF-D5E4-F0E1-D59485522EA0}"/>
                </a:ext>
              </a:extLst>
            </p:cNvPr>
            <p:cNvSpPr txBox="1"/>
            <p:nvPr/>
          </p:nvSpPr>
          <p:spPr>
            <a:xfrm>
              <a:off x="6303578"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 name="TextBox 10">
              <a:extLst>
                <a:ext uri="{FF2B5EF4-FFF2-40B4-BE49-F238E27FC236}">
                  <a16:creationId xmlns:a16="http://schemas.microsoft.com/office/drawing/2014/main" id="{9C6E6559-1F94-47BA-3BC8-C0AD4C1DC3E2}"/>
                </a:ext>
              </a:extLst>
            </p:cNvPr>
            <p:cNvSpPr txBox="1"/>
            <p:nvPr/>
          </p:nvSpPr>
          <p:spPr>
            <a:xfrm>
              <a:off x="6766034" y="30007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2" name="TextBox 11">
              <a:extLst>
                <a:ext uri="{FF2B5EF4-FFF2-40B4-BE49-F238E27FC236}">
                  <a16:creationId xmlns:a16="http://schemas.microsoft.com/office/drawing/2014/main" id="{95215F35-474E-C8C0-F623-4AA86386CE58}"/>
                </a:ext>
              </a:extLst>
            </p:cNvPr>
            <p:cNvSpPr txBox="1"/>
            <p:nvPr/>
          </p:nvSpPr>
          <p:spPr>
            <a:xfrm>
              <a:off x="6766034" y="263455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3" name="TextBox 12">
              <a:extLst>
                <a:ext uri="{FF2B5EF4-FFF2-40B4-BE49-F238E27FC236}">
                  <a16:creationId xmlns:a16="http://schemas.microsoft.com/office/drawing/2014/main" id="{7B55CC03-33DE-AAA4-48F0-3B183BE0BAFF}"/>
                </a:ext>
              </a:extLst>
            </p:cNvPr>
            <p:cNvSpPr txBox="1"/>
            <p:nvPr/>
          </p:nvSpPr>
          <p:spPr>
            <a:xfrm>
              <a:off x="6766034" y="22683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4" name="TextBox 13">
              <a:extLst>
                <a:ext uri="{FF2B5EF4-FFF2-40B4-BE49-F238E27FC236}">
                  <a16:creationId xmlns:a16="http://schemas.microsoft.com/office/drawing/2014/main" id="{8F5EE92C-B9CF-21C6-22E4-DAB146AF9F5F}"/>
                </a:ext>
              </a:extLst>
            </p:cNvPr>
            <p:cNvSpPr txBox="1"/>
            <p:nvPr/>
          </p:nvSpPr>
          <p:spPr>
            <a:xfrm>
              <a:off x="7223233" y="299545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5" name="TextBox 14">
              <a:extLst>
                <a:ext uri="{FF2B5EF4-FFF2-40B4-BE49-F238E27FC236}">
                  <a16:creationId xmlns:a16="http://schemas.microsoft.com/office/drawing/2014/main" id="{3CA9F41F-3F94-409F-6915-21F85D2E1857}"/>
                </a:ext>
              </a:extLst>
            </p:cNvPr>
            <p:cNvSpPr txBox="1"/>
            <p:nvPr/>
          </p:nvSpPr>
          <p:spPr>
            <a:xfrm>
              <a:off x="7223233" y="262929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6" name="TextBox 15">
              <a:extLst>
                <a:ext uri="{FF2B5EF4-FFF2-40B4-BE49-F238E27FC236}">
                  <a16:creationId xmlns:a16="http://schemas.microsoft.com/office/drawing/2014/main" id="{0C999BE1-8DB0-F0E7-62E7-776B464B1D9D}"/>
                </a:ext>
              </a:extLst>
            </p:cNvPr>
            <p:cNvSpPr txBox="1"/>
            <p:nvPr/>
          </p:nvSpPr>
          <p:spPr>
            <a:xfrm>
              <a:off x="7223233" y="226314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7" name="TextBox 16">
              <a:extLst>
                <a:ext uri="{FF2B5EF4-FFF2-40B4-BE49-F238E27FC236}">
                  <a16:creationId xmlns:a16="http://schemas.microsoft.com/office/drawing/2014/main" id="{5EAD586F-0AB6-8E5E-4413-490D327A73DE}"/>
                </a:ext>
              </a:extLst>
            </p:cNvPr>
            <p:cNvSpPr txBox="1"/>
            <p:nvPr/>
          </p:nvSpPr>
          <p:spPr>
            <a:xfrm>
              <a:off x="5909442"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18" name="TextBox 17">
              <a:extLst>
                <a:ext uri="{FF2B5EF4-FFF2-40B4-BE49-F238E27FC236}">
                  <a16:creationId xmlns:a16="http://schemas.microsoft.com/office/drawing/2014/main" id="{E60833F0-2FF1-F11F-5EF1-8D19A6A2E153}"/>
                </a:ext>
              </a:extLst>
            </p:cNvPr>
            <p:cNvSpPr txBox="1"/>
            <p:nvPr/>
          </p:nvSpPr>
          <p:spPr>
            <a:xfrm>
              <a:off x="6361386"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J2</a:t>
              </a:r>
            </a:p>
          </p:txBody>
        </p:sp>
        <p:sp>
          <p:nvSpPr>
            <p:cNvPr id="19" name="TextBox 18">
              <a:extLst>
                <a:ext uri="{FF2B5EF4-FFF2-40B4-BE49-F238E27FC236}">
                  <a16:creationId xmlns:a16="http://schemas.microsoft.com/office/drawing/2014/main" id="{58FAC868-8BAC-DE87-7DE4-CB51126224E8}"/>
                </a:ext>
              </a:extLst>
            </p:cNvPr>
            <p:cNvSpPr txBox="1"/>
            <p:nvPr/>
          </p:nvSpPr>
          <p:spPr>
            <a:xfrm>
              <a:off x="6813330"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J3</a:t>
              </a:r>
            </a:p>
          </p:txBody>
        </p:sp>
        <p:sp>
          <p:nvSpPr>
            <p:cNvPr id="20" name="TextBox 19">
              <a:extLst>
                <a:ext uri="{FF2B5EF4-FFF2-40B4-BE49-F238E27FC236}">
                  <a16:creationId xmlns:a16="http://schemas.microsoft.com/office/drawing/2014/main" id="{F9AE6490-F097-E6C9-1776-F5C92C1EEE31}"/>
                </a:ext>
              </a:extLst>
            </p:cNvPr>
            <p:cNvSpPr txBox="1"/>
            <p:nvPr/>
          </p:nvSpPr>
          <p:spPr>
            <a:xfrm>
              <a:off x="7265274" y="1942572"/>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J4</a:t>
              </a:r>
            </a:p>
          </p:txBody>
        </p:sp>
        <p:sp>
          <p:nvSpPr>
            <p:cNvPr id="21" name="TextBox 20">
              <a:extLst>
                <a:ext uri="{FF2B5EF4-FFF2-40B4-BE49-F238E27FC236}">
                  <a16:creationId xmlns:a16="http://schemas.microsoft.com/office/drawing/2014/main" id="{284146B0-1726-9697-C37D-9E838E9C800A}"/>
                </a:ext>
              </a:extLst>
            </p:cNvPr>
            <p:cNvSpPr txBox="1"/>
            <p:nvPr/>
          </p:nvSpPr>
          <p:spPr>
            <a:xfrm>
              <a:off x="5428593" y="232469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22" name="TextBox 21">
              <a:extLst>
                <a:ext uri="{FF2B5EF4-FFF2-40B4-BE49-F238E27FC236}">
                  <a16:creationId xmlns:a16="http://schemas.microsoft.com/office/drawing/2014/main" id="{31D80B89-9FDB-1FFC-88BB-C2AD21C79E50}"/>
                </a:ext>
              </a:extLst>
            </p:cNvPr>
            <p:cNvSpPr txBox="1"/>
            <p:nvPr/>
          </p:nvSpPr>
          <p:spPr>
            <a:xfrm>
              <a:off x="5428593" y="2682045"/>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23" name="TextBox 22">
              <a:extLst>
                <a:ext uri="{FF2B5EF4-FFF2-40B4-BE49-F238E27FC236}">
                  <a16:creationId xmlns:a16="http://schemas.microsoft.com/office/drawing/2014/main" id="{0BA1551A-4131-31F6-258F-CA09BAEBD630}"/>
                </a:ext>
              </a:extLst>
            </p:cNvPr>
            <p:cNvSpPr txBox="1"/>
            <p:nvPr/>
          </p:nvSpPr>
          <p:spPr>
            <a:xfrm>
              <a:off x="5428593" y="303939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grpSp>
      <p:sp>
        <p:nvSpPr>
          <p:cNvPr id="24" name="TextBox 23">
            <a:extLst>
              <a:ext uri="{FF2B5EF4-FFF2-40B4-BE49-F238E27FC236}">
                <a16:creationId xmlns:a16="http://schemas.microsoft.com/office/drawing/2014/main" id="{851227CE-61DF-8D71-77C5-E1D155C70963}"/>
              </a:ext>
            </a:extLst>
          </p:cNvPr>
          <p:cNvSpPr txBox="1"/>
          <p:nvPr/>
        </p:nvSpPr>
        <p:spPr>
          <a:xfrm>
            <a:off x="521688" y="1875723"/>
            <a:ext cx="1638975" cy="369332"/>
          </a:xfrm>
          <a:prstGeom prst="rect">
            <a:avLst/>
          </a:prstGeom>
          <a:noFill/>
        </p:spPr>
        <p:txBody>
          <a:bodyPr wrap="none" rtlCol="0">
            <a:spAutoFit/>
          </a:bodyPr>
          <a:lstStyle/>
          <a:p>
            <a:r>
              <a:rPr lang="en-US" b="1" dirty="0"/>
              <a:t>Stoichiometry*</a:t>
            </a:r>
          </a:p>
        </p:txBody>
      </p:sp>
      <p:sp>
        <p:nvSpPr>
          <p:cNvPr id="46" name="TextBox 45">
            <a:extLst>
              <a:ext uri="{FF2B5EF4-FFF2-40B4-BE49-F238E27FC236}">
                <a16:creationId xmlns:a16="http://schemas.microsoft.com/office/drawing/2014/main" id="{BBA805DE-6386-213F-3EDC-D7319DA35CA0}"/>
              </a:ext>
            </a:extLst>
          </p:cNvPr>
          <p:cNvSpPr txBox="1"/>
          <p:nvPr/>
        </p:nvSpPr>
        <p:spPr>
          <a:xfrm>
            <a:off x="393113" y="993004"/>
            <a:ext cx="11155379" cy="707886"/>
          </a:xfrm>
          <a:prstGeom prst="rect">
            <a:avLst/>
          </a:prstGeom>
          <a:solidFill>
            <a:schemeClr val="bg1">
              <a:lumMod val="95000"/>
            </a:schemeClr>
          </a:solidFill>
        </p:spPr>
        <p:txBody>
          <a:bodyPr wrap="square">
            <a:spAutoFit/>
          </a:bodyPr>
          <a:lstStyle/>
          <a:p>
            <a:r>
              <a:rPr lang="en-US" sz="2000" b="1" dirty="0"/>
              <a:t>Approach</a:t>
            </a:r>
            <a:r>
              <a:rPr lang="en-US" sz="2000" dirty="0"/>
              <a:t>: Consider pairs or OIEs for both species and reactions by counting criteria pairs for values in the same  position in a pair of arrays.</a:t>
            </a:r>
          </a:p>
        </p:txBody>
      </p:sp>
      <p:sp>
        <p:nvSpPr>
          <p:cNvPr id="47" name="TextBox 46">
            <a:extLst>
              <a:ext uri="{FF2B5EF4-FFF2-40B4-BE49-F238E27FC236}">
                <a16:creationId xmlns:a16="http://schemas.microsoft.com/office/drawing/2014/main" id="{3E957E71-51DE-84D6-00F3-EDAAEF9E2167}"/>
              </a:ext>
            </a:extLst>
          </p:cNvPr>
          <p:cNvSpPr txBox="1"/>
          <p:nvPr/>
        </p:nvSpPr>
        <p:spPr>
          <a:xfrm>
            <a:off x="3395024" y="317602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8" name="TextBox 47">
            <a:extLst>
              <a:ext uri="{FF2B5EF4-FFF2-40B4-BE49-F238E27FC236}">
                <a16:creationId xmlns:a16="http://schemas.microsoft.com/office/drawing/2014/main" id="{ACA4AB50-F77C-BBB8-F52F-052070A85A40}"/>
              </a:ext>
            </a:extLst>
          </p:cNvPr>
          <p:cNvSpPr txBox="1"/>
          <p:nvPr/>
        </p:nvSpPr>
        <p:spPr>
          <a:xfrm>
            <a:off x="3395024" y="280987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49" name="TextBox 48">
            <a:extLst>
              <a:ext uri="{FF2B5EF4-FFF2-40B4-BE49-F238E27FC236}">
                <a16:creationId xmlns:a16="http://schemas.microsoft.com/office/drawing/2014/main" id="{33421932-69F5-2A5A-01E1-A206E88D1886}"/>
              </a:ext>
            </a:extLst>
          </p:cNvPr>
          <p:cNvSpPr txBox="1"/>
          <p:nvPr/>
        </p:nvSpPr>
        <p:spPr>
          <a:xfrm>
            <a:off x="3395024" y="2443717"/>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50" name="TextBox 49">
            <a:extLst>
              <a:ext uri="{FF2B5EF4-FFF2-40B4-BE49-F238E27FC236}">
                <a16:creationId xmlns:a16="http://schemas.microsoft.com/office/drawing/2014/main" id="{4B1F71AB-F619-856E-362B-48E7C1EF7985}"/>
              </a:ext>
            </a:extLst>
          </p:cNvPr>
          <p:cNvSpPr txBox="1"/>
          <p:nvPr/>
        </p:nvSpPr>
        <p:spPr>
          <a:xfrm>
            <a:off x="3852223" y="3170774"/>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51" name="TextBox 50">
            <a:extLst>
              <a:ext uri="{FF2B5EF4-FFF2-40B4-BE49-F238E27FC236}">
                <a16:creationId xmlns:a16="http://schemas.microsoft.com/office/drawing/2014/main" id="{4262E397-169F-B0E0-BC9B-A34127D1F886}"/>
              </a:ext>
            </a:extLst>
          </p:cNvPr>
          <p:cNvSpPr txBox="1"/>
          <p:nvPr/>
        </p:nvSpPr>
        <p:spPr>
          <a:xfrm>
            <a:off x="3852223" y="280461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52" name="TextBox 51">
            <a:extLst>
              <a:ext uri="{FF2B5EF4-FFF2-40B4-BE49-F238E27FC236}">
                <a16:creationId xmlns:a16="http://schemas.microsoft.com/office/drawing/2014/main" id="{8DBAFBFD-5CE8-BB58-D851-EE04115A44ED}"/>
              </a:ext>
            </a:extLst>
          </p:cNvPr>
          <p:cNvSpPr txBox="1"/>
          <p:nvPr/>
        </p:nvSpPr>
        <p:spPr>
          <a:xfrm>
            <a:off x="3852223" y="243846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3" name="TextBox 52">
            <a:extLst>
              <a:ext uri="{FF2B5EF4-FFF2-40B4-BE49-F238E27FC236}">
                <a16:creationId xmlns:a16="http://schemas.microsoft.com/office/drawing/2014/main" id="{3F3431DF-540D-DB1E-F170-402F268F8173}"/>
              </a:ext>
            </a:extLst>
          </p:cNvPr>
          <p:cNvSpPr txBox="1"/>
          <p:nvPr/>
        </p:nvSpPr>
        <p:spPr>
          <a:xfrm>
            <a:off x="4314679" y="317077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4" name="TextBox 53">
            <a:extLst>
              <a:ext uri="{FF2B5EF4-FFF2-40B4-BE49-F238E27FC236}">
                <a16:creationId xmlns:a16="http://schemas.microsoft.com/office/drawing/2014/main" id="{A23DA316-1CC6-CB5C-66C4-7A2BA2D87889}"/>
              </a:ext>
            </a:extLst>
          </p:cNvPr>
          <p:cNvSpPr txBox="1"/>
          <p:nvPr/>
        </p:nvSpPr>
        <p:spPr>
          <a:xfrm>
            <a:off x="4314679" y="2804619"/>
            <a:ext cx="462455" cy="369332"/>
          </a:xfrm>
          <a:prstGeom prst="rect">
            <a:avLst/>
          </a:prstGeom>
          <a:noFill/>
          <a:ln w="19050">
            <a:solidFill>
              <a:schemeClr val="tx1"/>
            </a:solidFill>
          </a:ln>
        </p:spPr>
        <p:txBody>
          <a:bodyPr wrap="square" rtlCol="0">
            <a:spAutoFit/>
          </a:bodyPr>
          <a:lstStyle/>
          <a:p>
            <a:pPr algn="ctr"/>
            <a:r>
              <a:rPr lang="en-US" dirty="0"/>
              <a:t>3</a:t>
            </a:r>
          </a:p>
        </p:txBody>
      </p:sp>
      <p:sp>
        <p:nvSpPr>
          <p:cNvPr id="55" name="TextBox 54">
            <a:extLst>
              <a:ext uri="{FF2B5EF4-FFF2-40B4-BE49-F238E27FC236}">
                <a16:creationId xmlns:a16="http://schemas.microsoft.com/office/drawing/2014/main" id="{A17A9375-F0DB-AF2C-C5DF-7308CB58CD1F}"/>
              </a:ext>
            </a:extLst>
          </p:cNvPr>
          <p:cNvSpPr txBox="1"/>
          <p:nvPr/>
        </p:nvSpPr>
        <p:spPr>
          <a:xfrm>
            <a:off x="4314679" y="243846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57" name="TextBox 56">
            <a:extLst>
              <a:ext uri="{FF2B5EF4-FFF2-40B4-BE49-F238E27FC236}">
                <a16:creationId xmlns:a16="http://schemas.microsoft.com/office/drawing/2014/main" id="{6757D0E9-38E9-07E5-F5D8-4FF5D5B28157}"/>
              </a:ext>
            </a:extLst>
          </p:cNvPr>
          <p:cNvSpPr txBox="1"/>
          <p:nvPr/>
        </p:nvSpPr>
        <p:spPr>
          <a:xfrm>
            <a:off x="3910031" y="2112641"/>
            <a:ext cx="27924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a:t>
            </a:r>
          </a:p>
        </p:txBody>
      </p:sp>
      <p:sp>
        <p:nvSpPr>
          <p:cNvPr id="58" name="TextBox 57">
            <a:extLst>
              <a:ext uri="{FF2B5EF4-FFF2-40B4-BE49-F238E27FC236}">
                <a16:creationId xmlns:a16="http://schemas.microsoft.com/office/drawing/2014/main" id="{B77EBA2F-FC22-8A0A-C350-605778300253}"/>
              </a:ext>
            </a:extLst>
          </p:cNvPr>
          <p:cNvSpPr txBox="1"/>
          <p:nvPr/>
        </p:nvSpPr>
        <p:spPr>
          <a:xfrm>
            <a:off x="4361975" y="2112641"/>
            <a:ext cx="26000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a:t>
            </a:r>
          </a:p>
        </p:txBody>
      </p:sp>
      <p:sp>
        <p:nvSpPr>
          <p:cNvPr id="59" name="TextBox 58">
            <a:extLst>
              <a:ext uri="{FF2B5EF4-FFF2-40B4-BE49-F238E27FC236}">
                <a16:creationId xmlns:a16="http://schemas.microsoft.com/office/drawing/2014/main" id="{A7E66C76-62F3-810F-24DB-B9747B3F9795}"/>
              </a:ext>
            </a:extLst>
          </p:cNvPr>
          <p:cNvSpPr txBox="1"/>
          <p:nvPr/>
        </p:nvSpPr>
        <p:spPr>
          <a:xfrm>
            <a:off x="2977238" y="249476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60" name="TextBox 59">
            <a:extLst>
              <a:ext uri="{FF2B5EF4-FFF2-40B4-BE49-F238E27FC236}">
                <a16:creationId xmlns:a16="http://schemas.microsoft.com/office/drawing/2014/main" id="{DCC6B3CE-F49D-B211-3D43-3EFD1131653B}"/>
              </a:ext>
            </a:extLst>
          </p:cNvPr>
          <p:cNvSpPr txBox="1"/>
          <p:nvPr/>
        </p:nvSpPr>
        <p:spPr>
          <a:xfrm>
            <a:off x="2977238" y="285211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61" name="TextBox 60">
            <a:extLst>
              <a:ext uri="{FF2B5EF4-FFF2-40B4-BE49-F238E27FC236}">
                <a16:creationId xmlns:a16="http://schemas.microsoft.com/office/drawing/2014/main" id="{0A650FD8-3FF4-2B45-2EBC-BA054FDCBDCB}"/>
              </a:ext>
            </a:extLst>
          </p:cNvPr>
          <p:cNvSpPr txBox="1"/>
          <p:nvPr/>
        </p:nvSpPr>
        <p:spPr>
          <a:xfrm>
            <a:off x="2977238" y="320946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62" name="TextBox 61">
            <a:extLst>
              <a:ext uri="{FF2B5EF4-FFF2-40B4-BE49-F238E27FC236}">
                <a16:creationId xmlns:a16="http://schemas.microsoft.com/office/drawing/2014/main" id="{69592770-72FF-FDB4-A953-3B8F16A028E2}"/>
              </a:ext>
            </a:extLst>
          </p:cNvPr>
          <p:cNvSpPr txBox="1"/>
          <p:nvPr/>
        </p:nvSpPr>
        <p:spPr>
          <a:xfrm>
            <a:off x="3395024" y="317602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3" name="TextBox 62">
            <a:extLst>
              <a:ext uri="{FF2B5EF4-FFF2-40B4-BE49-F238E27FC236}">
                <a16:creationId xmlns:a16="http://schemas.microsoft.com/office/drawing/2014/main" id="{B10C8D0F-31B9-DEE0-63BD-54572045E594}"/>
              </a:ext>
            </a:extLst>
          </p:cNvPr>
          <p:cNvSpPr txBox="1"/>
          <p:nvPr/>
        </p:nvSpPr>
        <p:spPr>
          <a:xfrm>
            <a:off x="3395024" y="280987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4" name="TextBox 63">
            <a:extLst>
              <a:ext uri="{FF2B5EF4-FFF2-40B4-BE49-F238E27FC236}">
                <a16:creationId xmlns:a16="http://schemas.microsoft.com/office/drawing/2014/main" id="{50E67823-373D-09ED-463D-3522F89C0BAA}"/>
              </a:ext>
            </a:extLst>
          </p:cNvPr>
          <p:cNvSpPr txBox="1"/>
          <p:nvPr/>
        </p:nvSpPr>
        <p:spPr>
          <a:xfrm>
            <a:off x="3395024" y="2443717"/>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65" name="TextBox 64">
            <a:extLst>
              <a:ext uri="{FF2B5EF4-FFF2-40B4-BE49-F238E27FC236}">
                <a16:creationId xmlns:a16="http://schemas.microsoft.com/office/drawing/2014/main" id="{E75DC1F1-AEA4-1BA7-C7DC-487F5F0E1065}"/>
              </a:ext>
            </a:extLst>
          </p:cNvPr>
          <p:cNvSpPr txBox="1"/>
          <p:nvPr/>
        </p:nvSpPr>
        <p:spPr>
          <a:xfrm>
            <a:off x="3852223" y="3170774"/>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66" name="TextBox 65">
            <a:extLst>
              <a:ext uri="{FF2B5EF4-FFF2-40B4-BE49-F238E27FC236}">
                <a16:creationId xmlns:a16="http://schemas.microsoft.com/office/drawing/2014/main" id="{174C790C-02EB-8236-A7FE-D2122168D596}"/>
              </a:ext>
            </a:extLst>
          </p:cNvPr>
          <p:cNvSpPr txBox="1"/>
          <p:nvPr/>
        </p:nvSpPr>
        <p:spPr>
          <a:xfrm>
            <a:off x="3852223" y="280461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67" name="TextBox 66">
            <a:extLst>
              <a:ext uri="{FF2B5EF4-FFF2-40B4-BE49-F238E27FC236}">
                <a16:creationId xmlns:a16="http://schemas.microsoft.com/office/drawing/2014/main" id="{F4283CB3-46EB-D7A9-4FDA-5772D3D5EAE1}"/>
              </a:ext>
            </a:extLst>
          </p:cNvPr>
          <p:cNvSpPr txBox="1"/>
          <p:nvPr/>
        </p:nvSpPr>
        <p:spPr>
          <a:xfrm>
            <a:off x="3852223" y="243846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8" name="TextBox 67">
            <a:extLst>
              <a:ext uri="{FF2B5EF4-FFF2-40B4-BE49-F238E27FC236}">
                <a16:creationId xmlns:a16="http://schemas.microsoft.com/office/drawing/2014/main" id="{F8096243-6F17-2500-D721-181BA4439DB4}"/>
              </a:ext>
            </a:extLst>
          </p:cNvPr>
          <p:cNvSpPr txBox="1"/>
          <p:nvPr/>
        </p:nvSpPr>
        <p:spPr>
          <a:xfrm>
            <a:off x="4314679" y="317077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69" name="TextBox 68">
            <a:extLst>
              <a:ext uri="{FF2B5EF4-FFF2-40B4-BE49-F238E27FC236}">
                <a16:creationId xmlns:a16="http://schemas.microsoft.com/office/drawing/2014/main" id="{C2F7DEE5-55FE-6249-0760-C97C4DF398E6}"/>
              </a:ext>
            </a:extLst>
          </p:cNvPr>
          <p:cNvSpPr txBox="1"/>
          <p:nvPr/>
        </p:nvSpPr>
        <p:spPr>
          <a:xfrm>
            <a:off x="4314679" y="2804619"/>
            <a:ext cx="462455" cy="369332"/>
          </a:xfrm>
          <a:prstGeom prst="rect">
            <a:avLst/>
          </a:prstGeom>
          <a:noFill/>
          <a:ln w="19050">
            <a:solidFill>
              <a:schemeClr val="tx1"/>
            </a:solidFill>
          </a:ln>
        </p:spPr>
        <p:txBody>
          <a:bodyPr wrap="square" rtlCol="0">
            <a:spAutoFit/>
          </a:bodyPr>
          <a:lstStyle/>
          <a:p>
            <a:pPr algn="ctr"/>
            <a:r>
              <a:rPr lang="en-US" dirty="0"/>
              <a:t>3</a:t>
            </a:r>
          </a:p>
        </p:txBody>
      </p:sp>
      <p:sp>
        <p:nvSpPr>
          <p:cNvPr id="70" name="TextBox 69">
            <a:extLst>
              <a:ext uri="{FF2B5EF4-FFF2-40B4-BE49-F238E27FC236}">
                <a16:creationId xmlns:a16="http://schemas.microsoft.com/office/drawing/2014/main" id="{1F4DE940-412C-CDBF-FA37-64EA2C7A6517}"/>
              </a:ext>
            </a:extLst>
          </p:cNvPr>
          <p:cNvSpPr txBox="1"/>
          <p:nvPr/>
        </p:nvSpPr>
        <p:spPr>
          <a:xfrm>
            <a:off x="4314679" y="243846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74" name="TextBox 73">
            <a:extLst>
              <a:ext uri="{FF2B5EF4-FFF2-40B4-BE49-F238E27FC236}">
                <a16:creationId xmlns:a16="http://schemas.microsoft.com/office/drawing/2014/main" id="{F517C7C2-35E7-12AC-2133-31AA32A1DD1F}"/>
              </a:ext>
            </a:extLst>
          </p:cNvPr>
          <p:cNvSpPr txBox="1"/>
          <p:nvPr/>
        </p:nvSpPr>
        <p:spPr>
          <a:xfrm>
            <a:off x="2977238" y="249476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a:t>
            </a:r>
          </a:p>
        </p:txBody>
      </p:sp>
      <p:sp>
        <p:nvSpPr>
          <p:cNvPr id="75" name="TextBox 74">
            <a:extLst>
              <a:ext uri="{FF2B5EF4-FFF2-40B4-BE49-F238E27FC236}">
                <a16:creationId xmlns:a16="http://schemas.microsoft.com/office/drawing/2014/main" id="{F479A792-F07B-FCB1-72B7-682118FD8969}"/>
              </a:ext>
            </a:extLst>
          </p:cNvPr>
          <p:cNvSpPr txBox="1"/>
          <p:nvPr/>
        </p:nvSpPr>
        <p:spPr>
          <a:xfrm>
            <a:off x="2977238" y="2852114"/>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a:t>
            </a:r>
          </a:p>
        </p:txBody>
      </p:sp>
      <p:sp>
        <p:nvSpPr>
          <p:cNvPr id="76" name="TextBox 75">
            <a:extLst>
              <a:ext uri="{FF2B5EF4-FFF2-40B4-BE49-F238E27FC236}">
                <a16:creationId xmlns:a16="http://schemas.microsoft.com/office/drawing/2014/main" id="{7B953503-3CD6-515A-4976-C04986A4FB71}"/>
              </a:ext>
            </a:extLst>
          </p:cNvPr>
          <p:cNvSpPr txBox="1"/>
          <p:nvPr/>
        </p:nvSpPr>
        <p:spPr>
          <a:xfrm>
            <a:off x="2977238" y="320946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a:t>
            </a:r>
          </a:p>
        </p:txBody>
      </p:sp>
      <p:sp>
        <p:nvSpPr>
          <p:cNvPr id="96" name="TextBox 95">
            <a:extLst>
              <a:ext uri="{FF2B5EF4-FFF2-40B4-BE49-F238E27FC236}">
                <a16:creationId xmlns:a16="http://schemas.microsoft.com/office/drawing/2014/main" id="{0AC27A3B-56E7-C833-F832-A7CD664FE81F}"/>
              </a:ext>
            </a:extLst>
          </p:cNvPr>
          <p:cNvSpPr txBox="1"/>
          <p:nvPr/>
        </p:nvSpPr>
        <p:spPr>
          <a:xfrm>
            <a:off x="2632823" y="1767629"/>
            <a:ext cx="3032305" cy="369332"/>
          </a:xfrm>
          <a:prstGeom prst="rect">
            <a:avLst/>
          </a:prstGeom>
          <a:noFill/>
        </p:spPr>
        <p:txBody>
          <a:bodyPr wrap="none" rtlCol="0">
            <a:spAutoFit/>
          </a:bodyPr>
          <a:lstStyle/>
          <a:p>
            <a:r>
              <a:rPr lang="en-US" b="1"/>
              <a:t>Individual Species </a:t>
            </a:r>
            <a:r>
              <a:rPr lang="en-US" b="1" dirty="0"/>
              <a:t>OIE Vectors</a:t>
            </a:r>
          </a:p>
        </p:txBody>
      </p:sp>
      <p:grpSp>
        <p:nvGrpSpPr>
          <p:cNvPr id="177" name="Group 176">
            <a:extLst>
              <a:ext uri="{FF2B5EF4-FFF2-40B4-BE49-F238E27FC236}">
                <a16:creationId xmlns:a16="http://schemas.microsoft.com/office/drawing/2014/main" id="{A2058B2D-6CE7-9725-8571-D5208D68D1DA}"/>
              </a:ext>
            </a:extLst>
          </p:cNvPr>
          <p:cNvGrpSpPr/>
          <p:nvPr/>
        </p:nvGrpSpPr>
        <p:grpSpPr>
          <a:xfrm>
            <a:off x="2496274" y="3582523"/>
            <a:ext cx="851453" cy="984270"/>
            <a:chOff x="8387381" y="2195793"/>
            <a:chExt cx="851453" cy="984270"/>
          </a:xfrm>
        </p:grpSpPr>
        <p:sp>
          <p:nvSpPr>
            <p:cNvPr id="142" name="TextBox 141">
              <a:extLst>
                <a:ext uri="{FF2B5EF4-FFF2-40B4-BE49-F238E27FC236}">
                  <a16:creationId xmlns:a16="http://schemas.microsoft.com/office/drawing/2014/main" id="{3F07AF21-1276-BC31-E318-01017BC3C161}"/>
                </a:ext>
              </a:extLst>
            </p:cNvPr>
            <p:cNvSpPr txBox="1"/>
            <p:nvPr/>
          </p:nvSpPr>
          <p:spPr>
            <a:xfrm>
              <a:off x="8526780" y="2441399"/>
              <a:ext cx="712054" cy="738664"/>
            </a:xfrm>
            <a:prstGeom prst="rect">
              <a:avLst/>
            </a:prstGeom>
            <a:noFill/>
          </p:spPr>
          <p:txBody>
            <a:bodyPr wrap="none" rtlCol="0">
              <a:spAutoFit/>
            </a:bodyPr>
            <a:lstStyle/>
            <a:p>
              <a:r>
                <a:rPr lang="en-US" sz="1400" dirty="0"/>
                <a:t>a = #&lt;0</a:t>
              </a:r>
            </a:p>
            <a:p>
              <a:r>
                <a:rPr lang="en-US" sz="1400" dirty="0"/>
                <a:t>b: #=0</a:t>
              </a:r>
            </a:p>
            <a:p>
              <a:r>
                <a:rPr lang="en-US" sz="1400" dirty="0"/>
                <a:t>c: #&gt;0</a:t>
              </a:r>
            </a:p>
          </p:txBody>
        </p:sp>
        <p:sp>
          <p:nvSpPr>
            <p:cNvPr id="144" name="TextBox 143">
              <a:extLst>
                <a:ext uri="{FF2B5EF4-FFF2-40B4-BE49-F238E27FC236}">
                  <a16:creationId xmlns:a16="http://schemas.microsoft.com/office/drawing/2014/main" id="{5F2C1CC3-43BA-ADE9-A43B-FBAC7C7E2606}"/>
                </a:ext>
              </a:extLst>
            </p:cNvPr>
            <p:cNvSpPr txBox="1"/>
            <p:nvPr/>
          </p:nvSpPr>
          <p:spPr>
            <a:xfrm>
              <a:off x="8387381" y="2195793"/>
              <a:ext cx="651140" cy="307777"/>
            </a:xfrm>
            <a:prstGeom prst="rect">
              <a:avLst/>
            </a:prstGeom>
            <a:noFill/>
          </p:spPr>
          <p:txBody>
            <a:bodyPr wrap="none" rtlCol="0">
              <a:spAutoFit/>
            </a:bodyPr>
            <a:lstStyle/>
            <a:p>
              <a:r>
                <a:rPr lang="en-US" sz="1400" b="1" dirty="0"/>
                <a:t>Labels</a:t>
              </a:r>
            </a:p>
          </p:txBody>
        </p:sp>
      </p:grpSp>
      <p:sp>
        <p:nvSpPr>
          <p:cNvPr id="99" name="TextBox 98">
            <a:extLst>
              <a:ext uri="{FF2B5EF4-FFF2-40B4-BE49-F238E27FC236}">
                <a16:creationId xmlns:a16="http://schemas.microsoft.com/office/drawing/2014/main" id="{91FB9A6E-FC79-210F-61C8-C0C9D8C3BD81}"/>
              </a:ext>
            </a:extLst>
          </p:cNvPr>
          <p:cNvSpPr txBox="1"/>
          <p:nvPr/>
        </p:nvSpPr>
        <p:spPr>
          <a:xfrm>
            <a:off x="6205288" y="3061027"/>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00" name="TextBox 99">
            <a:extLst>
              <a:ext uri="{FF2B5EF4-FFF2-40B4-BE49-F238E27FC236}">
                <a16:creationId xmlns:a16="http://schemas.microsoft.com/office/drawing/2014/main" id="{64CE852E-B695-3C0B-5D11-C827DA82219A}"/>
              </a:ext>
            </a:extLst>
          </p:cNvPr>
          <p:cNvSpPr txBox="1"/>
          <p:nvPr/>
        </p:nvSpPr>
        <p:spPr>
          <a:xfrm>
            <a:off x="6205288" y="269487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02" name="TextBox 101">
            <a:extLst>
              <a:ext uri="{FF2B5EF4-FFF2-40B4-BE49-F238E27FC236}">
                <a16:creationId xmlns:a16="http://schemas.microsoft.com/office/drawing/2014/main" id="{1B26DC8A-D43C-4F66-C313-AB2E7F32CC25}"/>
              </a:ext>
            </a:extLst>
          </p:cNvPr>
          <p:cNvSpPr txBox="1"/>
          <p:nvPr/>
        </p:nvSpPr>
        <p:spPr>
          <a:xfrm>
            <a:off x="6662487" y="305577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03" name="TextBox 102">
            <a:extLst>
              <a:ext uri="{FF2B5EF4-FFF2-40B4-BE49-F238E27FC236}">
                <a16:creationId xmlns:a16="http://schemas.microsoft.com/office/drawing/2014/main" id="{63216C16-86AA-E33B-0B15-7656A65CAC02}"/>
              </a:ext>
            </a:extLst>
          </p:cNvPr>
          <p:cNvSpPr txBox="1"/>
          <p:nvPr/>
        </p:nvSpPr>
        <p:spPr>
          <a:xfrm>
            <a:off x="6662487" y="268961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04" name="TextBox 103">
            <a:extLst>
              <a:ext uri="{FF2B5EF4-FFF2-40B4-BE49-F238E27FC236}">
                <a16:creationId xmlns:a16="http://schemas.microsoft.com/office/drawing/2014/main" id="{2E729634-664F-5F77-8B4E-77FA96287471}"/>
              </a:ext>
            </a:extLst>
          </p:cNvPr>
          <p:cNvSpPr txBox="1"/>
          <p:nvPr/>
        </p:nvSpPr>
        <p:spPr>
          <a:xfrm>
            <a:off x="6662487" y="2323462"/>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05" name="TextBox 104">
            <a:extLst>
              <a:ext uri="{FF2B5EF4-FFF2-40B4-BE49-F238E27FC236}">
                <a16:creationId xmlns:a16="http://schemas.microsoft.com/office/drawing/2014/main" id="{6C26DB40-A991-3882-0187-0D90BC5243FD}"/>
              </a:ext>
            </a:extLst>
          </p:cNvPr>
          <p:cNvSpPr txBox="1"/>
          <p:nvPr/>
        </p:nvSpPr>
        <p:spPr>
          <a:xfrm>
            <a:off x="7124943" y="305577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06" name="TextBox 105">
            <a:extLst>
              <a:ext uri="{FF2B5EF4-FFF2-40B4-BE49-F238E27FC236}">
                <a16:creationId xmlns:a16="http://schemas.microsoft.com/office/drawing/2014/main" id="{C16D0121-04B5-0375-2B30-85B98CEAA6A1}"/>
              </a:ext>
            </a:extLst>
          </p:cNvPr>
          <p:cNvSpPr txBox="1"/>
          <p:nvPr/>
        </p:nvSpPr>
        <p:spPr>
          <a:xfrm>
            <a:off x="7124943" y="268961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07" name="TextBox 106">
            <a:extLst>
              <a:ext uri="{FF2B5EF4-FFF2-40B4-BE49-F238E27FC236}">
                <a16:creationId xmlns:a16="http://schemas.microsoft.com/office/drawing/2014/main" id="{8331B94F-6B84-1AAF-0673-2A23F8982723}"/>
              </a:ext>
            </a:extLst>
          </p:cNvPr>
          <p:cNvSpPr txBox="1"/>
          <p:nvPr/>
        </p:nvSpPr>
        <p:spPr>
          <a:xfrm>
            <a:off x="7124943" y="2323462"/>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108" name="TextBox 107">
            <a:extLst>
              <a:ext uri="{FF2B5EF4-FFF2-40B4-BE49-F238E27FC236}">
                <a16:creationId xmlns:a16="http://schemas.microsoft.com/office/drawing/2014/main" id="{CBC9AE9F-9371-FB35-1D3B-F0AA5DA143DB}"/>
              </a:ext>
            </a:extLst>
          </p:cNvPr>
          <p:cNvSpPr txBox="1"/>
          <p:nvPr/>
        </p:nvSpPr>
        <p:spPr>
          <a:xfrm>
            <a:off x="6268351" y="1980362"/>
            <a:ext cx="40267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a,a</a:t>
            </a:r>
            <a:endParaRPr lang="en-US" sz="1400" dirty="0">
              <a:latin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069C3742-EABF-6AF0-E9FC-FAFAA036B70D}"/>
              </a:ext>
            </a:extLst>
          </p:cNvPr>
          <p:cNvSpPr txBox="1"/>
          <p:nvPr/>
        </p:nvSpPr>
        <p:spPr>
          <a:xfrm>
            <a:off x="5329344" y="3073833"/>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S2,S3</a:t>
            </a:r>
          </a:p>
        </p:txBody>
      </p:sp>
      <p:sp>
        <p:nvSpPr>
          <p:cNvPr id="115" name="TextBox 114">
            <a:extLst>
              <a:ext uri="{FF2B5EF4-FFF2-40B4-BE49-F238E27FC236}">
                <a16:creationId xmlns:a16="http://schemas.microsoft.com/office/drawing/2014/main" id="{32B95CCC-543B-45A6-ED42-8FA4A337DB7D}"/>
              </a:ext>
            </a:extLst>
          </p:cNvPr>
          <p:cNvSpPr txBox="1"/>
          <p:nvPr/>
        </p:nvSpPr>
        <p:spPr>
          <a:xfrm>
            <a:off x="6205288" y="269487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18" name="TextBox 117">
            <a:extLst>
              <a:ext uri="{FF2B5EF4-FFF2-40B4-BE49-F238E27FC236}">
                <a16:creationId xmlns:a16="http://schemas.microsoft.com/office/drawing/2014/main" id="{373766DE-FF62-374D-BBF0-17B766B4B2F6}"/>
              </a:ext>
            </a:extLst>
          </p:cNvPr>
          <p:cNvSpPr txBox="1"/>
          <p:nvPr/>
        </p:nvSpPr>
        <p:spPr>
          <a:xfrm>
            <a:off x="6662487" y="268961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26" name="TextBox 125">
            <a:extLst>
              <a:ext uri="{FF2B5EF4-FFF2-40B4-BE49-F238E27FC236}">
                <a16:creationId xmlns:a16="http://schemas.microsoft.com/office/drawing/2014/main" id="{1232F4ED-26FD-5B07-5C8C-CFF10B71FEFD}"/>
              </a:ext>
            </a:extLst>
          </p:cNvPr>
          <p:cNvSpPr txBox="1"/>
          <p:nvPr/>
        </p:nvSpPr>
        <p:spPr>
          <a:xfrm>
            <a:off x="5338379" y="2385017"/>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S1,S2</a:t>
            </a:r>
          </a:p>
        </p:txBody>
      </p:sp>
      <p:sp>
        <p:nvSpPr>
          <p:cNvPr id="127" name="TextBox 126">
            <a:extLst>
              <a:ext uri="{FF2B5EF4-FFF2-40B4-BE49-F238E27FC236}">
                <a16:creationId xmlns:a16="http://schemas.microsoft.com/office/drawing/2014/main" id="{A1C2B525-B5CA-3575-BED1-3F5D06FB7FE4}"/>
              </a:ext>
            </a:extLst>
          </p:cNvPr>
          <p:cNvSpPr txBox="1"/>
          <p:nvPr/>
        </p:nvSpPr>
        <p:spPr>
          <a:xfrm>
            <a:off x="5355229" y="2724540"/>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S1,S3</a:t>
            </a:r>
          </a:p>
        </p:txBody>
      </p:sp>
      <p:sp>
        <p:nvSpPr>
          <p:cNvPr id="129" name="TextBox 128">
            <a:extLst>
              <a:ext uri="{FF2B5EF4-FFF2-40B4-BE49-F238E27FC236}">
                <a16:creationId xmlns:a16="http://schemas.microsoft.com/office/drawing/2014/main" id="{E5C1842A-0ECD-CC5F-E9D1-C68BEBAD9473}"/>
              </a:ext>
            </a:extLst>
          </p:cNvPr>
          <p:cNvSpPr txBox="1"/>
          <p:nvPr/>
        </p:nvSpPr>
        <p:spPr>
          <a:xfrm>
            <a:off x="7583739" y="232050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30" name="TextBox 129">
            <a:extLst>
              <a:ext uri="{FF2B5EF4-FFF2-40B4-BE49-F238E27FC236}">
                <a16:creationId xmlns:a16="http://schemas.microsoft.com/office/drawing/2014/main" id="{6B1F9EC3-9EEF-A1B3-6343-4A2DF66DFB05}"/>
              </a:ext>
            </a:extLst>
          </p:cNvPr>
          <p:cNvSpPr txBox="1"/>
          <p:nvPr/>
        </p:nvSpPr>
        <p:spPr>
          <a:xfrm>
            <a:off x="8040938" y="231524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31" name="TextBox 130">
            <a:extLst>
              <a:ext uri="{FF2B5EF4-FFF2-40B4-BE49-F238E27FC236}">
                <a16:creationId xmlns:a16="http://schemas.microsoft.com/office/drawing/2014/main" id="{56D20EBD-D153-3CDB-39C5-23AE969425A1}"/>
              </a:ext>
            </a:extLst>
          </p:cNvPr>
          <p:cNvSpPr txBox="1"/>
          <p:nvPr/>
        </p:nvSpPr>
        <p:spPr>
          <a:xfrm>
            <a:off x="8503394" y="231524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43" name="TextBox 142">
            <a:extLst>
              <a:ext uri="{FF2B5EF4-FFF2-40B4-BE49-F238E27FC236}">
                <a16:creationId xmlns:a16="http://schemas.microsoft.com/office/drawing/2014/main" id="{B9F4A739-8EE3-D128-D9E5-F178133DAB1B}"/>
              </a:ext>
            </a:extLst>
          </p:cNvPr>
          <p:cNvSpPr txBox="1"/>
          <p:nvPr/>
        </p:nvSpPr>
        <p:spPr>
          <a:xfrm>
            <a:off x="6678021" y="1980362"/>
            <a:ext cx="410690"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a,b</a:t>
            </a:r>
            <a:endParaRPr lang="en-US" sz="1400" dirty="0">
              <a:latin typeface="Calibri" panose="020F0502020204030204" pitchFamily="34" charset="0"/>
              <a:cs typeface="Calibri" panose="020F0502020204030204" pitchFamily="34" charset="0"/>
            </a:endParaRPr>
          </a:p>
        </p:txBody>
      </p:sp>
      <p:sp>
        <p:nvSpPr>
          <p:cNvPr id="145" name="TextBox 144">
            <a:extLst>
              <a:ext uri="{FF2B5EF4-FFF2-40B4-BE49-F238E27FC236}">
                <a16:creationId xmlns:a16="http://schemas.microsoft.com/office/drawing/2014/main" id="{C07735E6-2378-9908-8F7E-F6D30696F1C7}"/>
              </a:ext>
            </a:extLst>
          </p:cNvPr>
          <p:cNvSpPr txBox="1"/>
          <p:nvPr/>
        </p:nvSpPr>
        <p:spPr>
          <a:xfrm>
            <a:off x="7139031" y="1980362"/>
            <a:ext cx="39145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a,c</a:t>
            </a:r>
            <a:endParaRPr lang="en-US" sz="1400" dirty="0">
              <a:latin typeface="Calibri" panose="020F0502020204030204" pitchFamily="34" charset="0"/>
              <a:cs typeface="Calibri" panose="020F0502020204030204" pitchFamily="34" charset="0"/>
            </a:endParaRPr>
          </a:p>
        </p:txBody>
      </p:sp>
      <p:sp>
        <p:nvSpPr>
          <p:cNvPr id="146" name="TextBox 145">
            <a:extLst>
              <a:ext uri="{FF2B5EF4-FFF2-40B4-BE49-F238E27FC236}">
                <a16:creationId xmlns:a16="http://schemas.microsoft.com/office/drawing/2014/main" id="{C58AA342-916F-8D5F-9B0C-ADD1C22D43E7}"/>
              </a:ext>
            </a:extLst>
          </p:cNvPr>
          <p:cNvSpPr txBox="1"/>
          <p:nvPr/>
        </p:nvSpPr>
        <p:spPr>
          <a:xfrm>
            <a:off x="7600041" y="1980362"/>
            <a:ext cx="45076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a</a:t>
            </a:r>
          </a:p>
        </p:txBody>
      </p:sp>
      <p:sp>
        <p:nvSpPr>
          <p:cNvPr id="147" name="TextBox 146">
            <a:extLst>
              <a:ext uri="{FF2B5EF4-FFF2-40B4-BE49-F238E27FC236}">
                <a16:creationId xmlns:a16="http://schemas.microsoft.com/office/drawing/2014/main" id="{11686ED9-056B-C5E4-7C4B-10FEBE20B31E}"/>
              </a:ext>
            </a:extLst>
          </p:cNvPr>
          <p:cNvSpPr txBox="1"/>
          <p:nvPr/>
        </p:nvSpPr>
        <p:spPr>
          <a:xfrm>
            <a:off x="8072481" y="1980362"/>
            <a:ext cx="49885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b</a:t>
            </a:r>
          </a:p>
        </p:txBody>
      </p:sp>
      <p:sp>
        <p:nvSpPr>
          <p:cNvPr id="148" name="TextBox 147">
            <a:extLst>
              <a:ext uri="{FF2B5EF4-FFF2-40B4-BE49-F238E27FC236}">
                <a16:creationId xmlns:a16="http://schemas.microsoft.com/office/drawing/2014/main" id="{368DB4BF-06B1-92A6-916A-F664E17BDE39}"/>
              </a:ext>
            </a:extLst>
          </p:cNvPr>
          <p:cNvSpPr txBox="1"/>
          <p:nvPr/>
        </p:nvSpPr>
        <p:spPr>
          <a:xfrm>
            <a:off x="8487771" y="1980362"/>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c</a:t>
            </a:r>
          </a:p>
        </p:txBody>
      </p:sp>
      <p:sp>
        <p:nvSpPr>
          <p:cNvPr id="149" name="TextBox 148">
            <a:extLst>
              <a:ext uri="{FF2B5EF4-FFF2-40B4-BE49-F238E27FC236}">
                <a16:creationId xmlns:a16="http://schemas.microsoft.com/office/drawing/2014/main" id="{892D061E-0C3D-83BF-B7CD-B8582E4157ED}"/>
              </a:ext>
            </a:extLst>
          </p:cNvPr>
          <p:cNvSpPr txBox="1"/>
          <p:nvPr/>
        </p:nvSpPr>
        <p:spPr>
          <a:xfrm>
            <a:off x="8970579" y="231288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50" name="TextBox 149">
            <a:extLst>
              <a:ext uri="{FF2B5EF4-FFF2-40B4-BE49-F238E27FC236}">
                <a16:creationId xmlns:a16="http://schemas.microsoft.com/office/drawing/2014/main" id="{BA0E7A46-2782-91B4-BD02-FFB76ADE7405}"/>
              </a:ext>
            </a:extLst>
          </p:cNvPr>
          <p:cNvSpPr txBox="1"/>
          <p:nvPr/>
        </p:nvSpPr>
        <p:spPr>
          <a:xfrm>
            <a:off x="9427778" y="230762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51" name="TextBox 150">
            <a:extLst>
              <a:ext uri="{FF2B5EF4-FFF2-40B4-BE49-F238E27FC236}">
                <a16:creationId xmlns:a16="http://schemas.microsoft.com/office/drawing/2014/main" id="{29A15FA5-8F87-E41E-5FA8-CC08559D482E}"/>
              </a:ext>
            </a:extLst>
          </p:cNvPr>
          <p:cNvSpPr txBox="1"/>
          <p:nvPr/>
        </p:nvSpPr>
        <p:spPr>
          <a:xfrm>
            <a:off x="9890234" y="230762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55" name="TextBox 154">
            <a:extLst>
              <a:ext uri="{FF2B5EF4-FFF2-40B4-BE49-F238E27FC236}">
                <a16:creationId xmlns:a16="http://schemas.microsoft.com/office/drawing/2014/main" id="{1DEAF470-E6C5-13AC-3A2B-0DC9280DBED1}"/>
              </a:ext>
            </a:extLst>
          </p:cNvPr>
          <p:cNvSpPr txBox="1"/>
          <p:nvPr/>
        </p:nvSpPr>
        <p:spPr>
          <a:xfrm>
            <a:off x="8986881" y="1980362"/>
            <a:ext cx="4315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a</a:t>
            </a:r>
          </a:p>
        </p:txBody>
      </p:sp>
      <p:sp>
        <p:nvSpPr>
          <p:cNvPr id="156" name="TextBox 155">
            <a:extLst>
              <a:ext uri="{FF2B5EF4-FFF2-40B4-BE49-F238E27FC236}">
                <a16:creationId xmlns:a16="http://schemas.microsoft.com/office/drawing/2014/main" id="{8F0A3EA3-53B4-776D-4A76-5AC6E0D6372A}"/>
              </a:ext>
            </a:extLst>
          </p:cNvPr>
          <p:cNvSpPr txBox="1"/>
          <p:nvPr/>
        </p:nvSpPr>
        <p:spPr>
          <a:xfrm>
            <a:off x="9459321" y="1980362"/>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b</a:t>
            </a:r>
          </a:p>
        </p:txBody>
      </p:sp>
      <p:sp>
        <p:nvSpPr>
          <p:cNvPr id="157" name="TextBox 156">
            <a:extLst>
              <a:ext uri="{FF2B5EF4-FFF2-40B4-BE49-F238E27FC236}">
                <a16:creationId xmlns:a16="http://schemas.microsoft.com/office/drawing/2014/main" id="{90F64A2B-135B-AF14-DC96-EE673F58337E}"/>
              </a:ext>
            </a:extLst>
          </p:cNvPr>
          <p:cNvSpPr txBox="1"/>
          <p:nvPr/>
        </p:nvSpPr>
        <p:spPr>
          <a:xfrm>
            <a:off x="9874611" y="1980362"/>
            <a:ext cx="460382"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c</a:t>
            </a:r>
          </a:p>
        </p:txBody>
      </p:sp>
      <p:sp>
        <p:nvSpPr>
          <p:cNvPr id="158" name="TextBox 157">
            <a:extLst>
              <a:ext uri="{FF2B5EF4-FFF2-40B4-BE49-F238E27FC236}">
                <a16:creationId xmlns:a16="http://schemas.microsoft.com/office/drawing/2014/main" id="{ACA3795C-935B-525E-E916-D8AFA03B06BC}"/>
              </a:ext>
            </a:extLst>
          </p:cNvPr>
          <p:cNvSpPr txBox="1"/>
          <p:nvPr/>
        </p:nvSpPr>
        <p:spPr>
          <a:xfrm>
            <a:off x="6204136" y="233048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59" name="TextBox 158">
            <a:extLst>
              <a:ext uri="{FF2B5EF4-FFF2-40B4-BE49-F238E27FC236}">
                <a16:creationId xmlns:a16="http://schemas.microsoft.com/office/drawing/2014/main" id="{7BEF1F9F-8C83-065C-7B1B-D552F856F689}"/>
              </a:ext>
            </a:extLst>
          </p:cNvPr>
          <p:cNvSpPr txBox="1"/>
          <p:nvPr/>
        </p:nvSpPr>
        <p:spPr>
          <a:xfrm>
            <a:off x="7588184" y="269197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60" name="TextBox 159">
            <a:extLst>
              <a:ext uri="{FF2B5EF4-FFF2-40B4-BE49-F238E27FC236}">
                <a16:creationId xmlns:a16="http://schemas.microsoft.com/office/drawing/2014/main" id="{CF0B40C0-08FF-C911-3216-65AC4BC3105E}"/>
              </a:ext>
            </a:extLst>
          </p:cNvPr>
          <p:cNvSpPr txBox="1"/>
          <p:nvPr/>
        </p:nvSpPr>
        <p:spPr>
          <a:xfrm>
            <a:off x="8045383" y="268672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61" name="TextBox 160">
            <a:extLst>
              <a:ext uri="{FF2B5EF4-FFF2-40B4-BE49-F238E27FC236}">
                <a16:creationId xmlns:a16="http://schemas.microsoft.com/office/drawing/2014/main" id="{ED26802B-B099-0B19-5BF4-AB1B9D8278BE}"/>
              </a:ext>
            </a:extLst>
          </p:cNvPr>
          <p:cNvSpPr txBox="1"/>
          <p:nvPr/>
        </p:nvSpPr>
        <p:spPr>
          <a:xfrm>
            <a:off x="8507839" y="268672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62" name="TextBox 161">
            <a:extLst>
              <a:ext uri="{FF2B5EF4-FFF2-40B4-BE49-F238E27FC236}">
                <a16:creationId xmlns:a16="http://schemas.microsoft.com/office/drawing/2014/main" id="{F5D54F6B-4D23-FA9C-1C50-4ECF086C9B06}"/>
              </a:ext>
            </a:extLst>
          </p:cNvPr>
          <p:cNvSpPr txBox="1"/>
          <p:nvPr/>
        </p:nvSpPr>
        <p:spPr>
          <a:xfrm>
            <a:off x="8975024" y="268435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63" name="TextBox 162">
            <a:extLst>
              <a:ext uri="{FF2B5EF4-FFF2-40B4-BE49-F238E27FC236}">
                <a16:creationId xmlns:a16="http://schemas.microsoft.com/office/drawing/2014/main" id="{893DAE73-ACA9-AC1A-3312-576B3CA94056}"/>
              </a:ext>
            </a:extLst>
          </p:cNvPr>
          <p:cNvSpPr txBox="1"/>
          <p:nvPr/>
        </p:nvSpPr>
        <p:spPr>
          <a:xfrm>
            <a:off x="9432223" y="26791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64" name="TextBox 163">
            <a:extLst>
              <a:ext uri="{FF2B5EF4-FFF2-40B4-BE49-F238E27FC236}">
                <a16:creationId xmlns:a16="http://schemas.microsoft.com/office/drawing/2014/main" id="{A621DCCC-5302-4D10-03FF-5A71BB5BC50D}"/>
              </a:ext>
            </a:extLst>
          </p:cNvPr>
          <p:cNvSpPr txBox="1"/>
          <p:nvPr/>
        </p:nvSpPr>
        <p:spPr>
          <a:xfrm>
            <a:off x="9894679" y="267910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71" name="TextBox 170">
            <a:extLst>
              <a:ext uri="{FF2B5EF4-FFF2-40B4-BE49-F238E27FC236}">
                <a16:creationId xmlns:a16="http://schemas.microsoft.com/office/drawing/2014/main" id="{F2F66992-61D1-6316-A08A-AADA4392F05A}"/>
              </a:ext>
            </a:extLst>
          </p:cNvPr>
          <p:cNvSpPr txBox="1"/>
          <p:nvPr/>
        </p:nvSpPr>
        <p:spPr>
          <a:xfrm>
            <a:off x="7590089" y="306345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72" name="TextBox 171">
            <a:extLst>
              <a:ext uri="{FF2B5EF4-FFF2-40B4-BE49-F238E27FC236}">
                <a16:creationId xmlns:a16="http://schemas.microsoft.com/office/drawing/2014/main" id="{D07E1792-7945-81F4-95C2-3B1C4EC53BE0}"/>
              </a:ext>
            </a:extLst>
          </p:cNvPr>
          <p:cNvSpPr txBox="1"/>
          <p:nvPr/>
        </p:nvSpPr>
        <p:spPr>
          <a:xfrm>
            <a:off x="8047288" y="305819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73" name="TextBox 172">
            <a:extLst>
              <a:ext uri="{FF2B5EF4-FFF2-40B4-BE49-F238E27FC236}">
                <a16:creationId xmlns:a16="http://schemas.microsoft.com/office/drawing/2014/main" id="{341E02DC-58D9-E06F-A8B3-3E28C63259FE}"/>
              </a:ext>
            </a:extLst>
          </p:cNvPr>
          <p:cNvSpPr txBox="1"/>
          <p:nvPr/>
        </p:nvSpPr>
        <p:spPr>
          <a:xfrm>
            <a:off x="8509744" y="305819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74" name="TextBox 173">
            <a:extLst>
              <a:ext uri="{FF2B5EF4-FFF2-40B4-BE49-F238E27FC236}">
                <a16:creationId xmlns:a16="http://schemas.microsoft.com/office/drawing/2014/main" id="{EF017E98-78FF-F49D-19F5-FF167E72E4FA}"/>
              </a:ext>
            </a:extLst>
          </p:cNvPr>
          <p:cNvSpPr txBox="1"/>
          <p:nvPr/>
        </p:nvSpPr>
        <p:spPr>
          <a:xfrm>
            <a:off x="8976929" y="305583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75" name="TextBox 174">
            <a:extLst>
              <a:ext uri="{FF2B5EF4-FFF2-40B4-BE49-F238E27FC236}">
                <a16:creationId xmlns:a16="http://schemas.microsoft.com/office/drawing/2014/main" id="{8A5B9A32-83DD-E85A-E481-24F0BB0B89AA}"/>
              </a:ext>
            </a:extLst>
          </p:cNvPr>
          <p:cNvSpPr txBox="1"/>
          <p:nvPr/>
        </p:nvSpPr>
        <p:spPr>
          <a:xfrm>
            <a:off x="9434128" y="305057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76" name="TextBox 175">
            <a:extLst>
              <a:ext uri="{FF2B5EF4-FFF2-40B4-BE49-F238E27FC236}">
                <a16:creationId xmlns:a16="http://schemas.microsoft.com/office/drawing/2014/main" id="{8E93B8F4-F6A6-4F94-A55E-53112B9439DE}"/>
              </a:ext>
            </a:extLst>
          </p:cNvPr>
          <p:cNvSpPr txBox="1"/>
          <p:nvPr/>
        </p:nvSpPr>
        <p:spPr>
          <a:xfrm>
            <a:off x="9896584" y="3050579"/>
            <a:ext cx="462455" cy="369332"/>
          </a:xfrm>
          <a:prstGeom prst="rect">
            <a:avLst/>
          </a:prstGeom>
          <a:noFill/>
          <a:ln w="19050">
            <a:solidFill>
              <a:schemeClr val="tx1"/>
            </a:solidFill>
          </a:ln>
        </p:spPr>
        <p:txBody>
          <a:bodyPr wrap="square" rtlCol="0">
            <a:spAutoFit/>
          </a:bodyPr>
          <a:lstStyle/>
          <a:p>
            <a:pPr algn="ctr"/>
            <a:r>
              <a:rPr lang="en-US" dirty="0"/>
              <a:t>1</a:t>
            </a:r>
          </a:p>
        </p:txBody>
      </p:sp>
      <p:grpSp>
        <p:nvGrpSpPr>
          <p:cNvPr id="180" name="Group 179">
            <a:extLst>
              <a:ext uri="{FF2B5EF4-FFF2-40B4-BE49-F238E27FC236}">
                <a16:creationId xmlns:a16="http://schemas.microsoft.com/office/drawing/2014/main" id="{6BC76E60-741E-4490-5FFA-F4446D5368EB}"/>
              </a:ext>
            </a:extLst>
          </p:cNvPr>
          <p:cNvGrpSpPr/>
          <p:nvPr/>
        </p:nvGrpSpPr>
        <p:grpSpPr>
          <a:xfrm>
            <a:off x="393113" y="4878928"/>
            <a:ext cx="1565788" cy="1061310"/>
            <a:chOff x="2271516" y="2075470"/>
            <a:chExt cx="1565788" cy="1061310"/>
          </a:xfrm>
        </p:grpSpPr>
        <p:sp>
          <p:nvSpPr>
            <p:cNvPr id="181" name="TextBox 180">
              <a:extLst>
                <a:ext uri="{FF2B5EF4-FFF2-40B4-BE49-F238E27FC236}">
                  <a16:creationId xmlns:a16="http://schemas.microsoft.com/office/drawing/2014/main" id="{04F8B19E-D3BA-6346-562F-80B46F8B1112}"/>
                </a:ext>
              </a:extLst>
            </p:cNvPr>
            <p:cNvSpPr txBox="1"/>
            <p:nvPr/>
          </p:nvSpPr>
          <p:spPr>
            <a:xfrm>
              <a:off x="2831194" y="276744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82" name="TextBox 181">
              <a:extLst>
                <a:ext uri="{FF2B5EF4-FFF2-40B4-BE49-F238E27FC236}">
                  <a16:creationId xmlns:a16="http://schemas.microsoft.com/office/drawing/2014/main" id="{3B73B29C-4DD2-10AA-1547-BD0901352BF4}"/>
                </a:ext>
              </a:extLst>
            </p:cNvPr>
            <p:cNvSpPr txBox="1"/>
            <p:nvPr/>
          </p:nvSpPr>
          <p:spPr>
            <a:xfrm>
              <a:off x="2831194" y="240129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83" name="TextBox 182">
              <a:extLst>
                <a:ext uri="{FF2B5EF4-FFF2-40B4-BE49-F238E27FC236}">
                  <a16:creationId xmlns:a16="http://schemas.microsoft.com/office/drawing/2014/main" id="{482E0FAF-B2F1-9CF9-F5E9-5F3B5C234FAE}"/>
                </a:ext>
              </a:extLst>
            </p:cNvPr>
            <p:cNvSpPr txBox="1"/>
            <p:nvPr/>
          </p:nvSpPr>
          <p:spPr>
            <a:xfrm>
              <a:off x="3288393" y="27621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84" name="TextBox 183">
              <a:extLst>
                <a:ext uri="{FF2B5EF4-FFF2-40B4-BE49-F238E27FC236}">
                  <a16:creationId xmlns:a16="http://schemas.microsoft.com/office/drawing/2014/main" id="{CCD10543-35CF-ABF8-EC03-8B0FE8BC4BC8}"/>
                </a:ext>
              </a:extLst>
            </p:cNvPr>
            <p:cNvSpPr txBox="1"/>
            <p:nvPr/>
          </p:nvSpPr>
          <p:spPr>
            <a:xfrm>
              <a:off x="3288393" y="239603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85" name="TextBox 184">
              <a:extLst>
                <a:ext uri="{FF2B5EF4-FFF2-40B4-BE49-F238E27FC236}">
                  <a16:creationId xmlns:a16="http://schemas.microsoft.com/office/drawing/2014/main" id="{30CCDB6E-9E51-FF0E-6060-872AC811FB5B}"/>
                </a:ext>
              </a:extLst>
            </p:cNvPr>
            <p:cNvSpPr txBox="1"/>
            <p:nvPr/>
          </p:nvSpPr>
          <p:spPr>
            <a:xfrm>
              <a:off x="2878490"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a:t>
              </a:r>
            </a:p>
          </p:txBody>
        </p:sp>
        <p:sp>
          <p:nvSpPr>
            <p:cNvPr id="186" name="TextBox 185">
              <a:extLst>
                <a:ext uri="{FF2B5EF4-FFF2-40B4-BE49-F238E27FC236}">
                  <a16:creationId xmlns:a16="http://schemas.microsoft.com/office/drawing/2014/main" id="{BFCBECDB-AC6B-F3EC-C571-02145C6F4969}"/>
                </a:ext>
              </a:extLst>
            </p:cNvPr>
            <p:cNvSpPr txBox="1"/>
            <p:nvPr/>
          </p:nvSpPr>
          <p:spPr>
            <a:xfrm>
              <a:off x="3330434" y="2075470"/>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Jp2</a:t>
              </a:r>
            </a:p>
          </p:txBody>
        </p:sp>
        <p:sp>
          <p:nvSpPr>
            <p:cNvPr id="187" name="TextBox 186">
              <a:extLst>
                <a:ext uri="{FF2B5EF4-FFF2-40B4-BE49-F238E27FC236}">
                  <a16:creationId xmlns:a16="http://schemas.microsoft.com/office/drawing/2014/main" id="{9420C8BC-9FA9-5BEF-25F0-9B5E8D8EB4C1}"/>
                </a:ext>
              </a:extLst>
            </p:cNvPr>
            <p:cNvSpPr txBox="1"/>
            <p:nvPr/>
          </p:nvSpPr>
          <p:spPr>
            <a:xfrm>
              <a:off x="2271516" y="245759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188" name="TextBox 187">
              <a:extLst>
                <a:ext uri="{FF2B5EF4-FFF2-40B4-BE49-F238E27FC236}">
                  <a16:creationId xmlns:a16="http://schemas.microsoft.com/office/drawing/2014/main" id="{6EC24956-4B55-4172-B47F-B8A1C8B5D908}"/>
                </a:ext>
              </a:extLst>
            </p:cNvPr>
            <p:cNvSpPr txBox="1"/>
            <p:nvPr/>
          </p:nvSpPr>
          <p:spPr>
            <a:xfrm>
              <a:off x="2271516" y="2814943"/>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grpSp>
      <p:grpSp>
        <p:nvGrpSpPr>
          <p:cNvPr id="200" name="Group 199">
            <a:extLst>
              <a:ext uri="{FF2B5EF4-FFF2-40B4-BE49-F238E27FC236}">
                <a16:creationId xmlns:a16="http://schemas.microsoft.com/office/drawing/2014/main" id="{12DCB20B-EA2C-5E21-335D-2E5F3C86DCB1}"/>
              </a:ext>
            </a:extLst>
          </p:cNvPr>
          <p:cNvGrpSpPr/>
          <p:nvPr/>
        </p:nvGrpSpPr>
        <p:grpSpPr>
          <a:xfrm>
            <a:off x="2845861" y="4845233"/>
            <a:ext cx="1883976" cy="1066564"/>
            <a:chOff x="2845861" y="4136573"/>
            <a:chExt cx="1883976" cy="1066564"/>
          </a:xfrm>
        </p:grpSpPr>
        <p:sp>
          <p:nvSpPr>
            <p:cNvPr id="189" name="TextBox 188">
              <a:extLst>
                <a:ext uri="{FF2B5EF4-FFF2-40B4-BE49-F238E27FC236}">
                  <a16:creationId xmlns:a16="http://schemas.microsoft.com/office/drawing/2014/main" id="{D9F026FE-D1D7-EC32-2D35-F94F34865845}"/>
                </a:ext>
              </a:extLst>
            </p:cNvPr>
            <p:cNvSpPr txBox="1"/>
            <p:nvPr/>
          </p:nvSpPr>
          <p:spPr>
            <a:xfrm>
              <a:off x="3347727" y="48338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90" name="TextBox 189">
              <a:extLst>
                <a:ext uri="{FF2B5EF4-FFF2-40B4-BE49-F238E27FC236}">
                  <a16:creationId xmlns:a16="http://schemas.microsoft.com/office/drawing/2014/main" id="{24232791-051E-EB71-B5AD-30B230E98ABF}"/>
                </a:ext>
              </a:extLst>
            </p:cNvPr>
            <p:cNvSpPr txBox="1"/>
            <p:nvPr/>
          </p:nvSpPr>
          <p:spPr>
            <a:xfrm>
              <a:off x="3347727" y="446764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91" name="TextBox 190">
              <a:extLst>
                <a:ext uri="{FF2B5EF4-FFF2-40B4-BE49-F238E27FC236}">
                  <a16:creationId xmlns:a16="http://schemas.microsoft.com/office/drawing/2014/main" id="{5450FD58-4F9E-C2A7-A7C0-36DDA9B289B5}"/>
                </a:ext>
              </a:extLst>
            </p:cNvPr>
            <p:cNvSpPr txBox="1"/>
            <p:nvPr/>
          </p:nvSpPr>
          <p:spPr>
            <a:xfrm>
              <a:off x="3804926" y="482855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92" name="TextBox 191">
              <a:extLst>
                <a:ext uri="{FF2B5EF4-FFF2-40B4-BE49-F238E27FC236}">
                  <a16:creationId xmlns:a16="http://schemas.microsoft.com/office/drawing/2014/main" id="{94D4CA0A-AC83-D443-9F0A-054B606485FC}"/>
                </a:ext>
              </a:extLst>
            </p:cNvPr>
            <p:cNvSpPr txBox="1"/>
            <p:nvPr/>
          </p:nvSpPr>
          <p:spPr>
            <a:xfrm>
              <a:off x="3804926" y="446239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193" name="TextBox 192">
              <a:extLst>
                <a:ext uri="{FF2B5EF4-FFF2-40B4-BE49-F238E27FC236}">
                  <a16:creationId xmlns:a16="http://schemas.microsoft.com/office/drawing/2014/main" id="{30528657-B321-6946-3A1A-8EA760C32367}"/>
                </a:ext>
              </a:extLst>
            </p:cNvPr>
            <p:cNvSpPr txBox="1"/>
            <p:nvPr/>
          </p:nvSpPr>
          <p:spPr>
            <a:xfrm>
              <a:off x="4267382" y="482855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94" name="TextBox 193">
              <a:extLst>
                <a:ext uri="{FF2B5EF4-FFF2-40B4-BE49-F238E27FC236}">
                  <a16:creationId xmlns:a16="http://schemas.microsoft.com/office/drawing/2014/main" id="{2133ED89-B251-8CBF-D978-F3B33C596154}"/>
                </a:ext>
              </a:extLst>
            </p:cNvPr>
            <p:cNvSpPr txBox="1"/>
            <p:nvPr/>
          </p:nvSpPr>
          <p:spPr>
            <a:xfrm>
              <a:off x="4267382" y="446239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195" name="TextBox 194">
              <a:extLst>
                <a:ext uri="{FF2B5EF4-FFF2-40B4-BE49-F238E27FC236}">
                  <a16:creationId xmlns:a16="http://schemas.microsoft.com/office/drawing/2014/main" id="{35C98B6A-0DFD-610D-C0E6-340847F26776}"/>
                </a:ext>
              </a:extLst>
            </p:cNvPr>
            <p:cNvSpPr txBox="1"/>
            <p:nvPr/>
          </p:nvSpPr>
          <p:spPr>
            <a:xfrm>
              <a:off x="3410790" y="4136573"/>
              <a:ext cx="2712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a:t>
              </a:r>
            </a:p>
          </p:txBody>
        </p:sp>
        <p:sp>
          <p:nvSpPr>
            <p:cNvPr id="196" name="TextBox 195">
              <a:extLst>
                <a:ext uri="{FF2B5EF4-FFF2-40B4-BE49-F238E27FC236}">
                  <a16:creationId xmlns:a16="http://schemas.microsoft.com/office/drawing/2014/main" id="{FCEA164F-9C66-FE8A-6BE6-EE9829AAA3B2}"/>
                </a:ext>
              </a:extLst>
            </p:cNvPr>
            <p:cNvSpPr txBox="1"/>
            <p:nvPr/>
          </p:nvSpPr>
          <p:spPr>
            <a:xfrm>
              <a:off x="3862734" y="4136573"/>
              <a:ext cx="27924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a:t>
              </a:r>
            </a:p>
          </p:txBody>
        </p:sp>
        <p:sp>
          <p:nvSpPr>
            <p:cNvPr id="197" name="TextBox 196">
              <a:extLst>
                <a:ext uri="{FF2B5EF4-FFF2-40B4-BE49-F238E27FC236}">
                  <a16:creationId xmlns:a16="http://schemas.microsoft.com/office/drawing/2014/main" id="{1ED84255-79E7-BEBC-9E2D-EDDE3448F0FC}"/>
                </a:ext>
              </a:extLst>
            </p:cNvPr>
            <p:cNvSpPr txBox="1"/>
            <p:nvPr/>
          </p:nvSpPr>
          <p:spPr>
            <a:xfrm>
              <a:off x="4314678" y="4136573"/>
              <a:ext cx="26000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a:t>
              </a:r>
            </a:p>
          </p:txBody>
        </p:sp>
        <p:sp>
          <p:nvSpPr>
            <p:cNvPr id="198" name="TextBox 197">
              <a:extLst>
                <a:ext uri="{FF2B5EF4-FFF2-40B4-BE49-F238E27FC236}">
                  <a16:creationId xmlns:a16="http://schemas.microsoft.com/office/drawing/2014/main" id="{73740B2B-8A53-FDF5-1CA5-87E1AAA7FDE4}"/>
                </a:ext>
              </a:extLst>
            </p:cNvPr>
            <p:cNvSpPr txBox="1"/>
            <p:nvPr/>
          </p:nvSpPr>
          <p:spPr>
            <a:xfrm>
              <a:off x="2845861" y="4518696"/>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a:t>
              </a:r>
            </a:p>
          </p:txBody>
        </p:sp>
        <p:sp>
          <p:nvSpPr>
            <p:cNvPr id="199" name="TextBox 198">
              <a:extLst>
                <a:ext uri="{FF2B5EF4-FFF2-40B4-BE49-F238E27FC236}">
                  <a16:creationId xmlns:a16="http://schemas.microsoft.com/office/drawing/2014/main" id="{B90F1F50-7F7F-D25F-A886-A517427ABCB6}"/>
                </a:ext>
              </a:extLst>
            </p:cNvPr>
            <p:cNvSpPr txBox="1"/>
            <p:nvPr/>
          </p:nvSpPr>
          <p:spPr>
            <a:xfrm>
              <a:off x="2845861" y="4876046"/>
              <a:ext cx="506870"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Sp2</a:t>
              </a:r>
            </a:p>
          </p:txBody>
        </p:sp>
      </p:grpSp>
      <p:sp>
        <p:nvSpPr>
          <p:cNvPr id="206" name="TextBox 205">
            <a:extLst>
              <a:ext uri="{FF2B5EF4-FFF2-40B4-BE49-F238E27FC236}">
                <a16:creationId xmlns:a16="http://schemas.microsoft.com/office/drawing/2014/main" id="{DBC766FE-B283-AABD-412C-C19ECB76B0BA}"/>
              </a:ext>
            </a:extLst>
          </p:cNvPr>
          <p:cNvSpPr txBox="1"/>
          <p:nvPr/>
        </p:nvSpPr>
        <p:spPr>
          <a:xfrm>
            <a:off x="6663401" y="518596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09" name="TextBox 208">
            <a:extLst>
              <a:ext uri="{FF2B5EF4-FFF2-40B4-BE49-F238E27FC236}">
                <a16:creationId xmlns:a16="http://schemas.microsoft.com/office/drawing/2014/main" id="{A51124C0-6AB1-6D1B-B866-6D4BD1C75AE2}"/>
              </a:ext>
            </a:extLst>
          </p:cNvPr>
          <p:cNvSpPr txBox="1"/>
          <p:nvPr/>
        </p:nvSpPr>
        <p:spPr>
          <a:xfrm>
            <a:off x="7125857" y="518596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10" name="TextBox 209">
            <a:extLst>
              <a:ext uri="{FF2B5EF4-FFF2-40B4-BE49-F238E27FC236}">
                <a16:creationId xmlns:a16="http://schemas.microsoft.com/office/drawing/2014/main" id="{509DD4FA-7160-0AF9-696B-41DE34F73A27}"/>
              </a:ext>
            </a:extLst>
          </p:cNvPr>
          <p:cNvSpPr txBox="1"/>
          <p:nvPr/>
        </p:nvSpPr>
        <p:spPr>
          <a:xfrm>
            <a:off x="6269265" y="4842869"/>
            <a:ext cx="40267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a,a</a:t>
            </a:r>
            <a:endParaRPr lang="en-US" sz="1400" dirty="0">
              <a:latin typeface="Calibri" panose="020F0502020204030204" pitchFamily="34" charset="0"/>
              <a:cs typeface="Calibri" panose="020F0502020204030204" pitchFamily="34" charset="0"/>
            </a:endParaRPr>
          </a:p>
        </p:txBody>
      </p:sp>
      <p:sp>
        <p:nvSpPr>
          <p:cNvPr id="214" name="TextBox 213">
            <a:extLst>
              <a:ext uri="{FF2B5EF4-FFF2-40B4-BE49-F238E27FC236}">
                <a16:creationId xmlns:a16="http://schemas.microsoft.com/office/drawing/2014/main" id="{AA25F47D-8BB1-E9E5-6601-EB01502A019E}"/>
              </a:ext>
            </a:extLst>
          </p:cNvPr>
          <p:cNvSpPr txBox="1"/>
          <p:nvPr/>
        </p:nvSpPr>
        <p:spPr>
          <a:xfrm>
            <a:off x="5155594" y="5254551"/>
            <a:ext cx="936475"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Sp1,Sp2</a:t>
            </a:r>
          </a:p>
        </p:txBody>
      </p:sp>
      <p:sp>
        <p:nvSpPr>
          <p:cNvPr id="216" name="TextBox 215">
            <a:extLst>
              <a:ext uri="{FF2B5EF4-FFF2-40B4-BE49-F238E27FC236}">
                <a16:creationId xmlns:a16="http://schemas.microsoft.com/office/drawing/2014/main" id="{017F74AF-41A2-6FB5-3D8A-50C482CC73BD}"/>
              </a:ext>
            </a:extLst>
          </p:cNvPr>
          <p:cNvSpPr txBox="1"/>
          <p:nvPr/>
        </p:nvSpPr>
        <p:spPr>
          <a:xfrm>
            <a:off x="7584653" y="518301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17" name="TextBox 216">
            <a:extLst>
              <a:ext uri="{FF2B5EF4-FFF2-40B4-BE49-F238E27FC236}">
                <a16:creationId xmlns:a16="http://schemas.microsoft.com/office/drawing/2014/main" id="{FC66273B-1F5C-3CEF-BDEB-755F8702AA44}"/>
              </a:ext>
            </a:extLst>
          </p:cNvPr>
          <p:cNvSpPr txBox="1"/>
          <p:nvPr/>
        </p:nvSpPr>
        <p:spPr>
          <a:xfrm>
            <a:off x="8041852" y="517775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18" name="TextBox 217">
            <a:extLst>
              <a:ext uri="{FF2B5EF4-FFF2-40B4-BE49-F238E27FC236}">
                <a16:creationId xmlns:a16="http://schemas.microsoft.com/office/drawing/2014/main" id="{CC2C4E4A-9A41-59DC-8038-A23F84AF37BC}"/>
              </a:ext>
            </a:extLst>
          </p:cNvPr>
          <p:cNvSpPr txBox="1"/>
          <p:nvPr/>
        </p:nvSpPr>
        <p:spPr>
          <a:xfrm>
            <a:off x="8504308" y="517775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19" name="TextBox 218">
            <a:extLst>
              <a:ext uri="{FF2B5EF4-FFF2-40B4-BE49-F238E27FC236}">
                <a16:creationId xmlns:a16="http://schemas.microsoft.com/office/drawing/2014/main" id="{864415E2-4F31-7489-1648-6971AF42EB04}"/>
              </a:ext>
            </a:extLst>
          </p:cNvPr>
          <p:cNvSpPr txBox="1"/>
          <p:nvPr/>
        </p:nvSpPr>
        <p:spPr>
          <a:xfrm>
            <a:off x="6678935" y="4842869"/>
            <a:ext cx="410690"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a,b</a:t>
            </a:r>
            <a:endParaRPr lang="en-US" sz="1400" dirty="0">
              <a:latin typeface="Calibri" panose="020F0502020204030204" pitchFamily="34" charset="0"/>
              <a:cs typeface="Calibri" panose="020F0502020204030204" pitchFamily="34" charset="0"/>
            </a:endParaRPr>
          </a:p>
        </p:txBody>
      </p:sp>
      <p:sp>
        <p:nvSpPr>
          <p:cNvPr id="220" name="TextBox 219">
            <a:extLst>
              <a:ext uri="{FF2B5EF4-FFF2-40B4-BE49-F238E27FC236}">
                <a16:creationId xmlns:a16="http://schemas.microsoft.com/office/drawing/2014/main" id="{B538850B-B557-B5D1-1ADE-6D044674517A}"/>
              </a:ext>
            </a:extLst>
          </p:cNvPr>
          <p:cNvSpPr txBox="1"/>
          <p:nvPr/>
        </p:nvSpPr>
        <p:spPr>
          <a:xfrm>
            <a:off x="7139945" y="4842869"/>
            <a:ext cx="39145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a,c</a:t>
            </a:r>
            <a:endParaRPr lang="en-US" sz="1400" dirty="0">
              <a:latin typeface="Calibri" panose="020F0502020204030204" pitchFamily="34" charset="0"/>
              <a:cs typeface="Calibri" panose="020F0502020204030204" pitchFamily="34" charset="0"/>
            </a:endParaRPr>
          </a:p>
        </p:txBody>
      </p:sp>
      <p:sp>
        <p:nvSpPr>
          <p:cNvPr id="221" name="TextBox 220">
            <a:extLst>
              <a:ext uri="{FF2B5EF4-FFF2-40B4-BE49-F238E27FC236}">
                <a16:creationId xmlns:a16="http://schemas.microsoft.com/office/drawing/2014/main" id="{90800C52-0D68-D17F-29DF-B9147434D692}"/>
              </a:ext>
            </a:extLst>
          </p:cNvPr>
          <p:cNvSpPr txBox="1"/>
          <p:nvPr/>
        </p:nvSpPr>
        <p:spPr>
          <a:xfrm>
            <a:off x="7600955" y="4842869"/>
            <a:ext cx="45076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a</a:t>
            </a:r>
          </a:p>
        </p:txBody>
      </p:sp>
      <p:sp>
        <p:nvSpPr>
          <p:cNvPr id="222" name="TextBox 221">
            <a:extLst>
              <a:ext uri="{FF2B5EF4-FFF2-40B4-BE49-F238E27FC236}">
                <a16:creationId xmlns:a16="http://schemas.microsoft.com/office/drawing/2014/main" id="{4DF66FD4-1ED4-4A0D-D54A-A4E60C511B86}"/>
              </a:ext>
            </a:extLst>
          </p:cNvPr>
          <p:cNvSpPr txBox="1"/>
          <p:nvPr/>
        </p:nvSpPr>
        <p:spPr>
          <a:xfrm>
            <a:off x="8073395" y="4842869"/>
            <a:ext cx="49885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b</a:t>
            </a:r>
          </a:p>
        </p:txBody>
      </p:sp>
      <p:sp>
        <p:nvSpPr>
          <p:cNvPr id="223" name="TextBox 222">
            <a:extLst>
              <a:ext uri="{FF2B5EF4-FFF2-40B4-BE49-F238E27FC236}">
                <a16:creationId xmlns:a16="http://schemas.microsoft.com/office/drawing/2014/main" id="{6FAED05B-6633-EF0A-AF3B-F2FEE650F19E}"/>
              </a:ext>
            </a:extLst>
          </p:cNvPr>
          <p:cNvSpPr txBox="1"/>
          <p:nvPr/>
        </p:nvSpPr>
        <p:spPr>
          <a:xfrm>
            <a:off x="8488685" y="4842869"/>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c</a:t>
            </a:r>
          </a:p>
        </p:txBody>
      </p:sp>
      <p:sp>
        <p:nvSpPr>
          <p:cNvPr id="224" name="TextBox 223">
            <a:extLst>
              <a:ext uri="{FF2B5EF4-FFF2-40B4-BE49-F238E27FC236}">
                <a16:creationId xmlns:a16="http://schemas.microsoft.com/office/drawing/2014/main" id="{D94E1801-4CC7-5240-4A97-802F2CC2305D}"/>
              </a:ext>
            </a:extLst>
          </p:cNvPr>
          <p:cNvSpPr txBox="1"/>
          <p:nvPr/>
        </p:nvSpPr>
        <p:spPr>
          <a:xfrm>
            <a:off x="8971493" y="517539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25" name="TextBox 224">
            <a:extLst>
              <a:ext uri="{FF2B5EF4-FFF2-40B4-BE49-F238E27FC236}">
                <a16:creationId xmlns:a16="http://schemas.microsoft.com/office/drawing/2014/main" id="{BB5025F9-B1B3-8847-9B81-1D717205C4E7}"/>
              </a:ext>
            </a:extLst>
          </p:cNvPr>
          <p:cNvSpPr txBox="1"/>
          <p:nvPr/>
        </p:nvSpPr>
        <p:spPr>
          <a:xfrm>
            <a:off x="9428692" y="517013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26" name="TextBox 225">
            <a:extLst>
              <a:ext uri="{FF2B5EF4-FFF2-40B4-BE49-F238E27FC236}">
                <a16:creationId xmlns:a16="http://schemas.microsoft.com/office/drawing/2014/main" id="{B834C0C1-F172-66E9-B5C3-3B441F33B44F}"/>
              </a:ext>
            </a:extLst>
          </p:cNvPr>
          <p:cNvSpPr txBox="1"/>
          <p:nvPr/>
        </p:nvSpPr>
        <p:spPr>
          <a:xfrm>
            <a:off x="9891148" y="517013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27" name="TextBox 226">
            <a:extLst>
              <a:ext uri="{FF2B5EF4-FFF2-40B4-BE49-F238E27FC236}">
                <a16:creationId xmlns:a16="http://schemas.microsoft.com/office/drawing/2014/main" id="{7C87E48D-3465-CF5C-3AD8-2F9063933CA7}"/>
              </a:ext>
            </a:extLst>
          </p:cNvPr>
          <p:cNvSpPr txBox="1"/>
          <p:nvPr/>
        </p:nvSpPr>
        <p:spPr>
          <a:xfrm>
            <a:off x="8987795" y="4842869"/>
            <a:ext cx="4315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a</a:t>
            </a:r>
          </a:p>
        </p:txBody>
      </p:sp>
      <p:sp>
        <p:nvSpPr>
          <p:cNvPr id="228" name="TextBox 227">
            <a:extLst>
              <a:ext uri="{FF2B5EF4-FFF2-40B4-BE49-F238E27FC236}">
                <a16:creationId xmlns:a16="http://schemas.microsoft.com/office/drawing/2014/main" id="{A9D7A49C-50BB-A61B-9EA2-3F403AC6D188}"/>
              </a:ext>
            </a:extLst>
          </p:cNvPr>
          <p:cNvSpPr txBox="1"/>
          <p:nvPr/>
        </p:nvSpPr>
        <p:spPr>
          <a:xfrm>
            <a:off x="9460235" y="4842869"/>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b</a:t>
            </a:r>
          </a:p>
        </p:txBody>
      </p:sp>
      <p:sp>
        <p:nvSpPr>
          <p:cNvPr id="229" name="TextBox 228">
            <a:extLst>
              <a:ext uri="{FF2B5EF4-FFF2-40B4-BE49-F238E27FC236}">
                <a16:creationId xmlns:a16="http://schemas.microsoft.com/office/drawing/2014/main" id="{8E21DB8D-6C8C-583D-1D5D-8B588E33E5B8}"/>
              </a:ext>
            </a:extLst>
          </p:cNvPr>
          <p:cNvSpPr txBox="1"/>
          <p:nvPr/>
        </p:nvSpPr>
        <p:spPr>
          <a:xfrm>
            <a:off x="9875525" y="4842869"/>
            <a:ext cx="460382"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c</a:t>
            </a:r>
          </a:p>
        </p:txBody>
      </p:sp>
      <p:sp>
        <p:nvSpPr>
          <p:cNvPr id="230" name="TextBox 229">
            <a:extLst>
              <a:ext uri="{FF2B5EF4-FFF2-40B4-BE49-F238E27FC236}">
                <a16:creationId xmlns:a16="http://schemas.microsoft.com/office/drawing/2014/main" id="{0C6B8D91-A81B-4357-B92E-42CF5CA85837}"/>
              </a:ext>
            </a:extLst>
          </p:cNvPr>
          <p:cNvSpPr txBox="1"/>
          <p:nvPr/>
        </p:nvSpPr>
        <p:spPr>
          <a:xfrm>
            <a:off x="6205050" y="519299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43" name="TextBox 242">
            <a:extLst>
              <a:ext uri="{FF2B5EF4-FFF2-40B4-BE49-F238E27FC236}">
                <a16:creationId xmlns:a16="http://schemas.microsoft.com/office/drawing/2014/main" id="{84324685-B9A6-5D69-4648-7E6BC7695E76}"/>
              </a:ext>
            </a:extLst>
          </p:cNvPr>
          <p:cNvSpPr txBox="1"/>
          <p:nvPr/>
        </p:nvSpPr>
        <p:spPr>
          <a:xfrm>
            <a:off x="393113" y="6138385"/>
            <a:ext cx="9754465" cy="369332"/>
          </a:xfrm>
          <a:prstGeom prst="rect">
            <a:avLst/>
          </a:prstGeom>
          <a:noFill/>
        </p:spPr>
        <p:txBody>
          <a:bodyPr wrap="none" rtlCol="0">
            <a:spAutoFit/>
          </a:bodyPr>
          <a:lstStyle/>
          <a:p>
            <a:r>
              <a:rPr lang="en-US" dirty="0"/>
              <a:t>The permitted sequences for</a:t>
            </a:r>
            <a:r>
              <a:rPr lang="en-US" dirty="0">
                <a:latin typeface="Courier New" panose="02070309020205020404" pitchFamily="49" charset="0"/>
                <a:cs typeface="Courier New" panose="02070309020205020404" pitchFamily="49" charset="0"/>
              </a:rPr>
              <a:t>(Sp1, Sp2)</a:t>
            </a:r>
            <a:r>
              <a:rPr lang="en-US" dirty="0">
                <a:latin typeface="Calibri" panose="020F0502020204030204" pitchFamily="34" charset="0"/>
                <a:cs typeface="Calibri" panose="020F0502020204030204" pitchFamily="34" charset="0"/>
              </a:rPr>
              <a:t>are</a:t>
            </a:r>
            <a:r>
              <a:rPr lang="en-US" dirty="0"/>
              <a:t>: </a:t>
            </a:r>
            <a:r>
              <a:rPr lang="en-US" dirty="0">
                <a:latin typeface="Courier New" panose="02070309020205020404" pitchFamily="49" charset="0"/>
                <a:cs typeface="Courier New" panose="02070309020205020404" pitchFamily="49" charset="0"/>
              </a:rPr>
              <a:t>(S1,S2), (S2, S1). </a:t>
            </a:r>
            <a:r>
              <a:rPr lang="en-US" dirty="0">
                <a:latin typeface="Calibri" panose="020F0502020204030204" pitchFamily="34" charset="0"/>
                <a:cs typeface="Calibri" panose="020F0502020204030204" pitchFamily="34" charset="0"/>
              </a:rPr>
              <a:t>We have 2 subsets, not 4. </a:t>
            </a:r>
          </a:p>
        </p:txBody>
      </p:sp>
      <p:sp>
        <p:nvSpPr>
          <p:cNvPr id="245" name="TextBox 244">
            <a:extLst>
              <a:ext uri="{FF2B5EF4-FFF2-40B4-BE49-F238E27FC236}">
                <a16:creationId xmlns:a16="http://schemas.microsoft.com/office/drawing/2014/main" id="{A1F8DA9A-36FA-AB1C-46B7-9ED7915861A7}"/>
              </a:ext>
            </a:extLst>
          </p:cNvPr>
          <p:cNvSpPr txBox="1"/>
          <p:nvPr/>
        </p:nvSpPr>
        <p:spPr>
          <a:xfrm>
            <a:off x="6205288" y="3061027"/>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46" name="TextBox 245">
            <a:extLst>
              <a:ext uri="{FF2B5EF4-FFF2-40B4-BE49-F238E27FC236}">
                <a16:creationId xmlns:a16="http://schemas.microsoft.com/office/drawing/2014/main" id="{F562DE93-C51B-353E-2B19-B4495B081FCE}"/>
              </a:ext>
            </a:extLst>
          </p:cNvPr>
          <p:cNvSpPr txBox="1"/>
          <p:nvPr/>
        </p:nvSpPr>
        <p:spPr>
          <a:xfrm>
            <a:off x="6205288" y="269487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47" name="TextBox 246">
            <a:extLst>
              <a:ext uri="{FF2B5EF4-FFF2-40B4-BE49-F238E27FC236}">
                <a16:creationId xmlns:a16="http://schemas.microsoft.com/office/drawing/2014/main" id="{84E0EDFA-CEE3-5417-66D9-8EF9C96E394E}"/>
              </a:ext>
            </a:extLst>
          </p:cNvPr>
          <p:cNvSpPr txBox="1"/>
          <p:nvPr/>
        </p:nvSpPr>
        <p:spPr>
          <a:xfrm>
            <a:off x="6662487" y="305577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48" name="TextBox 247">
            <a:extLst>
              <a:ext uri="{FF2B5EF4-FFF2-40B4-BE49-F238E27FC236}">
                <a16:creationId xmlns:a16="http://schemas.microsoft.com/office/drawing/2014/main" id="{8E1BC57C-BE2C-58E9-DCFA-B85792EDF0FB}"/>
              </a:ext>
            </a:extLst>
          </p:cNvPr>
          <p:cNvSpPr txBox="1"/>
          <p:nvPr/>
        </p:nvSpPr>
        <p:spPr>
          <a:xfrm>
            <a:off x="6662487" y="268961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49" name="TextBox 248">
            <a:extLst>
              <a:ext uri="{FF2B5EF4-FFF2-40B4-BE49-F238E27FC236}">
                <a16:creationId xmlns:a16="http://schemas.microsoft.com/office/drawing/2014/main" id="{251D2198-26A3-5DC7-1554-FDF758555287}"/>
              </a:ext>
            </a:extLst>
          </p:cNvPr>
          <p:cNvSpPr txBox="1"/>
          <p:nvPr/>
        </p:nvSpPr>
        <p:spPr>
          <a:xfrm>
            <a:off x="6662487" y="2323462"/>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50" name="TextBox 249">
            <a:extLst>
              <a:ext uri="{FF2B5EF4-FFF2-40B4-BE49-F238E27FC236}">
                <a16:creationId xmlns:a16="http://schemas.microsoft.com/office/drawing/2014/main" id="{3AD9CD04-0077-3718-B463-8643CFC2104A}"/>
              </a:ext>
            </a:extLst>
          </p:cNvPr>
          <p:cNvSpPr txBox="1"/>
          <p:nvPr/>
        </p:nvSpPr>
        <p:spPr>
          <a:xfrm>
            <a:off x="7124943" y="305577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51" name="TextBox 250">
            <a:extLst>
              <a:ext uri="{FF2B5EF4-FFF2-40B4-BE49-F238E27FC236}">
                <a16:creationId xmlns:a16="http://schemas.microsoft.com/office/drawing/2014/main" id="{016991EE-6E98-2B84-624E-880A00CA1A43}"/>
              </a:ext>
            </a:extLst>
          </p:cNvPr>
          <p:cNvSpPr txBox="1"/>
          <p:nvPr/>
        </p:nvSpPr>
        <p:spPr>
          <a:xfrm>
            <a:off x="7124943" y="2689618"/>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52" name="TextBox 251">
            <a:extLst>
              <a:ext uri="{FF2B5EF4-FFF2-40B4-BE49-F238E27FC236}">
                <a16:creationId xmlns:a16="http://schemas.microsoft.com/office/drawing/2014/main" id="{BF3FBA94-1E67-5FFB-269C-881EEF2D8CC9}"/>
              </a:ext>
            </a:extLst>
          </p:cNvPr>
          <p:cNvSpPr txBox="1"/>
          <p:nvPr/>
        </p:nvSpPr>
        <p:spPr>
          <a:xfrm>
            <a:off x="7124943" y="2323462"/>
            <a:ext cx="462455" cy="369332"/>
          </a:xfrm>
          <a:prstGeom prst="rect">
            <a:avLst/>
          </a:prstGeom>
          <a:noFill/>
          <a:ln w="28575">
            <a:solidFill>
              <a:schemeClr val="tx1"/>
            </a:solidFill>
          </a:ln>
        </p:spPr>
        <p:txBody>
          <a:bodyPr wrap="square" rtlCol="0">
            <a:spAutoFit/>
          </a:bodyPr>
          <a:lstStyle/>
          <a:p>
            <a:pPr algn="ctr"/>
            <a:r>
              <a:rPr lang="en-US" dirty="0"/>
              <a:t>2</a:t>
            </a:r>
          </a:p>
        </p:txBody>
      </p:sp>
      <p:sp>
        <p:nvSpPr>
          <p:cNvPr id="253" name="TextBox 252">
            <a:extLst>
              <a:ext uri="{FF2B5EF4-FFF2-40B4-BE49-F238E27FC236}">
                <a16:creationId xmlns:a16="http://schemas.microsoft.com/office/drawing/2014/main" id="{7E84ABD9-561B-4D26-EF6F-659158DF3F25}"/>
              </a:ext>
            </a:extLst>
          </p:cNvPr>
          <p:cNvSpPr txBox="1"/>
          <p:nvPr/>
        </p:nvSpPr>
        <p:spPr>
          <a:xfrm>
            <a:off x="6268351" y="1980362"/>
            <a:ext cx="40267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a,a</a:t>
            </a:r>
            <a:endParaRPr lang="en-US" sz="1400" dirty="0">
              <a:latin typeface="Calibri" panose="020F0502020204030204" pitchFamily="34" charset="0"/>
              <a:cs typeface="Calibri" panose="020F0502020204030204" pitchFamily="34" charset="0"/>
            </a:endParaRPr>
          </a:p>
        </p:txBody>
      </p:sp>
      <p:sp>
        <p:nvSpPr>
          <p:cNvPr id="254" name="TextBox 253">
            <a:extLst>
              <a:ext uri="{FF2B5EF4-FFF2-40B4-BE49-F238E27FC236}">
                <a16:creationId xmlns:a16="http://schemas.microsoft.com/office/drawing/2014/main" id="{CA23D647-9592-49BE-4780-4E6AAAECE15B}"/>
              </a:ext>
            </a:extLst>
          </p:cNvPr>
          <p:cNvSpPr txBox="1"/>
          <p:nvPr/>
        </p:nvSpPr>
        <p:spPr>
          <a:xfrm>
            <a:off x="5329344" y="3073833"/>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S2,S3</a:t>
            </a:r>
          </a:p>
        </p:txBody>
      </p:sp>
      <p:sp>
        <p:nvSpPr>
          <p:cNvPr id="255" name="TextBox 254">
            <a:extLst>
              <a:ext uri="{FF2B5EF4-FFF2-40B4-BE49-F238E27FC236}">
                <a16:creationId xmlns:a16="http://schemas.microsoft.com/office/drawing/2014/main" id="{40F12DAB-5C34-5E0C-6BEA-05C10A71CE01}"/>
              </a:ext>
            </a:extLst>
          </p:cNvPr>
          <p:cNvSpPr txBox="1"/>
          <p:nvPr/>
        </p:nvSpPr>
        <p:spPr>
          <a:xfrm>
            <a:off x="6205288" y="2694872"/>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56" name="TextBox 255">
            <a:extLst>
              <a:ext uri="{FF2B5EF4-FFF2-40B4-BE49-F238E27FC236}">
                <a16:creationId xmlns:a16="http://schemas.microsoft.com/office/drawing/2014/main" id="{6CFD9BA9-1718-503A-EDF1-F35F24A9D05E}"/>
              </a:ext>
            </a:extLst>
          </p:cNvPr>
          <p:cNvSpPr txBox="1"/>
          <p:nvPr/>
        </p:nvSpPr>
        <p:spPr>
          <a:xfrm>
            <a:off x="6662487" y="268961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57" name="TextBox 256">
            <a:extLst>
              <a:ext uri="{FF2B5EF4-FFF2-40B4-BE49-F238E27FC236}">
                <a16:creationId xmlns:a16="http://schemas.microsoft.com/office/drawing/2014/main" id="{F1339B95-1177-7BA1-C2D9-5310D0750137}"/>
              </a:ext>
            </a:extLst>
          </p:cNvPr>
          <p:cNvSpPr txBox="1"/>
          <p:nvPr/>
        </p:nvSpPr>
        <p:spPr>
          <a:xfrm>
            <a:off x="5338379" y="2385017"/>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S1,S2</a:t>
            </a:r>
          </a:p>
        </p:txBody>
      </p:sp>
      <p:sp>
        <p:nvSpPr>
          <p:cNvPr id="258" name="TextBox 257">
            <a:extLst>
              <a:ext uri="{FF2B5EF4-FFF2-40B4-BE49-F238E27FC236}">
                <a16:creationId xmlns:a16="http://schemas.microsoft.com/office/drawing/2014/main" id="{2DB0FE70-CE37-BB77-38C0-E6C6B430294A}"/>
              </a:ext>
            </a:extLst>
          </p:cNvPr>
          <p:cNvSpPr txBox="1"/>
          <p:nvPr/>
        </p:nvSpPr>
        <p:spPr>
          <a:xfrm>
            <a:off x="5355229" y="2724540"/>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S1,S3</a:t>
            </a:r>
          </a:p>
        </p:txBody>
      </p:sp>
      <p:sp>
        <p:nvSpPr>
          <p:cNvPr id="259" name="TextBox 258">
            <a:extLst>
              <a:ext uri="{FF2B5EF4-FFF2-40B4-BE49-F238E27FC236}">
                <a16:creationId xmlns:a16="http://schemas.microsoft.com/office/drawing/2014/main" id="{2C5D654A-49F4-0723-D788-F2A8B4837738}"/>
              </a:ext>
            </a:extLst>
          </p:cNvPr>
          <p:cNvSpPr txBox="1"/>
          <p:nvPr/>
        </p:nvSpPr>
        <p:spPr>
          <a:xfrm>
            <a:off x="7583739" y="232050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60" name="TextBox 259">
            <a:extLst>
              <a:ext uri="{FF2B5EF4-FFF2-40B4-BE49-F238E27FC236}">
                <a16:creationId xmlns:a16="http://schemas.microsoft.com/office/drawing/2014/main" id="{0EBC63AD-BBB6-7940-02BA-487A397526E9}"/>
              </a:ext>
            </a:extLst>
          </p:cNvPr>
          <p:cNvSpPr txBox="1"/>
          <p:nvPr/>
        </p:nvSpPr>
        <p:spPr>
          <a:xfrm>
            <a:off x="8040938" y="231524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61" name="TextBox 260">
            <a:extLst>
              <a:ext uri="{FF2B5EF4-FFF2-40B4-BE49-F238E27FC236}">
                <a16:creationId xmlns:a16="http://schemas.microsoft.com/office/drawing/2014/main" id="{D6AFE704-7687-695A-4159-469E9854F1BA}"/>
              </a:ext>
            </a:extLst>
          </p:cNvPr>
          <p:cNvSpPr txBox="1"/>
          <p:nvPr/>
        </p:nvSpPr>
        <p:spPr>
          <a:xfrm>
            <a:off x="8503394" y="2315249"/>
            <a:ext cx="462455" cy="369332"/>
          </a:xfrm>
          <a:prstGeom prst="rect">
            <a:avLst/>
          </a:prstGeom>
          <a:noFill/>
          <a:ln w="12700">
            <a:solidFill>
              <a:schemeClr val="tx1"/>
            </a:solidFill>
          </a:ln>
        </p:spPr>
        <p:txBody>
          <a:bodyPr wrap="square" rtlCol="0">
            <a:spAutoFit/>
          </a:bodyPr>
          <a:lstStyle/>
          <a:p>
            <a:pPr algn="ctr"/>
            <a:r>
              <a:rPr lang="en-US" dirty="0"/>
              <a:t>1</a:t>
            </a:r>
          </a:p>
        </p:txBody>
      </p:sp>
      <p:sp>
        <p:nvSpPr>
          <p:cNvPr id="262" name="TextBox 261">
            <a:extLst>
              <a:ext uri="{FF2B5EF4-FFF2-40B4-BE49-F238E27FC236}">
                <a16:creationId xmlns:a16="http://schemas.microsoft.com/office/drawing/2014/main" id="{5B87641D-489A-5429-FFE7-CFD36AB31669}"/>
              </a:ext>
            </a:extLst>
          </p:cNvPr>
          <p:cNvSpPr txBox="1"/>
          <p:nvPr/>
        </p:nvSpPr>
        <p:spPr>
          <a:xfrm>
            <a:off x="6678021" y="1980362"/>
            <a:ext cx="410690"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a,b</a:t>
            </a:r>
            <a:endParaRPr lang="en-US" sz="1400" dirty="0">
              <a:latin typeface="Calibri" panose="020F0502020204030204" pitchFamily="34" charset="0"/>
              <a:cs typeface="Calibri" panose="020F0502020204030204" pitchFamily="34" charset="0"/>
            </a:endParaRPr>
          </a:p>
        </p:txBody>
      </p:sp>
      <p:sp>
        <p:nvSpPr>
          <p:cNvPr id="263" name="TextBox 262">
            <a:extLst>
              <a:ext uri="{FF2B5EF4-FFF2-40B4-BE49-F238E27FC236}">
                <a16:creationId xmlns:a16="http://schemas.microsoft.com/office/drawing/2014/main" id="{D623DC3F-BBB7-021C-504F-C9C423E8EB28}"/>
              </a:ext>
            </a:extLst>
          </p:cNvPr>
          <p:cNvSpPr txBox="1"/>
          <p:nvPr/>
        </p:nvSpPr>
        <p:spPr>
          <a:xfrm>
            <a:off x="7139031" y="1980362"/>
            <a:ext cx="391454" cy="307777"/>
          </a:xfrm>
          <a:prstGeom prst="rect">
            <a:avLst/>
          </a:prstGeom>
          <a:noFill/>
        </p:spPr>
        <p:txBody>
          <a:bodyPr wrap="none" rtlCol="0">
            <a:spAutoFit/>
          </a:bodyPr>
          <a:lstStyle/>
          <a:p>
            <a:r>
              <a:rPr lang="en-US" sz="1400" dirty="0" err="1">
                <a:latin typeface="Calibri" panose="020F0502020204030204" pitchFamily="34" charset="0"/>
                <a:cs typeface="Calibri" panose="020F0502020204030204" pitchFamily="34" charset="0"/>
              </a:rPr>
              <a:t>a,c</a:t>
            </a:r>
            <a:endParaRPr lang="en-US" sz="1400" dirty="0">
              <a:latin typeface="Calibri" panose="020F0502020204030204" pitchFamily="34" charset="0"/>
              <a:cs typeface="Calibri" panose="020F0502020204030204" pitchFamily="34" charset="0"/>
            </a:endParaRPr>
          </a:p>
        </p:txBody>
      </p:sp>
      <p:sp>
        <p:nvSpPr>
          <p:cNvPr id="264" name="TextBox 263">
            <a:extLst>
              <a:ext uri="{FF2B5EF4-FFF2-40B4-BE49-F238E27FC236}">
                <a16:creationId xmlns:a16="http://schemas.microsoft.com/office/drawing/2014/main" id="{2730D7CE-957F-04A3-6086-B00FD88A7650}"/>
              </a:ext>
            </a:extLst>
          </p:cNvPr>
          <p:cNvSpPr txBox="1"/>
          <p:nvPr/>
        </p:nvSpPr>
        <p:spPr>
          <a:xfrm>
            <a:off x="7600041" y="1980362"/>
            <a:ext cx="45076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a</a:t>
            </a:r>
          </a:p>
        </p:txBody>
      </p:sp>
      <p:sp>
        <p:nvSpPr>
          <p:cNvPr id="265" name="TextBox 264">
            <a:extLst>
              <a:ext uri="{FF2B5EF4-FFF2-40B4-BE49-F238E27FC236}">
                <a16:creationId xmlns:a16="http://schemas.microsoft.com/office/drawing/2014/main" id="{B96A7A8A-41D8-C66F-9925-F9F6920BD6CB}"/>
              </a:ext>
            </a:extLst>
          </p:cNvPr>
          <p:cNvSpPr txBox="1"/>
          <p:nvPr/>
        </p:nvSpPr>
        <p:spPr>
          <a:xfrm>
            <a:off x="8072481" y="1980362"/>
            <a:ext cx="498855"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b</a:t>
            </a:r>
          </a:p>
        </p:txBody>
      </p:sp>
      <p:sp>
        <p:nvSpPr>
          <p:cNvPr id="266" name="TextBox 265">
            <a:extLst>
              <a:ext uri="{FF2B5EF4-FFF2-40B4-BE49-F238E27FC236}">
                <a16:creationId xmlns:a16="http://schemas.microsoft.com/office/drawing/2014/main" id="{9B914249-8DB6-7420-A012-4161E27734FB}"/>
              </a:ext>
            </a:extLst>
          </p:cNvPr>
          <p:cNvSpPr txBox="1"/>
          <p:nvPr/>
        </p:nvSpPr>
        <p:spPr>
          <a:xfrm>
            <a:off x="8487771" y="1980362"/>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  c</a:t>
            </a:r>
          </a:p>
        </p:txBody>
      </p:sp>
      <p:sp>
        <p:nvSpPr>
          <p:cNvPr id="267" name="TextBox 266">
            <a:extLst>
              <a:ext uri="{FF2B5EF4-FFF2-40B4-BE49-F238E27FC236}">
                <a16:creationId xmlns:a16="http://schemas.microsoft.com/office/drawing/2014/main" id="{C9670CEE-3BAF-240E-3746-D0A7BD72BAE1}"/>
              </a:ext>
            </a:extLst>
          </p:cNvPr>
          <p:cNvSpPr txBox="1"/>
          <p:nvPr/>
        </p:nvSpPr>
        <p:spPr>
          <a:xfrm>
            <a:off x="8970579" y="231288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68" name="TextBox 267">
            <a:extLst>
              <a:ext uri="{FF2B5EF4-FFF2-40B4-BE49-F238E27FC236}">
                <a16:creationId xmlns:a16="http://schemas.microsoft.com/office/drawing/2014/main" id="{5F624AB2-1ED8-6528-D55D-10CAAF83092F}"/>
              </a:ext>
            </a:extLst>
          </p:cNvPr>
          <p:cNvSpPr txBox="1"/>
          <p:nvPr/>
        </p:nvSpPr>
        <p:spPr>
          <a:xfrm>
            <a:off x="9427778" y="230762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69" name="TextBox 268">
            <a:extLst>
              <a:ext uri="{FF2B5EF4-FFF2-40B4-BE49-F238E27FC236}">
                <a16:creationId xmlns:a16="http://schemas.microsoft.com/office/drawing/2014/main" id="{E82B4EE6-C2C2-D893-F818-063660BCBCE2}"/>
              </a:ext>
            </a:extLst>
          </p:cNvPr>
          <p:cNvSpPr txBox="1"/>
          <p:nvPr/>
        </p:nvSpPr>
        <p:spPr>
          <a:xfrm>
            <a:off x="9890234" y="230762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70" name="TextBox 269">
            <a:extLst>
              <a:ext uri="{FF2B5EF4-FFF2-40B4-BE49-F238E27FC236}">
                <a16:creationId xmlns:a16="http://schemas.microsoft.com/office/drawing/2014/main" id="{E42163C8-D504-FC40-7695-337D494C3788}"/>
              </a:ext>
            </a:extLst>
          </p:cNvPr>
          <p:cNvSpPr txBox="1"/>
          <p:nvPr/>
        </p:nvSpPr>
        <p:spPr>
          <a:xfrm>
            <a:off x="8986881" y="1980362"/>
            <a:ext cx="4315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a</a:t>
            </a:r>
          </a:p>
        </p:txBody>
      </p:sp>
      <p:sp>
        <p:nvSpPr>
          <p:cNvPr id="271" name="TextBox 270">
            <a:extLst>
              <a:ext uri="{FF2B5EF4-FFF2-40B4-BE49-F238E27FC236}">
                <a16:creationId xmlns:a16="http://schemas.microsoft.com/office/drawing/2014/main" id="{8C114FA3-5E84-B651-00A2-753708C9BEA8}"/>
              </a:ext>
            </a:extLst>
          </p:cNvPr>
          <p:cNvSpPr txBox="1"/>
          <p:nvPr/>
        </p:nvSpPr>
        <p:spPr>
          <a:xfrm>
            <a:off x="9459321" y="1980362"/>
            <a:ext cx="47961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b</a:t>
            </a:r>
          </a:p>
        </p:txBody>
      </p:sp>
      <p:sp>
        <p:nvSpPr>
          <p:cNvPr id="272" name="TextBox 271">
            <a:extLst>
              <a:ext uri="{FF2B5EF4-FFF2-40B4-BE49-F238E27FC236}">
                <a16:creationId xmlns:a16="http://schemas.microsoft.com/office/drawing/2014/main" id="{9C0E351C-F550-380C-B462-C8B5C925F0A9}"/>
              </a:ext>
            </a:extLst>
          </p:cNvPr>
          <p:cNvSpPr txBox="1"/>
          <p:nvPr/>
        </p:nvSpPr>
        <p:spPr>
          <a:xfrm>
            <a:off x="9874611" y="1980362"/>
            <a:ext cx="460382"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c,  c</a:t>
            </a:r>
          </a:p>
        </p:txBody>
      </p:sp>
      <p:sp>
        <p:nvSpPr>
          <p:cNvPr id="273" name="TextBox 272">
            <a:extLst>
              <a:ext uri="{FF2B5EF4-FFF2-40B4-BE49-F238E27FC236}">
                <a16:creationId xmlns:a16="http://schemas.microsoft.com/office/drawing/2014/main" id="{2744462F-1C2C-29C2-DC71-22F0B1A45E42}"/>
              </a:ext>
            </a:extLst>
          </p:cNvPr>
          <p:cNvSpPr txBox="1"/>
          <p:nvPr/>
        </p:nvSpPr>
        <p:spPr>
          <a:xfrm>
            <a:off x="6204136" y="233048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74" name="TextBox 273">
            <a:extLst>
              <a:ext uri="{FF2B5EF4-FFF2-40B4-BE49-F238E27FC236}">
                <a16:creationId xmlns:a16="http://schemas.microsoft.com/office/drawing/2014/main" id="{99BBFAB9-731E-3085-B66A-ACA89981B99B}"/>
              </a:ext>
            </a:extLst>
          </p:cNvPr>
          <p:cNvSpPr txBox="1"/>
          <p:nvPr/>
        </p:nvSpPr>
        <p:spPr>
          <a:xfrm>
            <a:off x="7588184" y="269197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75" name="TextBox 274">
            <a:extLst>
              <a:ext uri="{FF2B5EF4-FFF2-40B4-BE49-F238E27FC236}">
                <a16:creationId xmlns:a16="http://schemas.microsoft.com/office/drawing/2014/main" id="{83B4571E-C871-1643-B392-5E7F2D57240A}"/>
              </a:ext>
            </a:extLst>
          </p:cNvPr>
          <p:cNvSpPr txBox="1"/>
          <p:nvPr/>
        </p:nvSpPr>
        <p:spPr>
          <a:xfrm>
            <a:off x="8045383" y="268672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76" name="TextBox 275">
            <a:extLst>
              <a:ext uri="{FF2B5EF4-FFF2-40B4-BE49-F238E27FC236}">
                <a16:creationId xmlns:a16="http://schemas.microsoft.com/office/drawing/2014/main" id="{72C1C291-5C07-F43B-6550-5817BA70984E}"/>
              </a:ext>
            </a:extLst>
          </p:cNvPr>
          <p:cNvSpPr txBox="1"/>
          <p:nvPr/>
        </p:nvSpPr>
        <p:spPr>
          <a:xfrm>
            <a:off x="8507839" y="268672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77" name="TextBox 276">
            <a:extLst>
              <a:ext uri="{FF2B5EF4-FFF2-40B4-BE49-F238E27FC236}">
                <a16:creationId xmlns:a16="http://schemas.microsoft.com/office/drawing/2014/main" id="{1D786EC4-593F-F3F2-E831-567009F4AC33}"/>
              </a:ext>
            </a:extLst>
          </p:cNvPr>
          <p:cNvSpPr txBox="1"/>
          <p:nvPr/>
        </p:nvSpPr>
        <p:spPr>
          <a:xfrm>
            <a:off x="8975024" y="2684358"/>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78" name="TextBox 277">
            <a:extLst>
              <a:ext uri="{FF2B5EF4-FFF2-40B4-BE49-F238E27FC236}">
                <a16:creationId xmlns:a16="http://schemas.microsoft.com/office/drawing/2014/main" id="{988D8EC9-F7D6-1E5D-D1E8-14FA5263A5AA}"/>
              </a:ext>
            </a:extLst>
          </p:cNvPr>
          <p:cNvSpPr txBox="1"/>
          <p:nvPr/>
        </p:nvSpPr>
        <p:spPr>
          <a:xfrm>
            <a:off x="9432223" y="26791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79" name="TextBox 278">
            <a:extLst>
              <a:ext uri="{FF2B5EF4-FFF2-40B4-BE49-F238E27FC236}">
                <a16:creationId xmlns:a16="http://schemas.microsoft.com/office/drawing/2014/main" id="{5FB87DEF-3F63-6599-BE38-C15844983172}"/>
              </a:ext>
            </a:extLst>
          </p:cNvPr>
          <p:cNvSpPr txBox="1"/>
          <p:nvPr/>
        </p:nvSpPr>
        <p:spPr>
          <a:xfrm>
            <a:off x="9894679" y="267910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0" name="TextBox 279">
            <a:extLst>
              <a:ext uri="{FF2B5EF4-FFF2-40B4-BE49-F238E27FC236}">
                <a16:creationId xmlns:a16="http://schemas.microsoft.com/office/drawing/2014/main" id="{18D44B50-A6BF-07C8-578F-05C254D504B6}"/>
              </a:ext>
            </a:extLst>
          </p:cNvPr>
          <p:cNvSpPr txBox="1"/>
          <p:nvPr/>
        </p:nvSpPr>
        <p:spPr>
          <a:xfrm>
            <a:off x="7590089" y="3063453"/>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1" name="TextBox 280">
            <a:extLst>
              <a:ext uri="{FF2B5EF4-FFF2-40B4-BE49-F238E27FC236}">
                <a16:creationId xmlns:a16="http://schemas.microsoft.com/office/drawing/2014/main" id="{103603C6-A9A9-ABA6-DCEF-82EDE3789674}"/>
              </a:ext>
            </a:extLst>
          </p:cNvPr>
          <p:cNvSpPr txBox="1"/>
          <p:nvPr/>
        </p:nvSpPr>
        <p:spPr>
          <a:xfrm>
            <a:off x="8047288" y="305819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2" name="TextBox 281">
            <a:extLst>
              <a:ext uri="{FF2B5EF4-FFF2-40B4-BE49-F238E27FC236}">
                <a16:creationId xmlns:a16="http://schemas.microsoft.com/office/drawing/2014/main" id="{0F2BB418-DD1E-4EB2-E120-E956CB9D337B}"/>
              </a:ext>
            </a:extLst>
          </p:cNvPr>
          <p:cNvSpPr txBox="1"/>
          <p:nvPr/>
        </p:nvSpPr>
        <p:spPr>
          <a:xfrm>
            <a:off x="8509744" y="305819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3" name="TextBox 282">
            <a:extLst>
              <a:ext uri="{FF2B5EF4-FFF2-40B4-BE49-F238E27FC236}">
                <a16:creationId xmlns:a16="http://schemas.microsoft.com/office/drawing/2014/main" id="{6B270089-F354-96B4-430D-BD22DF9CCDA6}"/>
              </a:ext>
            </a:extLst>
          </p:cNvPr>
          <p:cNvSpPr txBox="1"/>
          <p:nvPr/>
        </p:nvSpPr>
        <p:spPr>
          <a:xfrm>
            <a:off x="8976929" y="3055833"/>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84" name="TextBox 283">
            <a:extLst>
              <a:ext uri="{FF2B5EF4-FFF2-40B4-BE49-F238E27FC236}">
                <a16:creationId xmlns:a16="http://schemas.microsoft.com/office/drawing/2014/main" id="{69D9C15A-4306-D980-6461-FFD7B01997A6}"/>
              </a:ext>
            </a:extLst>
          </p:cNvPr>
          <p:cNvSpPr txBox="1"/>
          <p:nvPr/>
        </p:nvSpPr>
        <p:spPr>
          <a:xfrm>
            <a:off x="9434128" y="305057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85" name="TextBox 284">
            <a:extLst>
              <a:ext uri="{FF2B5EF4-FFF2-40B4-BE49-F238E27FC236}">
                <a16:creationId xmlns:a16="http://schemas.microsoft.com/office/drawing/2014/main" id="{4A95DEAF-327C-551E-FA3A-953BA36E41CE}"/>
              </a:ext>
            </a:extLst>
          </p:cNvPr>
          <p:cNvSpPr txBox="1"/>
          <p:nvPr/>
        </p:nvSpPr>
        <p:spPr>
          <a:xfrm>
            <a:off x="9896584" y="3050579"/>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86" name="TextBox 285">
            <a:extLst>
              <a:ext uri="{FF2B5EF4-FFF2-40B4-BE49-F238E27FC236}">
                <a16:creationId xmlns:a16="http://schemas.microsoft.com/office/drawing/2014/main" id="{5564A5DD-4E09-9450-1049-FB4D0954D287}"/>
              </a:ext>
            </a:extLst>
          </p:cNvPr>
          <p:cNvSpPr txBox="1"/>
          <p:nvPr/>
        </p:nvSpPr>
        <p:spPr>
          <a:xfrm>
            <a:off x="6208915" y="416265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7" name="TextBox 286">
            <a:extLst>
              <a:ext uri="{FF2B5EF4-FFF2-40B4-BE49-F238E27FC236}">
                <a16:creationId xmlns:a16="http://schemas.microsoft.com/office/drawing/2014/main" id="{BA77A233-B099-EA3D-43B6-0259DEA75478}"/>
              </a:ext>
            </a:extLst>
          </p:cNvPr>
          <p:cNvSpPr txBox="1"/>
          <p:nvPr/>
        </p:nvSpPr>
        <p:spPr>
          <a:xfrm>
            <a:off x="6208915" y="37965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88" name="TextBox 287">
            <a:extLst>
              <a:ext uri="{FF2B5EF4-FFF2-40B4-BE49-F238E27FC236}">
                <a16:creationId xmlns:a16="http://schemas.microsoft.com/office/drawing/2014/main" id="{5BA877EE-7C32-12A9-50AB-71DE03BE06AC}"/>
              </a:ext>
            </a:extLst>
          </p:cNvPr>
          <p:cNvSpPr txBox="1"/>
          <p:nvPr/>
        </p:nvSpPr>
        <p:spPr>
          <a:xfrm>
            <a:off x="6666114" y="415740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89" name="TextBox 288">
            <a:extLst>
              <a:ext uri="{FF2B5EF4-FFF2-40B4-BE49-F238E27FC236}">
                <a16:creationId xmlns:a16="http://schemas.microsoft.com/office/drawing/2014/main" id="{DF46B244-AF36-0668-11CC-EC43BEE44545}"/>
              </a:ext>
            </a:extLst>
          </p:cNvPr>
          <p:cNvSpPr txBox="1"/>
          <p:nvPr/>
        </p:nvSpPr>
        <p:spPr>
          <a:xfrm>
            <a:off x="6666114" y="379125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90" name="TextBox 289">
            <a:extLst>
              <a:ext uri="{FF2B5EF4-FFF2-40B4-BE49-F238E27FC236}">
                <a16:creationId xmlns:a16="http://schemas.microsoft.com/office/drawing/2014/main" id="{9740F1C0-6A14-B4DC-311C-DA84A571E64C}"/>
              </a:ext>
            </a:extLst>
          </p:cNvPr>
          <p:cNvSpPr txBox="1"/>
          <p:nvPr/>
        </p:nvSpPr>
        <p:spPr>
          <a:xfrm>
            <a:off x="6666114" y="34250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91" name="TextBox 290">
            <a:extLst>
              <a:ext uri="{FF2B5EF4-FFF2-40B4-BE49-F238E27FC236}">
                <a16:creationId xmlns:a16="http://schemas.microsoft.com/office/drawing/2014/main" id="{88F9B8DA-278A-84C2-8E1E-21C4F715C6B4}"/>
              </a:ext>
            </a:extLst>
          </p:cNvPr>
          <p:cNvSpPr txBox="1"/>
          <p:nvPr/>
        </p:nvSpPr>
        <p:spPr>
          <a:xfrm>
            <a:off x="7128570" y="415740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92" name="TextBox 291">
            <a:extLst>
              <a:ext uri="{FF2B5EF4-FFF2-40B4-BE49-F238E27FC236}">
                <a16:creationId xmlns:a16="http://schemas.microsoft.com/office/drawing/2014/main" id="{E937CF4B-459D-6B38-23D6-67B71EECC78C}"/>
              </a:ext>
            </a:extLst>
          </p:cNvPr>
          <p:cNvSpPr txBox="1"/>
          <p:nvPr/>
        </p:nvSpPr>
        <p:spPr>
          <a:xfrm>
            <a:off x="7128570" y="379125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93" name="TextBox 292">
            <a:extLst>
              <a:ext uri="{FF2B5EF4-FFF2-40B4-BE49-F238E27FC236}">
                <a16:creationId xmlns:a16="http://schemas.microsoft.com/office/drawing/2014/main" id="{CC42B1CA-3C61-4365-5FEA-16EBBF8C33E8}"/>
              </a:ext>
            </a:extLst>
          </p:cNvPr>
          <p:cNvSpPr txBox="1"/>
          <p:nvPr/>
        </p:nvSpPr>
        <p:spPr>
          <a:xfrm>
            <a:off x="7128570" y="342509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94" name="TextBox 293">
            <a:extLst>
              <a:ext uri="{FF2B5EF4-FFF2-40B4-BE49-F238E27FC236}">
                <a16:creationId xmlns:a16="http://schemas.microsoft.com/office/drawing/2014/main" id="{C04DD8D3-5E15-CF45-30D6-89956502105B}"/>
              </a:ext>
            </a:extLst>
          </p:cNvPr>
          <p:cNvSpPr txBox="1"/>
          <p:nvPr/>
        </p:nvSpPr>
        <p:spPr>
          <a:xfrm>
            <a:off x="5332971" y="4175465"/>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S3,S2</a:t>
            </a:r>
          </a:p>
        </p:txBody>
      </p:sp>
      <p:sp>
        <p:nvSpPr>
          <p:cNvPr id="295" name="TextBox 294">
            <a:extLst>
              <a:ext uri="{FF2B5EF4-FFF2-40B4-BE49-F238E27FC236}">
                <a16:creationId xmlns:a16="http://schemas.microsoft.com/office/drawing/2014/main" id="{E7E6A18C-5A38-DEB2-C762-A7BD48A7B279}"/>
              </a:ext>
            </a:extLst>
          </p:cNvPr>
          <p:cNvSpPr txBox="1"/>
          <p:nvPr/>
        </p:nvSpPr>
        <p:spPr>
          <a:xfrm>
            <a:off x="6208915" y="37965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296" name="TextBox 295">
            <a:extLst>
              <a:ext uri="{FF2B5EF4-FFF2-40B4-BE49-F238E27FC236}">
                <a16:creationId xmlns:a16="http://schemas.microsoft.com/office/drawing/2014/main" id="{1DBC34D4-5A89-F8FF-334D-258979B03186}"/>
              </a:ext>
            </a:extLst>
          </p:cNvPr>
          <p:cNvSpPr txBox="1"/>
          <p:nvPr/>
        </p:nvSpPr>
        <p:spPr>
          <a:xfrm>
            <a:off x="6666114" y="379125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297" name="TextBox 296">
            <a:extLst>
              <a:ext uri="{FF2B5EF4-FFF2-40B4-BE49-F238E27FC236}">
                <a16:creationId xmlns:a16="http://schemas.microsoft.com/office/drawing/2014/main" id="{8E550BA0-CEEB-6040-3652-40FB70E99B97}"/>
              </a:ext>
            </a:extLst>
          </p:cNvPr>
          <p:cNvSpPr txBox="1"/>
          <p:nvPr/>
        </p:nvSpPr>
        <p:spPr>
          <a:xfrm>
            <a:off x="5342006" y="3486649"/>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S2,S1</a:t>
            </a:r>
          </a:p>
        </p:txBody>
      </p:sp>
      <p:sp>
        <p:nvSpPr>
          <p:cNvPr id="298" name="TextBox 297">
            <a:extLst>
              <a:ext uri="{FF2B5EF4-FFF2-40B4-BE49-F238E27FC236}">
                <a16:creationId xmlns:a16="http://schemas.microsoft.com/office/drawing/2014/main" id="{3E53BD28-4C35-87D9-F3DE-BF83B044BB2D}"/>
              </a:ext>
            </a:extLst>
          </p:cNvPr>
          <p:cNvSpPr txBox="1"/>
          <p:nvPr/>
        </p:nvSpPr>
        <p:spPr>
          <a:xfrm>
            <a:off x="5358856" y="3826172"/>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S3,S1</a:t>
            </a:r>
          </a:p>
        </p:txBody>
      </p:sp>
      <p:sp>
        <p:nvSpPr>
          <p:cNvPr id="299" name="TextBox 298">
            <a:extLst>
              <a:ext uri="{FF2B5EF4-FFF2-40B4-BE49-F238E27FC236}">
                <a16:creationId xmlns:a16="http://schemas.microsoft.com/office/drawing/2014/main" id="{937FF4EE-9741-BBAD-7218-E0EE9EE52074}"/>
              </a:ext>
            </a:extLst>
          </p:cNvPr>
          <p:cNvSpPr txBox="1"/>
          <p:nvPr/>
        </p:nvSpPr>
        <p:spPr>
          <a:xfrm>
            <a:off x="7587366" y="342213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0" name="TextBox 299">
            <a:extLst>
              <a:ext uri="{FF2B5EF4-FFF2-40B4-BE49-F238E27FC236}">
                <a16:creationId xmlns:a16="http://schemas.microsoft.com/office/drawing/2014/main" id="{2A45D844-7E29-69FD-1A7C-EFCBEF96466D}"/>
              </a:ext>
            </a:extLst>
          </p:cNvPr>
          <p:cNvSpPr txBox="1"/>
          <p:nvPr/>
        </p:nvSpPr>
        <p:spPr>
          <a:xfrm>
            <a:off x="8044565" y="341688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1" name="TextBox 300">
            <a:extLst>
              <a:ext uri="{FF2B5EF4-FFF2-40B4-BE49-F238E27FC236}">
                <a16:creationId xmlns:a16="http://schemas.microsoft.com/office/drawing/2014/main" id="{5F662AFF-71C7-7168-A68B-CD0B70E762A8}"/>
              </a:ext>
            </a:extLst>
          </p:cNvPr>
          <p:cNvSpPr txBox="1"/>
          <p:nvPr/>
        </p:nvSpPr>
        <p:spPr>
          <a:xfrm>
            <a:off x="8507021" y="341688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2" name="TextBox 301">
            <a:extLst>
              <a:ext uri="{FF2B5EF4-FFF2-40B4-BE49-F238E27FC236}">
                <a16:creationId xmlns:a16="http://schemas.microsoft.com/office/drawing/2014/main" id="{5EDBD83F-E027-128F-9257-9242FDD3DF50}"/>
              </a:ext>
            </a:extLst>
          </p:cNvPr>
          <p:cNvSpPr txBox="1"/>
          <p:nvPr/>
        </p:nvSpPr>
        <p:spPr>
          <a:xfrm>
            <a:off x="8974206" y="3414515"/>
            <a:ext cx="462455" cy="369332"/>
          </a:xfrm>
          <a:prstGeom prst="rect">
            <a:avLst/>
          </a:prstGeom>
          <a:noFill/>
          <a:ln w="19050">
            <a:solidFill>
              <a:schemeClr val="tx1"/>
            </a:solidFill>
          </a:ln>
        </p:spPr>
        <p:txBody>
          <a:bodyPr wrap="square" rtlCol="0">
            <a:spAutoFit/>
          </a:bodyPr>
          <a:lstStyle/>
          <a:p>
            <a:pPr algn="ctr"/>
            <a:r>
              <a:rPr lang="en-US" dirty="0"/>
              <a:t>2</a:t>
            </a:r>
          </a:p>
        </p:txBody>
      </p:sp>
      <p:sp>
        <p:nvSpPr>
          <p:cNvPr id="303" name="TextBox 302">
            <a:extLst>
              <a:ext uri="{FF2B5EF4-FFF2-40B4-BE49-F238E27FC236}">
                <a16:creationId xmlns:a16="http://schemas.microsoft.com/office/drawing/2014/main" id="{B33A1217-AE97-A59C-7770-A802F9A7A6A9}"/>
              </a:ext>
            </a:extLst>
          </p:cNvPr>
          <p:cNvSpPr txBox="1"/>
          <p:nvPr/>
        </p:nvSpPr>
        <p:spPr>
          <a:xfrm>
            <a:off x="9431405" y="340926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04" name="TextBox 303">
            <a:extLst>
              <a:ext uri="{FF2B5EF4-FFF2-40B4-BE49-F238E27FC236}">
                <a16:creationId xmlns:a16="http://schemas.microsoft.com/office/drawing/2014/main" id="{BEBBECBC-BE15-4C14-6728-CDFDE8653FA4}"/>
              </a:ext>
            </a:extLst>
          </p:cNvPr>
          <p:cNvSpPr txBox="1"/>
          <p:nvPr/>
        </p:nvSpPr>
        <p:spPr>
          <a:xfrm>
            <a:off x="9893861" y="340926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5" name="TextBox 304">
            <a:extLst>
              <a:ext uri="{FF2B5EF4-FFF2-40B4-BE49-F238E27FC236}">
                <a16:creationId xmlns:a16="http://schemas.microsoft.com/office/drawing/2014/main" id="{C4D111D3-6823-B70E-C389-92AE09577CF6}"/>
              </a:ext>
            </a:extLst>
          </p:cNvPr>
          <p:cNvSpPr txBox="1"/>
          <p:nvPr/>
        </p:nvSpPr>
        <p:spPr>
          <a:xfrm>
            <a:off x="6207763" y="343212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6" name="TextBox 305">
            <a:extLst>
              <a:ext uri="{FF2B5EF4-FFF2-40B4-BE49-F238E27FC236}">
                <a16:creationId xmlns:a16="http://schemas.microsoft.com/office/drawing/2014/main" id="{93BDA96B-BA0D-CA80-9E8B-3F6AB8164E7C}"/>
              </a:ext>
            </a:extLst>
          </p:cNvPr>
          <p:cNvSpPr txBox="1"/>
          <p:nvPr/>
        </p:nvSpPr>
        <p:spPr>
          <a:xfrm>
            <a:off x="7591811" y="379361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07" name="TextBox 306">
            <a:extLst>
              <a:ext uri="{FF2B5EF4-FFF2-40B4-BE49-F238E27FC236}">
                <a16:creationId xmlns:a16="http://schemas.microsoft.com/office/drawing/2014/main" id="{DFA41889-E356-EF2D-0636-4DB926C5A64F}"/>
              </a:ext>
            </a:extLst>
          </p:cNvPr>
          <p:cNvSpPr txBox="1"/>
          <p:nvPr/>
        </p:nvSpPr>
        <p:spPr>
          <a:xfrm>
            <a:off x="8049010" y="378835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08" name="TextBox 307">
            <a:extLst>
              <a:ext uri="{FF2B5EF4-FFF2-40B4-BE49-F238E27FC236}">
                <a16:creationId xmlns:a16="http://schemas.microsoft.com/office/drawing/2014/main" id="{387D7E2C-6B7B-DBEA-C588-BEE1FE3D75F9}"/>
              </a:ext>
            </a:extLst>
          </p:cNvPr>
          <p:cNvSpPr txBox="1"/>
          <p:nvPr/>
        </p:nvSpPr>
        <p:spPr>
          <a:xfrm>
            <a:off x="8511466" y="378835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09" name="TextBox 308">
            <a:extLst>
              <a:ext uri="{FF2B5EF4-FFF2-40B4-BE49-F238E27FC236}">
                <a16:creationId xmlns:a16="http://schemas.microsoft.com/office/drawing/2014/main" id="{2DB288C1-9ED0-2D07-1771-4E70D1B40E87}"/>
              </a:ext>
            </a:extLst>
          </p:cNvPr>
          <p:cNvSpPr txBox="1"/>
          <p:nvPr/>
        </p:nvSpPr>
        <p:spPr>
          <a:xfrm>
            <a:off x="8978651" y="3785990"/>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10" name="TextBox 309">
            <a:extLst>
              <a:ext uri="{FF2B5EF4-FFF2-40B4-BE49-F238E27FC236}">
                <a16:creationId xmlns:a16="http://schemas.microsoft.com/office/drawing/2014/main" id="{41D8D3CC-59E8-383C-558E-5B4216660D5D}"/>
              </a:ext>
            </a:extLst>
          </p:cNvPr>
          <p:cNvSpPr txBox="1"/>
          <p:nvPr/>
        </p:nvSpPr>
        <p:spPr>
          <a:xfrm>
            <a:off x="9435850" y="378073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1" name="TextBox 310">
            <a:extLst>
              <a:ext uri="{FF2B5EF4-FFF2-40B4-BE49-F238E27FC236}">
                <a16:creationId xmlns:a16="http://schemas.microsoft.com/office/drawing/2014/main" id="{3F84989C-9B63-B454-DB89-4DF51F5BFA85}"/>
              </a:ext>
            </a:extLst>
          </p:cNvPr>
          <p:cNvSpPr txBox="1"/>
          <p:nvPr/>
        </p:nvSpPr>
        <p:spPr>
          <a:xfrm>
            <a:off x="9898306" y="378073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2" name="TextBox 311">
            <a:extLst>
              <a:ext uri="{FF2B5EF4-FFF2-40B4-BE49-F238E27FC236}">
                <a16:creationId xmlns:a16="http://schemas.microsoft.com/office/drawing/2014/main" id="{2C861A29-2846-C260-C650-8B6AF06B8AC1}"/>
              </a:ext>
            </a:extLst>
          </p:cNvPr>
          <p:cNvSpPr txBox="1"/>
          <p:nvPr/>
        </p:nvSpPr>
        <p:spPr>
          <a:xfrm>
            <a:off x="7593716" y="4165085"/>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13" name="TextBox 312">
            <a:extLst>
              <a:ext uri="{FF2B5EF4-FFF2-40B4-BE49-F238E27FC236}">
                <a16:creationId xmlns:a16="http://schemas.microsoft.com/office/drawing/2014/main" id="{5D2CE9B7-61ED-399C-EC7B-BAD317F04B60}"/>
              </a:ext>
            </a:extLst>
          </p:cNvPr>
          <p:cNvSpPr txBox="1"/>
          <p:nvPr/>
        </p:nvSpPr>
        <p:spPr>
          <a:xfrm>
            <a:off x="8050915" y="415983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4" name="TextBox 313">
            <a:extLst>
              <a:ext uri="{FF2B5EF4-FFF2-40B4-BE49-F238E27FC236}">
                <a16:creationId xmlns:a16="http://schemas.microsoft.com/office/drawing/2014/main" id="{37F23243-EDFE-29DF-A673-4BBCF4EBEEC5}"/>
              </a:ext>
            </a:extLst>
          </p:cNvPr>
          <p:cNvSpPr txBox="1"/>
          <p:nvPr/>
        </p:nvSpPr>
        <p:spPr>
          <a:xfrm>
            <a:off x="8513371" y="415983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15" name="TextBox 314">
            <a:extLst>
              <a:ext uri="{FF2B5EF4-FFF2-40B4-BE49-F238E27FC236}">
                <a16:creationId xmlns:a16="http://schemas.microsoft.com/office/drawing/2014/main" id="{F5BC0597-793B-5E83-5190-8C60FD892D1F}"/>
              </a:ext>
            </a:extLst>
          </p:cNvPr>
          <p:cNvSpPr txBox="1"/>
          <p:nvPr/>
        </p:nvSpPr>
        <p:spPr>
          <a:xfrm>
            <a:off x="8980556" y="415746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6" name="TextBox 315">
            <a:extLst>
              <a:ext uri="{FF2B5EF4-FFF2-40B4-BE49-F238E27FC236}">
                <a16:creationId xmlns:a16="http://schemas.microsoft.com/office/drawing/2014/main" id="{EF964B14-4DB2-0B14-395A-06B8335D7BF5}"/>
              </a:ext>
            </a:extLst>
          </p:cNvPr>
          <p:cNvSpPr txBox="1"/>
          <p:nvPr/>
        </p:nvSpPr>
        <p:spPr>
          <a:xfrm>
            <a:off x="9437755" y="415221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7" name="TextBox 316">
            <a:extLst>
              <a:ext uri="{FF2B5EF4-FFF2-40B4-BE49-F238E27FC236}">
                <a16:creationId xmlns:a16="http://schemas.microsoft.com/office/drawing/2014/main" id="{7B3C0103-818F-40AC-8A0C-2AAE0DB8DDFA}"/>
              </a:ext>
            </a:extLst>
          </p:cNvPr>
          <p:cNvSpPr txBox="1"/>
          <p:nvPr/>
        </p:nvSpPr>
        <p:spPr>
          <a:xfrm>
            <a:off x="9900211" y="4152211"/>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18" name="TextBox 317">
            <a:extLst>
              <a:ext uri="{FF2B5EF4-FFF2-40B4-BE49-F238E27FC236}">
                <a16:creationId xmlns:a16="http://schemas.microsoft.com/office/drawing/2014/main" id="{902FAA32-4F81-F549-2B2F-C9E7943584E8}"/>
              </a:ext>
            </a:extLst>
          </p:cNvPr>
          <p:cNvSpPr txBox="1"/>
          <p:nvPr/>
        </p:nvSpPr>
        <p:spPr>
          <a:xfrm>
            <a:off x="6208915" y="4162659"/>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19" name="TextBox 318">
            <a:extLst>
              <a:ext uri="{FF2B5EF4-FFF2-40B4-BE49-F238E27FC236}">
                <a16:creationId xmlns:a16="http://schemas.microsoft.com/office/drawing/2014/main" id="{504C6859-DFE8-7DE0-4DF2-0C39C64F211A}"/>
              </a:ext>
            </a:extLst>
          </p:cNvPr>
          <p:cNvSpPr txBox="1"/>
          <p:nvPr/>
        </p:nvSpPr>
        <p:spPr>
          <a:xfrm>
            <a:off x="6208915" y="37965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21" name="TextBox 320">
            <a:extLst>
              <a:ext uri="{FF2B5EF4-FFF2-40B4-BE49-F238E27FC236}">
                <a16:creationId xmlns:a16="http://schemas.microsoft.com/office/drawing/2014/main" id="{D633A3FD-F3A6-847F-2828-0E019E13573E}"/>
              </a:ext>
            </a:extLst>
          </p:cNvPr>
          <p:cNvSpPr txBox="1"/>
          <p:nvPr/>
        </p:nvSpPr>
        <p:spPr>
          <a:xfrm>
            <a:off x="6666114" y="379125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22" name="TextBox 321">
            <a:extLst>
              <a:ext uri="{FF2B5EF4-FFF2-40B4-BE49-F238E27FC236}">
                <a16:creationId xmlns:a16="http://schemas.microsoft.com/office/drawing/2014/main" id="{FF13AE60-AA87-0255-CE65-C3B71E82B849}"/>
              </a:ext>
            </a:extLst>
          </p:cNvPr>
          <p:cNvSpPr txBox="1"/>
          <p:nvPr/>
        </p:nvSpPr>
        <p:spPr>
          <a:xfrm>
            <a:off x="6666114" y="3425094"/>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27" name="TextBox 326">
            <a:extLst>
              <a:ext uri="{FF2B5EF4-FFF2-40B4-BE49-F238E27FC236}">
                <a16:creationId xmlns:a16="http://schemas.microsoft.com/office/drawing/2014/main" id="{06C44EB3-62FE-3BB3-FAEA-5737215E5A41}"/>
              </a:ext>
            </a:extLst>
          </p:cNvPr>
          <p:cNvSpPr txBox="1"/>
          <p:nvPr/>
        </p:nvSpPr>
        <p:spPr>
          <a:xfrm>
            <a:off x="6208915" y="3796504"/>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28" name="TextBox 327">
            <a:extLst>
              <a:ext uri="{FF2B5EF4-FFF2-40B4-BE49-F238E27FC236}">
                <a16:creationId xmlns:a16="http://schemas.microsoft.com/office/drawing/2014/main" id="{1AC4CF5B-CA15-9415-49A6-E13140263F12}"/>
              </a:ext>
            </a:extLst>
          </p:cNvPr>
          <p:cNvSpPr txBox="1"/>
          <p:nvPr/>
        </p:nvSpPr>
        <p:spPr>
          <a:xfrm>
            <a:off x="6666114" y="379125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1" name="TextBox 330">
            <a:extLst>
              <a:ext uri="{FF2B5EF4-FFF2-40B4-BE49-F238E27FC236}">
                <a16:creationId xmlns:a16="http://schemas.microsoft.com/office/drawing/2014/main" id="{D8D79CCB-CED9-B8F3-5009-93073EC08CD1}"/>
              </a:ext>
            </a:extLst>
          </p:cNvPr>
          <p:cNvSpPr txBox="1"/>
          <p:nvPr/>
        </p:nvSpPr>
        <p:spPr>
          <a:xfrm>
            <a:off x="7587366" y="3422135"/>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2" name="TextBox 331">
            <a:extLst>
              <a:ext uri="{FF2B5EF4-FFF2-40B4-BE49-F238E27FC236}">
                <a16:creationId xmlns:a16="http://schemas.microsoft.com/office/drawing/2014/main" id="{A11C4D7A-1E1A-7880-FD19-88C65D8CB37F}"/>
              </a:ext>
            </a:extLst>
          </p:cNvPr>
          <p:cNvSpPr txBox="1"/>
          <p:nvPr/>
        </p:nvSpPr>
        <p:spPr>
          <a:xfrm>
            <a:off x="8044565" y="341688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6" name="TextBox 335">
            <a:extLst>
              <a:ext uri="{FF2B5EF4-FFF2-40B4-BE49-F238E27FC236}">
                <a16:creationId xmlns:a16="http://schemas.microsoft.com/office/drawing/2014/main" id="{0E0A0C50-7AE7-7C27-FA50-8994D989A99A}"/>
              </a:ext>
            </a:extLst>
          </p:cNvPr>
          <p:cNvSpPr txBox="1"/>
          <p:nvPr/>
        </p:nvSpPr>
        <p:spPr>
          <a:xfrm>
            <a:off x="9893861" y="340926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7" name="TextBox 336">
            <a:extLst>
              <a:ext uri="{FF2B5EF4-FFF2-40B4-BE49-F238E27FC236}">
                <a16:creationId xmlns:a16="http://schemas.microsoft.com/office/drawing/2014/main" id="{BC50C400-7227-A7E1-C835-342180B4D9B0}"/>
              </a:ext>
            </a:extLst>
          </p:cNvPr>
          <p:cNvSpPr txBox="1"/>
          <p:nvPr/>
        </p:nvSpPr>
        <p:spPr>
          <a:xfrm>
            <a:off x="6207763" y="3432121"/>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8" name="TextBox 337">
            <a:extLst>
              <a:ext uri="{FF2B5EF4-FFF2-40B4-BE49-F238E27FC236}">
                <a16:creationId xmlns:a16="http://schemas.microsoft.com/office/drawing/2014/main" id="{C8AC9740-CD34-5656-8EEA-0C7B2F3FFA72}"/>
              </a:ext>
            </a:extLst>
          </p:cNvPr>
          <p:cNvSpPr txBox="1"/>
          <p:nvPr/>
        </p:nvSpPr>
        <p:spPr>
          <a:xfrm>
            <a:off x="7591811" y="3793610"/>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39" name="TextBox 338">
            <a:extLst>
              <a:ext uri="{FF2B5EF4-FFF2-40B4-BE49-F238E27FC236}">
                <a16:creationId xmlns:a16="http://schemas.microsoft.com/office/drawing/2014/main" id="{464A084B-7E7F-4514-FE1B-F22AF0EF0A2B}"/>
              </a:ext>
            </a:extLst>
          </p:cNvPr>
          <p:cNvSpPr txBox="1"/>
          <p:nvPr/>
        </p:nvSpPr>
        <p:spPr>
          <a:xfrm>
            <a:off x="8049010" y="3788356"/>
            <a:ext cx="462455" cy="369332"/>
          </a:xfrm>
          <a:prstGeom prst="rect">
            <a:avLst/>
          </a:prstGeom>
          <a:noFill/>
          <a:ln w="19050">
            <a:solidFill>
              <a:schemeClr val="tx1"/>
            </a:solidFill>
          </a:ln>
        </p:spPr>
        <p:txBody>
          <a:bodyPr wrap="square" rtlCol="0">
            <a:spAutoFit/>
          </a:bodyPr>
          <a:lstStyle/>
          <a:p>
            <a:pPr algn="ctr"/>
            <a:r>
              <a:rPr lang="en-US" dirty="0"/>
              <a:t>1</a:t>
            </a:r>
          </a:p>
        </p:txBody>
      </p:sp>
      <p:sp>
        <p:nvSpPr>
          <p:cNvPr id="343" name="TextBox 342">
            <a:extLst>
              <a:ext uri="{FF2B5EF4-FFF2-40B4-BE49-F238E27FC236}">
                <a16:creationId xmlns:a16="http://schemas.microsoft.com/office/drawing/2014/main" id="{4DB328A5-D016-C43E-6612-E8BBB9710AB4}"/>
              </a:ext>
            </a:extLst>
          </p:cNvPr>
          <p:cNvSpPr txBox="1"/>
          <p:nvPr/>
        </p:nvSpPr>
        <p:spPr>
          <a:xfrm>
            <a:off x="9898306" y="3780736"/>
            <a:ext cx="462455" cy="369332"/>
          </a:xfrm>
          <a:prstGeom prst="rect">
            <a:avLst/>
          </a:prstGeom>
          <a:noFill/>
          <a:ln w="19050">
            <a:solidFill>
              <a:schemeClr val="tx1"/>
            </a:solidFill>
          </a:ln>
        </p:spPr>
        <p:txBody>
          <a:bodyPr wrap="square" rtlCol="0">
            <a:spAutoFit/>
          </a:bodyPr>
          <a:lstStyle/>
          <a:p>
            <a:pPr algn="ctr"/>
            <a:r>
              <a:rPr lang="en-US" dirty="0"/>
              <a:t>0</a:t>
            </a:r>
          </a:p>
        </p:txBody>
      </p:sp>
      <p:sp>
        <p:nvSpPr>
          <p:cNvPr id="350" name="TextBox 349">
            <a:extLst>
              <a:ext uri="{FF2B5EF4-FFF2-40B4-BE49-F238E27FC236}">
                <a16:creationId xmlns:a16="http://schemas.microsoft.com/office/drawing/2014/main" id="{1071E309-1BCC-E0DA-C0E1-9A281BE48F4C}"/>
              </a:ext>
            </a:extLst>
          </p:cNvPr>
          <p:cNvSpPr txBox="1"/>
          <p:nvPr/>
        </p:nvSpPr>
        <p:spPr>
          <a:xfrm>
            <a:off x="115240" y="6511041"/>
            <a:ext cx="7302897" cy="276999"/>
          </a:xfrm>
          <a:prstGeom prst="rect">
            <a:avLst/>
          </a:prstGeom>
          <a:noFill/>
        </p:spPr>
        <p:txBody>
          <a:bodyPr wrap="none" rtlCol="0">
            <a:spAutoFit/>
          </a:bodyPr>
          <a:lstStyle/>
          <a:p>
            <a:r>
              <a:rPr lang="en-US" sz="1200" dirty="0"/>
              <a:t>*For simplicity, the example uses the stoichiometry matrix. In actuality, the expanded stoichiometry matrix is used.</a:t>
            </a:r>
          </a:p>
        </p:txBody>
      </p:sp>
      <p:sp>
        <p:nvSpPr>
          <p:cNvPr id="351" name="TextBox 350">
            <a:extLst>
              <a:ext uri="{FF2B5EF4-FFF2-40B4-BE49-F238E27FC236}">
                <a16:creationId xmlns:a16="http://schemas.microsoft.com/office/drawing/2014/main" id="{95E255E7-399A-5B70-2D42-B6A95187C3BA}"/>
              </a:ext>
            </a:extLst>
          </p:cNvPr>
          <p:cNvSpPr txBox="1"/>
          <p:nvPr/>
        </p:nvSpPr>
        <p:spPr>
          <a:xfrm>
            <a:off x="6415638" y="1683289"/>
            <a:ext cx="2795765" cy="369332"/>
          </a:xfrm>
          <a:prstGeom prst="rect">
            <a:avLst/>
          </a:prstGeom>
          <a:noFill/>
        </p:spPr>
        <p:txBody>
          <a:bodyPr wrap="none" rtlCol="0">
            <a:spAutoFit/>
          </a:bodyPr>
          <a:lstStyle/>
          <a:p>
            <a:r>
              <a:rPr lang="en-US" b="1" dirty="0"/>
              <a:t>Pairs of Species OIE Vectors</a:t>
            </a:r>
          </a:p>
        </p:txBody>
      </p:sp>
      <p:sp>
        <p:nvSpPr>
          <p:cNvPr id="352" name="TextBox 351">
            <a:extLst>
              <a:ext uri="{FF2B5EF4-FFF2-40B4-BE49-F238E27FC236}">
                <a16:creationId xmlns:a16="http://schemas.microsoft.com/office/drawing/2014/main" id="{663690E4-3181-CB99-93C4-869302469753}"/>
              </a:ext>
            </a:extLst>
          </p:cNvPr>
          <p:cNvSpPr txBox="1"/>
          <p:nvPr/>
        </p:nvSpPr>
        <p:spPr>
          <a:xfrm>
            <a:off x="3401991" y="2129766"/>
            <a:ext cx="27122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a:t>
            </a:r>
          </a:p>
        </p:txBody>
      </p:sp>
      <p:sp>
        <p:nvSpPr>
          <p:cNvPr id="353" name="Oval 352">
            <a:extLst>
              <a:ext uri="{FF2B5EF4-FFF2-40B4-BE49-F238E27FC236}">
                <a16:creationId xmlns:a16="http://schemas.microsoft.com/office/drawing/2014/main" id="{908245C5-A0CE-9C3A-E29A-6E753BFB5BEF}"/>
              </a:ext>
            </a:extLst>
          </p:cNvPr>
          <p:cNvSpPr/>
          <p:nvPr/>
        </p:nvSpPr>
        <p:spPr>
          <a:xfrm>
            <a:off x="7142678" y="2323485"/>
            <a:ext cx="378244" cy="380215"/>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1B323B71-A198-B1DF-148E-DA3739A21D00}"/>
              </a:ext>
            </a:extLst>
          </p:cNvPr>
          <p:cNvSpPr/>
          <p:nvPr/>
        </p:nvSpPr>
        <p:spPr>
          <a:xfrm>
            <a:off x="554767" y="2483555"/>
            <a:ext cx="881319" cy="749239"/>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61114BD7-7705-431D-CA0D-606E12242720}"/>
              </a:ext>
            </a:extLst>
          </p:cNvPr>
          <p:cNvSpPr/>
          <p:nvPr/>
        </p:nvSpPr>
        <p:spPr>
          <a:xfrm>
            <a:off x="1971420" y="2509201"/>
            <a:ext cx="322938" cy="678067"/>
          </a:xfrm>
          <a:prstGeom prst="ellipse">
            <a:avLst/>
          </a:prstGeom>
          <a:noFill/>
          <a:ln w="28575">
            <a:solidFill>
              <a:srgbClr val="00206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56" name="Oval 355">
            <a:extLst>
              <a:ext uri="{FF2B5EF4-FFF2-40B4-BE49-F238E27FC236}">
                <a16:creationId xmlns:a16="http://schemas.microsoft.com/office/drawing/2014/main" id="{291696EA-2CC5-1F42-1CAF-0B5D7D56A85A}"/>
              </a:ext>
            </a:extLst>
          </p:cNvPr>
          <p:cNvSpPr/>
          <p:nvPr/>
        </p:nvSpPr>
        <p:spPr>
          <a:xfrm>
            <a:off x="8566111" y="2331945"/>
            <a:ext cx="322938" cy="351456"/>
          </a:xfrm>
          <a:prstGeom prst="ellipse">
            <a:avLst/>
          </a:prstGeom>
          <a:noFill/>
          <a:ln w="28575">
            <a:solidFill>
              <a:srgbClr val="00206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Tree>
    <p:extLst>
      <p:ext uri="{BB962C8B-B14F-4D97-AF65-F5344CB8AC3E}">
        <p14:creationId xmlns:p14="http://schemas.microsoft.com/office/powerpoint/2010/main" val="1260332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B1BE-BB37-AE45-4181-5D66336A0E8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4668E6F9-CB98-12A7-28DF-D484C79CF857}"/>
              </a:ext>
            </a:extLst>
          </p:cNvPr>
          <p:cNvSpPr>
            <a:spLocks noGrp="1"/>
          </p:cNvSpPr>
          <p:nvPr>
            <p:ph idx="1"/>
          </p:nvPr>
        </p:nvSpPr>
        <p:spPr/>
        <p:txBody>
          <a:bodyPr/>
          <a:lstStyle/>
          <a:p>
            <a:r>
              <a:rPr lang="en-US" dirty="0"/>
              <a:t>Graphical analysis of chemical networks</a:t>
            </a:r>
          </a:p>
          <a:p>
            <a:pPr lvl="1"/>
            <a:r>
              <a:rPr lang="en-US" dirty="0"/>
              <a:t>Subnet problem requires considering directed, bipartite, hypergraphs; graph isomorphism does not. Example</a:t>
            </a:r>
          </a:p>
          <a:p>
            <a:r>
              <a:rPr lang="en-US" dirty="0"/>
              <a:t>Uri Alon</a:t>
            </a:r>
          </a:p>
        </p:txBody>
      </p:sp>
    </p:spTree>
    <p:extLst>
      <p:ext uri="{BB962C8B-B14F-4D97-AF65-F5344CB8AC3E}">
        <p14:creationId xmlns:p14="http://schemas.microsoft.com/office/powerpoint/2010/main" val="168770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838200" y="-3904"/>
            <a:ext cx="10515600" cy="894588"/>
          </a:xfrm>
        </p:spPr>
        <p:txBody>
          <a:bodyPr>
            <a:normAutofit fontScale="90000"/>
          </a:bodyPr>
          <a:lstStyle/>
          <a:p>
            <a:r>
              <a:rPr lang="en-US" dirty="0" err="1"/>
              <a:t>sDSIRN</a:t>
            </a:r>
            <a:r>
              <a:rPr lang="en-US" dirty="0"/>
              <a:t> Algorithm for Detecting Subnets With Pair Constraints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6B3BE-B30C-DE61-A356-EC1CAE7C5ADA}"/>
                  </a:ext>
                </a:extLst>
              </p:cNvPr>
              <p:cNvSpPr>
                <a:spLocks noGrp="1"/>
              </p:cNvSpPr>
              <p:nvPr>
                <p:ph idx="1"/>
              </p:nvPr>
            </p:nvSpPr>
            <p:spPr>
              <a:xfrm>
                <a:off x="522617" y="2074095"/>
                <a:ext cx="11432316" cy="3759437"/>
              </a:xfrm>
            </p:spPr>
            <p:txBody>
              <a:bodyPr>
                <a:noAutofit/>
              </a:bodyPr>
              <a:lstStyle/>
              <a:p>
                <a:pPr marL="0" indent="0">
                  <a:lnSpc>
                    <a:spcPct val="70000"/>
                  </a:lnSpc>
                  <a:buNone/>
                </a:pPr>
                <a:r>
                  <a:rPr lang="en-US" sz="1400" b="1" dirty="0"/>
                  <a:t>sDSIRN algorithm for determining if B is a subset of A</a:t>
                </a:r>
              </a:p>
              <a:p>
                <a:pPr marL="0" indent="0">
                  <a:lnSpc>
                    <a:spcPct val="70000"/>
                  </a:lnSpc>
                  <a:buNone/>
                </a:pPr>
                <a14:m>
                  <m:oMath xmlns:m="http://schemas.openxmlformats.org/officeDocument/2006/math">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 </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𝑆</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𝑆</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 </m:t>
                    </m:r>
                  </m:oMath>
                </a14:m>
                <a:r>
                  <a:rPr lang="en-US" sz="1400" b="0" i="0" dirty="0">
                    <a:latin typeface="Cambria Math" panose="02040503050406030204" pitchFamily="18" charset="0"/>
                  </a:rPr>
                  <a:t>Criteria count vectors</a:t>
                </a:r>
              </a:p>
              <a:p>
                <a:pPr marL="0" indent="0">
                  <a:lnSpc>
                    <a:spcPct val="70000"/>
                  </a:lnSpc>
                  <a:buNone/>
                </a:pPr>
                <a14:m>
                  <m:oMath xmlns:m="http://schemas.openxmlformats.org/officeDocument/2006/math">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𝑅𝑅</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𝑅𝑅</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 </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𝑆𝑆</m:t>
                        </m:r>
                      </m:sub>
                      <m:sup>
                        <m:r>
                          <a:rPr lang="en-US" sz="1400" b="0" i="1" smtClean="0">
                            <a:latin typeface="Cambria Math" panose="02040503050406030204" pitchFamily="18" charset="0"/>
                          </a:rPr>
                          <m:t>𝐴</m:t>
                        </m:r>
                      </m:sup>
                    </m:sSub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m:rPr>
                            <m:sty m:val="p"/>
                          </m:rPr>
                          <a:rPr lang="en-US" sz="1400" b="0" i="0" smtClean="0">
                            <a:latin typeface="Cambria Math" panose="02040503050406030204" pitchFamily="18" charset="0"/>
                          </a:rPr>
                          <m:t>Λ</m:t>
                        </m:r>
                      </m:e>
                      <m:sub>
                        <m:r>
                          <a:rPr lang="en-US" sz="1400" b="0" i="1" smtClean="0">
                            <a:latin typeface="Cambria Math" panose="02040503050406030204" pitchFamily="18" charset="0"/>
                          </a:rPr>
                          <m:t>𝑆𝑆</m:t>
                        </m:r>
                      </m:sub>
                      <m:sup>
                        <m:r>
                          <a:rPr lang="en-US" sz="1400" b="0" i="1" smtClean="0">
                            <a:latin typeface="Cambria Math" panose="02040503050406030204" pitchFamily="18" charset="0"/>
                          </a:rPr>
                          <m:t>𝐵</m:t>
                        </m:r>
                      </m:sup>
                    </m:sSubSup>
                    <m:r>
                      <a:rPr lang="en-US" sz="1400" b="0" i="1" smtClean="0">
                        <a:latin typeface="Cambria Math" panose="02040503050406030204" pitchFamily="18" charset="0"/>
                      </a:rPr>
                      <m:t>=</m:t>
                    </m:r>
                  </m:oMath>
                </a14:m>
                <a:r>
                  <a:rPr lang="en-US" sz="1400" b="0" i="0" dirty="0">
                    <a:latin typeface="Cambria Math" panose="02040503050406030204" pitchFamily="18" charset="0"/>
                  </a:rPr>
                  <a:t>Pair criteria count vectors</a:t>
                </a:r>
              </a:p>
              <a:p>
                <a:pPr marL="0" indent="0">
                  <a:lnSpc>
                    <a:spcPct val="70000"/>
                  </a:lnSpc>
                  <a:buNone/>
                </a:pPr>
                <a:r>
                  <a:rPr lang="en-US" sz="1400" dirty="0"/>
                  <a:t>Do for all </a:t>
                </a:r>
                <a14:m>
                  <m:oMath xmlns:m="http://schemas.openxmlformats.org/officeDocument/2006/math">
                    <m:sSub>
                      <m:sSubPr>
                        <m:ctrlPr>
                          <a:rPr lang="en-US" sz="1400" b="0" i="1" smtClean="0">
                            <a:latin typeface="Cambria Math" panose="02040503050406030204" pitchFamily="18" charset="0"/>
                          </a:rPr>
                        </m:ctrlPr>
                      </m:sSub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 </m:t>
                        </m:r>
                        <m:r>
                          <a:rPr lang="en-US" sz="1400" b="0" i="1" smtClean="0">
                            <a:latin typeface="Cambria Math" panose="02040503050406030204" pitchFamily="18" charset="0"/>
                          </a:rPr>
                          <m:t>𝑟</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𝑁</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sub>
                    </m:sSub>
                    <m:r>
                      <a:rPr lang="en-US" sz="1400" b="0" i="1" smtClean="0">
                        <a:latin typeface="Cambria Math" panose="02040503050406030204" pitchFamily="18" charset="0"/>
                      </a:rPr>
                      <m:t> </m:t>
                    </m:r>
                  </m:oMath>
                </a14:m>
                <a:r>
                  <a:rPr lang="en-US" sz="1400" dirty="0"/>
                  <a:t>in A that satisfy the compatibility constraints of the criteria count vectors</a:t>
                </a:r>
                <a:endParaRPr lang="en-US" sz="1400" b="0" dirty="0">
                  <a:latin typeface="Cambria Math" panose="02040503050406030204" pitchFamily="18" charset="0"/>
                </a:endParaRPr>
              </a:p>
              <a:p>
                <a:pPr marL="342900" indent="-342900">
                  <a:lnSpc>
                    <a:spcPct val="70000"/>
                  </a:lnSpc>
                  <a:buFont typeface="+mj-lt"/>
                  <a:buAutoNum type="arabicPeriod"/>
                </a:pPr>
                <a:r>
                  <a:rPr lang="en-US" sz="1400" dirty="0">
                    <a:latin typeface="Cambria Math" panose="02040503050406030204" pitchFamily="18" charset="0"/>
                  </a:rPr>
                  <a:t>If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oMath>
                </a14:m>
                <a:r>
                  <a:rPr lang="en-US" sz="1400" b="0" dirty="0">
                    <a:latin typeface="Cambria Math" panose="02040503050406030204" pitchFamily="18" charset="0"/>
                  </a:rPr>
                  <a:t> violates a pair constraint, then iterate.</a:t>
                </a:r>
              </a:p>
              <a:p>
                <a:pPr marL="342900" indent="-342900">
                  <a:lnSpc>
                    <a:spcPct val="70000"/>
                  </a:lnSpc>
                  <a:buFont typeface="+mj-lt"/>
                  <a:buAutoNum type="arabicPeriod"/>
                </a:pP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𝑀</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𝐵</m:t>
                            </m:r>
                          </m:sup>
                        </m:sSubSup>
                      </m:sub>
                    </m:sSub>
                  </m:oMath>
                </a14:m>
                <a:r>
                  <a:rPr lang="en-US" sz="1400" b="0" i="1" dirty="0">
                    <a:latin typeface="Cambria Math" panose="02040503050406030204" pitchFamily="18" charset="0"/>
                  </a:rPr>
                  <a:t> </a:t>
                </a:r>
                <a:r>
                  <a:rPr lang="en-US" sz="1400" b="0" dirty="0">
                    <a:latin typeface="Cambria Math" panose="02040503050406030204" pitchFamily="18" charset="0"/>
                  </a:rPr>
                  <a:t> = species in A implied by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a:t>
                </a:r>
              </a:p>
              <a:p>
                <a:pPr marL="342900" indent="-342900">
                  <a:lnSpc>
                    <a:spcPct val="70000"/>
                  </a:lnSpc>
                  <a:buFont typeface="+mj-lt"/>
                  <a:buAutoNum type="arabicPeriod"/>
                </a:pPr>
                <a:r>
                  <a:rPr lang="en-US" sz="1400" dirty="0">
                    <a:latin typeface="Cambria Math" panose="02040503050406030204" pitchFamily="18" charset="0"/>
                  </a:rPr>
                  <a:t>If any species in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 </a:t>
                </a:r>
                <a:r>
                  <a:rPr lang="en-US" sz="1400" dirty="0">
                    <a:latin typeface="Cambria Math" panose="02040503050406030204" pitchFamily="18" charset="0"/>
                  </a:rPr>
                  <a:t>does not satisfy the compatibility constraints, then iterate.</a:t>
                </a:r>
              </a:p>
              <a:p>
                <a:pPr marL="342900" indent="-342900">
                  <a:lnSpc>
                    <a:spcPct val="70000"/>
                  </a:lnSpc>
                  <a:buFont typeface="+mj-lt"/>
                  <a:buAutoNum type="arabicPeriod"/>
                </a:pPr>
                <a:r>
                  <a:rPr lang="en-US" sz="1400" b="0" dirty="0">
                    <a:latin typeface="Cambria Math" panose="02040503050406030204" pitchFamily="18" charset="0"/>
                  </a:rPr>
                  <a:t>If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oMath>
                </a14:m>
                <a:r>
                  <a:rPr lang="en-US" sz="1400" b="0" dirty="0">
                    <a:latin typeface="Cambria Math" panose="02040503050406030204" pitchFamily="18" charset="0"/>
                  </a:rPr>
                  <a:t> violates a pair constraint, then iterate.</a:t>
                </a:r>
              </a:p>
              <a:p>
                <a:pPr marL="342900" indent="-342900">
                  <a:lnSpc>
                    <a:spcPct val="70000"/>
                  </a:lnSpc>
                  <a:buFont typeface="+mj-lt"/>
                  <a:buAutoNum type="arabicPeriod"/>
                </a:pP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 </a:t>
                </a:r>
                <a:r>
                  <a:rPr lang="en-US" sz="1400" dirty="0">
                    <a:latin typeface="Cambria Math" panose="02040503050406030204" pitchFamily="18" charset="0"/>
                  </a:rPr>
                  <a:t>is the network defined by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𝑆</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m:t>
                        </m:r>
                      </m:sup>
                    </m:sSup>
                  </m:oMath>
                </a14:m>
                <a:r>
                  <a:rPr lang="en-US" sz="1400" b="0" i="1" dirty="0">
                    <a:latin typeface="Cambria Math" panose="02040503050406030204" pitchFamily="18" charset="0"/>
                  </a:rPr>
                  <a:t>.</a:t>
                </a:r>
              </a:p>
              <a:p>
                <a:pPr marL="342900" indent="-342900">
                  <a:lnSpc>
                    <a:spcPct val="70000"/>
                  </a:lnSpc>
                  <a:buFont typeface="+mj-lt"/>
                  <a:buAutoNum type="arabicPeriod"/>
                </a:pPr>
                <a:r>
                  <a:rPr lang="en-US" sz="1400" dirty="0"/>
                  <a:t>If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𝑁</m:t>
                        </m:r>
                      </m:e>
                      <m:sup>
                        <m:r>
                          <a:rPr lang="en-US" sz="1400" b="0" i="1" smtClean="0">
                            <a:latin typeface="Cambria Math" panose="02040503050406030204" pitchFamily="18" charset="0"/>
                          </a:rPr>
                          <m:t>∗</m:t>
                        </m:r>
                      </m:sup>
                    </m:sSup>
                  </m:oMath>
                </a14:m>
                <a:r>
                  <a:rPr lang="en-US" sz="1400" dirty="0"/>
                  <a:t> is structurally identical to B, return true.</a:t>
                </a:r>
              </a:p>
              <a:p>
                <a:pPr marL="0" indent="0">
                  <a:lnSpc>
                    <a:spcPct val="70000"/>
                  </a:lnSpc>
                  <a:buNone/>
                </a:pPr>
                <a:r>
                  <a:rPr lang="en-US" sz="1400" dirty="0"/>
                  <a:t>Return false</a:t>
                </a:r>
              </a:p>
              <a:p>
                <a:pPr marL="342900" indent="-342900">
                  <a:lnSpc>
                    <a:spcPct val="70000"/>
                  </a:lnSpc>
                  <a:buFont typeface="+mj-lt"/>
                  <a:buAutoNum type="arabicPeriod"/>
                </a:pPr>
                <a:endParaRPr lang="en-US" sz="1400" dirty="0"/>
              </a:p>
              <a:p>
                <a:pPr marL="1257300" lvl="2" indent="-342900">
                  <a:lnSpc>
                    <a:spcPct val="70000"/>
                  </a:lnSpc>
                  <a:buFont typeface="+mj-lt"/>
                  <a:buAutoNum type="arabicPeriod"/>
                </a:pPr>
                <a:endParaRPr lang="en-US" sz="1400" b="0" dirty="0"/>
              </a:p>
              <a:p>
                <a:pPr marL="1257300" lvl="2" indent="-342900">
                  <a:lnSpc>
                    <a:spcPct val="70000"/>
                  </a:lnSpc>
                  <a:buFont typeface="+mj-lt"/>
                  <a:buAutoNum type="arabicPeriod"/>
                </a:pPr>
                <a:endParaRPr lang="en-US" sz="1400" dirty="0"/>
              </a:p>
              <a:p>
                <a:pPr marL="0" indent="0">
                  <a:lnSpc>
                    <a:spcPct val="70000"/>
                  </a:lnSpc>
                  <a:buNone/>
                </a:pPr>
                <a:endParaRPr lang="en-US" sz="1400" dirty="0"/>
              </a:p>
            </p:txBody>
          </p:sp>
        </mc:Choice>
        <mc:Fallback xmlns="">
          <p:sp>
            <p:nvSpPr>
              <p:cNvPr id="3" name="Content Placeholder 2">
                <a:extLst>
                  <a:ext uri="{FF2B5EF4-FFF2-40B4-BE49-F238E27FC236}">
                    <a16:creationId xmlns:a16="http://schemas.microsoft.com/office/drawing/2014/main" id="{C756B3BE-B30C-DE61-A356-EC1CAE7C5ADA}"/>
                  </a:ext>
                </a:extLst>
              </p:cNvPr>
              <p:cNvSpPr>
                <a:spLocks noGrp="1" noRot="1" noChangeAspect="1" noMove="1" noResize="1" noEditPoints="1" noAdjustHandles="1" noChangeArrowheads="1" noChangeShapeType="1" noTextEdit="1"/>
              </p:cNvSpPr>
              <p:nvPr>
                <p:ph idx="1"/>
              </p:nvPr>
            </p:nvSpPr>
            <p:spPr>
              <a:xfrm>
                <a:off x="522617" y="2074095"/>
                <a:ext cx="11432316" cy="3759437"/>
              </a:xfrm>
              <a:blipFill>
                <a:blip r:embed="rId2"/>
                <a:stretch>
                  <a:fillRect l="-222" t="-168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6F1A37-55C4-19EF-8A24-E4B380877630}"/>
              </a:ext>
            </a:extLst>
          </p:cNvPr>
          <p:cNvSpPr txBox="1"/>
          <p:nvPr/>
        </p:nvSpPr>
        <p:spPr>
          <a:xfrm>
            <a:off x="2565420" y="1086120"/>
            <a:ext cx="2010487"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 S1 -&gt; S2 + S3</a:t>
            </a:r>
          </a:p>
          <a:p>
            <a:r>
              <a:rPr lang="en-US" sz="1400" dirty="0">
                <a:latin typeface="Courier New" panose="02070309020205020404" pitchFamily="49" charset="0"/>
                <a:cs typeface="Courier New" panose="02070309020205020404" pitchFamily="49" charset="0"/>
              </a:rPr>
              <a:t>J2: S1 + S3 -&gt; S2</a:t>
            </a:r>
          </a:p>
          <a:p>
            <a:r>
              <a:rPr lang="en-US" sz="1400" dirty="0">
                <a:latin typeface="Courier New" panose="02070309020205020404" pitchFamily="49" charset="0"/>
                <a:cs typeface="Courier New" panose="02070309020205020404" pitchFamily="49" charset="0"/>
              </a:rPr>
              <a:t>J3: S2 -&gt; S1</a:t>
            </a:r>
          </a:p>
          <a:p>
            <a:r>
              <a:rPr lang="en-US" sz="1400" dirty="0">
                <a:latin typeface="Courier New" panose="02070309020205020404" pitchFamily="49" charset="0"/>
                <a:cs typeface="Courier New" panose="02070309020205020404" pitchFamily="49" charset="0"/>
              </a:rPr>
              <a:t>J4:    -&gt; S2</a:t>
            </a:r>
          </a:p>
        </p:txBody>
      </p:sp>
      <p:sp>
        <p:nvSpPr>
          <p:cNvPr id="13" name="TextBox 12">
            <a:extLst>
              <a:ext uri="{FF2B5EF4-FFF2-40B4-BE49-F238E27FC236}">
                <a16:creationId xmlns:a16="http://schemas.microsoft.com/office/drawing/2014/main" id="{D21B8990-E1AB-C24F-963D-04D2B39331C7}"/>
              </a:ext>
            </a:extLst>
          </p:cNvPr>
          <p:cNvSpPr txBox="1"/>
          <p:nvPr/>
        </p:nvSpPr>
        <p:spPr>
          <a:xfrm>
            <a:off x="5901447" y="1086120"/>
            <a:ext cx="1795684" cy="52322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 Sp1 -&gt; Sp2</a:t>
            </a:r>
          </a:p>
          <a:p>
            <a:r>
              <a:rPr lang="en-US" sz="1400" dirty="0">
                <a:latin typeface="Courier New" panose="02070309020205020404" pitchFamily="49" charset="0"/>
                <a:cs typeface="Courier New" panose="02070309020205020404" pitchFamily="49" charset="0"/>
              </a:rPr>
              <a:t>Jp2:     -&gt; Sp1</a:t>
            </a:r>
          </a:p>
        </p:txBody>
      </p:sp>
      <p:sp>
        <p:nvSpPr>
          <p:cNvPr id="14" name="TextBox 13">
            <a:extLst>
              <a:ext uri="{FF2B5EF4-FFF2-40B4-BE49-F238E27FC236}">
                <a16:creationId xmlns:a16="http://schemas.microsoft.com/office/drawing/2014/main" id="{CC289AB5-F1A2-E9A7-1909-3A81A89EC51C}"/>
              </a:ext>
            </a:extLst>
          </p:cNvPr>
          <p:cNvSpPr txBox="1"/>
          <p:nvPr/>
        </p:nvSpPr>
        <p:spPr>
          <a:xfrm>
            <a:off x="2836333" y="775965"/>
            <a:ext cx="1095236" cy="338554"/>
          </a:xfrm>
          <a:prstGeom prst="rect">
            <a:avLst/>
          </a:prstGeom>
          <a:noFill/>
        </p:spPr>
        <p:txBody>
          <a:bodyPr wrap="none" rtlCol="0">
            <a:spAutoFit/>
          </a:bodyPr>
          <a:lstStyle/>
          <a:p>
            <a:r>
              <a:rPr lang="en-US" sz="1600" b="1" dirty="0"/>
              <a:t>Network A</a:t>
            </a:r>
          </a:p>
        </p:txBody>
      </p:sp>
      <p:sp>
        <p:nvSpPr>
          <p:cNvPr id="15" name="TextBox 14">
            <a:extLst>
              <a:ext uri="{FF2B5EF4-FFF2-40B4-BE49-F238E27FC236}">
                <a16:creationId xmlns:a16="http://schemas.microsoft.com/office/drawing/2014/main" id="{FC53AAE9-9266-47BC-C4AB-79FD3E307738}"/>
              </a:ext>
            </a:extLst>
          </p:cNvPr>
          <p:cNvSpPr txBox="1"/>
          <p:nvPr/>
        </p:nvSpPr>
        <p:spPr>
          <a:xfrm>
            <a:off x="6007913" y="775965"/>
            <a:ext cx="1085618" cy="338554"/>
          </a:xfrm>
          <a:prstGeom prst="rect">
            <a:avLst/>
          </a:prstGeom>
          <a:noFill/>
        </p:spPr>
        <p:txBody>
          <a:bodyPr wrap="none" rtlCol="0">
            <a:spAutoFit/>
          </a:bodyPr>
          <a:lstStyle/>
          <a:p>
            <a:r>
              <a:rPr lang="en-US" sz="1600" b="1" dirty="0"/>
              <a:t>Network B</a:t>
            </a:r>
          </a:p>
        </p:txBody>
      </p:sp>
    </p:spTree>
    <p:extLst>
      <p:ext uri="{BB962C8B-B14F-4D97-AF65-F5344CB8AC3E}">
        <p14:creationId xmlns:p14="http://schemas.microsoft.com/office/powerpoint/2010/main" val="2865492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1DE2-C1E5-F9C2-03AB-E9A8269E5BA2}"/>
              </a:ext>
            </a:extLst>
          </p:cNvPr>
          <p:cNvSpPr>
            <a:spLocks noGrp="1"/>
          </p:cNvSpPr>
          <p:nvPr>
            <p:ph type="title"/>
          </p:nvPr>
        </p:nvSpPr>
        <p:spPr>
          <a:xfrm>
            <a:off x="838200" y="165430"/>
            <a:ext cx="10515600" cy="894588"/>
          </a:xfrm>
        </p:spPr>
        <p:txBody>
          <a:bodyPr/>
          <a:lstStyle/>
          <a:p>
            <a:r>
              <a:rPr lang="en-US" dirty="0" err="1"/>
              <a:t>sDSIRN</a:t>
            </a:r>
            <a:r>
              <a:rPr lang="en-US" dirty="0"/>
              <a:t> Algorithm for Detecting Subnets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56B3BE-B30C-DE61-A356-EC1CAE7C5ADA}"/>
                  </a:ext>
                </a:extLst>
              </p:cNvPr>
              <p:cNvSpPr>
                <a:spLocks noGrp="1"/>
              </p:cNvSpPr>
              <p:nvPr>
                <p:ph idx="1"/>
              </p:nvPr>
            </p:nvSpPr>
            <p:spPr>
              <a:xfrm>
                <a:off x="750112" y="2711518"/>
                <a:ext cx="11365687" cy="3670635"/>
              </a:xfrm>
            </p:spPr>
            <p:txBody>
              <a:bodyPr>
                <a:normAutofit fontScale="92500" lnSpcReduction="10000"/>
              </a:bodyPr>
              <a:lstStyle/>
              <a:p>
                <a:pPr marL="0" indent="0">
                  <a:lnSpc>
                    <a:spcPct val="70000"/>
                  </a:lnSpc>
                  <a:buNone/>
                </a:pPr>
                <a:r>
                  <a:rPr lang="en-US" sz="1200" b="1" dirty="0"/>
                  <a:t>sDSIRN algorithm for determining if B is a subset of A</a:t>
                </a:r>
              </a:p>
              <a:p>
                <a:pPr marL="0" indent="0">
                  <a:lnSpc>
                    <a:spcPct val="70000"/>
                  </a:lnSpc>
                  <a:buNone/>
                </a:pPr>
                <a:r>
                  <a:rPr lang="en-US" sz="1200" dirty="0"/>
                  <a:t>Do for all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oMath>
                </a14:m>
                <a:r>
                  <a:rPr lang="en-US" sz="1200" dirty="0"/>
                  <a:t>,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m:t>
                        </m:r>
                      </m:sup>
                    </m:sSup>
                  </m:oMath>
                </a14:m>
                <a:endParaRPr lang="en-US" sz="1200" dirty="0"/>
              </a:p>
              <a:p>
                <a:pPr marL="342900" indent="-342900">
                  <a:lnSpc>
                    <a:spcPct val="70000"/>
                  </a:lnSpc>
                  <a:buFont typeface="+mj-lt"/>
                  <a:buAutoNum type="arabicPeriod"/>
                </a:pP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 </m:t>
                    </m:r>
                  </m:oMath>
                </a14:m>
                <a:r>
                  <a:rPr lang="en-US" sz="1200" dirty="0"/>
                  <a:t>sequence of distinct </a:t>
                </a:r>
                <a:r>
                  <a:rPr lang="en-US" sz="1200" u="sng" dirty="0"/>
                  <a:t>species</a:t>
                </a:r>
                <a:r>
                  <a:rPr lang="en-US" sz="1200" dirty="0"/>
                  <a:t> in A whose length is the number of species in B. Constructed by choosing one element from each species compatibility set (without repetition).</a:t>
                </a:r>
              </a:p>
              <a:p>
                <a:pPr marL="342900" indent="-342900">
                  <a:lnSpc>
                    <a:spcPct val="70000"/>
                  </a:lnSpc>
                  <a:buFont typeface="+mj-lt"/>
                  <a:buAutoNum type="arabicPeriod"/>
                </a:pPr>
                <a:r>
                  <a:rPr lang="en-US" sz="1200" dirty="0"/>
                  <a:t>For </a:t>
                </a:r>
                <a14:m>
                  <m:oMath xmlns:m="http://schemas.openxmlformats.org/officeDocument/2006/math">
                    <m:r>
                      <a:rPr lang="en-US" sz="1200" b="0" i="1" smtClean="0">
                        <a:latin typeface="Cambria Math" panose="02040503050406030204" pitchFamily="18" charset="0"/>
                      </a:rPr>
                      <m:t>𝑖</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𝑀</m:t>
                        </m:r>
                      </m:e>
                      <m:sub>
                        <m:r>
                          <a:rPr lang="en-US" sz="1200" b="0" i="1" smtClean="0">
                            <a:latin typeface="Cambria Math" panose="02040503050406030204" pitchFamily="18" charset="0"/>
                          </a:rPr>
                          <m:t>𝐵</m:t>
                        </m:r>
                      </m:sub>
                    </m:sSub>
                  </m:oMath>
                </a14:m>
                <a:endParaRPr lang="en-US" sz="1200" dirty="0"/>
              </a:p>
              <a:p>
                <a:pPr marL="800100" lvl="1" indent="-342900">
                  <a:lnSpc>
                    <a:spcPct val="70000"/>
                  </a:lnSpc>
                  <a:buFont typeface="+mj-lt"/>
                  <a:buAutoNum type="arabicPeriod"/>
                </a:pP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i="1" dirty="0">
                    <a:latin typeface="Cambria Math" panose="02040503050406030204" pitchFamily="18" charset="0"/>
                  </a:rPr>
                  <a:t> </a:t>
                </a:r>
                <a:r>
                  <a:rPr lang="en-US" sz="1200" dirty="0">
                    <a:latin typeface="Cambria Math" panose="02040503050406030204" pitchFamily="18" charset="0"/>
                  </a:rPr>
                  <a:t>elements </a:t>
                </a:r>
                <a:r>
                  <a:rPr lang="en-US" sz="1200" i="1" dirty="0">
                    <a:latin typeface="Cambria Math" panose="02040503050406030204" pitchFamily="18" charset="0"/>
                  </a:rPr>
                  <a:t>i, i+</a:t>
                </a:r>
                <a:r>
                  <a:rPr lang="en-US" sz="1200" dirty="0">
                    <a:latin typeface="Cambria Math" panose="02040503050406030204" pitchFamily="18" charset="0"/>
                  </a:rPr>
                  <a:t>1 in the sequence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𝑆</m:t>
                        </m:r>
                      </m:e>
                      <m:sup>
                        <m:r>
                          <a:rPr lang="en-US" sz="1200" i="1">
                            <a:latin typeface="Cambria Math" panose="02040503050406030204" pitchFamily="18" charset="0"/>
                          </a:rPr>
                          <m:t>∗</m:t>
                        </m:r>
                      </m:sup>
                    </m:sSup>
                  </m:oMath>
                </a14:m>
                <a:endParaRPr lang="en-US" sz="1200" b="0" dirty="0">
                  <a:latin typeface="Cambria Math" panose="02040503050406030204" pitchFamily="18" charset="0"/>
                </a:endParaRPr>
              </a:p>
              <a:p>
                <a:pPr marL="800100" lvl="1" indent="-342900">
                  <a:lnSpc>
                    <a:spcPct val="70000"/>
                  </a:lnSpc>
                  <a:buFont typeface="+mj-lt"/>
                  <a:buAutoNum type="arabicPeriod"/>
                </a:pPr>
                <a14:m>
                  <m:oMath xmlns:m="http://schemas.openxmlformats.org/officeDocument/2006/math">
                    <m:r>
                      <a:rPr lang="en-US" sz="1200" b="0" i="1" smtClean="0">
                        <a:latin typeface="Cambria Math" panose="02040503050406030204" pitchFamily="18" charset="0"/>
                      </a:rPr>
                      <m:t>𝑢</m:t>
                    </m:r>
                    <m:r>
                      <a:rPr lang="en-US" sz="1200" b="0" i="1" smtClean="0">
                        <a:latin typeface="Cambria Math" panose="02040503050406030204" pitchFamily="18" charset="0"/>
                      </a:rPr>
                      <m:t>=</m:t>
                    </m:r>
                  </m:oMath>
                </a14:m>
                <a:r>
                  <a:rPr lang="en-US" sz="1200" dirty="0"/>
                  <a:t> species pair compatibility vector for  </a:t>
                </a:r>
                <a14:m>
                  <m:oMath xmlns:m="http://schemas.openxmlformats.org/officeDocument/2006/math">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𝑖</m:t>
                    </m:r>
                    <m:r>
                      <a:rPr lang="en-US" sz="1200" b="0" i="1" smtClean="0">
                        <a:latin typeface="Cambria Math" panose="02040503050406030204" pitchFamily="18" charset="0"/>
                      </a:rPr>
                      <m:t>+1</m:t>
                    </m:r>
                  </m:oMath>
                </a14:m>
                <a:r>
                  <a:rPr lang="en-US" sz="1200" dirty="0"/>
                  <a:t>  in Network B</a:t>
                </a:r>
              </a:p>
              <a:p>
                <a:pPr marL="800100" lvl="1" indent="-342900">
                  <a:lnSpc>
                    <a:spcPct val="70000"/>
                  </a:lnSpc>
                  <a:buFont typeface="+mj-lt"/>
                  <a:buAutoNum type="arabicPeriod"/>
                </a:pPr>
                <a:r>
                  <a:rPr lang="en-US" sz="1200" b="0" dirty="0"/>
                  <a:t>v</a:t>
                </a:r>
                <a14:m>
                  <m:oMath xmlns:m="http://schemas.openxmlformats.org/officeDocument/2006/math">
                    <m:r>
                      <a:rPr lang="en-US" sz="1200" b="0" i="1" smtClean="0">
                        <a:latin typeface="Cambria Math" panose="02040503050406030204" pitchFamily="18" charset="0"/>
                      </a:rPr>
                      <m:t>=</m:t>
                    </m:r>
                  </m:oMath>
                </a14:m>
                <a:r>
                  <a:rPr lang="en-US" sz="1200" dirty="0"/>
                  <a:t> species pair compatibility vector for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𝑚</m:t>
                    </m:r>
                  </m:oMath>
                </a14:m>
                <a:r>
                  <a:rPr lang="en-US" sz="1200" dirty="0"/>
                  <a:t>  in Network A</a:t>
                </a:r>
              </a:p>
              <a:p>
                <a:pPr marL="800100" lvl="1" indent="-342900">
                  <a:lnSpc>
                    <a:spcPct val="70000"/>
                  </a:lnSpc>
                  <a:buFont typeface="+mj-lt"/>
                  <a:buAutoNum type="arabicPeriod"/>
                </a:pPr>
                <a:r>
                  <a:rPr lang="en-US" sz="1200" dirty="0"/>
                  <a:t>If not </a:t>
                </a:r>
                <a14:m>
                  <m:oMath xmlns:m="http://schemas.openxmlformats.org/officeDocument/2006/math">
                    <m:r>
                      <a:rPr lang="en-US" sz="1200" b="0" i="1" smtClean="0">
                        <a:latin typeface="Cambria Math" panose="02040503050406030204" pitchFamily="18" charset="0"/>
                      </a:rPr>
                      <m:t>𝑢</m:t>
                    </m:r>
                    <m:r>
                      <a:rPr lang="en-US" sz="1200" b="0" i="1" smtClean="0">
                        <a:latin typeface="Cambria Math" panose="02040503050406030204" pitchFamily="18" charset="0"/>
                      </a:rPr>
                      <m:t>≤</m:t>
                    </m:r>
                    <m:r>
                      <a:rPr lang="en-US" sz="1200" b="0" i="1" smtClean="0">
                        <a:latin typeface="Cambria Math" panose="02040503050406030204" pitchFamily="18" charset="0"/>
                      </a:rPr>
                      <m:t>𝑣</m:t>
                    </m:r>
                  </m:oMath>
                </a14:m>
                <a:r>
                  <a:rPr lang="en-US" sz="1200" dirty="0"/>
                  <a:t>, go to (1).</a:t>
                </a:r>
              </a:p>
              <a:p>
                <a:pPr marL="342900" indent="-342900">
                  <a:lnSpc>
                    <a:spcPct val="70000"/>
                  </a:lnSpc>
                  <a:buFont typeface="+mj-lt"/>
                  <a:buAutoNum type="arabicPeriod"/>
                </a:pP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oMath>
                </a14:m>
                <a:r>
                  <a:rPr lang="en-US" sz="1200" dirty="0"/>
                  <a:t> sequence of distinct </a:t>
                </a:r>
                <a:r>
                  <a:rPr lang="en-US" sz="1200" u="sng" dirty="0"/>
                  <a:t>reactions</a:t>
                </a:r>
                <a:r>
                  <a:rPr lang="en-US" sz="1200" dirty="0"/>
                  <a:t> in A whose length is the number of reactions in B. Constructed by choosing one element from each reaction compatibility of B (without repeating reactions in A).</a:t>
                </a:r>
              </a:p>
              <a:p>
                <a:pPr marL="342900" indent="-342900">
                  <a:lnSpc>
                    <a:spcPct val="70000"/>
                  </a:lnSpc>
                  <a:buFont typeface="+mj-lt"/>
                  <a:buAutoNum type="arabicPeriod"/>
                </a:pPr>
                <a:r>
                  <a:rPr lang="en-US" sz="1200" dirty="0"/>
                  <a:t>For </a:t>
                </a:r>
                <a14:m>
                  <m:oMath xmlns:m="http://schemas.openxmlformats.org/officeDocument/2006/math">
                    <m:r>
                      <a:rPr lang="en-US" sz="1200" b="0" i="1" smtClean="0">
                        <a:latin typeface="Cambria Math" panose="02040503050406030204" pitchFamily="18" charset="0"/>
                      </a:rPr>
                      <m:t>𝑗</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𝐵</m:t>
                        </m:r>
                      </m:sub>
                    </m:sSub>
                  </m:oMath>
                </a14:m>
                <a:endParaRPr lang="en-US" sz="1200" dirty="0"/>
              </a:p>
              <a:p>
                <a:pPr marL="800100" lvl="1" indent="-342900">
                  <a:lnSpc>
                    <a:spcPct val="70000"/>
                  </a:lnSpc>
                  <a:buFont typeface="+mj-lt"/>
                  <a:buAutoNum type="arabicPeriod"/>
                </a:pP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m:t>
                    </m:r>
                  </m:oMath>
                </a14:m>
                <a:r>
                  <a:rPr lang="en-US" sz="1200" b="0" i="1" dirty="0">
                    <a:latin typeface="Cambria Math" panose="02040503050406030204" pitchFamily="18" charset="0"/>
                  </a:rPr>
                  <a:t> </a:t>
                </a:r>
                <a:r>
                  <a:rPr lang="en-US" sz="1200" dirty="0">
                    <a:latin typeface="Cambria Math" panose="02040503050406030204" pitchFamily="18" charset="0"/>
                  </a:rPr>
                  <a:t>elements </a:t>
                </a:r>
                <a:r>
                  <a:rPr lang="en-US" sz="1200" i="1" dirty="0">
                    <a:latin typeface="Cambria Math" panose="02040503050406030204" pitchFamily="18" charset="0"/>
                  </a:rPr>
                  <a:t>j, j+</a:t>
                </a:r>
                <a:r>
                  <a:rPr lang="en-US" sz="1200" dirty="0">
                    <a:latin typeface="Cambria Math" panose="02040503050406030204" pitchFamily="18" charset="0"/>
                  </a:rPr>
                  <a:t>1 in the sequence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𝑆</m:t>
                        </m:r>
                      </m:e>
                      <m:sup>
                        <m:r>
                          <a:rPr lang="en-US" sz="1200" i="1">
                            <a:latin typeface="Cambria Math" panose="02040503050406030204" pitchFamily="18" charset="0"/>
                          </a:rPr>
                          <m:t>∗</m:t>
                        </m:r>
                      </m:sup>
                    </m:sSup>
                  </m:oMath>
                </a14:m>
                <a:endParaRPr lang="en-US" sz="1200" b="0" dirty="0">
                  <a:latin typeface="Cambria Math" panose="02040503050406030204" pitchFamily="18" charset="0"/>
                </a:endParaRPr>
              </a:p>
              <a:p>
                <a:pPr marL="800100" lvl="1" indent="-342900">
                  <a:lnSpc>
                    <a:spcPct val="70000"/>
                  </a:lnSpc>
                  <a:buFont typeface="+mj-lt"/>
                  <a:buAutoNum type="arabicPeriod"/>
                </a:pPr>
                <a14:m>
                  <m:oMath xmlns:m="http://schemas.openxmlformats.org/officeDocument/2006/math">
                    <m:r>
                      <m:rPr>
                        <m:sty m:val="p"/>
                      </m:rPr>
                      <a:rPr lang="en-US" sz="1200" b="0" i="0" smtClean="0">
                        <a:latin typeface="Cambria Math" panose="02040503050406030204" pitchFamily="18" charset="0"/>
                      </a:rPr>
                      <m:t>x</m:t>
                    </m:r>
                    <m:r>
                      <a:rPr lang="en-US" sz="1200" b="0" i="1" smtClean="0">
                        <a:latin typeface="Cambria Math" panose="02040503050406030204" pitchFamily="18" charset="0"/>
                      </a:rPr>
                      <m:t>=</m:t>
                    </m:r>
                  </m:oMath>
                </a14:m>
                <a:r>
                  <a:rPr lang="en-US" sz="1200" dirty="0"/>
                  <a:t> reaction pair compatibility vector for  j</a:t>
                </a:r>
                <a14:m>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𝑗</m:t>
                    </m:r>
                    <m:r>
                      <a:rPr lang="en-US" sz="1200" b="0" i="1" smtClean="0">
                        <a:latin typeface="Cambria Math" panose="02040503050406030204" pitchFamily="18" charset="0"/>
                      </a:rPr>
                      <m:t>+1</m:t>
                    </m:r>
                  </m:oMath>
                </a14:m>
                <a:r>
                  <a:rPr lang="en-US" sz="1200" dirty="0"/>
                  <a:t>  in Network B</a:t>
                </a:r>
              </a:p>
              <a:p>
                <a:pPr marL="800100" lvl="1" indent="-342900">
                  <a:lnSpc>
                    <a:spcPct val="70000"/>
                  </a:lnSpc>
                  <a:buFont typeface="+mj-lt"/>
                  <a:buAutoNum type="arabicPeriod"/>
                </a:pPr>
                <a14:m>
                  <m:oMath xmlns:m="http://schemas.openxmlformats.org/officeDocument/2006/math">
                    <m:r>
                      <a:rPr lang="en-US" sz="1200" b="0" i="1" smtClean="0">
                        <a:latin typeface="Cambria Math" panose="02040503050406030204" pitchFamily="18" charset="0"/>
                      </a:rPr>
                      <m:t>𝑦</m:t>
                    </m:r>
                    <m:r>
                      <a:rPr lang="en-US" sz="1200" b="0" i="1" smtClean="0">
                        <a:latin typeface="Cambria Math" panose="02040503050406030204" pitchFamily="18" charset="0"/>
                      </a:rPr>
                      <m:t>=</m:t>
                    </m:r>
                  </m:oMath>
                </a14:m>
                <a:r>
                  <a:rPr lang="en-US" sz="1200" dirty="0"/>
                  <a:t> reaction pair compatibility vector for  </a:t>
                </a:r>
                <a14:m>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m:t>
                    </m:r>
                    <m:r>
                      <a:rPr lang="en-US" sz="1200" b="0" i="1" smtClean="0">
                        <a:latin typeface="Cambria Math" panose="02040503050406030204" pitchFamily="18" charset="0"/>
                      </a:rPr>
                      <m:t>𝑙</m:t>
                    </m:r>
                  </m:oMath>
                </a14:m>
                <a:r>
                  <a:rPr lang="en-US" sz="1200" dirty="0"/>
                  <a:t>  in Network A</a:t>
                </a:r>
              </a:p>
              <a:p>
                <a:pPr marL="800100" lvl="1" indent="-342900">
                  <a:lnSpc>
                    <a:spcPct val="70000"/>
                  </a:lnSpc>
                  <a:buFont typeface="+mj-lt"/>
                  <a:buAutoNum type="arabicPeriod"/>
                </a:pPr>
                <a:r>
                  <a:rPr lang="en-US" sz="1200" dirty="0"/>
                  <a:t>If not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rPr>
                      <m:t>≤</m:t>
                    </m:r>
                    <m:r>
                      <a:rPr lang="en-US" sz="1200" b="0" i="1" smtClean="0">
                        <a:latin typeface="Cambria Math" panose="02040503050406030204" pitchFamily="18" charset="0"/>
                      </a:rPr>
                      <m:t>𝑦</m:t>
                    </m:r>
                  </m:oMath>
                </a14:m>
                <a:r>
                  <a:rPr lang="en-US" sz="1200" dirty="0"/>
                  <a:t>, go to (3).</a:t>
                </a:r>
              </a:p>
              <a:p>
                <a:pPr marL="342900" indent="-342900">
                  <a:lnSpc>
                    <a:spcPct val="70000"/>
                  </a:lnSpc>
                  <a:buFont typeface="+mj-lt"/>
                  <a:buAutoNum type="arabicPeriod"/>
                </a:pPr>
                <a:r>
                  <a:rPr lang="en-US" sz="1200" dirty="0"/>
                  <a:t>If the </a:t>
                </a:r>
                <a:r>
                  <a:rPr lang="en-US" sz="1200" i="1" dirty="0"/>
                  <a:t>candidate subnet </a:t>
                </a:r>
                <a:r>
                  <a:rPr lang="en-US" sz="1200" dirty="0"/>
                  <a:t>defined by the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m:t>
                        </m:r>
                      </m:sup>
                    </m:sSup>
                  </m:oMath>
                </a14:m>
                <a:r>
                  <a:rPr lang="en-US" sz="1200" dirty="0"/>
                  <a:t> is structurally identical to B, return True</a:t>
                </a:r>
              </a:p>
              <a:p>
                <a:pPr marL="342900" indent="-342900">
                  <a:lnSpc>
                    <a:spcPct val="70000"/>
                  </a:lnSpc>
                  <a:buFont typeface="+mj-lt"/>
                  <a:buAutoNum type="arabicPeriod"/>
                </a:pPr>
                <a:endParaRPr lang="en-US" sz="1200" dirty="0"/>
              </a:p>
              <a:p>
                <a:pPr marL="0" indent="0">
                  <a:lnSpc>
                    <a:spcPct val="70000"/>
                  </a:lnSpc>
                  <a:buNone/>
                </a:pPr>
                <a:r>
                  <a:rPr lang="en-US" sz="1200" dirty="0"/>
                  <a:t>Return False</a:t>
                </a:r>
              </a:p>
              <a:p>
                <a:pPr marL="1257300" lvl="2" indent="-342900">
                  <a:lnSpc>
                    <a:spcPct val="70000"/>
                  </a:lnSpc>
                  <a:buFont typeface="+mj-lt"/>
                  <a:buAutoNum type="arabicPeriod"/>
                </a:pPr>
                <a:endParaRPr lang="en-US" sz="1200" b="0" dirty="0"/>
              </a:p>
              <a:p>
                <a:pPr marL="1257300" lvl="2" indent="-342900">
                  <a:lnSpc>
                    <a:spcPct val="70000"/>
                  </a:lnSpc>
                  <a:buFont typeface="+mj-lt"/>
                  <a:buAutoNum type="arabicPeriod"/>
                </a:pPr>
                <a:endParaRPr lang="en-US" sz="1200" dirty="0"/>
              </a:p>
              <a:p>
                <a:pPr marL="0" indent="0">
                  <a:lnSpc>
                    <a:spcPct val="70000"/>
                  </a:lnSpc>
                  <a:buNone/>
                </a:pPr>
                <a:endParaRPr lang="en-US" sz="1200" dirty="0"/>
              </a:p>
            </p:txBody>
          </p:sp>
        </mc:Choice>
        <mc:Fallback xmlns="">
          <p:sp>
            <p:nvSpPr>
              <p:cNvPr id="3" name="Content Placeholder 2">
                <a:extLst>
                  <a:ext uri="{FF2B5EF4-FFF2-40B4-BE49-F238E27FC236}">
                    <a16:creationId xmlns:a16="http://schemas.microsoft.com/office/drawing/2014/main" id="{C756B3BE-B30C-DE61-A356-EC1CAE7C5ADA}"/>
                  </a:ext>
                </a:extLst>
              </p:cNvPr>
              <p:cNvSpPr>
                <a:spLocks noGrp="1" noRot="1" noChangeAspect="1" noMove="1" noResize="1" noEditPoints="1" noAdjustHandles="1" noChangeArrowheads="1" noChangeShapeType="1" noTextEdit="1"/>
              </p:cNvSpPr>
              <p:nvPr>
                <p:ph idx="1"/>
              </p:nvPr>
            </p:nvSpPr>
            <p:spPr>
              <a:xfrm>
                <a:off x="750112" y="2711518"/>
                <a:ext cx="11365687" cy="3670635"/>
              </a:xfrm>
              <a:blipFill>
                <a:blip r:embed="rId2"/>
                <a:stretch>
                  <a:fillRect t="-137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86F1A37-55C4-19EF-8A24-E4B380877630}"/>
              </a:ext>
            </a:extLst>
          </p:cNvPr>
          <p:cNvSpPr txBox="1"/>
          <p:nvPr/>
        </p:nvSpPr>
        <p:spPr>
          <a:xfrm>
            <a:off x="2565420" y="1357058"/>
            <a:ext cx="2010487" cy="95410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 S1 -&gt; S2 + S3</a:t>
            </a:r>
          </a:p>
          <a:p>
            <a:r>
              <a:rPr lang="en-US" sz="1400" dirty="0">
                <a:latin typeface="Courier New" panose="02070309020205020404" pitchFamily="49" charset="0"/>
                <a:cs typeface="Courier New" panose="02070309020205020404" pitchFamily="49" charset="0"/>
              </a:rPr>
              <a:t>J2: S1 + S3 -&gt; S2</a:t>
            </a:r>
          </a:p>
          <a:p>
            <a:r>
              <a:rPr lang="en-US" sz="1400" dirty="0">
                <a:latin typeface="Courier New" panose="02070309020205020404" pitchFamily="49" charset="0"/>
                <a:cs typeface="Courier New" panose="02070309020205020404" pitchFamily="49" charset="0"/>
              </a:rPr>
              <a:t>J3: S2 -&gt; S1</a:t>
            </a:r>
          </a:p>
          <a:p>
            <a:r>
              <a:rPr lang="en-US" sz="1400" dirty="0">
                <a:latin typeface="Courier New" panose="02070309020205020404" pitchFamily="49" charset="0"/>
                <a:cs typeface="Courier New" panose="02070309020205020404" pitchFamily="49" charset="0"/>
              </a:rPr>
              <a:t>J4:    -&gt; S2</a:t>
            </a:r>
          </a:p>
        </p:txBody>
      </p:sp>
      <p:sp>
        <p:nvSpPr>
          <p:cNvPr id="13" name="TextBox 12">
            <a:extLst>
              <a:ext uri="{FF2B5EF4-FFF2-40B4-BE49-F238E27FC236}">
                <a16:creationId xmlns:a16="http://schemas.microsoft.com/office/drawing/2014/main" id="{D21B8990-E1AB-C24F-963D-04D2B39331C7}"/>
              </a:ext>
            </a:extLst>
          </p:cNvPr>
          <p:cNvSpPr txBox="1"/>
          <p:nvPr/>
        </p:nvSpPr>
        <p:spPr>
          <a:xfrm>
            <a:off x="5901447" y="1357058"/>
            <a:ext cx="1795684" cy="52322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Jp1: Sp1 -&gt; Sp2</a:t>
            </a:r>
          </a:p>
          <a:p>
            <a:r>
              <a:rPr lang="en-US" sz="1400" dirty="0">
                <a:latin typeface="Courier New" panose="02070309020205020404" pitchFamily="49" charset="0"/>
                <a:cs typeface="Courier New" panose="02070309020205020404" pitchFamily="49" charset="0"/>
              </a:rPr>
              <a:t>Jp2:     -&gt; Sp1</a:t>
            </a:r>
          </a:p>
        </p:txBody>
      </p:sp>
      <p:sp>
        <p:nvSpPr>
          <p:cNvPr id="14" name="TextBox 13">
            <a:extLst>
              <a:ext uri="{FF2B5EF4-FFF2-40B4-BE49-F238E27FC236}">
                <a16:creationId xmlns:a16="http://schemas.microsoft.com/office/drawing/2014/main" id="{CC289AB5-F1A2-E9A7-1909-3A81A89EC51C}"/>
              </a:ext>
            </a:extLst>
          </p:cNvPr>
          <p:cNvSpPr txBox="1"/>
          <p:nvPr/>
        </p:nvSpPr>
        <p:spPr>
          <a:xfrm>
            <a:off x="2836333" y="945299"/>
            <a:ext cx="1095236" cy="338554"/>
          </a:xfrm>
          <a:prstGeom prst="rect">
            <a:avLst/>
          </a:prstGeom>
          <a:noFill/>
        </p:spPr>
        <p:txBody>
          <a:bodyPr wrap="none" rtlCol="0">
            <a:spAutoFit/>
          </a:bodyPr>
          <a:lstStyle/>
          <a:p>
            <a:r>
              <a:rPr lang="en-US" sz="1600" b="1" dirty="0"/>
              <a:t>Network A</a:t>
            </a:r>
          </a:p>
        </p:txBody>
      </p:sp>
      <p:sp>
        <p:nvSpPr>
          <p:cNvPr id="15" name="TextBox 14">
            <a:extLst>
              <a:ext uri="{FF2B5EF4-FFF2-40B4-BE49-F238E27FC236}">
                <a16:creationId xmlns:a16="http://schemas.microsoft.com/office/drawing/2014/main" id="{FC53AAE9-9266-47BC-C4AB-79FD3E307738}"/>
              </a:ext>
            </a:extLst>
          </p:cNvPr>
          <p:cNvSpPr txBox="1"/>
          <p:nvPr/>
        </p:nvSpPr>
        <p:spPr>
          <a:xfrm>
            <a:off x="6007913" y="945299"/>
            <a:ext cx="1085618" cy="338554"/>
          </a:xfrm>
          <a:prstGeom prst="rect">
            <a:avLst/>
          </a:prstGeom>
          <a:noFill/>
        </p:spPr>
        <p:txBody>
          <a:bodyPr wrap="none" rtlCol="0">
            <a:spAutoFit/>
          </a:bodyPr>
          <a:lstStyle/>
          <a:p>
            <a:r>
              <a:rPr lang="en-US" sz="1600" b="1" dirty="0"/>
              <a:t>Network B</a:t>
            </a:r>
          </a:p>
        </p:txBody>
      </p:sp>
    </p:spTree>
    <p:extLst>
      <p:ext uri="{BB962C8B-B14F-4D97-AF65-F5344CB8AC3E}">
        <p14:creationId xmlns:p14="http://schemas.microsoft.com/office/powerpoint/2010/main" val="3054304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6915-84B4-5B9C-1F71-D151E6C51212}"/>
              </a:ext>
            </a:extLst>
          </p:cNvPr>
          <p:cNvSpPr>
            <a:spLocks noGrp="1"/>
          </p:cNvSpPr>
          <p:nvPr>
            <p:ph type="title"/>
          </p:nvPr>
        </p:nvSpPr>
        <p:spPr/>
        <p:txBody>
          <a:bodyPr/>
          <a:lstStyle/>
          <a:p>
            <a:r>
              <a:rPr lang="en-US" dirty="0"/>
              <a:t>Must Consider the Reactant and Product Stoichiometries</a:t>
            </a:r>
          </a:p>
        </p:txBody>
      </p:sp>
      <p:sp>
        <p:nvSpPr>
          <p:cNvPr id="3" name="Content Placeholder 2">
            <a:extLst>
              <a:ext uri="{FF2B5EF4-FFF2-40B4-BE49-F238E27FC236}">
                <a16:creationId xmlns:a16="http://schemas.microsoft.com/office/drawing/2014/main" id="{6DE810AF-7537-E4E1-A5BF-41489B95A6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046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E9B9-24E2-DDDB-B630-39750358DD3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5EEC8A5-8057-4DD1-9FA5-CD757FF12AB4}"/>
              </a:ext>
            </a:extLst>
          </p:cNvPr>
          <p:cNvSpPr>
            <a:spLocks noGrp="1"/>
          </p:cNvSpPr>
          <p:nvPr>
            <p:ph idx="1"/>
          </p:nvPr>
        </p:nvSpPr>
        <p:spPr/>
        <p:txBody>
          <a:bodyPr/>
          <a:lstStyle/>
          <a:p>
            <a:r>
              <a:rPr lang="en-US" dirty="0"/>
              <a:t>Continued analysis of structural identity in </a:t>
            </a:r>
            <a:r>
              <a:rPr lang="en-US" dirty="0" err="1"/>
              <a:t>OscillatorDatabase</a:t>
            </a:r>
            <a:r>
              <a:rPr lang="en-US" dirty="0"/>
              <a:t>. Others are welcome to join.</a:t>
            </a:r>
          </a:p>
          <a:p>
            <a:r>
              <a:rPr lang="en-US"/>
              <a:t>Publish DSIRN.</a:t>
            </a:r>
          </a:p>
        </p:txBody>
      </p:sp>
    </p:spTree>
    <p:extLst>
      <p:ext uri="{BB962C8B-B14F-4D97-AF65-F5344CB8AC3E}">
        <p14:creationId xmlns:p14="http://schemas.microsoft.com/office/powerpoint/2010/main" val="4105269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A15F-6CAF-9E3C-36AC-5FF6ACBCA46B}"/>
              </a:ext>
            </a:extLst>
          </p:cNvPr>
          <p:cNvSpPr>
            <a:spLocks noGrp="1"/>
          </p:cNvSpPr>
          <p:nvPr>
            <p:ph type="title"/>
          </p:nvPr>
        </p:nvSpPr>
        <p:spPr>
          <a:xfrm>
            <a:off x="2943837" y="2604986"/>
            <a:ext cx="5257800" cy="1325563"/>
          </a:xfrm>
        </p:spPr>
        <p:txBody>
          <a:bodyPr>
            <a:normAutofit/>
          </a:bodyPr>
          <a:lstStyle/>
          <a:p>
            <a:r>
              <a:rPr lang="en-US" sz="8800" dirty="0"/>
              <a:t>BACKUP</a:t>
            </a:r>
          </a:p>
        </p:txBody>
      </p:sp>
    </p:spTree>
    <p:extLst>
      <p:ext uri="{BB962C8B-B14F-4D97-AF65-F5344CB8AC3E}">
        <p14:creationId xmlns:p14="http://schemas.microsoft.com/office/powerpoint/2010/main" val="4238020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B91A-3796-1432-EAAB-A1BF8E16E430}"/>
              </a:ext>
            </a:extLst>
          </p:cNvPr>
          <p:cNvSpPr>
            <a:spLocks noGrp="1"/>
          </p:cNvSpPr>
          <p:nvPr>
            <p:ph type="title"/>
          </p:nvPr>
        </p:nvSpPr>
        <p:spPr>
          <a:xfrm>
            <a:off x="168166" y="365126"/>
            <a:ext cx="11771586" cy="696420"/>
          </a:xfrm>
        </p:spPr>
        <p:txBody>
          <a:bodyPr>
            <a:normAutofit/>
          </a:bodyPr>
          <a:lstStyle/>
          <a:p>
            <a:pPr algn="ctr"/>
            <a:r>
              <a:rPr lang="en-US" sz="3600" dirty="0"/>
              <a:t>Challenging to Detect Structurally Identical Networks</a:t>
            </a:r>
          </a:p>
        </p:txBody>
      </p:sp>
      <p:pic>
        <p:nvPicPr>
          <p:cNvPr id="4" name="Picture 3">
            <a:extLst>
              <a:ext uri="{FF2B5EF4-FFF2-40B4-BE49-F238E27FC236}">
                <a16:creationId xmlns:a16="http://schemas.microsoft.com/office/drawing/2014/main" id="{4E07ABE9-C2D0-2625-4643-AC9BA6C0CA1C}"/>
              </a:ext>
            </a:extLst>
          </p:cNvPr>
          <p:cNvPicPr>
            <a:picLocks noChangeAspect="1"/>
          </p:cNvPicPr>
          <p:nvPr/>
        </p:nvPicPr>
        <p:blipFill>
          <a:blip r:embed="rId2"/>
          <a:stretch>
            <a:fillRect/>
          </a:stretch>
        </p:blipFill>
        <p:spPr>
          <a:xfrm>
            <a:off x="720644" y="1272217"/>
            <a:ext cx="3636769" cy="2156783"/>
          </a:xfrm>
          <a:prstGeom prst="rect">
            <a:avLst/>
          </a:prstGeom>
        </p:spPr>
      </p:pic>
      <p:sp>
        <p:nvSpPr>
          <p:cNvPr id="6" name="TextBox 5">
            <a:extLst>
              <a:ext uri="{FF2B5EF4-FFF2-40B4-BE49-F238E27FC236}">
                <a16:creationId xmlns:a16="http://schemas.microsoft.com/office/drawing/2014/main" id="{883FCB54-434E-D7D3-967A-1D2E566D1967}"/>
              </a:ext>
            </a:extLst>
          </p:cNvPr>
          <p:cNvSpPr txBox="1"/>
          <p:nvPr/>
        </p:nvSpPr>
        <p:spPr>
          <a:xfrm>
            <a:off x="451945" y="3506495"/>
            <a:ext cx="6096000" cy="3108543"/>
          </a:xfrm>
          <a:prstGeom prst="rect">
            <a:avLst/>
          </a:prstGeom>
          <a:noFill/>
        </p:spPr>
        <p:txBody>
          <a:bodyPr wrap="square">
            <a:spAutoFit/>
          </a:bodyPr>
          <a:lstStyle/>
          <a:p>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S4 + S0 -&gt; S1; S4*S0*37.7493737973273; S0 + $S2 -&gt; S6; S0*S2*35.0428546214942; $S2 + $S3 -&gt; S0; S2*S3*38.0495574990753; S4 + S1 -&gt; S5; S4*S1*21.0195844085421; S6 + S7 -&gt; S4; S6*S7*0.018191490881145; S7 + S7 -&gt; S6 + S1; S7*S7*0.966901054093614; S5 + S0 -&gt; S7; S5*S0*1.34591737547889; $S2 + S0 -&gt; S5; S2*S0*0.202525362744927; S1 -&gt; S1 + S1; S1*0.696320992102846; S4 + S6 -&gt; S5 + S4; S4*S6*0.196191486017778; S5 + S1 -&gt; S1; S5*S1*0.0931307581719011; S5 + S0 -&gt; S7; S5*S0*0.99658994381316; S0 = 2; S1 = 5; S2 = 7; S3 = 10; S4 = 1; S5 = 0.5; S6 = 3; S7 = 7; </a:t>
            </a:r>
          </a:p>
        </p:txBody>
      </p:sp>
    </p:spTree>
    <p:extLst>
      <p:ext uri="{BB962C8B-B14F-4D97-AF65-F5344CB8AC3E}">
        <p14:creationId xmlns:p14="http://schemas.microsoft.com/office/powerpoint/2010/main" val="864060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4F83B9-C982-BAF5-3DA4-A7A6ABFD48F4}"/>
                  </a:ext>
                </a:extLst>
              </p:cNvPr>
              <p:cNvSpPr txBox="1"/>
              <p:nvPr/>
            </p:nvSpPr>
            <p:spPr>
              <a:xfrm>
                <a:off x="819807" y="220719"/>
                <a:ext cx="10779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b="0" dirty="0"/>
              </a:p>
            </p:txBody>
          </p:sp>
        </mc:Choice>
        <mc:Fallback xmlns="">
          <p:sp>
            <p:nvSpPr>
              <p:cNvPr id="4" name="TextBox 3">
                <a:extLst>
                  <a:ext uri="{FF2B5EF4-FFF2-40B4-BE49-F238E27FC236}">
                    <a16:creationId xmlns:a16="http://schemas.microsoft.com/office/drawing/2014/main" id="{024F83B9-C982-BAF5-3DA4-A7A6ABFD48F4}"/>
                  </a:ext>
                </a:extLst>
              </p:cNvPr>
              <p:cNvSpPr txBox="1">
                <a:spLocks noRot="1" noChangeAspect="1" noMove="1" noResize="1" noEditPoints="1" noAdjustHandles="1" noChangeArrowheads="1" noChangeShapeType="1" noTextEdit="1"/>
              </p:cNvSpPr>
              <p:nvPr/>
            </p:nvSpPr>
            <p:spPr>
              <a:xfrm>
                <a:off x="819807" y="220719"/>
                <a:ext cx="1077924" cy="276999"/>
              </a:xfrm>
              <a:prstGeom prst="rect">
                <a:avLst/>
              </a:prstGeom>
              <a:blipFill>
                <a:blip r:embed="rId2"/>
                <a:stretch>
                  <a:fillRect l="-4651" t="-8696" r="-348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392C30-2C8C-6F3E-DA1C-C480C6BA0CEE}"/>
                  </a:ext>
                </a:extLst>
              </p:cNvPr>
              <p:cNvSpPr txBox="1"/>
              <p:nvPr/>
            </p:nvSpPr>
            <p:spPr>
              <a:xfrm>
                <a:off x="819807" y="586884"/>
                <a:ext cx="10832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b="0" dirty="0"/>
              </a:p>
            </p:txBody>
          </p:sp>
        </mc:Choice>
        <mc:Fallback xmlns="">
          <p:sp>
            <p:nvSpPr>
              <p:cNvPr id="5" name="TextBox 4">
                <a:extLst>
                  <a:ext uri="{FF2B5EF4-FFF2-40B4-BE49-F238E27FC236}">
                    <a16:creationId xmlns:a16="http://schemas.microsoft.com/office/drawing/2014/main" id="{21392C30-2C8C-6F3E-DA1C-C480C6BA0CEE}"/>
                  </a:ext>
                </a:extLst>
              </p:cNvPr>
              <p:cNvSpPr txBox="1">
                <a:spLocks noRot="1" noChangeAspect="1" noMove="1" noResize="1" noEditPoints="1" noAdjustHandles="1" noChangeArrowheads="1" noChangeShapeType="1" noTextEdit="1"/>
              </p:cNvSpPr>
              <p:nvPr/>
            </p:nvSpPr>
            <p:spPr>
              <a:xfrm>
                <a:off x="819807" y="586884"/>
                <a:ext cx="1083245" cy="276999"/>
              </a:xfrm>
              <a:prstGeom prst="rect">
                <a:avLst/>
              </a:prstGeom>
              <a:blipFill>
                <a:blip r:embed="rId3"/>
                <a:stretch>
                  <a:fillRect l="-4651" t="-8696" r="-4651"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41E65C-9077-0348-3474-F0B7AAB80C20}"/>
                  </a:ext>
                </a:extLst>
              </p:cNvPr>
              <p:cNvSpPr txBox="1"/>
              <p:nvPr/>
            </p:nvSpPr>
            <p:spPr>
              <a:xfrm>
                <a:off x="819807" y="953049"/>
                <a:ext cx="871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r>
                        <a:rPr lang="en-US" b="0" i="1" smtClean="0">
                          <a:latin typeface="Cambria Math" panose="02040503050406030204" pitchFamily="18" charset="0"/>
                        </a:rPr>
                        <m:t>: →</m:t>
                      </m:r>
                      <m:r>
                        <a:rPr lang="en-US" b="0" i="1" smtClean="0">
                          <a:latin typeface="Cambria Math" panose="02040503050406030204" pitchFamily="18" charset="0"/>
                        </a:rPr>
                        <m:t>𝐵</m:t>
                      </m:r>
                    </m:oMath>
                  </m:oMathPara>
                </a14:m>
                <a:endParaRPr lang="en-US" b="0" dirty="0"/>
              </a:p>
            </p:txBody>
          </p:sp>
        </mc:Choice>
        <mc:Fallback xmlns="">
          <p:sp>
            <p:nvSpPr>
              <p:cNvPr id="6" name="TextBox 5">
                <a:extLst>
                  <a:ext uri="{FF2B5EF4-FFF2-40B4-BE49-F238E27FC236}">
                    <a16:creationId xmlns:a16="http://schemas.microsoft.com/office/drawing/2014/main" id="{E441E65C-9077-0348-3474-F0B7AAB80C20}"/>
                  </a:ext>
                </a:extLst>
              </p:cNvPr>
              <p:cNvSpPr txBox="1">
                <a:spLocks noRot="1" noChangeAspect="1" noMove="1" noResize="1" noEditPoints="1" noAdjustHandles="1" noChangeArrowheads="1" noChangeShapeType="1" noTextEdit="1"/>
              </p:cNvSpPr>
              <p:nvPr/>
            </p:nvSpPr>
            <p:spPr>
              <a:xfrm>
                <a:off x="819807" y="953049"/>
                <a:ext cx="871008" cy="276999"/>
              </a:xfrm>
              <a:prstGeom prst="rect">
                <a:avLst/>
              </a:prstGeom>
              <a:blipFill>
                <a:blip r:embed="rId4"/>
                <a:stretch>
                  <a:fillRect l="-5797" t="-4348" r="-57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C2DCFE-AFC8-474A-807C-4CCDD8C4A467}"/>
                  </a:ext>
                </a:extLst>
              </p:cNvPr>
              <p:cNvSpPr txBox="1"/>
              <p:nvPr/>
            </p:nvSpPr>
            <p:spPr>
              <a:xfrm>
                <a:off x="3541986" y="220719"/>
                <a:ext cx="10711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b="0" dirty="0"/>
              </a:p>
            </p:txBody>
          </p:sp>
        </mc:Choice>
        <mc:Fallback xmlns="">
          <p:sp>
            <p:nvSpPr>
              <p:cNvPr id="7" name="TextBox 6">
                <a:extLst>
                  <a:ext uri="{FF2B5EF4-FFF2-40B4-BE49-F238E27FC236}">
                    <a16:creationId xmlns:a16="http://schemas.microsoft.com/office/drawing/2014/main" id="{65C2DCFE-AFC8-474A-807C-4CCDD8C4A467}"/>
                  </a:ext>
                </a:extLst>
              </p:cNvPr>
              <p:cNvSpPr txBox="1">
                <a:spLocks noRot="1" noChangeAspect="1" noMove="1" noResize="1" noEditPoints="1" noAdjustHandles="1" noChangeArrowheads="1" noChangeShapeType="1" noTextEdit="1"/>
              </p:cNvSpPr>
              <p:nvPr/>
            </p:nvSpPr>
            <p:spPr>
              <a:xfrm>
                <a:off x="3541986" y="220719"/>
                <a:ext cx="1071127" cy="276999"/>
              </a:xfrm>
              <a:prstGeom prst="rect">
                <a:avLst/>
              </a:prstGeom>
              <a:blipFill>
                <a:blip r:embed="rId5"/>
                <a:stretch>
                  <a:fillRect l="-3488" t="-8696" r="-3488"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C4985D-95BA-24C0-A065-F10C4FA32398}"/>
                  </a:ext>
                </a:extLst>
              </p:cNvPr>
              <p:cNvSpPr txBox="1"/>
              <p:nvPr/>
            </p:nvSpPr>
            <p:spPr>
              <a:xfrm>
                <a:off x="3541986" y="953048"/>
                <a:ext cx="10764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b="0" dirty="0"/>
              </a:p>
            </p:txBody>
          </p:sp>
        </mc:Choice>
        <mc:Fallback xmlns="">
          <p:sp>
            <p:nvSpPr>
              <p:cNvPr id="8" name="TextBox 7">
                <a:extLst>
                  <a:ext uri="{FF2B5EF4-FFF2-40B4-BE49-F238E27FC236}">
                    <a16:creationId xmlns:a16="http://schemas.microsoft.com/office/drawing/2014/main" id="{34C4985D-95BA-24C0-A065-F10C4FA32398}"/>
                  </a:ext>
                </a:extLst>
              </p:cNvPr>
              <p:cNvSpPr txBox="1">
                <a:spLocks noRot="1" noChangeAspect="1" noMove="1" noResize="1" noEditPoints="1" noAdjustHandles="1" noChangeArrowheads="1" noChangeShapeType="1" noTextEdit="1"/>
              </p:cNvSpPr>
              <p:nvPr/>
            </p:nvSpPr>
            <p:spPr>
              <a:xfrm>
                <a:off x="3541986" y="953048"/>
                <a:ext cx="1076449" cy="276999"/>
              </a:xfrm>
              <a:prstGeom prst="rect">
                <a:avLst/>
              </a:prstGeom>
              <a:blipFill>
                <a:blip r:embed="rId6"/>
                <a:stretch>
                  <a:fillRect l="-3488" t="-4348" r="-4651"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9974A0-4DA1-46A4-ADF4-BF4F58692F27}"/>
                  </a:ext>
                </a:extLst>
              </p:cNvPr>
              <p:cNvSpPr txBox="1"/>
              <p:nvPr/>
            </p:nvSpPr>
            <p:spPr>
              <a:xfrm>
                <a:off x="3541986" y="586883"/>
                <a:ext cx="867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b="0" dirty="0"/>
              </a:p>
            </p:txBody>
          </p:sp>
        </mc:Choice>
        <mc:Fallback xmlns="">
          <p:sp>
            <p:nvSpPr>
              <p:cNvPr id="9" name="TextBox 8">
                <a:extLst>
                  <a:ext uri="{FF2B5EF4-FFF2-40B4-BE49-F238E27FC236}">
                    <a16:creationId xmlns:a16="http://schemas.microsoft.com/office/drawing/2014/main" id="{C29974A0-4DA1-46A4-ADF4-BF4F58692F27}"/>
                  </a:ext>
                </a:extLst>
              </p:cNvPr>
              <p:cNvSpPr txBox="1">
                <a:spLocks noRot="1" noChangeAspect="1" noMove="1" noResize="1" noEditPoints="1" noAdjustHandles="1" noChangeArrowheads="1" noChangeShapeType="1" noTextEdit="1"/>
              </p:cNvSpPr>
              <p:nvPr/>
            </p:nvSpPr>
            <p:spPr>
              <a:xfrm>
                <a:off x="3541986" y="586883"/>
                <a:ext cx="867225" cy="276999"/>
              </a:xfrm>
              <a:prstGeom prst="rect">
                <a:avLst/>
              </a:prstGeom>
              <a:blipFill>
                <a:blip r:embed="rId7"/>
                <a:stretch>
                  <a:fillRect l="-4286" t="-8696" r="-4286" b="-34783"/>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4C57E437-7CCD-5FB8-72C4-9172CDCC40C3}"/>
              </a:ext>
            </a:extLst>
          </p:cNvPr>
          <p:cNvGraphicFramePr>
            <a:graphicFrameLocks noGrp="1"/>
          </p:cNvGraphicFramePr>
          <p:nvPr/>
        </p:nvGraphicFramePr>
        <p:xfrm>
          <a:off x="1038897" y="1657300"/>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3025C4-0702-06AE-ACEB-7B3190F11142}"/>
                  </a:ext>
                </a:extLst>
              </p:cNvPr>
              <p:cNvSpPr txBox="1"/>
              <p:nvPr/>
            </p:nvSpPr>
            <p:spPr>
              <a:xfrm>
                <a:off x="1277022" y="2781843"/>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16" name="TextBox 15">
                <a:extLst>
                  <a:ext uri="{FF2B5EF4-FFF2-40B4-BE49-F238E27FC236}">
                    <a16:creationId xmlns:a16="http://schemas.microsoft.com/office/drawing/2014/main" id="{3C3025C4-0702-06AE-ACEB-7B3190F11142}"/>
                  </a:ext>
                </a:extLst>
              </p:cNvPr>
              <p:cNvSpPr txBox="1">
                <a:spLocks noRot="1" noChangeAspect="1" noMove="1" noResize="1" noEditPoints="1" noAdjustHandles="1" noChangeArrowheads="1" noChangeShapeType="1" noTextEdit="1"/>
              </p:cNvSpPr>
              <p:nvPr/>
            </p:nvSpPr>
            <p:spPr>
              <a:xfrm>
                <a:off x="1277022" y="2781843"/>
                <a:ext cx="303738" cy="276999"/>
              </a:xfrm>
              <a:prstGeom prst="rect">
                <a:avLst/>
              </a:prstGeom>
              <a:blipFill>
                <a:blip r:embed="rId8"/>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E6FA8E8-06C2-C916-4982-80F0A8EF9B6B}"/>
                  </a:ext>
                </a:extLst>
              </p:cNvPr>
              <p:cNvSpPr txBox="1"/>
              <p:nvPr/>
            </p:nvSpPr>
            <p:spPr>
              <a:xfrm>
                <a:off x="1261257" y="242974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7" name="TextBox 16">
                <a:extLst>
                  <a:ext uri="{FF2B5EF4-FFF2-40B4-BE49-F238E27FC236}">
                    <a16:creationId xmlns:a16="http://schemas.microsoft.com/office/drawing/2014/main" id="{DE6FA8E8-06C2-C916-4982-80F0A8EF9B6B}"/>
                  </a:ext>
                </a:extLst>
              </p:cNvPr>
              <p:cNvSpPr txBox="1">
                <a:spLocks noRot="1" noChangeAspect="1" noMove="1" noResize="1" noEditPoints="1" noAdjustHandles="1" noChangeArrowheads="1" noChangeShapeType="1" noTextEdit="1"/>
              </p:cNvSpPr>
              <p:nvPr/>
            </p:nvSpPr>
            <p:spPr>
              <a:xfrm>
                <a:off x="1261257" y="2429744"/>
                <a:ext cx="303736" cy="276999"/>
              </a:xfrm>
              <a:prstGeom prst="rect">
                <a:avLst/>
              </a:prstGeom>
              <a:blipFill>
                <a:blip r:embed="rId9"/>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FD835-752C-7B51-E269-19FC275BFE33}"/>
                  </a:ext>
                </a:extLst>
              </p:cNvPr>
              <p:cNvSpPr txBox="1"/>
              <p:nvPr/>
            </p:nvSpPr>
            <p:spPr>
              <a:xfrm>
                <a:off x="1303302" y="2051378"/>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8" name="TextBox 17">
                <a:extLst>
                  <a:ext uri="{FF2B5EF4-FFF2-40B4-BE49-F238E27FC236}">
                    <a16:creationId xmlns:a16="http://schemas.microsoft.com/office/drawing/2014/main" id="{20CFD835-752C-7B51-E269-19FC275BFE33}"/>
                  </a:ext>
                </a:extLst>
              </p:cNvPr>
              <p:cNvSpPr txBox="1">
                <a:spLocks noRot="1" noChangeAspect="1" noMove="1" noResize="1" noEditPoints="1" noAdjustHandles="1" noChangeArrowheads="1" noChangeShapeType="1" noTextEdit="1"/>
              </p:cNvSpPr>
              <p:nvPr/>
            </p:nvSpPr>
            <p:spPr>
              <a:xfrm>
                <a:off x="1303302" y="2051378"/>
                <a:ext cx="298415" cy="276999"/>
              </a:xfrm>
              <a:prstGeom prst="rect">
                <a:avLst/>
              </a:prstGeom>
              <a:blipFill>
                <a:blip r:embed="rId10"/>
                <a:stretch>
                  <a:fillRect l="-16000" r="-4000" b="-13043"/>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46A5229A-F6C2-D134-2771-65C80E22FBFD}"/>
              </a:ext>
            </a:extLst>
          </p:cNvPr>
          <p:cNvGraphicFramePr>
            <a:graphicFrameLocks noGrp="1"/>
          </p:cNvGraphicFramePr>
          <p:nvPr/>
        </p:nvGraphicFramePr>
        <p:xfrm>
          <a:off x="3998493" y="1659917"/>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AED28E0-88AC-F4A6-CAB1-5EA63C836BE9}"/>
                  </a:ext>
                </a:extLst>
              </p:cNvPr>
              <p:cNvSpPr txBox="1"/>
              <p:nvPr/>
            </p:nvSpPr>
            <p:spPr>
              <a:xfrm>
                <a:off x="4236619" y="2784460"/>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CAED28E0-88AC-F4A6-CAB1-5EA63C836BE9}"/>
                  </a:ext>
                </a:extLst>
              </p:cNvPr>
              <p:cNvSpPr txBox="1">
                <a:spLocks noRot="1" noChangeAspect="1" noMove="1" noResize="1" noEditPoints="1" noAdjustHandles="1" noChangeArrowheads="1" noChangeShapeType="1" noTextEdit="1"/>
              </p:cNvSpPr>
              <p:nvPr/>
            </p:nvSpPr>
            <p:spPr>
              <a:xfrm>
                <a:off x="4236619" y="2784460"/>
                <a:ext cx="303736" cy="276999"/>
              </a:xfrm>
              <a:prstGeom prst="rect">
                <a:avLst/>
              </a:prstGeom>
              <a:blipFill>
                <a:blip r:embed="rId11"/>
                <a:stretch>
                  <a:fillRect l="-16000" r="-8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8A4532C-2686-9B02-C56B-E5B27D20C16E}"/>
                  </a:ext>
                </a:extLst>
              </p:cNvPr>
              <p:cNvSpPr txBox="1"/>
              <p:nvPr/>
            </p:nvSpPr>
            <p:spPr>
              <a:xfrm>
                <a:off x="4220854" y="243236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A8A4532C-2686-9B02-C56B-E5B27D20C16E}"/>
                  </a:ext>
                </a:extLst>
              </p:cNvPr>
              <p:cNvSpPr txBox="1">
                <a:spLocks noRot="1" noChangeAspect="1" noMove="1" noResize="1" noEditPoints="1" noAdjustHandles="1" noChangeArrowheads="1" noChangeShapeType="1" noTextEdit="1"/>
              </p:cNvSpPr>
              <p:nvPr/>
            </p:nvSpPr>
            <p:spPr>
              <a:xfrm>
                <a:off x="4220854" y="2432361"/>
                <a:ext cx="303736" cy="276999"/>
              </a:xfrm>
              <a:prstGeom prst="rect">
                <a:avLst/>
              </a:prstGeom>
              <a:blipFill>
                <a:blip r:embed="rId12"/>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084419D-42C1-977D-A5DF-EFBF59291A3A}"/>
                  </a:ext>
                </a:extLst>
              </p:cNvPr>
              <p:cNvSpPr txBox="1"/>
              <p:nvPr/>
            </p:nvSpPr>
            <p:spPr>
              <a:xfrm>
                <a:off x="4262899" y="2053995"/>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2" name="TextBox 21">
                <a:extLst>
                  <a:ext uri="{FF2B5EF4-FFF2-40B4-BE49-F238E27FC236}">
                    <a16:creationId xmlns:a16="http://schemas.microsoft.com/office/drawing/2014/main" id="{2084419D-42C1-977D-A5DF-EFBF59291A3A}"/>
                  </a:ext>
                </a:extLst>
              </p:cNvPr>
              <p:cNvSpPr txBox="1">
                <a:spLocks noRot="1" noChangeAspect="1" noMove="1" noResize="1" noEditPoints="1" noAdjustHandles="1" noChangeArrowheads="1" noChangeShapeType="1" noTextEdit="1"/>
              </p:cNvSpPr>
              <p:nvPr/>
            </p:nvSpPr>
            <p:spPr>
              <a:xfrm>
                <a:off x="4262899" y="2053995"/>
                <a:ext cx="303225" cy="276999"/>
              </a:xfrm>
              <a:prstGeom prst="rect">
                <a:avLst/>
              </a:prstGeom>
              <a:blipFill>
                <a:blip r:embed="rId13"/>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06ED4CA-6E83-D8A4-16B1-3C7FDC81F55D}"/>
                  </a:ext>
                </a:extLst>
              </p:cNvPr>
              <p:cNvSpPr txBox="1"/>
              <p:nvPr/>
            </p:nvSpPr>
            <p:spPr>
              <a:xfrm>
                <a:off x="409827" y="1657300"/>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𝟏</m:t>
                          </m:r>
                        </m:sub>
                      </m:sSub>
                    </m:oMath>
                  </m:oMathPara>
                </a14:m>
                <a:endParaRPr lang="en-US" sz="2400" b="1" dirty="0"/>
              </a:p>
            </p:txBody>
          </p:sp>
        </mc:Choice>
        <mc:Fallback xmlns="">
          <p:sp>
            <p:nvSpPr>
              <p:cNvPr id="23" name="TextBox 22">
                <a:extLst>
                  <a:ext uri="{FF2B5EF4-FFF2-40B4-BE49-F238E27FC236}">
                    <a16:creationId xmlns:a16="http://schemas.microsoft.com/office/drawing/2014/main" id="{C06ED4CA-6E83-D8A4-16B1-3C7FDC81F55D}"/>
                  </a:ext>
                </a:extLst>
              </p:cNvPr>
              <p:cNvSpPr txBox="1">
                <a:spLocks noRot="1" noChangeAspect="1" noMove="1" noResize="1" noEditPoints="1" noAdjustHandles="1" noChangeArrowheads="1" noChangeShapeType="1" noTextEdit="1"/>
              </p:cNvSpPr>
              <p:nvPr/>
            </p:nvSpPr>
            <p:spPr>
              <a:xfrm>
                <a:off x="409827" y="1657300"/>
                <a:ext cx="496867" cy="369332"/>
              </a:xfrm>
              <a:prstGeom prst="rect">
                <a:avLst/>
              </a:prstGeom>
              <a:blipFill>
                <a:blip r:embed="rId14"/>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4147B21-3D43-F1A3-369C-15F553C2E837}"/>
                  </a:ext>
                </a:extLst>
              </p:cNvPr>
              <p:cNvSpPr txBox="1"/>
              <p:nvPr/>
            </p:nvSpPr>
            <p:spPr>
              <a:xfrm>
                <a:off x="3435524" y="1642028"/>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𝟐</m:t>
                          </m:r>
                        </m:sub>
                      </m:sSub>
                    </m:oMath>
                  </m:oMathPara>
                </a14:m>
                <a:endParaRPr lang="en-US" sz="2400" b="1" dirty="0"/>
              </a:p>
            </p:txBody>
          </p:sp>
        </mc:Choice>
        <mc:Fallback xmlns="">
          <p:sp>
            <p:nvSpPr>
              <p:cNvPr id="24" name="TextBox 23">
                <a:extLst>
                  <a:ext uri="{FF2B5EF4-FFF2-40B4-BE49-F238E27FC236}">
                    <a16:creationId xmlns:a16="http://schemas.microsoft.com/office/drawing/2014/main" id="{84147B21-3D43-F1A3-369C-15F553C2E837}"/>
                  </a:ext>
                </a:extLst>
              </p:cNvPr>
              <p:cNvSpPr txBox="1">
                <a:spLocks noRot="1" noChangeAspect="1" noMove="1" noResize="1" noEditPoints="1" noAdjustHandles="1" noChangeArrowheads="1" noChangeShapeType="1" noTextEdit="1"/>
              </p:cNvSpPr>
              <p:nvPr/>
            </p:nvSpPr>
            <p:spPr>
              <a:xfrm>
                <a:off x="3435524" y="1642028"/>
                <a:ext cx="496867" cy="369332"/>
              </a:xfrm>
              <a:prstGeom prst="rect">
                <a:avLst/>
              </a:prstGeom>
              <a:blipFill>
                <a:blip r:embed="rId15"/>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F1E499F-CC1B-5F12-AEE7-4251ED3A08E7}"/>
                  </a:ext>
                </a:extLst>
              </p:cNvPr>
              <p:cNvSpPr txBox="1"/>
              <p:nvPr/>
            </p:nvSpPr>
            <p:spPr>
              <a:xfrm>
                <a:off x="3103339" y="2214314"/>
                <a:ext cx="76295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1F1E499F-CC1B-5F12-AEE7-4251ED3A08E7}"/>
                  </a:ext>
                </a:extLst>
              </p:cNvPr>
              <p:cNvSpPr txBox="1">
                <a:spLocks noRot="1" noChangeAspect="1" noMove="1" noResize="1" noEditPoints="1" noAdjustHandles="1" noChangeArrowheads="1" noChangeShapeType="1" noTextEdit="1"/>
              </p:cNvSpPr>
              <p:nvPr/>
            </p:nvSpPr>
            <p:spPr>
              <a:xfrm>
                <a:off x="3103339" y="2214314"/>
                <a:ext cx="762951" cy="461665"/>
              </a:xfrm>
              <a:prstGeom prst="rect">
                <a:avLst/>
              </a:prstGeom>
              <a:blipFill>
                <a:blip r:embed="rId16"/>
                <a:stretch>
                  <a:fillRect/>
                </a:stretch>
              </a:blipFill>
            </p:spPr>
            <p:txBody>
              <a:bodyPr/>
              <a:lstStyle/>
              <a:p>
                <a:r>
                  <a:rPr lang="en-US">
                    <a:noFill/>
                  </a:rPr>
                  <a:t> </a:t>
                </a:r>
              </a:p>
            </p:txBody>
          </p:sp>
        </mc:Fallback>
      </mc:AlternateContent>
      <p:graphicFrame>
        <p:nvGraphicFramePr>
          <p:cNvPr id="29" name="Table 28">
            <a:extLst>
              <a:ext uri="{FF2B5EF4-FFF2-40B4-BE49-F238E27FC236}">
                <a16:creationId xmlns:a16="http://schemas.microsoft.com/office/drawing/2014/main" id="{938C39FC-6613-3871-64DF-48BD8A091BA7}"/>
              </a:ext>
            </a:extLst>
          </p:cNvPr>
          <p:cNvGraphicFramePr>
            <a:graphicFrameLocks noGrp="1"/>
          </p:cNvGraphicFramePr>
          <p:nvPr/>
        </p:nvGraphicFramePr>
        <p:xfrm>
          <a:off x="1015717" y="3474261"/>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4CDB25B-00C4-DFC5-19C7-211D22573C53}"/>
                  </a:ext>
                </a:extLst>
              </p:cNvPr>
              <p:cNvSpPr txBox="1"/>
              <p:nvPr/>
            </p:nvSpPr>
            <p:spPr>
              <a:xfrm>
                <a:off x="1253842" y="4598804"/>
                <a:ext cx="3037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30" name="TextBox 29">
                <a:extLst>
                  <a:ext uri="{FF2B5EF4-FFF2-40B4-BE49-F238E27FC236}">
                    <a16:creationId xmlns:a16="http://schemas.microsoft.com/office/drawing/2014/main" id="{24CDB25B-00C4-DFC5-19C7-211D22573C53}"/>
                  </a:ext>
                </a:extLst>
              </p:cNvPr>
              <p:cNvSpPr txBox="1">
                <a:spLocks noRot="1" noChangeAspect="1" noMove="1" noResize="1" noEditPoints="1" noAdjustHandles="1" noChangeArrowheads="1" noChangeShapeType="1" noTextEdit="1"/>
              </p:cNvSpPr>
              <p:nvPr/>
            </p:nvSpPr>
            <p:spPr>
              <a:xfrm>
                <a:off x="1253842" y="4598804"/>
                <a:ext cx="303738" cy="276999"/>
              </a:xfrm>
              <a:prstGeom prst="rect">
                <a:avLst/>
              </a:prstGeom>
              <a:blipFill>
                <a:blip r:embed="rId17"/>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A796E81-7357-480E-95BC-FF71720E9343}"/>
                  </a:ext>
                </a:extLst>
              </p:cNvPr>
              <p:cNvSpPr txBox="1"/>
              <p:nvPr/>
            </p:nvSpPr>
            <p:spPr>
              <a:xfrm>
                <a:off x="1238077" y="424670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31" name="TextBox 30">
                <a:extLst>
                  <a:ext uri="{FF2B5EF4-FFF2-40B4-BE49-F238E27FC236}">
                    <a16:creationId xmlns:a16="http://schemas.microsoft.com/office/drawing/2014/main" id="{EA796E81-7357-480E-95BC-FF71720E9343}"/>
                  </a:ext>
                </a:extLst>
              </p:cNvPr>
              <p:cNvSpPr txBox="1">
                <a:spLocks noRot="1" noChangeAspect="1" noMove="1" noResize="1" noEditPoints="1" noAdjustHandles="1" noChangeArrowheads="1" noChangeShapeType="1" noTextEdit="1"/>
              </p:cNvSpPr>
              <p:nvPr/>
            </p:nvSpPr>
            <p:spPr>
              <a:xfrm>
                <a:off x="1238077" y="4246705"/>
                <a:ext cx="303736" cy="276999"/>
              </a:xfrm>
              <a:prstGeom prst="rect">
                <a:avLst/>
              </a:prstGeom>
              <a:blipFill>
                <a:blip r:embed="rId18"/>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FC80ADD-A6D0-556E-0B56-8EF8B21F60E6}"/>
                  </a:ext>
                </a:extLst>
              </p:cNvPr>
              <p:cNvSpPr txBox="1"/>
              <p:nvPr/>
            </p:nvSpPr>
            <p:spPr>
              <a:xfrm>
                <a:off x="1280122" y="3868339"/>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32" name="TextBox 31">
                <a:extLst>
                  <a:ext uri="{FF2B5EF4-FFF2-40B4-BE49-F238E27FC236}">
                    <a16:creationId xmlns:a16="http://schemas.microsoft.com/office/drawing/2014/main" id="{AFC80ADD-A6D0-556E-0B56-8EF8B21F60E6}"/>
                  </a:ext>
                </a:extLst>
              </p:cNvPr>
              <p:cNvSpPr txBox="1">
                <a:spLocks noRot="1" noChangeAspect="1" noMove="1" noResize="1" noEditPoints="1" noAdjustHandles="1" noChangeArrowheads="1" noChangeShapeType="1" noTextEdit="1"/>
              </p:cNvSpPr>
              <p:nvPr/>
            </p:nvSpPr>
            <p:spPr>
              <a:xfrm>
                <a:off x="1280122" y="3868339"/>
                <a:ext cx="298415" cy="276999"/>
              </a:xfrm>
              <a:prstGeom prst="rect">
                <a:avLst/>
              </a:prstGeom>
              <a:blipFill>
                <a:blip r:embed="rId19"/>
                <a:stretch>
                  <a:fillRect l="-16000" r="-4000" b="-13043"/>
                </a:stretch>
              </a:blipFill>
            </p:spPr>
            <p:txBody>
              <a:bodyPr/>
              <a:lstStyle/>
              <a:p>
                <a:r>
                  <a:rPr lang="en-US">
                    <a:noFill/>
                  </a:rPr>
                  <a:t> </a:t>
                </a:r>
              </a:p>
            </p:txBody>
          </p:sp>
        </mc:Fallback>
      </mc:AlternateContent>
      <p:graphicFrame>
        <p:nvGraphicFramePr>
          <p:cNvPr id="33" name="Table 32">
            <a:extLst>
              <a:ext uri="{FF2B5EF4-FFF2-40B4-BE49-F238E27FC236}">
                <a16:creationId xmlns:a16="http://schemas.microsoft.com/office/drawing/2014/main" id="{FA73C737-4D8C-E387-78B2-CC8CD27D45C2}"/>
              </a:ext>
            </a:extLst>
          </p:cNvPr>
          <p:cNvGraphicFramePr>
            <a:graphicFrameLocks noGrp="1"/>
          </p:cNvGraphicFramePr>
          <p:nvPr/>
        </p:nvGraphicFramePr>
        <p:xfrm>
          <a:off x="3975313" y="3413818"/>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2FC5B8E-A5CA-1314-A15D-B815610BC8EC}"/>
                  </a:ext>
                </a:extLst>
              </p:cNvPr>
              <p:cNvSpPr txBox="1"/>
              <p:nvPr/>
            </p:nvSpPr>
            <p:spPr>
              <a:xfrm>
                <a:off x="4213439" y="453836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34" name="TextBox 33">
                <a:extLst>
                  <a:ext uri="{FF2B5EF4-FFF2-40B4-BE49-F238E27FC236}">
                    <a16:creationId xmlns:a16="http://schemas.microsoft.com/office/drawing/2014/main" id="{D2FC5B8E-A5CA-1314-A15D-B815610BC8EC}"/>
                  </a:ext>
                </a:extLst>
              </p:cNvPr>
              <p:cNvSpPr txBox="1">
                <a:spLocks noRot="1" noChangeAspect="1" noMove="1" noResize="1" noEditPoints="1" noAdjustHandles="1" noChangeArrowheads="1" noChangeShapeType="1" noTextEdit="1"/>
              </p:cNvSpPr>
              <p:nvPr/>
            </p:nvSpPr>
            <p:spPr>
              <a:xfrm>
                <a:off x="4213439" y="4538361"/>
                <a:ext cx="303736" cy="276999"/>
              </a:xfrm>
              <a:prstGeom prst="rect">
                <a:avLst/>
              </a:prstGeom>
              <a:blipFill>
                <a:blip r:embed="rId20"/>
                <a:stretch>
                  <a:fillRect l="-16000" r="-8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E9CBCE4-C060-79AF-51F1-090BB35B2FE5}"/>
                  </a:ext>
                </a:extLst>
              </p:cNvPr>
              <p:cNvSpPr txBox="1"/>
              <p:nvPr/>
            </p:nvSpPr>
            <p:spPr>
              <a:xfrm>
                <a:off x="4197674" y="418626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35" name="TextBox 34">
                <a:extLst>
                  <a:ext uri="{FF2B5EF4-FFF2-40B4-BE49-F238E27FC236}">
                    <a16:creationId xmlns:a16="http://schemas.microsoft.com/office/drawing/2014/main" id="{7E9CBCE4-C060-79AF-51F1-090BB35B2FE5}"/>
                  </a:ext>
                </a:extLst>
              </p:cNvPr>
              <p:cNvSpPr txBox="1">
                <a:spLocks noRot="1" noChangeAspect="1" noMove="1" noResize="1" noEditPoints="1" noAdjustHandles="1" noChangeArrowheads="1" noChangeShapeType="1" noTextEdit="1"/>
              </p:cNvSpPr>
              <p:nvPr/>
            </p:nvSpPr>
            <p:spPr>
              <a:xfrm>
                <a:off x="4197674" y="4186262"/>
                <a:ext cx="303736" cy="276999"/>
              </a:xfrm>
              <a:prstGeom prst="rect">
                <a:avLst/>
              </a:prstGeom>
              <a:blipFill>
                <a:blip r:embed="rId21"/>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78C7327-2DC2-235D-9035-423518D2E407}"/>
                  </a:ext>
                </a:extLst>
              </p:cNvPr>
              <p:cNvSpPr txBox="1"/>
              <p:nvPr/>
            </p:nvSpPr>
            <p:spPr>
              <a:xfrm>
                <a:off x="4239719" y="3807896"/>
                <a:ext cx="303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36" name="TextBox 35">
                <a:extLst>
                  <a:ext uri="{FF2B5EF4-FFF2-40B4-BE49-F238E27FC236}">
                    <a16:creationId xmlns:a16="http://schemas.microsoft.com/office/drawing/2014/main" id="{D78C7327-2DC2-235D-9035-423518D2E407}"/>
                  </a:ext>
                </a:extLst>
              </p:cNvPr>
              <p:cNvSpPr txBox="1">
                <a:spLocks noRot="1" noChangeAspect="1" noMove="1" noResize="1" noEditPoints="1" noAdjustHandles="1" noChangeArrowheads="1" noChangeShapeType="1" noTextEdit="1"/>
              </p:cNvSpPr>
              <p:nvPr/>
            </p:nvSpPr>
            <p:spPr>
              <a:xfrm>
                <a:off x="4239719" y="3807896"/>
                <a:ext cx="303225" cy="276999"/>
              </a:xfrm>
              <a:prstGeom prst="rect">
                <a:avLst/>
              </a:prstGeom>
              <a:blipFill>
                <a:blip r:embed="rId22"/>
                <a:stretch>
                  <a:fillRect l="-16000" r="-8000"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37D614-01DA-C2B4-7EBB-2C36E416593B}"/>
                  </a:ext>
                </a:extLst>
              </p:cNvPr>
              <p:cNvSpPr txBox="1"/>
              <p:nvPr/>
            </p:nvSpPr>
            <p:spPr>
              <a:xfrm>
                <a:off x="386647" y="3474261"/>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𝟏</m:t>
                          </m:r>
                        </m:sub>
                      </m:sSub>
                    </m:oMath>
                  </m:oMathPara>
                </a14:m>
                <a:endParaRPr lang="en-US" sz="2400" b="1" dirty="0"/>
              </a:p>
            </p:txBody>
          </p:sp>
        </mc:Choice>
        <mc:Fallback xmlns="">
          <p:sp>
            <p:nvSpPr>
              <p:cNvPr id="37" name="TextBox 36">
                <a:extLst>
                  <a:ext uri="{FF2B5EF4-FFF2-40B4-BE49-F238E27FC236}">
                    <a16:creationId xmlns:a16="http://schemas.microsoft.com/office/drawing/2014/main" id="{B237D614-01DA-C2B4-7EBB-2C36E416593B}"/>
                  </a:ext>
                </a:extLst>
              </p:cNvPr>
              <p:cNvSpPr txBox="1">
                <a:spLocks noRot="1" noChangeAspect="1" noMove="1" noResize="1" noEditPoints="1" noAdjustHandles="1" noChangeArrowheads="1" noChangeShapeType="1" noTextEdit="1"/>
              </p:cNvSpPr>
              <p:nvPr/>
            </p:nvSpPr>
            <p:spPr>
              <a:xfrm>
                <a:off x="386647" y="3474261"/>
                <a:ext cx="496867" cy="369332"/>
              </a:xfrm>
              <a:prstGeom prst="rect">
                <a:avLst/>
              </a:prstGeom>
              <a:blipFill>
                <a:blip r:embed="rId23"/>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787CE5F-0338-C5BD-A987-02682AFBA547}"/>
                  </a:ext>
                </a:extLst>
              </p:cNvPr>
              <p:cNvSpPr txBox="1"/>
              <p:nvPr/>
            </p:nvSpPr>
            <p:spPr>
              <a:xfrm>
                <a:off x="3473048" y="3438564"/>
                <a:ext cx="4968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𝟐</m:t>
                          </m:r>
                        </m:sub>
                      </m:sSub>
                    </m:oMath>
                  </m:oMathPara>
                </a14:m>
                <a:endParaRPr lang="en-US" sz="2400" b="1" dirty="0"/>
              </a:p>
            </p:txBody>
          </p:sp>
        </mc:Choice>
        <mc:Fallback xmlns="">
          <p:sp>
            <p:nvSpPr>
              <p:cNvPr id="38" name="TextBox 37">
                <a:extLst>
                  <a:ext uri="{FF2B5EF4-FFF2-40B4-BE49-F238E27FC236}">
                    <a16:creationId xmlns:a16="http://schemas.microsoft.com/office/drawing/2014/main" id="{4787CE5F-0338-C5BD-A987-02682AFBA547}"/>
                  </a:ext>
                </a:extLst>
              </p:cNvPr>
              <p:cNvSpPr txBox="1">
                <a:spLocks noRot="1" noChangeAspect="1" noMove="1" noResize="1" noEditPoints="1" noAdjustHandles="1" noChangeArrowheads="1" noChangeShapeType="1" noTextEdit="1"/>
              </p:cNvSpPr>
              <p:nvPr/>
            </p:nvSpPr>
            <p:spPr>
              <a:xfrm>
                <a:off x="3473048" y="3438564"/>
                <a:ext cx="496867" cy="369332"/>
              </a:xfrm>
              <a:prstGeom prst="rect">
                <a:avLst/>
              </a:prstGeom>
              <a:blipFill>
                <a:blip r:embed="rId24"/>
                <a:stretch>
                  <a:fillRect l="-15000" r="-50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1411B0B-4B6E-F51C-0238-3A6B3E7FAA92}"/>
                  </a:ext>
                </a:extLst>
              </p:cNvPr>
              <p:cNvSpPr txBox="1"/>
              <p:nvPr/>
            </p:nvSpPr>
            <p:spPr>
              <a:xfrm>
                <a:off x="3080159" y="4031275"/>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39" name="TextBox 38">
                <a:extLst>
                  <a:ext uri="{FF2B5EF4-FFF2-40B4-BE49-F238E27FC236}">
                    <a16:creationId xmlns:a16="http://schemas.microsoft.com/office/drawing/2014/main" id="{11411B0B-4B6E-F51C-0238-3A6B3E7FAA92}"/>
                  </a:ext>
                </a:extLst>
              </p:cNvPr>
              <p:cNvSpPr txBox="1">
                <a:spLocks noRot="1" noChangeAspect="1" noMove="1" noResize="1" noEditPoints="1" noAdjustHandles="1" noChangeArrowheads="1" noChangeShapeType="1" noTextEdit="1"/>
              </p:cNvSpPr>
              <p:nvPr/>
            </p:nvSpPr>
            <p:spPr>
              <a:xfrm>
                <a:off x="3080159" y="4031275"/>
                <a:ext cx="762951" cy="830997"/>
              </a:xfrm>
              <a:prstGeom prst="rect">
                <a:avLst/>
              </a:prstGeom>
              <a:blipFill>
                <a:blip r:embed="rId25"/>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2B9A35B0-868C-CD31-AC41-8D88FA835733}"/>
              </a:ext>
            </a:extLst>
          </p:cNvPr>
          <p:cNvGrpSpPr/>
          <p:nvPr/>
        </p:nvGrpSpPr>
        <p:grpSpPr>
          <a:xfrm>
            <a:off x="5804808" y="4309765"/>
            <a:ext cx="480379" cy="352097"/>
            <a:chOff x="6509000" y="4866820"/>
            <a:chExt cx="480379" cy="352097"/>
          </a:xfrm>
        </p:grpSpPr>
        <p:cxnSp>
          <p:nvCxnSpPr>
            <p:cNvPr id="46" name="Straight Arrow Connector 45">
              <a:extLst>
                <a:ext uri="{FF2B5EF4-FFF2-40B4-BE49-F238E27FC236}">
                  <a16:creationId xmlns:a16="http://schemas.microsoft.com/office/drawing/2014/main" id="{636C9507-B52B-D310-C89D-00FC85348ADC}"/>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69FB60E-BA99-C716-5DF4-42284BF8107E}"/>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372BA0-8E56-5C46-602E-BB10C0249ED4}"/>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2CE1FE61-C0F7-BCFE-26D2-820846EA1BFA}"/>
              </a:ext>
            </a:extLst>
          </p:cNvPr>
          <p:cNvSpPr txBox="1"/>
          <p:nvPr/>
        </p:nvSpPr>
        <p:spPr>
          <a:xfrm>
            <a:off x="6421826" y="4095407"/>
            <a:ext cx="668260" cy="369332"/>
          </a:xfrm>
          <a:prstGeom prst="rect">
            <a:avLst/>
          </a:prstGeom>
          <a:noFill/>
        </p:spPr>
        <p:txBody>
          <a:bodyPr wrap="none" rtlCol="0">
            <a:spAutoFit/>
          </a:bodyPr>
          <a:lstStyle/>
          <a:p>
            <a:r>
              <a:rPr lang="en-US" dirty="0"/>
              <a:t>swap</a:t>
            </a:r>
          </a:p>
        </p:txBody>
      </p:sp>
      <p:grpSp>
        <p:nvGrpSpPr>
          <p:cNvPr id="53" name="Group 52">
            <a:extLst>
              <a:ext uri="{FF2B5EF4-FFF2-40B4-BE49-F238E27FC236}">
                <a16:creationId xmlns:a16="http://schemas.microsoft.com/office/drawing/2014/main" id="{C84387DE-E2A4-7269-9CEB-8EA0BF6094C4}"/>
              </a:ext>
            </a:extLst>
          </p:cNvPr>
          <p:cNvGrpSpPr/>
          <p:nvPr/>
        </p:nvGrpSpPr>
        <p:grpSpPr>
          <a:xfrm rot="5400000">
            <a:off x="4964072" y="4972152"/>
            <a:ext cx="480379" cy="352097"/>
            <a:chOff x="6509000" y="4866820"/>
            <a:chExt cx="480379" cy="352097"/>
          </a:xfrm>
        </p:grpSpPr>
        <p:cxnSp>
          <p:nvCxnSpPr>
            <p:cNvPr id="54" name="Straight Arrow Connector 53">
              <a:extLst>
                <a:ext uri="{FF2B5EF4-FFF2-40B4-BE49-F238E27FC236}">
                  <a16:creationId xmlns:a16="http://schemas.microsoft.com/office/drawing/2014/main" id="{DE051BF6-98CB-58C4-BF21-194C8339C633}"/>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EF8F638-437F-FF69-F9F9-408706A45438}"/>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CF29359-D340-2A69-E082-B7E2B912F84A}"/>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C66DE7CE-A0FD-F414-5348-40F158055A1C}"/>
              </a:ext>
            </a:extLst>
          </p:cNvPr>
          <p:cNvSpPr txBox="1"/>
          <p:nvPr/>
        </p:nvSpPr>
        <p:spPr>
          <a:xfrm>
            <a:off x="4892687" y="5426427"/>
            <a:ext cx="668260" cy="369332"/>
          </a:xfrm>
          <a:prstGeom prst="rect">
            <a:avLst/>
          </a:prstGeom>
          <a:noFill/>
        </p:spPr>
        <p:txBody>
          <a:bodyPr wrap="none" rtlCol="0">
            <a:spAutoFit/>
          </a:bodyPr>
          <a:lstStyle/>
          <a:p>
            <a:r>
              <a:rPr lang="en-US" dirty="0"/>
              <a:t>swap</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4847935-5DD5-2F2F-B631-1922B94644BB}"/>
                  </a:ext>
                </a:extLst>
              </p:cNvPr>
              <p:cNvSpPr txBox="1"/>
              <p:nvPr/>
            </p:nvSpPr>
            <p:spPr>
              <a:xfrm>
                <a:off x="8854966" y="220872"/>
                <a:ext cx="10261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b="0" dirty="0"/>
              </a:p>
            </p:txBody>
          </p:sp>
        </mc:Choice>
        <mc:Fallback xmlns="">
          <p:sp>
            <p:nvSpPr>
              <p:cNvPr id="59" name="TextBox 58">
                <a:extLst>
                  <a:ext uri="{FF2B5EF4-FFF2-40B4-BE49-F238E27FC236}">
                    <a16:creationId xmlns:a16="http://schemas.microsoft.com/office/drawing/2014/main" id="{84847935-5DD5-2F2F-B631-1922B94644BB}"/>
                  </a:ext>
                </a:extLst>
              </p:cNvPr>
              <p:cNvSpPr txBox="1">
                <a:spLocks noRot="1" noChangeAspect="1" noMove="1" noResize="1" noEditPoints="1" noAdjustHandles="1" noChangeArrowheads="1" noChangeShapeType="1" noTextEdit="1"/>
              </p:cNvSpPr>
              <p:nvPr/>
            </p:nvSpPr>
            <p:spPr>
              <a:xfrm>
                <a:off x="8854966" y="220872"/>
                <a:ext cx="1026114" cy="276999"/>
              </a:xfrm>
              <a:prstGeom prst="rect">
                <a:avLst/>
              </a:prstGeom>
              <a:blipFill>
                <a:blip r:embed="rId26"/>
                <a:stretch>
                  <a:fillRect l="-4878" r="-3659"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3979CF8-37A3-41E6-B298-42358D8425A8}"/>
                  </a:ext>
                </a:extLst>
              </p:cNvPr>
              <p:cNvSpPr txBox="1"/>
              <p:nvPr/>
            </p:nvSpPr>
            <p:spPr>
              <a:xfrm>
                <a:off x="8854966" y="953201"/>
                <a:ext cx="10261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b="0" dirty="0"/>
              </a:p>
            </p:txBody>
          </p:sp>
        </mc:Choice>
        <mc:Fallback xmlns="">
          <p:sp>
            <p:nvSpPr>
              <p:cNvPr id="60" name="TextBox 59">
                <a:extLst>
                  <a:ext uri="{FF2B5EF4-FFF2-40B4-BE49-F238E27FC236}">
                    <a16:creationId xmlns:a16="http://schemas.microsoft.com/office/drawing/2014/main" id="{43979CF8-37A3-41E6-B298-42358D8425A8}"/>
                  </a:ext>
                </a:extLst>
              </p:cNvPr>
              <p:cNvSpPr txBox="1">
                <a:spLocks noRot="1" noChangeAspect="1" noMove="1" noResize="1" noEditPoints="1" noAdjustHandles="1" noChangeArrowheads="1" noChangeShapeType="1" noTextEdit="1"/>
              </p:cNvSpPr>
              <p:nvPr/>
            </p:nvSpPr>
            <p:spPr>
              <a:xfrm>
                <a:off x="8854966" y="953201"/>
                <a:ext cx="1026115" cy="276999"/>
              </a:xfrm>
              <a:prstGeom prst="rect">
                <a:avLst/>
              </a:prstGeom>
              <a:blipFill>
                <a:blip r:embed="rId27"/>
                <a:stretch>
                  <a:fillRect l="-4878" r="-3659"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1FD5138-EE20-F8A9-5AA6-182E4ADFE420}"/>
                  </a:ext>
                </a:extLst>
              </p:cNvPr>
              <p:cNvSpPr txBox="1"/>
              <p:nvPr/>
            </p:nvSpPr>
            <p:spPr>
              <a:xfrm>
                <a:off x="8854966" y="587036"/>
                <a:ext cx="819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m:oMathPara>
                </a14:m>
                <a:endParaRPr lang="en-US" b="0" dirty="0"/>
              </a:p>
            </p:txBody>
          </p:sp>
        </mc:Choice>
        <mc:Fallback xmlns="">
          <p:sp>
            <p:nvSpPr>
              <p:cNvPr id="61" name="TextBox 60">
                <a:extLst>
                  <a:ext uri="{FF2B5EF4-FFF2-40B4-BE49-F238E27FC236}">
                    <a16:creationId xmlns:a16="http://schemas.microsoft.com/office/drawing/2014/main" id="{F1FD5138-EE20-F8A9-5AA6-182E4ADFE420}"/>
                  </a:ext>
                </a:extLst>
              </p:cNvPr>
              <p:cNvSpPr txBox="1">
                <a:spLocks noRot="1" noChangeAspect="1" noMove="1" noResize="1" noEditPoints="1" noAdjustHandles="1" noChangeArrowheads="1" noChangeShapeType="1" noTextEdit="1"/>
              </p:cNvSpPr>
              <p:nvPr/>
            </p:nvSpPr>
            <p:spPr>
              <a:xfrm>
                <a:off x="8854966" y="587036"/>
                <a:ext cx="819070" cy="276999"/>
              </a:xfrm>
              <a:prstGeom prst="rect">
                <a:avLst/>
              </a:prstGeom>
              <a:blipFill>
                <a:blip r:embed="rId28"/>
                <a:stretch>
                  <a:fillRect l="-6154" r="-4615" b="-13043"/>
                </a:stretch>
              </a:blipFill>
            </p:spPr>
            <p:txBody>
              <a:bodyPr/>
              <a:lstStyle/>
              <a:p>
                <a:r>
                  <a:rPr lang="en-US">
                    <a:noFill/>
                  </a:rPr>
                  <a:t> </a:t>
                </a:r>
              </a:p>
            </p:txBody>
          </p:sp>
        </mc:Fallback>
      </mc:AlternateContent>
      <p:graphicFrame>
        <p:nvGraphicFramePr>
          <p:cNvPr id="62" name="Table 61">
            <a:extLst>
              <a:ext uri="{FF2B5EF4-FFF2-40B4-BE49-F238E27FC236}">
                <a16:creationId xmlns:a16="http://schemas.microsoft.com/office/drawing/2014/main" id="{D7CBE375-3C14-E0DA-81F5-88ABBADCCB65}"/>
              </a:ext>
            </a:extLst>
          </p:cNvPr>
          <p:cNvGraphicFramePr>
            <a:graphicFrameLocks noGrp="1"/>
          </p:cNvGraphicFramePr>
          <p:nvPr/>
        </p:nvGraphicFramePr>
        <p:xfrm>
          <a:off x="8228534" y="3205490"/>
          <a:ext cx="1834749" cy="1463040"/>
        </p:xfrm>
        <a:graphic>
          <a:graphicData uri="http://schemas.openxmlformats.org/drawingml/2006/table">
            <a:tbl>
              <a:tblPr firstRow="1" bandRow="1">
                <a:tableStyleId>{5C22544A-7EE6-4342-B048-85BDC9FD1C3A}</a:tableStyleId>
              </a:tblPr>
              <a:tblGrid>
                <a:gridCol w="611583">
                  <a:extLst>
                    <a:ext uri="{9D8B030D-6E8A-4147-A177-3AD203B41FA5}">
                      <a16:colId xmlns:a16="http://schemas.microsoft.com/office/drawing/2014/main" val="1823096244"/>
                    </a:ext>
                  </a:extLst>
                </a:gridCol>
                <a:gridCol w="611583">
                  <a:extLst>
                    <a:ext uri="{9D8B030D-6E8A-4147-A177-3AD203B41FA5}">
                      <a16:colId xmlns:a16="http://schemas.microsoft.com/office/drawing/2014/main" val="1567734860"/>
                    </a:ext>
                  </a:extLst>
                </a:gridCol>
                <a:gridCol w="611583">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S</a:t>
                      </a:r>
                    </a:p>
                  </a:txBody>
                  <a:tcPr/>
                </a:tc>
                <a:tc>
                  <a:txBody>
                    <a:bodyPr/>
                    <a:lstStyle/>
                    <a:p>
                      <a:pPr algn="ctr"/>
                      <a:r>
                        <a:rPr lang="en-US" dirty="0"/>
                        <a:t>T</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728559439"/>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0DCC6449-0F4C-65AD-2F3C-896AAD9E5135}"/>
                  </a:ext>
                </a:extLst>
              </p:cNvPr>
              <p:cNvSpPr txBox="1"/>
              <p:nvPr/>
            </p:nvSpPr>
            <p:spPr>
              <a:xfrm>
                <a:off x="8466660" y="4330033"/>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0DCC6449-0F4C-65AD-2F3C-896AAD9E5135}"/>
                  </a:ext>
                </a:extLst>
              </p:cNvPr>
              <p:cNvSpPr txBox="1">
                <a:spLocks noRot="1" noChangeAspect="1" noMove="1" noResize="1" noEditPoints="1" noAdjustHandles="1" noChangeArrowheads="1" noChangeShapeType="1" noTextEdit="1"/>
              </p:cNvSpPr>
              <p:nvPr/>
            </p:nvSpPr>
            <p:spPr>
              <a:xfrm>
                <a:off x="8466660" y="4330033"/>
                <a:ext cx="335284" cy="276999"/>
              </a:xfrm>
              <a:prstGeom prst="rect">
                <a:avLst/>
              </a:prstGeom>
              <a:blipFill>
                <a:blip r:embed="rId29"/>
                <a:stretch>
                  <a:fillRect l="-14286" r="-357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8CAA2F4-CCE3-40D5-161A-0EA4E2498122}"/>
                  </a:ext>
                </a:extLst>
              </p:cNvPr>
              <p:cNvSpPr txBox="1"/>
              <p:nvPr/>
            </p:nvSpPr>
            <p:spPr>
              <a:xfrm>
                <a:off x="8450895" y="3977934"/>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68CAA2F4-CCE3-40D5-161A-0EA4E2498122}"/>
                  </a:ext>
                </a:extLst>
              </p:cNvPr>
              <p:cNvSpPr txBox="1">
                <a:spLocks noRot="1" noChangeAspect="1" noMove="1" noResize="1" noEditPoints="1" noAdjustHandles="1" noChangeArrowheads="1" noChangeShapeType="1" noTextEdit="1"/>
              </p:cNvSpPr>
              <p:nvPr/>
            </p:nvSpPr>
            <p:spPr>
              <a:xfrm>
                <a:off x="8450895" y="3977934"/>
                <a:ext cx="335284" cy="276999"/>
              </a:xfrm>
              <a:prstGeom prst="rect">
                <a:avLst/>
              </a:prstGeom>
              <a:blipFill>
                <a:blip r:embed="rId30"/>
                <a:stretch>
                  <a:fillRect l="-14815" r="-3704"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5A6F714-1BE4-8FF0-F41B-46299A51A104}"/>
                  </a:ext>
                </a:extLst>
              </p:cNvPr>
              <p:cNvSpPr txBox="1"/>
              <p:nvPr/>
            </p:nvSpPr>
            <p:spPr>
              <a:xfrm>
                <a:off x="8492940" y="3599568"/>
                <a:ext cx="3352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5" name="TextBox 64">
                <a:extLst>
                  <a:ext uri="{FF2B5EF4-FFF2-40B4-BE49-F238E27FC236}">
                    <a16:creationId xmlns:a16="http://schemas.microsoft.com/office/drawing/2014/main" id="{05A6F714-1BE4-8FF0-F41B-46299A51A104}"/>
                  </a:ext>
                </a:extLst>
              </p:cNvPr>
              <p:cNvSpPr txBox="1">
                <a:spLocks noRot="1" noChangeAspect="1" noMove="1" noResize="1" noEditPoints="1" noAdjustHandles="1" noChangeArrowheads="1" noChangeShapeType="1" noTextEdit="1"/>
              </p:cNvSpPr>
              <p:nvPr/>
            </p:nvSpPr>
            <p:spPr>
              <a:xfrm>
                <a:off x="8492940" y="3599568"/>
                <a:ext cx="335284" cy="276999"/>
              </a:xfrm>
              <a:prstGeom prst="rect">
                <a:avLst/>
              </a:prstGeom>
              <a:blipFill>
                <a:blip r:embed="rId31"/>
                <a:stretch>
                  <a:fillRect l="-1428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812B51B-8DB5-1961-932B-7BBC79FB7FB0}"/>
                  </a:ext>
                </a:extLst>
              </p:cNvPr>
              <p:cNvSpPr txBox="1"/>
              <p:nvPr/>
            </p:nvSpPr>
            <p:spPr>
              <a:xfrm>
                <a:off x="7731668" y="3178084"/>
                <a:ext cx="4968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𝑴</m:t>
                          </m:r>
                        </m:e>
                        <m:sub>
                          <m:r>
                            <a:rPr lang="en-US" sz="2400" b="1" i="1" smtClean="0">
                              <a:latin typeface="Cambria Math" panose="02040503050406030204" pitchFamily="18" charset="0"/>
                            </a:rPr>
                            <m:t>𝟑</m:t>
                          </m:r>
                        </m:sub>
                      </m:sSub>
                    </m:oMath>
                  </m:oMathPara>
                </a14:m>
                <a:endParaRPr lang="en-US" sz="2400" b="1" dirty="0"/>
              </a:p>
            </p:txBody>
          </p:sp>
        </mc:Choice>
        <mc:Fallback xmlns="">
          <p:sp>
            <p:nvSpPr>
              <p:cNvPr id="66" name="TextBox 65">
                <a:extLst>
                  <a:ext uri="{FF2B5EF4-FFF2-40B4-BE49-F238E27FC236}">
                    <a16:creationId xmlns:a16="http://schemas.microsoft.com/office/drawing/2014/main" id="{3812B51B-8DB5-1961-932B-7BBC79FB7FB0}"/>
                  </a:ext>
                </a:extLst>
              </p:cNvPr>
              <p:cNvSpPr txBox="1">
                <a:spLocks noRot="1" noChangeAspect="1" noMove="1" noResize="1" noEditPoints="1" noAdjustHandles="1" noChangeArrowheads="1" noChangeShapeType="1" noTextEdit="1"/>
              </p:cNvSpPr>
              <p:nvPr/>
            </p:nvSpPr>
            <p:spPr>
              <a:xfrm>
                <a:off x="7731668" y="3178084"/>
                <a:ext cx="496866" cy="369332"/>
              </a:xfrm>
              <a:prstGeom prst="rect">
                <a:avLst/>
              </a:prstGeom>
              <a:blipFill>
                <a:blip r:embed="rId32"/>
                <a:stretch>
                  <a:fillRect l="-12500" r="-750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DCFFC0-B801-DE83-08FE-9A25A91A97DA}"/>
                  </a:ext>
                </a:extLst>
              </p:cNvPr>
              <p:cNvSpPr txBox="1"/>
              <p:nvPr/>
            </p:nvSpPr>
            <p:spPr>
              <a:xfrm>
                <a:off x="7339805" y="3658890"/>
                <a:ext cx="762951"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𝜎</m:t>
                          </m:r>
                        </m:sub>
                      </m:sSub>
                    </m:oMath>
                  </m:oMathPara>
                </a14:m>
                <a:endParaRPr lang="en-US" sz="2400" b="0" dirty="0"/>
              </a:p>
              <a:p>
                <a:endParaRPr lang="en-US" sz="2400" dirty="0"/>
              </a:p>
            </p:txBody>
          </p:sp>
        </mc:Choice>
        <mc:Fallback xmlns="">
          <p:sp>
            <p:nvSpPr>
              <p:cNvPr id="67" name="TextBox 66">
                <a:extLst>
                  <a:ext uri="{FF2B5EF4-FFF2-40B4-BE49-F238E27FC236}">
                    <a16:creationId xmlns:a16="http://schemas.microsoft.com/office/drawing/2014/main" id="{79DCFFC0-B801-DE83-08FE-9A25A91A97DA}"/>
                  </a:ext>
                </a:extLst>
              </p:cNvPr>
              <p:cNvSpPr txBox="1">
                <a:spLocks noRot="1" noChangeAspect="1" noMove="1" noResize="1" noEditPoints="1" noAdjustHandles="1" noChangeArrowheads="1" noChangeShapeType="1" noTextEdit="1"/>
              </p:cNvSpPr>
              <p:nvPr/>
            </p:nvSpPr>
            <p:spPr>
              <a:xfrm>
                <a:off x="7339805" y="3658890"/>
                <a:ext cx="762951" cy="830997"/>
              </a:xfrm>
              <a:prstGeom prst="rect">
                <a:avLst/>
              </a:prstGeom>
              <a:blipFill>
                <a:blip r:embed="rId33"/>
                <a:stretch>
                  <a:fillRect/>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39C3C7D3-0F25-B937-B472-DD7EEB5E9A4D}"/>
              </a:ext>
            </a:extLst>
          </p:cNvPr>
          <p:cNvSpPr txBox="1"/>
          <p:nvPr/>
        </p:nvSpPr>
        <p:spPr>
          <a:xfrm>
            <a:off x="7436332" y="5386650"/>
            <a:ext cx="4626455" cy="923330"/>
          </a:xfrm>
          <a:prstGeom prst="rect">
            <a:avLst/>
          </a:prstGeom>
          <a:solidFill>
            <a:schemeClr val="bg1">
              <a:lumMod val="95000"/>
            </a:schemeClr>
          </a:solidFill>
        </p:spPr>
        <p:txBody>
          <a:bodyPr wrap="square" rtlCol="0">
            <a:spAutoFit/>
          </a:bodyPr>
          <a:lstStyle/>
          <a:p>
            <a:r>
              <a:rPr lang="en-US" dirty="0"/>
              <a:t>Structurally identical reaction networks have stoichiometry matrices that are </a:t>
            </a:r>
            <a:r>
              <a:rPr lang="en-US" dirty="0" err="1"/>
              <a:t>permutably</a:t>
            </a:r>
            <a:r>
              <a:rPr lang="en-US" dirty="0"/>
              <a:t> identical.</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E409D14-4D46-5CE7-927B-1739EB734FAD}"/>
                  </a:ext>
                </a:extLst>
              </p:cNvPr>
              <p:cNvSpPr txBox="1"/>
              <p:nvPr/>
            </p:nvSpPr>
            <p:spPr>
              <a:xfrm>
                <a:off x="970317" y="5849016"/>
                <a:ext cx="4819819" cy="646331"/>
              </a:xfrm>
              <a:prstGeom prst="rect">
                <a:avLst/>
              </a:prstGeom>
              <a:noFill/>
            </p:spPr>
            <p:txBody>
              <a:bodyPr wrap="square" rtlCol="0">
                <a:spAutoFit/>
              </a:bodyPr>
              <a:lstStyle/>
              <a:p>
                <a:r>
                  <a:rPr lang="en-US" b="1" dirty="0"/>
                  <a:t>Permutably identical matrices</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 (=</m:t>
                        </m:r>
                      </m:e>
                      <m:sub>
                        <m:r>
                          <a:rPr lang="en-US" b="1" i="1" smtClean="0">
                            <a:latin typeface="Cambria Math" panose="02040503050406030204" pitchFamily="18" charset="0"/>
                          </a:rPr>
                          <m:t>𝝈</m:t>
                        </m:r>
                      </m:sub>
                    </m:sSub>
                    <m:r>
                      <a:rPr lang="en-US" b="1" i="1" smtClean="0">
                        <a:latin typeface="Cambria Math" panose="02040503050406030204" pitchFamily="18" charset="0"/>
                      </a:rPr>
                      <m:t>)</m:t>
                    </m:r>
                  </m:oMath>
                </a14:m>
                <a:r>
                  <a:rPr lang="en-US" dirty="0"/>
                  <a:t>: </a:t>
                </a:r>
              </a:p>
              <a:p>
                <a:pPr marL="285750" indent="-285750">
                  <a:buFont typeface="Arial" panose="020B0604020202020204" pitchFamily="34" charset="0"/>
                  <a:buChar char="•"/>
                </a:pPr>
                <a:r>
                  <a:rPr lang="en-US" dirty="0"/>
                  <a:t>Equal if properly permute rows and columns </a:t>
                </a:r>
              </a:p>
            </p:txBody>
          </p:sp>
        </mc:Choice>
        <mc:Fallback xmlns="">
          <p:sp>
            <p:nvSpPr>
              <p:cNvPr id="70" name="TextBox 69">
                <a:extLst>
                  <a:ext uri="{FF2B5EF4-FFF2-40B4-BE49-F238E27FC236}">
                    <a16:creationId xmlns:a16="http://schemas.microsoft.com/office/drawing/2014/main" id="{6E409D14-4D46-5CE7-927B-1739EB734FAD}"/>
                  </a:ext>
                </a:extLst>
              </p:cNvPr>
              <p:cNvSpPr txBox="1">
                <a:spLocks noRot="1" noChangeAspect="1" noMove="1" noResize="1" noEditPoints="1" noAdjustHandles="1" noChangeArrowheads="1" noChangeShapeType="1" noTextEdit="1"/>
              </p:cNvSpPr>
              <p:nvPr/>
            </p:nvSpPr>
            <p:spPr>
              <a:xfrm>
                <a:off x="970317" y="5849016"/>
                <a:ext cx="4819819" cy="646331"/>
              </a:xfrm>
              <a:prstGeom prst="rect">
                <a:avLst/>
              </a:prstGeom>
              <a:blipFill>
                <a:blip r:embed="rId34"/>
                <a:stretch>
                  <a:fillRect l="-1050" t="-3846" b="-13462"/>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AC6FC95-5D4B-A0B7-7986-B300B258FA68}"/>
              </a:ext>
            </a:extLst>
          </p:cNvPr>
          <p:cNvSpPr/>
          <p:nvPr/>
        </p:nvSpPr>
        <p:spPr>
          <a:xfrm>
            <a:off x="369379" y="103683"/>
            <a:ext cx="5547945" cy="1202303"/>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52B346-AEE1-EA04-0F1D-AC352AF3ACF6}"/>
              </a:ext>
            </a:extLst>
          </p:cNvPr>
          <p:cNvSpPr/>
          <p:nvPr/>
        </p:nvSpPr>
        <p:spPr>
          <a:xfrm>
            <a:off x="369378" y="1380845"/>
            <a:ext cx="6804413" cy="5256436"/>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B4DB06-E1FB-A7A2-87F7-DFAAACF297F5}"/>
              </a:ext>
            </a:extLst>
          </p:cNvPr>
          <p:cNvSpPr/>
          <p:nvPr/>
        </p:nvSpPr>
        <p:spPr>
          <a:xfrm>
            <a:off x="7411916" y="142456"/>
            <a:ext cx="4650872" cy="4818428"/>
          </a:xfrm>
          <a:prstGeom prst="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74BF7ED-ADAB-4C85-0D00-FBA59A9DB7AB}"/>
              </a:ext>
            </a:extLst>
          </p:cNvPr>
          <p:cNvSpPr txBox="1"/>
          <p:nvPr/>
        </p:nvSpPr>
        <p:spPr>
          <a:xfrm>
            <a:off x="347414" y="103683"/>
            <a:ext cx="436338" cy="369332"/>
          </a:xfrm>
          <a:prstGeom prst="rect">
            <a:avLst/>
          </a:prstGeom>
          <a:noFill/>
        </p:spPr>
        <p:txBody>
          <a:bodyPr wrap="none" rtlCol="0">
            <a:spAutoFit/>
          </a:bodyPr>
          <a:lstStyle/>
          <a:p>
            <a:r>
              <a:rPr lang="en-US" dirty="0"/>
              <a:t>(a)</a:t>
            </a:r>
          </a:p>
        </p:txBody>
      </p:sp>
      <p:sp>
        <p:nvSpPr>
          <p:cNvPr id="13" name="TextBox 12">
            <a:extLst>
              <a:ext uri="{FF2B5EF4-FFF2-40B4-BE49-F238E27FC236}">
                <a16:creationId xmlns:a16="http://schemas.microsoft.com/office/drawing/2014/main" id="{3475331F-BF7E-4396-3503-B60623F06DC5}"/>
              </a:ext>
            </a:extLst>
          </p:cNvPr>
          <p:cNvSpPr txBox="1"/>
          <p:nvPr/>
        </p:nvSpPr>
        <p:spPr>
          <a:xfrm>
            <a:off x="336890" y="1358536"/>
            <a:ext cx="447558"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ADC1E229-FE2B-C13B-586E-8F71D0F9BDB2}"/>
              </a:ext>
            </a:extLst>
          </p:cNvPr>
          <p:cNvSpPr txBox="1"/>
          <p:nvPr/>
        </p:nvSpPr>
        <p:spPr>
          <a:xfrm>
            <a:off x="7436333" y="174552"/>
            <a:ext cx="423514"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984051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0F1C-389F-8989-92BC-57EA5144CC66}"/>
              </a:ext>
            </a:extLst>
          </p:cNvPr>
          <p:cNvSpPr>
            <a:spLocks noGrp="1"/>
          </p:cNvSpPr>
          <p:nvPr>
            <p:ph type="title"/>
          </p:nvPr>
        </p:nvSpPr>
        <p:spPr/>
        <p:txBody>
          <a:bodyPr/>
          <a:lstStyle/>
          <a:p>
            <a:r>
              <a:rPr lang="en-US" dirty="0"/>
              <a:t>Effect of Deeper Search</a:t>
            </a:r>
          </a:p>
        </p:txBody>
      </p:sp>
      <p:pic>
        <p:nvPicPr>
          <p:cNvPr id="1026" name="Picture 2">
            <a:extLst>
              <a:ext uri="{FF2B5EF4-FFF2-40B4-BE49-F238E27FC236}">
                <a16:creationId xmlns:a16="http://schemas.microsoft.com/office/drawing/2014/main" id="{C5B43E88-E909-60CE-C0F5-9865617C5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388" y="2198902"/>
            <a:ext cx="5725297" cy="429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028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BC80-2191-7568-8B11-10295A575F44}"/>
              </a:ext>
            </a:extLst>
          </p:cNvPr>
          <p:cNvSpPr>
            <a:spLocks noGrp="1"/>
          </p:cNvSpPr>
          <p:nvPr>
            <p:ph type="title"/>
          </p:nvPr>
        </p:nvSpPr>
        <p:spPr>
          <a:xfrm>
            <a:off x="147145" y="165430"/>
            <a:ext cx="11887199" cy="713182"/>
          </a:xfrm>
        </p:spPr>
        <p:txBody>
          <a:bodyPr>
            <a:normAutofit/>
          </a:bodyPr>
          <a:lstStyle/>
          <a:p>
            <a:r>
              <a:rPr lang="en-US" sz="3600" dirty="0"/>
              <a:t>DSIRN: Detecting Structurally Identical Reaction Networks: 2</a:t>
            </a:r>
          </a:p>
        </p:txBody>
      </p:sp>
      <p:graphicFrame>
        <p:nvGraphicFramePr>
          <p:cNvPr id="49" name="Table 48">
            <a:extLst>
              <a:ext uri="{FF2B5EF4-FFF2-40B4-BE49-F238E27FC236}">
                <a16:creationId xmlns:a16="http://schemas.microsoft.com/office/drawing/2014/main" id="{F65F09B3-FA0A-A947-3A08-34E0166C5B2B}"/>
              </a:ext>
            </a:extLst>
          </p:cNvPr>
          <p:cNvGraphicFramePr>
            <a:graphicFrameLocks noGrp="1"/>
          </p:cNvGraphicFramePr>
          <p:nvPr/>
        </p:nvGraphicFramePr>
        <p:xfrm>
          <a:off x="1031633" y="1695691"/>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37A72DC-79FA-C11E-BB30-295FB4FE8486}"/>
                  </a:ext>
                </a:extLst>
              </p:cNvPr>
              <p:cNvSpPr txBox="1"/>
              <p:nvPr/>
            </p:nvSpPr>
            <p:spPr>
              <a:xfrm>
                <a:off x="1269758" y="2820234"/>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50" name="TextBox 49">
                <a:extLst>
                  <a:ext uri="{FF2B5EF4-FFF2-40B4-BE49-F238E27FC236}">
                    <a16:creationId xmlns:a16="http://schemas.microsoft.com/office/drawing/2014/main" id="{B37A72DC-79FA-C11E-BB30-295FB4FE8486}"/>
                  </a:ext>
                </a:extLst>
              </p:cNvPr>
              <p:cNvSpPr txBox="1">
                <a:spLocks noRot="1" noChangeAspect="1" noMove="1" noResize="1" noEditPoints="1" noAdjustHandles="1" noChangeArrowheads="1" noChangeShapeType="1" noTextEdit="1"/>
              </p:cNvSpPr>
              <p:nvPr/>
            </p:nvSpPr>
            <p:spPr>
              <a:xfrm>
                <a:off x="1269758" y="2820234"/>
                <a:ext cx="303736" cy="276999"/>
              </a:xfrm>
              <a:prstGeom prst="rect">
                <a:avLst/>
              </a:prstGeom>
              <a:blipFill>
                <a:blip r:embed="rId2"/>
                <a:stretch>
                  <a:fillRect l="-12000" r="-8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02B6A3-637F-EAF6-4898-5DC9D5A4BCDA}"/>
                  </a:ext>
                </a:extLst>
              </p:cNvPr>
              <p:cNvSpPr txBox="1"/>
              <p:nvPr/>
            </p:nvSpPr>
            <p:spPr>
              <a:xfrm>
                <a:off x="1253993" y="246813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51" name="TextBox 50">
                <a:extLst>
                  <a:ext uri="{FF2B5EF4-FFF2-40B4-BE49-F238E27FC236}">
                    <a16:creationId xmlns:a16="http://schemas.microsoft.com/office/drawing/2014/main" id="{AE02B6A3-637F-EAF6-4898-5DC9D5A4BCDA}"/>
                  </a:ext>
                </a:extLst>
              </p:cNvPr>
              <p:cNvSpPr txBox="1">
                <a:spLocks noRot="1" noChangeAspect="1" noMove="1" noResize="1" noEditPoints="1" noAdjustHandles="1" noChangeArrowheads="1" noChangeShapeType="1" noTextEdit="1"/>
              </p:cNvSpPr>
              <p:nvPr/>
            </p:nvSpPr>
            <p:spPr>
              <a:xfrm>
                <a:off x="1253993" y="2468135"/>
                <a:ext cx="303736" cy="276999"/>
              </a:xfrm>
              <a:prstGeom prst="rect">
                <a:avLst/>
              </a:prstGeom>
              <a:blipFill>
                <a:blip r:embed="rId3"/>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1BD9231-EC02-2B63-4F8F-9E60410E0A93}"/>
                  </a:ext>
                </a:extLst>
              </p:cNvPr>
              <p:cNvSpPr txBox="1"/>
              <p:nvPr/>
            </p:nvSpPr>
            <p:spPr>
              <a:xfrm>
                <a:off x="1296038" y="2089769"/>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52" name="TextBox 51">
                <a:extLst>
                  <a:ext uri="{FF2B5EF4-FFF2-40B4-BE49-F238E27FC236}">
                    <a16:creationId xmlns:a16="http://schemas.microsoft.com/office/drawing/2014/main" id="{D1BD9231-EC02-2B63-4F8F-9E60410E0A93}"/>
                  </a:ext>
                </a:extLst>
              </p:cNvPr>
              <p:cNvSpPr txBox="1">
                <a:spLocks noRot="1" noChangeAspect="1" noMove="1" noResize="1" noEditPoints="1" noAdjustHandles="1" noChangeArrowheads="1" noChangeShapeType="1" noTextEdit="1"/>
              </p:cNvSpPr>
              <p:nvPr/>
            </p:nvSpPr>
            <p:spPr>
              <a:xfrm>
                <a:off x="1296038" y="2089769"/>
                <a:ext cx="298415" cy="276999"/>
              </a:xfrm>
              <a:prstGeom prst="rect">
                <a:avLst/>
              </a:prstGeom>
              <a:blipFill>
                <a:blip r:embed="rId4"/>
                <a:stretch>
                  <a:fillRect l="-20833"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DB22CC-8F09-74A0-818C-7FFD1FB8A9F7}"/>
                  </a:ext>
                </a:extLst>
              </p:cNvPr>
              <p:cNvSpPr txBox="1"/>
              <p:nvPr/>
            </p:nvSpPr>
            <p:spPr>
              <a:xfrm>
                <a:off x="602258" y="1695691"/>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53" name="TextBox 52">
                <a:extLst>
                  <a:ext uri="{FF2B5EF4-FFF2-40B4-BE49-F238E27FC236}">
                    <a16:creationId xmlns:a16="http://schemas.microsoft.com/office/drawing/2014/main" id="{52DB22CC-8F09-74A0-818C-7FFD1FB8A9F7}"/>
                  </a:ext>
                </a:extLst>
              </p:cNvPr>
              <p:cNvSpPr txBox="1">
                <a:spLocks noRot="1" noChangeAspect="1" noMove="1" noResize="1" noEditPoints="1" noAdjustHandles="1" noChangeArrowheads="1" noChangeShapeType="1" noTextEdit="1"/>
              </p:cNvSpPr>
              <p:nvPr/>
            </p:nvSpPr>
            <p:spPr>
              <a:xfrm>
                <a:off x="602258" y="1695691"/>
                <a:ext cx="373436" cy="276999"/>
              </a:xfrm>
              <a:prstGeom prst="rect">
                <a:avLst/>
              </a:prstGeom>
              <a:blipFill>
                <a:blip r:embed="rId5"/>
                <a:stretch>
                  <a:fillRect l="-13333" r="-6667" b="-1304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3EB92E3-081E-88B8-E85B-CE48D981CB15}"/>
              </a:ext>
            </a:extLst>
          </p:cNvPr>
          <p:cNvSpPr txBox="1"/>
          <p:nvPr/>
        </p:nvSpPr>
        <p:spPr>
          <a:xfrm>
            <a:off x="154103" y="2088084"/>
            <a:ext cx="914033" cy="307777"/>
          </a:xfrm>
          <a:prstGeom prst="rect">
            <a:avLst/>
          </a:prstGeom>
          <a:noFill/>
        </p:spPr>
        <p:txBody>
          <a:bodyPr wrap="none" rtlCol="0">
            <a:spAutoFit/>
          </a:bodyPr>
          <a:lstStyle/>
          <a:p>
            <a:r>
              <a:rPr lang="en-US" sz="1400" dirty="0"/>
              <a:t>1,000,001</a:t>
            </a:r>
          </a:p>
        </p:txBody>
      </p:sp>
      <p:sp>
        <p:nvSpPr>
          <p:cNvPr id="56" name="TextBox 55">
            <a:extLst>
              <a:ext uri="{FF2B5EF4-FFF2-40B4-BE49-F238E27FC236}">
                <a16:creationId xmlns:a16="http://schemas.microsoft.com/office/drawing/2014/main" id="{8A2CB7AC-436D-B39A-715C-B94D4CC7F47D}"/>
              </a:ext>
            </a:extLst>
          </p:cNvPr>
          <p:cNvSpPr txBox="1"/>
          <p:nvPr/>
        </p:nvSpPr>
        <p:spPr>
          <a:xfrm>
            <a:off x="119570" y="2466846"/>
            <a:ext cx="1045084" cy="307777"/>
          </a:xfrm>
          <a:prstGeom prst="rect">
            <a:avLst/>
          </a:prstGeom>
          <a:noFill/>
        </p:spPr>
        <p:txBody>
          <a:bodyPr wrap="square">
            <a:spAutoFit/>
          </a:bodyPr>
          <a:lstStyle/>
          <a:p>
            <a:r>
              <a:rPr lang="en-US" sz="1400" dirty="0"/>
              <a:t>1,000,001</a:t>
            </a:r>
          </a:p>
        </p:txBody>
      </p:sp>
      <p:sp>
        <p:nvSpPr>
          <p:cNvPr id="57" name="TextBox 56">
            <a:extLst>
              <a:ext uri="{FF2B5EF4-FFF2-40B4-BE49-F238E27FC236}">
                <a16:creationId xmlns:a16="http://schemas.microsoft.com/office/drawing/2014/main" id="{96F61A37-D9B9-056A-65C1-413CBAA6DA97}"/>
              </a:ext>
            </a:extLst>
          </p:cNvPr>
          <p:cNvSpPr txBox="1"/>
          <p:nvPr/>
        </p:nvSpPr>
        <p:spPr>
          <a:xfrm>
            <a:off x="103805" y="2829455"/>
            <a:ext cx="1045084" cy="307777"/>
          </a:xfrm>
          <a:prstGeom prst="rect">
            <a:avLst/>
          </a:prstGeom>
          <a:noFill/>
        </p:spPr>
        <p:txBody>
          <a:bodyPr wrap="square">
            <a:spAutoFit/>
          </a:bodyPr>
          <a:lstStyle/>
          <a:p>
            <a:r>
              <a:rPr lang="en-US" sz="1400" dirty="0"/>
              <a:t>1,001,000</a:t>
            </a:r>
          </a:p>
        </p:txBody>
      </p:sp>
      <p:sp>
        <p:nvSpPr>
          <p:cNvPr id="59" name="TextBox 58">
            <a:extLst>
              <a:ext uri="{FF2B5EF4-FFF2-40B4-BE49-F238E27FC236}">
                <a16:creationId xmlns:a16="http://schemas.microsoft.com/office/drawing/2014/main" id="{2181E07C-C12F-C435-A821-C0282B171E95}"/>
              </a:ext>
            </a:extLst>
          </p:cNvPr>
          <p:cNvSpPr txBox="1"/>
          <p:nvPr/>
        </p:nvSpPr>
        <p:spPr>
          <a:xfrm rot="5400000">
            <a:off x="2137334" y="1148529"/>
            <a:ext cx="915711" cy="307777"/>
          </a:xfrm>
          <a:prstGeom prst="rect">
            <a:avLst/>
          </a:prstGeom>
          <a:noFill/>
        </p:spPr>
        <p:txBody>
          <a:bodyPr wrap="square">
            <a:spAutoFit/>
          </a:bodyPr>
          <a:lstStyle/>
          <a:p>
            <a:r>
              <a:rPr lang="en-US" sz="1400" dirty="0"/>
              <a:t>2,000,001</a:t>
            </a:r>
          </a:p>
        </p:txBody>
      </p:sp>
      <p:sp>
        <p:nvSpPr>
          <p:cNvPr id="60" name="TextBox 59">
            <a:extLst>
              <a:ext uri="{FF2B5EF4-FFF2-40B4-BE49-F238E27FC236}">
                <a16:creationId xmlns:a16="http://schemas.microsoft.com/office/drawing/2014/main" id="{F9C6C992-9E4B-38A6-3E5C-785115D5FE71}"/>
              </a:ext>
            </a:extLst>
          </p:cNvPr>
          <p:cNvSpPr txBox="1"/>
          <p:nvPr/>
        </p:nvSpPr>
        <p:spPr>
          <a:xfrm rot="5400000">
            <a:off x="1557308" y="1150051"/>
            <a:ext cx="915711" cy="307777"/>
          </a:xfrm>
          <a:prstGeom prst="rect">
            <a:avLst/>
          </a:prstGeom>
          <a:noFill/>
        </p:spPr>
        <p:txBody>
          <a:bodyPr wrap="square">
            <a:spAutoFit/>
          </a:bodyPr>
          <a:lstStyle/>
          <a:p>
            <a:r>
              <a:rPr lang="en-US" sz="1400" dirty="0"/>
              <a:t>1,001,001</a:t>
            </a:r>
          </a:p>
        </p:txBody>
      </p:sp>
      <p:graphicFrame>
        <p:nvGraphicFramePr>
          <p:cNvPr id="61" name="Table 60">
            <a:extLst>
              <a:ext uri="{FF2B5EF4-FFF2-40B4-BE49-F238E27FC236}">
                <a16:creationId xmlns:a16="http://schemas.microsoft.com/office/drawing/2014/main" id="{B3F53F42-BCDA-BC3A-A992-07B7CB912B05}"/>
              </a:ext>
            </a:extLst>
          </p:cNvPr>
          <p:cNvGraphicFramePr>
            <a:graphicFrameLocks noGrp="1"/>
          </p:cNvGraphicFramePr>
          <p:nvPr/>
        </p:nvGraphicFramePr>
        <p:xfrm>
          <a:off x="4162136" y="1750858"/>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7E68331-D015-9F91-6F3F-153D56CFEE06}"/>
                  </a:ext>
                </a:extLst>
              </p:cNvPr>
              <p:cNvSpPr txBox="1"/>
              <p:nvPr/>
            </p:nvSpPr>
            <p:spPr>
              <a:xfrm>
                <a:off x="4400261" y="2875401"/>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62" name="TextBox 61">
                <a:extLst>
                  <a:ext uri="{FF2B5EF4-FFF2-40B4-BE49-F238E27FC236}">
                    <a16:creationId xmlns:a16="http://schemas.microsoft.com/office/drawing/2014/main" id="{67E68331-D015-9F91-6F3F-153D56CFEE06}"/>
                  </a:ext>
                </a:extLst>
              </p:cNvPr>
              <p:cNvSpPr txBox="1">
                <a:spLocks noRot="1" noChangeAspect="1" noMove="1" noResize="1" noEditPoints="1" noAdjustHandles="1" noChangeArrowheads="1" noChangeShapeType="1" noTextEdit="1"/>
              </p:cNvSpPr>
              <p:nvPr/>
            </p:nvSpPr>
            <p:spPr>
              <a:xfrm>
                <a:off x="4400261" y="2875401"/>
                <a:ext cx="303736" cy="276999"/>
              </a:xfrm>
              <a:prstGeom prst="rect">
                <a:avLst/>
              </a:prstGeom>
              <a:blipFill>
                <a:blip r:embed="rId6"/>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AB34D2D-28C0-5BDF-1098-69A66A952FBD}"/>
                  </a:ext>
                </a:extLst>
              </p:cNvPr>
              <p:cNvSpPr txBox="1"/>
              <p:nvPr/>
            </p:nvSpPr>
            <p:spPr>
              <a:xfrm>
                <a:off x="4384496" y="2523302"/>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63" name="TextBox 62">
                <a:extLst>
                  <a:ext uri="{FF2B5EF4-FFF2-40B4-BE49-F238E27FC236}">
                    <a16:creationId xmlns:a16="http://schemas.microsoft.com/office/drawing/2014/main" id="{4AB34D2D-28C0-5BDF-1098-69A66A952FBD}"/>
                  </a:ext>
                </a:extLst>
              </p:cNvPr>
              <p:cNvSpPr txBox="1">
                <a:spLocks noRot="1" noChangeAspect="1" noMove="1" noResize="1" noEditPoints="1" noAdjustHandles="1" noChangeArrowheads="1" noChangeShapeType="1" noTextEdit="1"/>
              </p:cNvSpPr>
              <p:nvPr/>
            </p:nvSpPr>
            <p:spPr>
              <a:xfrm>
                <a:off x="4384496" y="2523302"/>
                <a:ext cx="303736" cy="276999"/>
              </a:xfrm>
              <a:prstGeom prst="rect">
                <a:avLst/>
              </a:prstGeom>
              <a:blipFill>
                <a:blip r:embed="rId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BBEB658-D6FC-D6BA-2A0B-A37266264E83}"/>
                  </a:ext>
                </a:extLst>
              </p:cNvPr>
              <p:cNvSpPr txBox="1"/>
              <p:nvPr/>
            </p:nvSpPr>
            <p:spPr>
              <a:xfrm>
                <a:off x="4426541" y="2144936"/>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64" name="TextBox 63">
                <a:extLst>
                  <a:ext uri="{FF2B5EF4-FFF2-40B4-BE49-F238E27FC236}">
                    <a16:creationId xmlns:a16="http://schemas.microsoft.com/office/drawing/2014/main" id="{DBBEB658-D6FC-D6BA-2A0B-A37266264E83}"/>
                  </a:ext>
                </a:extLst>
              </p:cNvPr>
              <p:cNvSpPr txBox="1">
                <a:spLocks noRot="1" noChangeAspect="1" noMove="1" noResize="1" noEditPoints="1" noAdjustHandles="1" noChangeArrowheads="1" noChangeShapeType="1" noTextEdit="1"/>
              </p:cNvSpPr>
              <p:nvPr/>
            </p:nvSpPr>
            <p:spPr>
              <a:xfrm>
                <a:off x="4426541" y="2144936"/>
                <a:ext cx="298415" cy="276999"/>
              </a:xfrm>
              <a:prstGeom prst="rect">
                <a:avLst/>
              </a:prstGeom>
              <a:blipFill>
                <a:blip r:embed="rId8"/>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EEC9824-C81A-5BA0-1EA7-EDE406B5396B}"/>
                  </a:ext>
                </a:extLst>
              </p:cNvPr>
              <p:cNvSpPr txBox="1"/>
              <p:nvPr/>
            </p:nvSpPr>
            <p:spPr>
              <a:xfrm>
                <a:off x="3764294" y="1750858"/>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65" name="TextBox 64">
                <a:extLst>
                  <a:ext uri="{FF2B5EF4-FFF2-40B4-BE49-F238E27FC236}">
                    <a16:creationId xmlns:a16="http://schemas.microsoft.com/office/drawing/2014/main" id="{2EEC9824-C81A-5BA0-1EA7-EDE406B5396B}"/>
                  </a:ext>
                </a:extLst>
              </p:cNvPr>
              <p:cNvSpPr txBox="1">
                <a:spLocks noRot="1" noChangeAspect="1" noMove="1" noResize="1" noEditPoints="1" noAdjustHandles="1" noChangeArrowheads="1" noChangeShapeType="1" noTextEdit="1"/>
              </p:cNvSpPr>
              <p:nvPr/>
            </p:nvSpPr>
            <p:spPr>
              <a:xfrm>
                <a:off x="3764294" y="1750858"/>
                <a:ext cx="373436" cy="276999"/>
              </a:xfrm>
              <a:prstGeom prst="rect">
                <a:avLst/>
              </a:prstGeom>
              <a:blipFill>
                <a:blip r:embed="rId9"/>
                <a:stretch>
                  <a:fillRect l="-13333" r="-6667" b="-17391"/>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9E9A749A-2852-835D-E100-11BC77FA6A95}"/>
              </a:ext>
            </a:extLst>
          </p:cNvPr>
          <p:cNvSpPr txBox="1"/>
          <p:nvPr/>
        </p:nvSpPr>
        <p:spPr>
          <a:xfrm>
            <a:off x="3316139" y="2143251"/>
            <a:ext cx="914033" cy="307777"/>
          </a:xfrm>
          <a:prstGeom prst="rect">
            <a:avLst/>
          </a:prstGeom>
          <a:noFill/>
        </p:spPr>
        <p:txBody>
          <a:bodyPr wrap="none" rtlCol="0">
            <a:spAutoFit/>
          </a:bodyPr>
          <a:lstStyle/>
          <a:p>
            <a:r>
              <a:rPr lang="en-US" sz="1400" dirty="0"/>
              <a:t>1,000,001</a:t>
            </a:r>
          </a:p>
        </p:txBody>
      </p:sp>
      <p:sp>
        <p:nvSpPr>
          <p:cNvPr id="67" name="TextBox 66">
            <a:extLst>
              <a:ext uri="{FF2B5EF4-FFF2-40B4-BE49-F238E27FC236}">
                <a16:creationId xmlns:a16="http://schemas.microsoft.com/office/drawing/2014/main" id="{54A913AE-95C5-0021-B1C1-2E93CCCC87DD}"/>
              </a:ext>
            </a:extLst>
          </p:cNvPr>
          <p:cNvSpPr txBox="1"/>
          <p:nvPr/>
        </p:nvSpPr>
        <p:spPr>
          <a:xfrm>
            <a:off x="3281606" y="2522013"/>
            <a:ext cx="1045084" cy="307777"/>
          </a:xfrm>
          <a:prstGeom prst="rect">
            <a:avLst/>
          </a:prstGeom>
          <a:noFill/>
        </p:spPr>
        <p:txBody>
          <a:bodyPr wrap="square">
            <a:spAutoFit/>
          </a:bodyPr>
          <a:lstStyle/>
          <a:p>
            <a:r>
              <a:rPr lang="en-US" sz="1400" dirty="0"/>
              <a:t>1,000,001</a:t>
            </a:r>
          </a:p>
        </p:txBody>
      </p:sp>
      <p:sp>
        <p:nvSpPr>
          <p:cNvPr id="68" name="TextBox 67">
            <a:extLst>
              <a:ext uri="{FF2B5EF4-FFF2-40B4-BE49-F238E27FC236}">
                <a16:creationId xmlns:a16="http://schemas.microsoft.com/office/drawing/2014/main" id="{78DB7B0F-7A74-6299-69AB-1233F6F9074C}"/>
              </a:ext>
            </a:extLst>
          </p:cNvPr>
          <p:cNvSpPr txBox="1"/>
          <p:nvPr/>
        </p:nvSpPr>
        <p:spPr>
          <a:xfrm>
            <a:off x="3265841" y="2884622"/>
            <a:ext cx="1045084" cy="307777"/>
          </a:xfrm>
          <a:prstGeom prst="rect">
            <a:avLst/>
          </a:prstGeom>
          <a:noFill/>
        </p:spPr>
        <p:txBody>
          <a:bodyPr wrap="square">
            <a:spAutoFit/>
          </a:bodyPr>
          <a:lstStyle/>
          <a:p>
            <a:r>
              <a:rPr lang="en-US" sz="1400" dirty="0"/>
              <a:t>1,001,000</a:t>
            </a:r>
          </a:p>
        </p:txBody>
      </p:sp>
      <p:sp>
        <p:nvSpPr>
          <p:cNvPr id="71" name="TextBox 70">
            <a:extLst>
              <a:ext uri="{FF2B5EF4-FFF2-40B4-BE49-F238E27FC236}">
                <a16:creationId xmlns:a16="http://schemas.microsoft.com/office/drawing/2014/main" id="{91AA713E-936A-7F5F-EA70-2EB0A38876D2}"/>
              </a:ext>
            </a:extLst>
          </p:cNvPr>
          <p:cNvSpPr txBox="1"/>
          <p:nvPr/>
        </p:nvSpPr>
        <p:spPr>
          <a:xfrm rot="5400000">
            <a:off x="5268551" y="1164295"/>
            <a:ext cx="915711" cy="307777"/>
          </a:xfrm>
          <a:prstGeom prst="rect">
            <a:avLst/>
          </a:prstGeom>
          <a:noFill/>
        </p:spPr>
        <p:txBody>
          <a:bodyPr wrap="square">
            <a:spAutoFit/>
          </a:bodyPr>
          <a:lstStyle/>
          <a:p>
            <a:r>
              <a:rPr lang="en-US" sz="1400" dirty="0"/>
              <a:t>2,000,001</a:t>
            </a:r>
          </a:p>
        </p:txBody>
      </p:sp>
      <p:sp>
        <p:nvSpPr>
          <p:cNvPr id="72" name="TextBox 71">
            <a:extLst>
              <a:ext uri="{FF2B5EF4-FFF2-40B4-BE49-F238E27FC236}">
                <a16:creationId xmlns:a16="http://schemas.microsoft.com/office/drawing/2014/main" id="{F54270F8-2C9E-A085-AF8A-E3BC9DDE4C55}"/>
              </a:ext>
            </a:extLst>
          </p:cNvPr>
          <p:cNvSpPr txBox="1"/>
          <p:nvPr/>
        </p:nvSpPr>
        <p:spPr>
          <a:xfrm rot="5400000">
            <a:off x="4688525" y="1165817"/>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D99D63-3DE6-EFBA-D81F-FAE6FB70EF0C}"/>
                  </a:ext>
                </a:extLst>
              </p:cNvPr>
              <p:cNvSpPr txBox="1"/>
              <p:nvPr/>
            </p:nvSpPr>
            <p:spPr>
              <a:xfrm>
                <a:off x="3045070" y="242275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92D99D63-3DE6-EFBA-D81F-FAE6FB70EF0C}"/>
                  </a:ext>
                </a:extLst>
              </p:cNvPr>
              <p:cNvSpPr txBox="1">
                <a:spLocks noRot="1" noChangeAspect="1" noMove="1" noResize="1" noEditPoints="1" noAdjustHandles="1" noChangeArrowheads="1" noChangeShapeType="1" noTextEdit="1"/>
              </p:cNvSpPr>
              <p:nvPr/>
            </p:nvSpPr>
            <p:spPr>
              <a:xfrm>
                <a:off x="3045070" y="2422758"/>
                <a:ext cx="226024" cy="276999"/>
              </a:xfrm>
              <a:prstGeom prst="rect">
                <a:avLst/>
              </a:prstGeom>
              <a:blipFill>
                <a:blip r:embed="rId10"/>
                <a:stretch>
                  <a:fillRect l="-16667" r="-1111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F84B3C0-64E4-5C7F-463B-5AD91EDE6C3C}"/>
              </a:ext>
            </a:extLst>
          </p:cNvPr>
          <p:cNvSpPr txBox="1"/>
          <p:nvPr/>
        </p:nvSpPr>
        <p:spPr>
          <a:xfrm>
            <a:off x="3022872" y="2123090"/>
            <a:ext cx="292068" cy="369332"/>
          </a:xfrm>
          <a:prstGeom prst="rect">
            <a:avLst/>
          </a:prstGeom>
          <a:noFill/>
        </p:spPr>
        <p:txBody>
          <a:bodyPr wrap="none" rtlCol="0">
            <a:spAutoFit/>
          </a:bodyPr>
          <a:lstStyle/>
          <a:p>
            <a:r>
              <a:rPr lang="en-US" dirty="0"/>
              <a:t>?</a:t>
            </a:r>
          </a:p>
        </p:txBody>
      </p:sp>
      <p:graphicFrame>
        <p:nvGraphicFramePr>
          <p:cNvPr id="8" name="Table 7">
            <a:extLst>
              <a:ext uri="{FF2B5EF4-FFF2-40B4-BE49-F238E27FC236}">
                <a16:creationId xmlns:a16="http://schemas.microsoft.com/office/drawing/2014/main" id="{95C7D536-5263-4993-0167-F6ABFC8E0407}"/>
              </a:ext>
            </a:extLst>
          </p:cNvPr>
          <p:cNvGraphicFramePr>
            <a:graphicFrameLocks noGrp="1"/>
          </p:cNvGraphicFramePr>
          <p:nvPr/>
        </p:nvGraphicFramePr>
        <p:xfrm>
          <a:off x="1177077" y="4643835"/>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B83BF19-0623-1635-6E6E-DB2869A67835}"/>
                  </a:ext>
                </a:extLst>
              </p:cNvPr>
              <p:cNvSpPr txBox="1"/>
              <p:nvPr/>
            </p:nvSpPr>
            <p:spPr>
              <a:xfrm>
                <a:off x="1415202" y="5768378"/>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US" b="0" dirty="0"/>
              </a:p>
            </p:txBody>
          </p:sp>
        </mc:Choice>
        <mc:Fallback xmlns="">
          <p:sp>
            <p:nvSpPr>
              <p:cNvPr id="9" name="TextBox 8">
                <a:extLst>
                  <a:ext uri="{FF2B5EF4-FFF2-40B4-BE49-F238E27FC236}">
                    <a16:creationId xmlns:a16="http://schemas.microsoft.com/office/drawing/2014/main" id="{EB83BF19-0623-1635-6E6E-DB2869A67835}"/>
                  </a:ext>
                </a:extLst>
              </p:cNvPr>
              <p:cNvSpPr txBox="1">
                <a:spLocks noRot="1" noChangeAspect="1" noMove="1" noResize="1" noEditPoints="1" noAdjustHandles="1" noChangeArrowheads="1" noChangeShapeType="1" noTextEdit="1"/>
              </p:cNvSpPr>
              <p:nvPr/>
            </p:nvSpPr>
            <p:spPr>
              <a:xfrm>
                <a:off x="1415202" y="5768378"/>
                <a:ext cx="303736" cy="276999"/>
              </a:xfrm>
              <a:prstGeom prst="rect">
                <a:avLst/>
              </a:prstGeom>
              <a:blipFill>
                <a:blip r:embed="rId11"/>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F35D7E2-34FD-46C5-2D33-AC542255B524}"/>
                  </a:ext>
                </a:extLst>
              </p:cNvPr>
              <p:cNvSpPr txBox="1"/>
              <p:nvPr/>
            </p:nvSpPr>
            <p:spPr>
              <a:xfrm>
                <a:off x="1399437" y="5416279"/>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b="0" dirty="0"/>
              </a:p>
            </p:txBody>
          </p:sp>
        </mc:Choice>
        <mc:Fallback xmlns="">
          <p:sp>
            <p:nvSpPr>
              <p:cNvPr id="10" name="TextBox 9">
                <a:extLst>
                  <a:ext uri="{FF2B5EF4-FFF2-40B4-BE49-F238E27FC236}">
                    <a16:creationId xmlns:a16="http://schemas.microsoft.com/office/drawing/2014/main" id="{AF35D7E2-34FD-46C5-2D33-AC542255B524}"/>
                  </a:ext>
                </a:extLst>
              </p:cNvPr>
              <p:cNvSpPr txBox="1">
                <a:spLocks noRot="1" noChangeAspect="1" noMove="1" noResize="1" noEditPoints="1" noAdjustHandles="1" noChangeArrowheads="1" noChangeShapeType="1" noTextEdit="1"/>
              </p:cNvSpPr>
              <p:nvPr/>
            </p:nvSpPr>
            <p:spPr>
              <a:xfrm>
                <a:off x="1399437" y="5416279"/>
                <a:ext cx="303736" cy="276999"/>
              </a:xfrm>
              <a:prstGeom prst="rect">
                <a:avLst/>
              </a:prstGeom>
              <a:blipFill>
                <a:blip r:embed="rId12"/>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062BB0-8225-A85A-4AAC-5CB9CAA5A432}"/>
                  </a:ext>
                </a:extLst>
              </p:cNvPr>
              <p:cNvSpPr txBox="1"/>
              <p:nvPr/>
            </p:nvSpPr>
            <p:spPr>
              <a:xfrm>
                <a:off x="1441482" y="5037913"/>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p>
            </p:txBody>
          </p:sp>
        </mc:Choice>
        <mc:Fallback xmlns="">
          <p:sp>
            <p:nvSpPr>
              <p:cNvPr id="11" name="TextBox 10">
                <a:extLst>
                  <a:ext uri="{FF2B5EF4-FFF2-40B4-BE49-F238E27FC236}">
                    <a16:creationId xmlns:a16="http://schemas.microsoft.com/office/drawing/2014/main" id="{A3062BB0-8225-A85A-4AAC-5CB9CAA5A432}"/>
                  </a:ext>
                </a:extLst>
              </p:cNvPr>
              <p:cNvSpPr txBox="1">
                <a:spLocks noRot="1" noChangeAspect="1" noMove="1" noResize="1" noEditPoints="1" noAdjustHandles="1" noChangeArrowheads="1" noChangeShapeType="1" noTextEdit="1"/>
              </p:cNvSpPr>
              <p:nvPr/>
            </p:nvSpPr>
            <p:spPr>
              <a:xfrm>
                <a:off x="1441482" y="5037913"/>
                <a:ext cx="298415" cy="276999"/>
              </a:xfrm>
              <a:prstGeom prst="rect">
                <a:avLst/>
              </a:prstGeom>
              <a:blipFill>
                <a:blip r:embed="rId13"/>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D2C0AA-0DC7-E71C-1F4B-6AC5E2CD905E}"/>
                  </a:ext>
                </a:extLst>
              </p:cNvPr>
              <p:cNvSpPr txBox="1"/>
              <p:nvPr/>
            </p:nvSpPr>
            <p:spPr>
              <a:xfrm>
                <a:off x="747702" y="4643835"/>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𝟏</m:t>
                          </m:r>
                        </m:sub>
                      </m:sSub>
                    </m:oMath>
                  </m:oMathPara>
                </a14:m>
                <a:endParaRPr lang="en-US" b="1" dirty="0"/>
              </a:p>
            </p:txBody>
          </p:sp>
        </mc:Choice>
        <mc:Fallback xmlns="">
          <p:sp>
            <p:nvSpPr>
              <p:cNvPr id="12" name="TextBox 11">
                <a:extLst>
                  <a:ext uri="{FF2B5EF4-FFF2-40B4-BE49-F238E27FC236}">
                    <a16:creationId xmlns:a16="http://schemas.microsoft.com/office/drawing/2014/main" id="{F8D2C0AA-0DC7-E71C-1F4B-6AC5E2CD905E}"/>
                  </a:ext>
                </a:extLst>
              </p:cNvPr>
              <p:cNvSpPr txBox="1">
                <a:spLocks noRot="1" noChangeAspect="1" noMove="1" noResize="1" noEditPoints="1" noAdjustHandles="1" noChangeArrowheads="1" noChangeShapeType="1" noTextEdit="1"/>
              </p:cNvSpPr>
              <p:nvPr/>
            </p:nvSpPr>
            <p:spPr>
              <a:xfrm>
                <a:off x="747702" y="4643835"/>
                <a:ext cx="373436" cy="276999"/>
              </a:xfrm>
              <a:prstGeom prst="rect">
                <a:avLst/>
              </a:prstGeom>
              <a:blipFill>
                <a:blip r:embed="rId14"/>
                <a:stretch>
                  <a:fillRect l="-16667" r="-6667" b="-1739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18AB6E1-5B06-234C-F7D6-B019B4E3137B}"/>
              </a:ext>
            </a:extLst>
          </p:cNvPr>
          <p:cNvSpPr txBox="1"/>
          <p:nvPr/>
        </p:nvSpPr>
        <p:spPr>
          <a:xfrm>
            <a:off x="299547" y="5036228"/>
            <a:ext cx="914033" cy="307777"/>
          </a:xfrm>
          <a:prstGeom prst="rect">
            <a:avLst/>
          </a:prstGeom>
          <a:noFill/>
        </p:spPr>
        <p:txBody>
          <a:bodyPr wrap="none" rtlCol="0">
            <a:spAutoFit/>
          </a:bodyPr>
          <a:lstStyle/>
          <a:p>
            <a:r>
              <a:rPr lang="en-US" sz="1400" dirty="0"/>
              <a:t>1,000,001</a:t>
            </a:r>
          </a:p>
        </p:txBody>
      </p:sp>
      <p:sp>
        <p:nvSpPr>
          <p:cNvPr id="14" name="TextBox 13">
            <a:extLst>
              <a:ext uri="{FF2B5EF4-FFF2-40B4-BE49-F238E27FC236}">
                <a16:creationId xmlns:a16="http://schemas.microsoft.com/office/drawing/2014/main" id="{729D9135-ACF8-AF40-178C-C1442CCF3E4B}"/>
              </a:ext>
            </a:extLst>
          </p:cNvPr>
          <p:cNvSpPr txBox="1"/>
          <p:nvPr/>
        </p:nvSpPr>
        <p:spPr>
          <a:xfrm>
            <a:off x="265014" y="5414990"/>
            <a:ext cx="1045084" cy="307777"/>
          </a:xfrm>
          <a:prstGeom prst="rect">
            <a:avLst/>
          </a:prstGeom>
          <a:noFill/>
        </p:spPr>
        <p:txBody>
          <a:bodyPr wrap="square">
            <a:spAutoFit/>
          </a:bodyPr>
          <a:lstStyle/>
          <a:p>
            <a:r>
              <a:rPr lang="en-US" sz="1400" dirty="0"/>
              <a:t>1,000,001</a:t>
            </a:r>
          </a:p>
        </p:txBody>
      </p:sp>
      <p:sp>
        <p:nvSpPr>
          <p:cNvPr id="15" name="TextBox 14">
            <a:extLst>
              <a:ext uri="{FF2B5EF4-FFF2-40B4-BE49-F238E27FC236}">
                <a16:creationId xmlns:a16="http://schemas.microsoft.com/office/drawing/2014/main" id="{C4DE92E6-7A75-8886-7B16-007302AFD7E7}"/>
              </a:ext>
            </a:extLst>
          </p:cNvPr>
          <p:cNvSpPr txBox="1"/>
          <p:nvPr/>
        </p:nvSpPr>
        <p:spPr>
          <a:xfrm>
            <a:off x="249249" y="5777599"/>
            <a:ext cx="1045084" cy="307777"/>
          </a:xfrm>
          <a:prstGeom prst="rect">
            <a:avLst/>
          </a:prstGeom>
          <a:noFill/>
        </p:spPr>
        <p:txBody>
          <a:bodyPr wrap="square">
            <a:spAutoFit/>
          </a:bodyPr>
          <a:lstStyle/>
          <a:p>
            <a:r>
              <a:rPr lang="en-US" sz="1400" dirty="0"/>
              <a:t>1,001,000</a:t>
            </a:r>
          </a:p>
        </p:txBody>
      </p:sp>
      <p:sp>
        <p:nvSpPr>
          <p:cNvPr id="16" name="TextBox 15">
            <a:extLst>
              <a:ext uri="{FF2B5EF4-FFF2-40B4-BE49-F238E27FC236}">
                <a16:creationId xmlns:a16="http://schemas.microsoft.com/office/drawing/2014/main" id="{297B0411-6C79-674A-C725-2A357B5F7E6D}"/>
              </a:ext>
            </a:extLst>
          </p:cNvPr>
          <p:cNvSpPr txBox="1"/>
          <p:nvPr/>
        </p:nvSpPr>
        <p:spPr>
          <a:xfrm rot="5400000">
            <a:off x="2282778" y="4096673"/>
            <a:ext cx="915711" cy="307777"/>
          </a:xfrm>
          <a:prstGeom prst="rect">
            <a:avLst/>
          </a:prstGeom>
          <a:noFill/>
        </p:spPr>
        <p:txBody>
          <a:bodyPr wrap="square">
            <a:spAutoFit/>
          </a:bodyPr>
          <a:lstStyle/>
          <a:p>
            <a:r>
              <a:rPr lang="en-US" sz="1400" dirty="0"/>
              <a:t>2,000,001</a:t>
            </a:r>
          </a:p>
        </p:txBody>
      </p:sp>
      <p:sp>
        <p:nvSpPr>
          <p:cNvPr id="17" name="TextBox 16">
            <a:extLst>
              <a:ext uri="{FF2B5EF4-FFF2-40B4-BE49-F238E27FC236}">
                <a16:creationId xmlns:a16="http://schemas.microsoft.com/office/drawing/2014/main" id="{4D07EE38-6CC5-35D3-AAFE-E9E1E0EE13B4}"/>
              </a:ext>
            </a:extLst>
          </p:cNvPr>
          <p:cNvSpPr txBox="1"/>
          <p:nvPr/>
        </p:nvSpPr>
        <p:spPr>
          <a:xfrm rot="5400000">
            <a:off x="1702752" y="4098195"/>
            <a:ext cx="915711" cy="307777"/>
          </a:xfrm>
          <a:prstGeom prst="rect">
            <a:avLst/>
          </a:prstGeom>
          <a:noFill/>
        </p:spPr>
        <p:txBody>
          <a:bodyPr wrap="square">
            <a:spAutoFit/>
          </a:bodyPr>
          <a:lstStyle/>
          <a:p>
            <a:r>
              <a:rPr lang="en-US" sz="1400" dirty="0"/>
              <a:t>1,001,001</a:t>
            </a:r>
          </a:p>
        </p:txBody>
      </p:sp>
      <p:graphicFrame>
        <p:nvGraphicFramePr>
          <p:cNvPr id="18" name="Table 17">
            <a:extLst>
              <a:ext uri="{FF2B5EF4-FFF2-40B4-BE49-F238E27FC236}">
                <a16:creationId xmlns:a16="http://schemas.microsoft.com/office/drawing/2014/main" id="{63DA5BD6-5FA4-DD7A-CFFB-7440285F4871}"/>
              </a:ext>
            </a:extLst>
          </p:cNvPr>
          <p:cNvGraphicFramePr>
            <a:graphicFrameLocks noGrp="1"/>
          </p:cNvGraphicFramePr>
          <p:nvPr/>
        </p:nvGraphicFramePr>
        <p:xfrm>
          <a:off x="4418791" y="4699002"/>
          <a:ext cx="1935531" cy="1463040"/>
        </p:xfrm>
        <a:graphic>
          <a:graphicData uri="http://schemas.openxmlformats.org/drawingml/2006/table">
            <a:tbl>
              <a:tblPr firstRow="1" bandRow="1">
                <a:tableStyleId>{5C22544A-7EE6-4342-B048-85BDC9FD1C3A}</a:tableStyleId>
              </a:tblPr>
              <a:tblGrid>
                <a:gridCol w="645177">
                  <a:extLst>
                    <a:ext uri="{9D8B030D-6E8A-4147-A177-3AD203B41FA5}">
                      <a16:colId xmlns:a16="http://schemas.microsoft.com/office/drawing/2014/main" val="1823096244"/>
                    </a:ext>
                  </a:extLst>
                </a:gridCol>
                <a:gridCol w="645177">
                  <a:extLst>
                    <a:ext uri="{9D8B030D-6E8A-4147-A177-3AD203B41FA5}">
                      <a16:colId xmlns:a16="http://schemas.microsoft.com/office/drawing/2014/main" val="1567734860"/>
                    </a:ext>
                  </a:extLst>
                </a:gridCol>
                <a:gridCol w="645177">
                  <a:extLst>
                    <a:ext uri="{9D8B030D-6E8A-4147-A177-3AD203B41FA5}">
                      <a16:colId xmlns:a16="http://schemas.microsoft.com/office/drawing/2014/main" val="1116869917"/>
                    </a:ext>
                  </a:extLst>
                </a:gridCol>
              </a:tblGrid>
              <a:tr h="279356">
                <a:tc>
                  <a:txBody>
                    <a:bodyPr/>
                    <a:lstStyle/>
                    <a:p>
                      <a:endParaRPr lang="en-US"/>
                    </a:p>
                  </a:txBody>
                  <a:tcPr/>
                </a:tc>
                <a:tc>
                  <a:txBody>
                    <a:bodyPr/>
                    <a:lstStyle/>
                    <a:p>
                      <a:pPr algn="ctr"/>
                      <a:r>
                        <a:rPr lang="en-US" dirty="0"/>
                        <a:t>Y</a:t>
                      </a:r>
                    </a:p>
                  </a:txBody>
                  <a:tcPr/>
                </a:tc>
                <a:tc>
                  <a:txBody>
                    <a:bodyPr/>
                    <a:lstStyle/>
                    <a:p>
                      <a:pPr algn="ctr"/>
                      <a:r>
                        <a:rPr lang="en-US" dirty="0"/>
                        <a:t>X</a:t>
                      </a:r>
                    </a:p>
                  </a:txBody>
                  <a:tcPr/>
                </a:tc>
                <a:extLst>
                  <a:ext uri="{0D108BD9-81ED-4DB2-BD59-A6C34878D82A}">
                    <a16:rowId xmlns:a16="http://schemas.microsoft.com/office/drawing/2014/main" val="261162428"/>
                  </a:ext>
                </a:extLst>
              </a:tr>
              <a:tr h="279356">
                <a:tc>
                  <a:txBody>
                    <a:bodyPr/>
                    <a:lstStyle/>
                    <a:p>
                      <a:endParaRPr lang="en-US" dirty="0"/>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836436688"/>
                  </a:ext>
                </a:extLst>
              </a:tr>
              <a:tr h="279356">
                <a:tc>
                  <a:txBody>
                    <a:bodyPr/>
                    <a:lstStyle/>
                    <a:p>
                      <a:endParaRPr lang="en-US"/>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28559439"/>
                  </a:ext>
                </a:extLst>
              </a:tr>
              <a:tr h="279356">
                <a:tc>
                  <a:txBody>
                    <a:bodyPr/>
                    <a:lstStyle/>
                    <a:p>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252235192"/>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D36EA9-630D-59CA-0BB1-99EB298C1272}"/>
                  </a:ext>
                </a:extLst>
              </p:cNvPr>
              <p:cNvSpPr txBox="1"/>
              <p:nvPr/>
            </p:nvSpPr>
            <p:spPr>
              <a:xfrm>
                <a:off x="4656916" y="5823545"/>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b="0" dirty="0"/>
              </a:p>
            </p:txBody>
          </p:sp>
        </mc:Choice>
        <mc:Fallback xmlns="">
          <p:sp>
            <p:nvSpPr>
              <p:cNvPr id="19" name="TextBox 18">
                <a:extLst>
                  <a:ext uri="{FF2B5EF4-FFF2-40B4-BE49-F238E27FC236}">
                    <a16:creationId xmlns:a16="http://schemas.microsoft.com/office/drawing/2014/main" id="{EED36EA9-630D-59CA-0BB1-99EB298C1272}"/>
                  </a:ext>
                </a:extLst>
              </p:cNvPr>
              <p:cNvSpPr txBox="1">
                <a:spLocks noRot="1" noChangeAspect="1" noMove="1" noResize="1" noEditPoints="1" noAdjustHandles="1" noChangeArrowheads="1" noChangeShapeType="1" noTextEdit="1"/>
              </p:cNvSpPr>
              <p:nvPr/>
            </p:nvSpPr>
            <p:spPr>
              <a:xfrm>
                <a:off x="4656916" y="5823545"/>
                <a:ext cx="303736" cy="276999"/>
              </a:xfrm>
              <a:prstGeom prst="rect">
                <a:avLst/>
              </a:prstGeom>
              <a:blipFill>
                <a:blip r:embed="rId15"/>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A8E62-9518-C183-DB69-817DAA223BB5}"/>
                  </a:ext>
                </a:extLst>
              </p:cNvPr>
              <p:cNvSpPr txBox="1"/>
              <p:nvPr/>
            </p:nvSpPr>
            <p:spPr>
              <a:xfrm>
                <a:off x="4641151" y="5471446"/>
                <a:ext cx="3037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3</m:t>
                          </m:r>
                        </m:sub>
                        <m:sup>
                          <m:r>
                            <a:rPr lang="en-US" b="0" i="1" smtClean="0">
                              <a:latin typeface="Cambria Math" panose="02040503050406030204" pitchFamily="18" charset="0"/>
                            </a:rPr>
                            <m:t>′</m:t>
                          </m:r>
                        </m:sup>
                      </m:sSubSup>
                    </m:oMath>
                  </m:oMathPara>
                </a14:m>
                <a:endParaRPr lang="en-US" b="0" dirty="0"/>
              </a:p>
            </p:txBody>
          </p:sp>
        </mc:Choice>
        <mc:Fallback xmlns="">
          <p:sp>
            <p:nvSpPr>
              <p:cNvPr id="20" name="TextBox 19">
                <a:extLst>
                  <a:ext uri="{FF2B5EF4-FFF2-40B4-BE49-F238E27FC236}">
                    <a16:creationId xmlns:a16="http://schemas.microsoft.com/office/drawing/2014/main" id="{5B3A8E62-9518-C183-DB69-817DAA223BB5}"/>
                  </a:ext>
                </a:extLst>
              </p:cNvPr>
              <p:cNvSpPr txBox="1">
                <a:spLocks noRot="1" noChangeAspect="1" noMove="1" noResize="1" noEditPoints="1" noAdjustHandles="1" noChangeArrowheads="1" noChangeShapeType="1" noTextEdit="1"/>
              </p:cNvSpPr>
              <p:nvPr/>
            </p:nvSpPr>
            <p:spPr>
              <a:xfrm>
                <a:off x="4641151" y="5471446"/>
                <a:ext cx="303736" cy="276999"/>
              </a:xfrm>
              <a:prstGeom prst="rect">
                <a:avLst/>
              </a:prstGeom>
              <a:blipFill>
                <a:blip r:embed="rId16"/>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8EB620-22FB-5909-F1FB-17661A957867}"/>
                  </a:ext>
                </a:extLst>
              </p:cNvPr>
              <p:cNvSpPr txBox="1"/>
              <p:nvPr/>
            </p:nvSpPr>
            <p:spPr>
              <a:xfrm>
                <a:off x="4683196" y="5093080"/>
                <a:ext cx="2984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b="0" dirty="0"/>
              </a:p>
            </p:txBody>
          </p:sp>
        </mc:Choice>
        <mc:Fallback xmlns="">
          <p:sp>
            <p:nvSpPr>
              <p:cNvPr id="21" name="TextBox 20">
                <a:extLst>
                  <a:ext uri="{FF2B5EF4-FFF2-40B4-BE49-F238E27FC236}">
                    <a16:creationId xmlns:a16="http://schemas.microsoft.com/office/drawing/2014/main" id="{5B8EB620-22FB-5909-F1FB-17661A957867}"/>
                  </a:ext>
                </a:extLst>
              </p:cNvPr>
              <p:cNvSpPr txBox="1">
                <a:spLocks noRot="1" noChangeAspect="1" noMove="1" noResize="1" noEditPoints="1" noAdjustHandles="1" noChangeArrowheads="1" noChangeShapeType="1" noTextEdit="1"/>
              </p:cNvSpPr>
              <p:nvPr/>
            </p:nvSpPr>
            <p:spPr>
              <a:xfrm>
                <a:off x="4683196" y="5093080"/>
                <a:ext cx="298415" cy="276999"/>
              </a:xfrm>
              <a:prstGeom prst="rect">
                <a:avLst/>
              </a:prstGeom>
              <a:blipFill>
                <a:blip r:embed="rId17"/>
                <a:stretch>
                  <a:fillRect l="-16000" r="-4000"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3F0C79-7DCB-0D98-F6E4-318A7934074B}"/>
                  </a:ext>
                </a:extLst>
              </p:cNvPr>
              <p:cNvSpPr txBox="1"/>
              <p:nvPr/>
            </p:nvSpPr>
            <p:spPr>
              <a:xfrm>
                <a:off x="4020949" y="4699002"/>
                <a:ext cx="3734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𝟐</m:t>
                          </m:r>
                        </m:sub>
                      </m:sSub>
                    </m:oMath>
                  </m:oMathPara>
                </a14:m>
                <a:endParaRPr lang="en-US" b="1" dirty="0"/>
              </a:p>
            </p:txBody>
          </p:sp>
        </mc:Choice>
        <mc:Fallback xmlns="">
          <p:sp>
            <p:nvSpPr>
              <p:cNvPr id="22" name="TextBox 21">
                <a:extLst>
                  <a:ext uri="{FF2B5EF4-FFF2-40B4-BE49-F238E27FC236}">
                    <a16:creationId xmlns:a16="http://schemas.microsoft.com/office/drawing/2014/main" id="{C73F0C79-7DCB-0D98-F6E4-318A7934074B}"/>
                  </a:ext>
                </a:extLst>
              </p:cNvPr>
              <p:cNvSpPr txBox="1">
                <a:spLocks noRot="1" noChangeAspect="1" noMove="1" noResize="1" noEditPoints="1" noAdjustHandles="1" noChangeArrowheads="1" noChangeShapeType="1" noTextEdit="1"/>
              </p:cNvSpPr>
              <p:nvPr/>
            </p:nvSpPr>
            <p:spPr>
              <a:xfrm>
                <a:off x="4020949" y="4699002"/>
                <a:ext cx="373436" cy="276999"/>
              </a:xfrm>
              <a:prstGeom prst="rect">
                <a:avLst/>
              </a:prstGeom>
              <a:blipFill>
                <a:blip r:embed="rId18"/>
                <a:stretch>
                  <a:fillRect l="-12903" r="-3226" b="-18182"/>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4F2513E-078F-8685-A7E9-7F3A50361A93}"/>
              </a:ext>
            </a:extLst>
          </p:cNvPr>
          <p:cNvSpPr txBox="1"/>
          <p:nvPr/>
        </p:nvSpPr>
        <p:spPr>
          <a:xfrm>
            <a:off x="3572794" y="5091395"/>
            <a:ext cx="914033" cy="307777"/>
          </a:xfrm>
          <a:prstGeom prst="rect">
            <a:avLst/>
          </a:prstGeom>
          <a:noFill/>
        </p:spPr>
        <p:txBody>
          <a:bodyPr wrap="none" rtlCol="0">
            <a:spAutoFit/>
          </a:bodyPr>
          <a:lstStyle/>
          <a:p>
            <a:r>
              <a:rPr lang="en-US" sz="1400" dirty="0"/>
              <a:t>1,000,001</a:t>
            </a:r>
          </a:p>
        </p:txBody>
      </p:sp>
      <p:sp>
        <p:nvSpPr>
          <p:cNvPr id="24" name="TextBox 23">
            <a:extLst>
              <a:ext uri="{FF2B5EF4-FFF2-40B4-BE49-F238E27FC236}">
                <a16:creationId xmlns:a16="http://schemas.microsoft.com/office/drawing/2014/main" id="{3C39F9A8-82D9-0F41-CEB8-57C8E30FDADD}"/>
              </a:ext>
            </a:extLst>
          </p:cNvPr>
          <p:cNvSpPr txBox="1"/>
          <p:nvPr/>
        </p:nvSpPr>
        <p:spPr>
          <a:xfrm>
            <a:off x="3538261" y="5470157"/>
            <a:ext cx="1045084" cy="307777"/>
          </a:xfrm>
          <a:prstGeom prst="rect">
            <a:avLst/>
          </a:prstGeom>
          <a:noFill/>
        </p:spPr>
        <p:txBody>
          <a:bodyPr wrap="square">
            <a:spAutoFit/>
          </a:bodyPr>
          <a:lstStyle/>
          <a:p>
            <a:r>
              <a:rPr lang="en-US" sz="1400" dirty="0"/>
              <a:t>1,000,001</a:t>
            </a:r>
          </a:p>
        </p:txBody>
      </p:sp>
      <p:sp>
        <p:nvSpPr>
          <p:cNvPr id="35" name="TextBox 34">
            <a:extLst>
              <a:ext uri="{FF2B5EF4-FFF2-40B4-BE49-F238E27FC236}">
                <a16:creationId xmlns:a16="http://schemas.microsoft.com/office/drawing/2014/main" id="{3228425D-0D54-06E3-71F0-4509887BA607}"/>
              </a:ext>
            </a:extLst>
          </p:cNvPr>
          <p:cNvSpPr txBox="1"/>
          <p:nvPr/>
        </p:nvSpPr>
        <p:spPr>
          <a:xfrm>
            <a:off x="3522496" y="5832766"/>
            <a:ext cx="1045084" cy="307777"/>
          </a:xfrm>
          <a:prstGeom prst="rect">
            <a:avLst/>
          </a:prstGeom>
          <a:noFill/>
        </p:spPr>
        <p:txBody>
          <a:bodyPr wrap="square">
            <a:spAutoFit/>
          </a:bodyPr>
          <a:lstStyle/>
          <a:p>
            <a:r>
              <a:rPr lang="en-US" sz="1400" dirty="0"/>
              <a:t>1,001,000</a:t>
            </a:r>
          </a:p>
        </p:txBody>
      </p:sp>
      <p:sp>
        <p:nvSpPr>
          <p:cNvPr id="36" name="TextBox 35">
            <a:extLst>
              <a:ext uri="{FF2B5EF4-FFF2-40B4-BE49-F238E27FC236}">
                <a16:creationId xmlns:a16="http://schemas.microsoft.com/office/drawing/2014/main" id="{86E43E7D-6E74-6F05-CFCE-931F07F929C3}"/>
              </a:ext>
            </a:extLst>
          </p:cNvPr>
          <p:cNvSpPr txBox="1"/>
          <p:nvPr/>
        </p:nvSpPr>
        <p:spPr>
          <a:xfrm rot="5400000">
            <a:off x="5525206" y="4112439"/>
            <a:ext cx="915711" cy="307777"/>
          </a:xfrm>
          <a:prstGeom prst="rect">
            <a:avLst/>
          </a:prstGeom>
          <a:noFill/>
        </p:spPr>
        <p:txBody>
          <a:bodyPr wrap="square">
            <a:spAutoFit/>
          </a:bodyPr>
          <a:lstStyle/>
          <a:p>
            <a:r>
              <a:rPr lang="en-US" sz="1400" dirty="0"/>
              <a:t>2,000,001</a:t>
            </a:r>
          </a:p>
        </p:txBody>
      </p:sp>
      <p:sp>
        <p:nvSpPr>
          <p:cNvPr id="37" name="TextBox 36">
            <a:extLst>
              <a:ext uri="{FF2B5EF4-FFF2-40B4-BE49-F238E27FC236}">
                <a16:creationId xmlns:a16="http://schemas.microsoft.com/office/drawing/2014/main" id="{B03DAAE4-FF60-F9C8-2B5A-6F4FD279020C}"/>
              </a:ext>
            </a:extLst>
          </p:cNvPr>
          <p:cNvSpPr txBox="1"/>
          <p:nvPr/>
        </p:nvSpPr>
        <p:spPr>
          <a:xfrm rot="5400000">
            <a:off x="4945180" y="4113961"/>
            <a:ext cx="915711" cy="307777"/>
          </a:xfrm>
          <a:prstGeom prst="rect">
            <a:avLst/>
          </a:prstGeom>
          <a:noFill/>
        </p:spPr>
        <p:txBody>
          <a:bodyPr wrap="square">
            <a:spAutoFit/>
          </a:bodyPr>
          <a:lstStyle/>
          <a:p>
            <a:r>
              <a:rPr lang="en-US" sz="1400" dirty="0"/>
              <a:t>1,001,001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F067130-40D6-1F14-CB51-CF0A790927DA}"/>
                  </a:ext>
                </a:extLst>
              </p:cNvPr>
              <p:cNvSpPr txBox="1"/>
              <p:nvPr/>
            </p:nvSpPr>
            <p:spPr>
              <a:xfrm>
                <a:off x="3264657" y="537090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8F067130-40D6-1F14-CB51-CF0A790927DA}"/>
                  </a:ext>
                </a:extLst>
              </p:cNvPr>
              <p:cNvSpPr txBox="1">
                <a:spLocks noRot="1" noChangeAspect="1" noMove="1" noResize="1" noEditPoints="1" noAdjustHandles="1" noChangeArrowheads="1" noChangeShapeType="1" noTextEdit="1"/>
              </p:cNvSpPr>
              <p:nvPr/>
            </p:nvSpPr>
            <p:spPr>
              <a:xfrm>
                <a:off x="3264657" y="5370902"/>
                <a:ext cx="226024" cy="276999"/>
              </a:xfrm>
              <a:prstGeom prst="rect">
                <a:avLst/>
              </a:prstGeom>
              <a:blipFill>
                <a:blip r:embed="rId10"/>
                <a:stretch>
                  <a:fillRect l="-15789" r="-5263"/>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1DD4048B-F939-39F8-4D8F-D872C8A62D8B}"/>
              </a:ext>
            </a:extLst>
          </p:cNvPr>
          <p:cNvSpPr txBox="1"/>
          <p:nvPr/>
        </p:nvSpPr>
        <p:spPr>
          <a:xfrm>
            <a:off x="3242459" y="5071234"/>
            <a:ext cx="292068" cy="369332"/>
          </a:xfrm>
          <a:prstGeom prst="rect">
            <a:avLst/>
          </a:prstGeom>
          <a:noFill/>
        </p:spPr>
        <p:txBody>
          <a:bodyPr wrap="none" rtlCol="0">
            <a:spAutoFit/>
          </a:bodyPr>
          <a:lstStyle/>
          <a:p>
            <a:r>
              <a:rPr lang="en-US" dirty="0"/>
              <a:t>?</a:t>
            </a:r>
          </a:p>
        </p:txBody>
      </p:sp>
      <p:grpSp>
        <p:nvGrpSpPr>
          <p:cNvPr id="44" name="Group 43">
            <a:extLst>
              <a:ext uri="{FF2B5EF4-FFF2-40B4-BE49-F238E27FC236}">
                <a16:creationId xmlns:a16="http://schemas.microsoft.com/office/drawing/2014/main" id="{F2C828C1-54FE-418D-EE21-4ACC626F550E}"/>
              </a:ext>
            </a:extLst>
          </p:cNvPr>
          <p:cNvGrpSpPr>
            <a:grpSpLocks noChangeAspect="1"/>
          </p:cNvGrpSpPr>
          <p:nvPr/>
        </p:nvGrpSpPr>
        <p:grpSpPr>
          <a:xfrm rot="10800000">
            <a:off x="97462" y="5245283"/>
            <a:ext cx="274320" cy="201065"/>
            <a:chOff x="6509000" y="4866820"/>
            <a:chExt cx="480379" cy="352097"/>
          </a:xfrm>
        </p:grpSpPr>
        <p:cxnSp>
          <p:nvCxnSpPr>
            <p:cNvPr id="45" name="Straight Arrow Connector 44">
              <a:extLst>
                <a:ext uri="{FF2B5EF4-FFF2-40B4-BE49-F238E27FC236}">
                  <a16:creationId xmlns:a16="http://schemas.microsoft.com/office/drawing/2014/main" id="{552D84BD-6937-7A26-BD59-5729288B46C7}"/>
                </a:ext>
              </a:extLst>
            </p:cNvPr>
            <p:cNvCxnSpPr/>
            <p:nvPr/>
          </p:nvCxnSpPr>
          <p:spPr>
            <a:xfrm flipH="1">
              <a:off x="6514254" y="4866820"/>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9CB0E9-44FC-9F09-16BB-6E7302498A84}"/>
                </a:ext>
              </a:extLst>
            </p:cNvPr>
            <p:cNvCxnSpPr/>
            <p:nvPr/>
          </p:nvCxnSpPr>
          <p:spPr>
            <a:xfrm flipH="1">
              <a:off x="6509000" y="5218917"/>
              <a:ext cx="4751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D044F4A-E1BC-A3C8-41F4-7343F4426123}"/>
                </a:ext>
              </a:extLst>
            </p:cNvPr>
            <p:cNvCxnSpPr/>
            <p:nvPr/>
          </p:nvCxnSpPr>
          <p:spPr>
            <a:xfrm>
              <a:off x="6984125" y="4866820"/>
              <a:ext cx="0" cy="352097"/>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115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2623-E409-4DA8-E47A-DEBA1F028847}"/>
              </a:ext>
            </a:extLst>
          </p:cNvPr>
          <p:cNvSpPr>
            <a:spLocks noGrp="1"/>
          </p:cNvSpPr>
          <p:nvPr>
            <p:ph type="title"/>
          </p:nvPr>
        </p:nvSpPr>
        <p:spPr/>
        <p:txBody>
          <a:bodyPr/>
          <a:lstStyle/>
          <a:p>
            <a:r>
              <a:rPr lang="en-US" dirty="0"/>
              <a:t>Constraint-Based Approach</a:t>
            </a:r>
          </a:p>
        </p:txBody>
      </p:sp>
      <p:sp>
        <p:nvSpPr>
          <p:cNvPr id="3" name="Content Placeholder 2">
            <a:extLst>
              <a:ext uri="{FF2B5EF4-FFF2-40B4-BE49-F238E27FC236}">
                <a16:creationId xmlns:a16="http://schemas.microsoft.com/office/drawing/2014/main" id="{C4E2C345-0088-4F56-A6A8-EC12680A2474}"/>
              </a:ext>
            </a:extLst>
          </p:cNvPr>
          <p:cNvSpPr>
            <a:spLocks noGrp="1"/>
          </p:cNvSpPr>
          <p:nvPr>
            <p:ph idx="1"/>
          </p:nvPr>
        </p:nvSpPr>
        <p:spPr/>
        <p:txBody>
          <a:bodyPr/>
          <a:lstStyle/>
          <a:p>
            <a:r>
              <a:rPr lang="en-US" dirty="0"/>
              <a:t>Contribution – constraints for CRNs</a:t>
            </a:r>
          </a:p>
        </p:txBody>
      </p:sp>
    </p:spTree>
    <p:extLst>
      <p:ext uri="{BB962C8B-B14F-4D97-AF65-F5344CB8AC3E}">
        <p14:creationId xmlns:p14="http://schemas.microsoft.com/office/powerpoint/2010/main" val="257257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E778-9977-BB7C-F0FB-A3B219BB4202}"/>
              </a:ext>
            </a:extLst>
          </p:cNvPr>
          <p:cNvSpPr>
            <a:spLocks noGrp="1"/>
          </p:cNvSpPr>
          <p:nvPr>
            <p:ph type="title"/>
          </p:nvPr>
        </p:nvSpPr>
        <p:spPr/>
        <p:txBody>
          <a:bodyPr/>
          <a:lstStyle/>
          <a:p>
            <a:r>
              <a:rPr lang="en-US" dirty="0"/>
              <a:t>Evaluation of Constraints</a:t>
            </a:r>
          </a:p>
        </p:txBody>
      </p:sp>
      <p:sp>
        <p:nvSpPr>
          <p:cNvPr id="3" name="Content Placeholder 2">
            <a:extLst>
              <a:ext uri="{FF2B5EF4-FFF2-40B4-BE49-F238E27FC236}">
                <a16:creationId xmlns:a16="http://schemas.microsoft.com/office/drawing/2014/main" id="{EDD4B78F-69D2-0C2B-89F9-4218918C65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267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E63B-67BA-E32C-B469-35598472C4D8}"/>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pySubnetSB</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8F0EBAF1-1F0F-7BFD-D6C1-A552947CBA7E}"/>
              </a:ext>
            </a:extLst>
          </p:cNvPr>
          <p:cNvSpPr>
            <a:spLocks noGrp="1"/>
          </p:cNvSpPr>
          <p:nvPr>
            <p:ph idx="1"/>
          </p:nvPr>
        </p:nvSpPr>
        <p:spPr/>
        <p:txBody>
          <a:bodyPr/>
          <a:lstStyle/>
          <a:p>
            <a:r>
              <a:rPr lang="en-US" dirty="0"/>
              <a:t>Usage example</a:t>
            </a:r>
          </a:p>
          <a:p>
            <a:r>
              <a:rPr lang="en-US" dirty="0"/>
              <a:t>Parallelism</a:t>
            </a:r>
          </a:p>
          <a:p>
            <a:pPr lvl="1"/>
            <a:r>
              <a:rPr lang="en-US" dirty="0"/>
              <a:t>Vectorization</a:t>
            </a:r>
          </a:p>
          <a:p>
            <a:pPr lvl="1"/>
            <a:r>
              <a:rPr lang="en-US" dirty="0"/>
              <a:t>Multiprocessing</a:t>
            </a:r>
          </a:p>
        </p:txBody>
      </p:sp>
    </p:spTree>
    <p:extLst>
      <p:ext uri="{BB962C8B-B14F-4D97-AF65-F5344CB8AC3E}">
        <p14:creationId xmlns:p14="http://schemas.microsoft.com/office/powerpoint/2010/main" val="147038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551A-4E0F-B260-3D4C-E6BAFBA9EE9F}"/>
              </a:ext>
            </a:extLst>
          </p:cNvPr>
          <p:cNvSpPr>
            <a:spLocks noGrp="1"/>
          </p:cNvSpPr>
          <p:nvPr>
            <p:ph type="title"/>
          </p:nvPr>
        </p:nvSpPr>
        <p:spPr/>
        <p:txBody>
          <a:bodyPr/>
          <a:lstStyle/>
          <a:p>
            <a:r>
              <a:rPr lang="en-US" dirty="0"/>
              <a:t>Detailed Examples</a:t>
            </a:r>
          </a:p>
        </p:txBody>
      </p:sp>
      <p:sp>
        <p:nvSpPr>
          <p:cNvPr id="3" name="Content Placeholder 2">
            <a:extLst>
              <a:ext uri="{FF2B5EF4-FFF2-40B4-BE49-F238E27FC236}">
                <a16:creationId xmlns:a16="http://schemas.microsoft.com/office/drawing/2014/main" id="{BCB6DE6A-243A-CE24-720E-3629BAFC6E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894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1905-DA0A-8696-FF2B-8D1AE1B66D0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7A812BA-212F-37D3-6A57-8FF3D88EA7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90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93162</TotalTime>
  <Words>5221</Words>
  <Application>Microsoft Macintosh PowerPoint</Application>
  <PresentationFormat>Widescreen</PresentationFormat>
  <Paragraphs>1478</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Courier New</vt:lpstr>
      <vt:lpstr>Office Theme</vt:lpstr>
      <vt:lpstr>pySubnetSB: A Python Package for Finding Sub-Networks in SBML Models</vt:lpstr>
      <vt:lpstr>Why Find Model Sub-Networks?</vt:lpstr>
      <vt:lpstr>A Related Problem: Clustering Structurally Identical CRNs</vt:lpstr>
      <vt:lpstr>Related Work</vt:lpstr>
      <vt:lpstr>Constraint-Based Approach</vt:lpstr>
      <vt:lpstr>Evaluation of Constraints</vt:lpstr>
      <vt:lpstr>pySubnetSB</vt:lpstr>
      <vt:lpstr>Detailed Examples</vt:lpstr>
      <vt:lpstr>Next Steps</vt:lpstr>
      <vt:lpstr>BACKUP</vt:lpstr>
      <vt:lpstr>Bipartite Hypergraphs Are Required to find Subnets</vt:lpstr>
      <vt:lpstr>PowerPoint Presentation</vt:lpstr>
      <vt:lpstr>Why Look for Structurally Identical Sub Networks (subnets)?</vt:lpstr>
      <vt:lpstr>Defining Structurally Identical Networks</vt:lpstr>
      <vt:lpstr>Detecting Subnets</vt:lpstr>
      <vt:lpstr>Example of Checking Permutably Identical Matrices</vt:lpstr>
      <vt:lpstr>Search Space for Strong Identity</vt:lpstr>
      <vt:lpstr>Computational Complexity of Naïve Algorithm to Detect Weak Structural Identical</vt:lpstr>
      <vt:lpstr>Applying Naïve Algorithm to OscillatorDatabase</vt:lpstr>
      <vt:lpstr>Incompatible Assignments</vt:lpstr>
      <vt:lpstr>Improved Search Space for Strong Identity</vt:lpstr>
      <vt:lpstr>Finding Compatible Assignments</vt:lpstr>
      <vt:lpstr>Order Independent Encoding (OIE) of Arrays</vt:lpstr>
      <vt:lpstr>DSIRN: Detecting Structurally Identical Reaction Networks: 1</vt:lpstr>
      <vt:lpstr>DSIRN: Detecting Structurally Identical Reaction Networks: 2</vt:lpstr>
      <vt:lpstr>DSIRN Algorithm for Strong Identity</vt:lpstr>
      <vt:lpstr>Analysis of DSIRN Algorithm</vt:lpstr>
      <vt:lpstr>DSIRN Efficiently Clusters Structurally Identical Networks.</vt:lpstr>
      <vt:lpstr>Preliminary Analysis of OscillatorDatabase</vt:lpstr>
      <vt:lpstr>Detecting Structurally Identical Subsets</vt:lpstr>
      <vt:lpstr>Structural Subnets</vt:lpstr>
      <vt:lpstr>Why are subnets interesting?</vt:lpstr>
      <vt:lpstr>Naïve Algorithm for Detecting Subnets</vt:lpstr>
      <vt:lpstr>Order Independent Encodings Can Reduce The Complexity of Finding Subsets.</vt:lpstr>
      <vt:lpstr>Compatibility sets consider reactants and products separately.</vt:lpstr>
      <vt:lpstr>Initial sDSIRN Algorithm for Detecting Subnets</vt:lpstr>
      <vt:lpstr>Key Concepts</vt:lpstr>
      <vt:lpstr>PowerPoint Presentation</vt:lpstr>
      <vt:lpstr>Pairs of Order Independent Encodings</vt:lpstr>
      <vt:lpstr>sDSIRN Algorithm for Detecting Subnets With Pair Constraints</vt:lpstr>
      <vt:lpstr>sDSIRN Algorithm for Detecting Subnets</vt:lpstr>
      <vt:lpstr>Must Consider the Reactant and Product Stoichiometries</vt:lpstr>
      <vt:lpstr>Next Steps</vt:lpstr>
      <vt:lpstr>BACKUP</vt:lpstr>
      <vt:lpstr>Challenging to Detect Structurally Identical Networks</vt:lpstr>
      <vt:lpstr>PowerPoint Presentation</vt:lpstr>
      <vt:lpstr>Effect of Deeper Search</vt:lpstr>
      <vt:lpstr>DSIRN: Detecting Structurally Identical Reaction Networks: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Structurally Equivalent Chemical Reaction Networks</dc:title>
  <dc:creator>Joseph Hellerstein</dc:creator>
  <cp:lastModifiedBy>Joseph Hellerstein</cp:lastModifiedBy>
  <cp:revision>399</cp:revision>
  <dcterms:created xsi:type="dcterms:W3CDTF">2024-06-02T22:53:58Z</dcterms:created>
  <dcterms:modified xsi:type="dcterms:W3CDTF">2024-11-01T15:04:37Z</dcterms:modified>
</cp:coreProperties>
</file>