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40C4D-B9E9-EF02-F32B-0F2BA987E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2ADD4-B93C-680E-12E0-1D5432787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E0F65-D3B2-262F-8DC9-D3BF0F0BC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C7FA-FCC8-2F46-A692-10E7DCE20533}" type="datetimeFigureOut">
              <a:rPr lang="en-US" smtClean="0"/>
              <a:t>6/2/24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3EAB0-78E5-9560-703A-CFCE7BCEB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B86D9-D31A-5FAF-22E8-F16F2C772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5705-10F6-A64A-9CD2-535B33A75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07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6279C-2CD5-256E-92DA-11684C9B5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080839-ABD0-82B2-EC3D-5A1E202CF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BB242-DA25-9B31-45C7-606E8BE7E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C7FA-FCC8-2F46-A692-10E7DCE20533}" type="datetimeFigureOut">
              <a:rPr lang="en-US" smtClean="0"/>
              <a:t>6/2/24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A1028-8006-9C3A-123E-C03044329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E369E-BB90-D668-1AF5-4624B58C1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5705-10F6-A64A-9CD2-535B33A75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55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32AA3D-B28C-348B-DB5B-336B7E1373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32B522-029D-1F2E-9C42-D5567AED0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59A88-4D03-4726-C2AC-DF71AAAD8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C7FA-FCC8-2F46-A692-10E7DCE20533}" type="datetimeFigureOut">
              <a:rPr lang="en-US" smtClean="0"/>
              <a:t>6/2/24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51C76-65F5-F078-9B28-66D9728EA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00316-607F-E62E-B7E5-E25DEB768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5705-10F6-A64A-9CD2-535B33A75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340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021F2-5099-CB26-BB94-836A9B2D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20604-7BA9-C953-80C2-D916E5E51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17DA5-C60A-9278-E4C0-790B83B41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C7FA-FCC8-2F46-A692-10E7DCE20533}" type="datetimeFigureOut">
              <a:rPr lang="en-US" smtClean="0"/>
              <a:t>6/2/24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3FC6C-F561-DFD2-4916-19E32FF2B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A96EC-4277-0181-64DA-51314A455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5705-10F6-A64A-9CD2-535B33A75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29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732D1-2FC2-66D0-DE8E-C4E53104C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4558D-0D5D-BE7E-04BC-69EEDD24C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DEBF9-252E-1145-97F9-7740A74C6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C7FA-FCC8-2F46-A692-10E7DCE20533}" type="datetimeFigureOut">
              <a:rPr lang="en-US" smtClean="0"/>
              <a:t>6/2/24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522B7-31C4-3F68-A6CF-EF5F49EF6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2208E-0BE7-870F-F7E2-A3AF35F50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5705-10F6-A64A-9CD2-535B33A75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44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BFBB9-9D6B-D94E-889F-332F01CED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83D5F-4197-87ED-0A1A-68C16AE51D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800275-015A-A097-59CB-E9A5C2914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24B1C-40B4-E93C-5744-1E445FF1A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C7FA-FCC8-2F46-A692-10E7DCE20533}" type="datetimeFigureOut">
              <a:rPr lang="en-US" smtClean="0"/>
              <a:t>6/2/24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369EA-4E9E-1A42-6D6E-30C3CCB63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EE1C1-1A63-A82B-5370-B808C20EE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5705-10F6-A64A-9CD2-535B33A75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08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1D67B-660D-7EC5-7D34-B0E7D36AF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33FDA-3BDD-2C77-5B52-CF8ED7F66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C00F68-2803-ACBB-987C-813FFE50C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ACC5F1-50EB-B970-F49D-BAC0D92FEE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FD1F30-DD57-D627-A071-DD98E95D18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37CE5D-BD4E-F7D7-51A9-C92EBDDCA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C7FA-FCC8-2F46-A692-10E7DCE20533}" type="datetimeFigureOut">
              <a:rPr lang="en-US" smtClean="0"/>
              <a:t>6/2/24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D64950-1341-85EE-2DC8-167D3926E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4DB5FB-36DE-42CF-EE33-63B6E9E7C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5705-10F6-A64A-9CD2-535B33A75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31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0BB45-F027-F81E-03F3-BB9BDB212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8D6EAC-54CE-381F-87BA-8F90DAEB4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C7FA-FCC8-2F46-A692-10E7DCE20533}" type="datetimeFigureOut">
              <a:rPr lang="en-US" smtClean="0"/>
              <a:t>6/2/24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7E1D32-26BF-8650-68E1-2E7488D31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844385-6B57-2720-C102-DE1128249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5705-10F6-A64A-9CD2-535B33A75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020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E528FE-9ECC-DCB6-31B1-83CB50E4E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C7FA-FCC8-2F46-A692-10E7DCE20533}" type="datetimeFigureOut">
              <a:rPr lang="en-US" smtClean="0"/>
              <a:t>6/2/24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F78117-4041-2A06-A4CB-70F03F82F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E749C0-2B95-344E-261E-2D38F28E9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5705-10F6-A64A-9CD2-535B33A75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9A6AB-BF56-CB49-2137-BDA6BAEB9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F849F-D0B1-E2AA-1756-EF58F08A6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361B88-7712-BC43-C4CF-121922063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FEC94-6F9F-7F02-F1FC-E38B69777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C7FA-FCC8-2F46-A692-10E7DCE20533}" type="datetimeFigureOut">
              <a:rPr lang="en-US" smtClean="0"/>
              <a:t>6/2/24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918E2-656B-4AB1-1A2B-7E5D8BFE9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3E93A-3E9D-4201-CCBA-193E54DD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5705-10F6-A64A-9CD2-535B33A75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11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8544E-9B77-B57A-4659-709DC16AE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DF2238-BBBE-D056-860D-3CA457ADB3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A55E83-307D-6AB8-AD23-1A17DF1BC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BD411-4940-E607-7D16-C6811C0F8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C7FA-FCC8-2F46-A692-10E7DCE20533}" type="datetimeFigureOut">
              <a:rPr lang="en-US" smtClean="0"/>
              <a:t>6/2/24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046FB8-3AFF-A5AD-CD74-0B229B665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2A3F0-A38D-5B7E-5A27-A2E28D3E7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5705-10F6-A64A-9CD2-535B33A75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15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BC928D-18E4-22FE-17B9-5F6B6907A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C5BE5-A750-F8D6-2AF9-5CC9E0B32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EC3C9-DA93-6CA0-7D9C-E0D288B5D4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0C7FA-FCC8-2F46-A692-10E7DCE20533}" type="datetimeFigureOut">
              <a:rPr lang="en-US" smtClean="0"/>
              <a:t>6/2/24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F643A-A301-0C7A-7961-FD3B915B2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5C9CA-A38D-67B0-C036-AC38873ECF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15705-10F6-A64A-9CD2-535B33A75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2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8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19EE-9E5C-7A4B-7A6A-B30FF06164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Detecting Structurally Equivalent Chemical Reaction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31E9BF-54F7-C730-2A04-50A0C6A076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1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24F83B9-C982-BAF5-3DA4-A7A6ABFD48F4}"/>
                  </a:ext>
                </a:extLst>
              </p:cNvPr>
              <p:cNvSpPr txBox="1"/>
              <p:nvPr/>
            </p:nvSpPr>
            <p:spPr>
              <a:xfrm>
                <a:off x="819807" y="220719"/>
                <a:ext cx="10779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24F83B9-C982-BAF5-3DA4-A7A6ABFD48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807" y="220719"/>
                <a:ext cx="1077924" cy="276999"/>
              </a:xfrm>
              <a:prstGeom prst="rect">
                <a:avLst/>
              </a:prstGeom>
              <a:blipFill>
                <a:blip r:embed="rId2"/>
                <a:stretch>
                  <a:fillRect l="-4651" t="-8696" r="-348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392C30-2C8C-6F3E-DA1C-C480C6BA0CEE}"/>
                  </a:ext>
                </a:extLst>
              </p:cNvPr>
              <p:cNvSpPr txBox="1"/>
              <p:nvPr/>
            </p:nvSpPr>
            <p:spPr>
              <a:xfrm>
                <a:off x="819807" y="586884"/>
                <a:ext cx="10832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392C30-2C8C-6F3E-DA1C-C480C6BA0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807" y="586884"/>
                <a:ext cx="1083245" cy="276999"/>
              </a:xfrm>
              <a:prstGeom prst="rect">
                <a:avLst/>
              </a:prstGeom>
              <a:blipFill>
                <a:blip r:embed="rId3"/>
                <a:stretch>
                  <a:fillRect l="-4651" t="-8696" r="-4651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41E65C-9077-0348-3474-F0B7AAB80C20}"/>
                  </a:ext>
                </a:extLst>
              </p:cNvPr>
              <p:cNvSpPr txBox="1"/>
              <p:nvPr/>
            </p:nvSpPr>
            <p:spPr>
              <a:xfrm>
                <a:off x="819807" y="953049"/>
                <a:ext cx="8710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41E65C-9077-0348-3474-F0B7AAB80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807" y="953049"/>
                <a:ext cx="871008" cy="276999"/>
              </a:xfrm>
              <a:prstGeom prst="rect">
                <a:avLst/>
              </a:prstGeom>
              <a:blipFill>
                <a:blip r:embed="rId4"/>
                <a:stretch>
                  <a:fillRect l="-5797" t="-4348" r="-5797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C2DCFE-AFC8-474A-807C-4CCDD8C4A467}"/>
                  </a:ext>
                </a:extLst>
              </p:cNvPr>
              <p:cNvSpPr txBox="1"/>
              <p:nvPr/>
            </p:nvSpPr>
            <p:spPr>
              <a:xfrm>
                <a:off x="3541986" y="220719"/>
                <a:ext cx="10711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C2DCFE-AFC8-474A-807C-4CCDD8C4A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986" y="220719"/>
                <a:ext cx="1071127" cy="276999"/>
              </a:xfrm>
              <a:prstGeom prst="rect">
                <a:avLst/>
              </a:prstGeom>
              <a:blipFill>
                <a:blip r:embed="rId5"/>
                <a:stretch>
                  <a:fillRect l="-3488" t="-8696" r="-348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4C4985D-95BA-24C0-A065-F10C4FA32398}"/>
                  </a:ext>
                </a:extLst>
              </p:cNvPr>
              <p:cNvSpPr txBox="1"/>
              <p:nvPr/>
            </p:nvSpPr>
            <p:spPr>
              <a:xfrm>
                <a:off x="3541986" y="953048"/>
                <a:ext cx="10764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4C4985D-95BA-24C0-A065-F10C4FA32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986" y="953048"/>
                <a:ext cx="1076449" cy="276999"/>
              </a:xfrm>
              <a:prstGeom prst="rect">
                <a:avLst/>
              </a:prstGeom>
              <a:blipFill>
                <a:blip r:embed="rId6"/>
                <a:stretch>
                  <a:fillRect l="-3488" t="-4348" r="-4651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9974A0-4DA1-46A4-ADF4-BF4F58692F27}"/>
                  </a:ext>
                </a:extLst>
              </p:cNvPr>
              <p:cNvSpPr txBox="1"/>
              <p:nvPr/>
            </p:nvSpPr>
            <p:spPr>
              <a:xfrm>
                <a:off x="3541986" y="586883"/>
                <a:ext cx="8672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9974A0-4DA1-46A4-ADF4-BF4F58692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986" y="586883"/>
                <a:ext cx="867225" cy="276999"/>
              </a:xfrm>
              <a:prstGeom prst="rect">
                <a:avLst/>
              </a:prstGeom>
              <a:blipFill>
                <a:blip r:embed="rId7"/>
                <a:stretch>
                  <a:fillRect l="-4286" t="-8696" r="-4286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C57E437-7CCD-5FB8-72C4-9172CDCC4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719747"/>
              </p:ext>
            </p:extLst>
          </p:nvPr>
        </p:nvGraphicFramePr>
        <p:xfrm>
          <a:off x="1038897" y="1657300"/>
          <a:ext cx="193553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177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C3025C4-0702-06AE-ACEB-7B3190F11142}"/>
                  </a:ext>
                </a:extLst>
              </p:cNvPr>
              <p:cNvSpPr txBox="1"/>
              <p:nvPr/>
            </p:nvSpPr>
            <p:spPr>
              <a:xfrm>
                <a:off x="1277022" y="2781843"/>
                <a:ext cx="3037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C3025C4-0702-06AE-ACEB-7B3190F11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022" y="2781843"/>
                <a:ext cx="303738" cy="276999"/>
              </a:xfrm>
              <a:prstGeom prst="rect">
                <a:avLst/>
              </a:prstGeom>
              <a:blipFill>
                <a:blip r:embed="rId8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E6FA8E8-06C2-C916-4982-80F0A8EF9B6B}"/>
                  </a:ext>
                </a:extLst>
              </p:cNvPr>
              <p:cNvSpPr txBox="1"/>
              <p:nvPr/>
            </p:nvSpPr>
            <p:spPr>
              <a:xfrm>
                <a:off x="1261257" y="2429744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E6FA8E8-06C2-C916-4982-80F0A8EF9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257" y="2429744"/>
                <a:ext cx="303736" cy="276999"/>
              </a:xfrm>
              <a:prstGeom prst="rect">
                <a:avLst/>
              </a:prstGeom>
              <a:blipFill>
                <a:blip r:embed="rId9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0CFD835-752C-7B51-E269-19FC275BFE33}"/>
                  </a:ext>
                </a:extLst>
              </p:cNvPr>
              <p:cNvSpPr txBox="1"/>
              <p:nvPr/>
            </p:nvSpPr>
            <p:spPr>
              <a:xfrm>
                <a:off x="1303302" y="2051378"/>
                <a:ext cx="29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0CFD835-752C-7B51-E269-19FC275BF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302" y="2051378"/>
                <a:ext cx="298415" cy="276999"/>
              </a:xfrm>
              <a:prstGeom prst="rect">
                <a:avLst/>
              </a:prstGeom>
              <a:blipFill>
                <a:blip r:embed="rId10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6A5229A-F6C2-D134-2771-65C80E22FB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686877"/>
              </p:ext>
            </p:extLst>
          </p:nvPr>
        </p:nvGraphicFramePr>
        <p:xfrm>
          <a:off x="3998493" y="1659917"/>
          <a:ext cx="183474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583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11583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11583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AED28E0-88AC-F4A6-CAB1-5EA63C836BE9}"/>
                  </a:ext>
                </a:extLst>
              </p:cNvPr>
              <p:cNvSpPr txBox="1"/>
              <p:nvPr/>
            </p:nvSpPr>
            <p:spPr>
              <a:xfrm>
                <a:off x="4236619" y="2784460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AED28E0-88AC-F4A6-CAB1-5EA63C836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619" y="2784460"/>
                <a:ext cx="303736" cy="276999"/>
              </a:xfrm>
              <a:prstGeom prst="rect">
                <a:avLst/>
              </a:prstGeom>
              <a:blipFill>
                <a:blip r:embed="rId11"/>
                <a:stretch>
                  <a:fillRect l="-16000" r="-800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A4532C-2686-9B02-C56B-E5B27D20C16E}"/>
                  </a:ext>
                </a:extLst>
              </p:cNvPr>
              <p:cNvSpPr txBox="1"/>
              <p:nvPr/>
            </p:nvSpPr>
            <p:spPr>
              <a:xfrm>
                <a:off x="4220854" y="2432361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A4532C-2686-9B02-C56B-E5B27D20C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0854" y="2432361"/>
                <a:ext cx="303736" cy="276999"/>
              </a:xfrm>
              <a:prstGeom prst="rect">
                <a:avLst/>
              </a:prstGeom>
              <a:blipFill>
                <a:blip r:embed="rId12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84419D-42C1-977D-A5DF-EFBF59291A3A}"/>
                  </a:ext>
                </a:extLst>
              </p:cNvPr>
              <p:cNvSpPr txBox="1"/>
              <p:nvPr/>
            </p:nvSpPr>
            <p:spPr>
              <a:xfrm>
                <a:off x="4262899" y="2053995"/>
                <a:ext cx="3032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84419D-42C1-977D-A5DF-EFBF59291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899" y="2053995"/>
                <a:ext cx="303225" cy="276999"/>
              </a:xfrm>
              <a:prstGeom prst="rect">
                <a:avLst/>
              </a:prstGeom>
              <a:blipFill>
                <a:blip r:embed="rId13"/>
                <a:stretch>
                  <a:fillRect l="-16000" r="-400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06ED4CA-6E83-D8A4-16B1-3C7FDC81F55D}"/>
                  </a:ext>
                </a:extLst>
              </p:cNvPr>
              <p:cNvSpPr txBox="1"/>
              <p:nvPr/>
            </p:nvSpPr>
            <p:spPr>
              <a:xfrm>
                <a:off x="409827" y="1657300"/>
                <a:ext cx="4968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06ED4CA-6E83-D8A4-16B1-3C7FDC81F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827" y="1657300"/>
                <a:ext cx="496867" cy="369332"/>
              </a:xfrm>
              <a:prstGeom prst="rect">
                <a:avLst/>
              </a:prstGeom>
              <a:blipFill>
                <a:blip r:embed="rId14"/>
                <a:stretch>
                  <a:fillRect l="-15000" r="-500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4147B21-3D43-F1A3-369C-15F553C2E837}"/>
                  </a:ext>
                </a:extLst>
              </p:cNvPr>
              <p:cNvSpPr txBox="1"/>
              <p:nvPr/>
            </p:nvSpPr>
            <p:spPr>
              <a:xfrm>
                <a:off x="3435524" y="1642028"/>
                <a:ext cx="4968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4147B21-3D43-F1A3-369C-15F553C2E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5524" y="1642028"/>
                <a:ext cx="496867" cy="369332"/>
              </a:xfrm>
              <a:prstGeom prst="rect">
                <a:avLst/>
              </a:prstGeom>
              <a:blipFill>
                <a:blip r:embed="rId15"/>
                <a:stretch>
                  <a:fillRect l="-15000" r="-500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F1E499F-CC1B-5F12-AEE7-4251ED3A08E7}"/>
                  </a:ext>
                </a:extLst>
              </p:cNvPr>
              <p:cNvSpPr txBox="1"/>
              <p:nvPr/>
            </p:nvSpPr>
            <p:spPr>
              <a:xfrm>
                <a:off x="3103339" y="2214314"/>
                <a:ext cx="76295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F1E499F-CC1B-5F12-AEE7-4251ED3A0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339" y="2214314"/>
                <a:ext cx="762951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938C39FC-6613-3871-64DF-48BD8A091B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396920"/>
              </p:ext>
            </p:extLst>
          </p:nvPr>
        </p:nvGraphicFramePr>
        <p:xfrm>
          <a:off x="1015717" y="3474261"/>
          <a:ext cx="193553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177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4CDB25B-00C4-DFC5-19C7-211D22573C53}"/>
                  </a:ext>
                </a:extLst>
              </p:cNvPr>
              <p:cNvSpPr txBox="1"/>
              <p:nvPr/>
            </p:nvSpPr>
            <p:spPr>
              <a:xfrm>
                <a:off x="1253842" y="4598804"/>
                <a:ext cx="3037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4CDB25B-00C4-DFC5-19C7-211D22573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842" y="4598804"/>
                <a:ext cx="303738" cy="276999"/>
              </a:xfrm>
              <a:prstGeom prst="rect">
                <a:avLst/>
              </a:prstGeom>
              <a:blipFill>
                <a:blip r:embed="rId17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A796E81-7357-480E-95BC-FF71720E9343}"/>
                  </a:ext>
                </a:extLst>
              </p:cNvPr>
              <p:cNvSpPr txBox="1"/>
              <p:nvPr/>
            </p:nvSpPr>
            <p:spPr>
              <a:xfrm>
                <a:off x="1238077" y="4246705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A796E81-7357-480E-95BC-FF71720E9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077" y="4246705"/>
                <a:ext cx="303736" cy="276999"/>
              </a:xfrm>
              <a:prstGeom prst="rect">
                <a:avLst/>
              </a:prstGeom>
              <a:blipFill>
                <a:blip r:embed="rId18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FC80ADD-A6D0-556E-0B56-8EF8B21F60E6}"/>
                  </a:ext>
                </a:extLst>
              </p:cNvPr>
              <p:cNvSpPr txBox="1"/>
              <p:nvPr/>
            </p:nvSpPr>
            <p:spPr>
              <a:xfrm>
                <a:off x="1280122" y="3868339"/>
                <a:ext cx="29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FC80ADD-A6D0-556E-0B56-8EF8B21F6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122" y="3868339"/>
                <a:ext cx="298415" cy="276999"/>
              </a:xfrm>
              <a:prstGeom prst="rect">
                <a:avLst/>
              </a:prstGeom>
              <a:blipFill>
                <a:blip r:embed="rId19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FA73C737-4D8C-E387-78B2-CC8CD27D4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550863"/>
              </p:ext>
            </p:extLst>
          </p:nvPr>
        </p:nvGraphicFramePr>
        <p:xfrm>
          <a:off x="3975313" y="3413818"/>
          <a:ext cx="183474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583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11583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11583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2FC5B8E-A5CA-1314-A15D-B815610BC8EC}"/>
                  </a:ext>
                </a:extLst>
              </p:cNvPr>
              <p:cNvSpPr txBox="1"/>
              <p:nvPr/>
            </p:nvSpPr>
            <p:spPr>
              <a:xfrm>
                <a:off x="4213439" y="4538361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2FC5B8E-A5CA-1314-A15D-B815610BC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439" y="4538361"/>
                <a:ext cx="303736" cy="276999"/>
              </a:xfrm>
              <a:prstGeom prst="rect">
                <a:avLst/>
              </a:prstGeom>
              <a:blipFill>
                <a:blip r:embed="rId20"/>
                <a:stretch>
                  <a:fillRect l="-16000" r="-8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E9CBCE4-C060-79AF-51F1-090BB35B2FE5}"/>
                  </a:ext>
                </a:extLst>
              </p:cNvPr>
              <p:cNvSpPr txBox="1"/>
              <p:nvPr/>
            </p:nvSpPr>
            <p:spPr>
              <a:xfrm>
                <a:off x="4197674" y="4186262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E9CBCE4-C060-79AF-51F1-090BB35B2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674" y="4186262"/>
                <a:ext cx="303736" cy="276999"/>
              </a:xfrm>
              <a:prstGeom prst="rect">
                <a:avLst/>
              </a:prstGeom>
              <a:blipFill>
                <a:blip r:embed="rId21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78C7327-2DC2-235D-9035-423518D2E407}"/>
                  </a:ext>
                </a:extLst>
              </p:cNvPr>
              <p:cNvSpPr txBox="1"/>
              <p:nvPr/>
            </p:nvSpPr>
            <p:spPr>
              <a:xfrm>
                <a:off x="4239719" y="3807896"/>
                <a:ext cx="3032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78C7327-2DC2-235D-9035-423518D2E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719" y="3807896"/>
                <a:ext cx="303225" cy="276999"/>
              </a:xfrm>
              <a:prstGeom prst="rect">
                <a:avLst/>
              </a:prstGeom>
              <a:blipFill>
                <a:blip r:embed="rId22"/>
                <a:stretch>
                  <a:fillRect l="-16000" r="-8000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237D614-01DA-C2B4-7EBB-2C36E416593B}"/>
                  </a:ext>
                </a:extLst>
              </p:cNvPr>
              <p:cNvSpPr txBox="1"/>
              <p:nvPr/>
            </p:nvSpPr>
            <p:spPr>
              <a:xfrm>
                <a:off x="386647" y="3474261"/>
                <a:ext cx="4968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237D614-01DA-C2B4-7EBB-2C36E4165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47" y="3474261"/>
                <a:ext cx="496867" cy="369332"/>
              </a:xfrm>
              <a:prstGeom prst="rect">
                <a:avLst/>
              </a:prstGeom>
              <a:blipFill>
                <a:blip r:embed="rId23"/>
                <a:stretch>
                  <a:fillRect l="-15000" r="-500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787CE5F-0338-C5BD-A987-02682AFBA547}"/>
                  </a:ext>
                </a:extLst>
              </p:cNvPr>
              <p:cNvSpPr txBox="1"/>
              <p:nvPr/>
            </p:nvSpPr>
            <p:spPr>
              <a:xfrm>
                <a:off x="3473048" y="3438564"/>
                <a:ext cx="4968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787CE5F-0338-C5BD-A987-02682AFBA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048" y="3438564"/>
                <a:ext cx="496867" cy="369332"/>
              </a:xfrm>
              <a:prstGeom prst="rect">
                <a:avLst/>
              </a:prstGeom>
              <a:blipFill>
                <a:blip r:embed="rId24"/>
                <a:stretch>
                  <a:fillRect l="-15000" r="-500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1411B0B-4B6E-F51C-0238-3A6B3E7FAA92}"/>
                  </a:ext>
                </a:extLst>
              </p:cNvPr>
              <p:cNvSpPr txBox="1"/>
              <p:nvPr/>
            </p:nvSpPr>
            <p:spPr>
              <a:xfrm>
                <a:off x="3080159" y="4031275"/>
                <a:ext cx="762951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1411B0B-4B6E-F51C-0238-3A6B3E7FA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159" y="4031275"/>
                <a:ext cx="762951" cy="83099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2B9A35B0-868C-CD31-AC41-8D88FA835733}"/>
              </a:ext>
            </a:extLst>
          </p:cNvPr>
          <p:cNvGrpSpPr/>
          <p:nvPr/>
        </p:nvGrpSpPr>
        <p:grpSpPr>
          <a:xfrm>
            <a:off x="5804808" y="4309765"/>
            <a:ext cx="480379" cy="352097"/>
            <a:chOff x="6509000" y="4866820"/>
            <a:chExt cx="480379" cy="352097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36C9507-B52B-D310-C89D-00FC85348ADC}"/>
                </a:ext>
              </a:extLst>
            </p:cNvPr>
            <p:cNvCxnSpPr/>
            <p:nvPr/>
          </p:nvCxnSpPr>
          <p:spPr>
            <a:xfrm flipH="1">
              <a:off x="6514254" y="4866820"/>
              <a:ext cx="47512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69FB60E-BA99-C716-5DF4-42284BF8107E}"/>
                </a:ext>
              </a:extLst>
            </p:cNvPr>
            <p:cNvCxnSpPr/>
            <p:nvPr/>
          </p:nvCxnSpPr>
          <p:spPr>
            <a:xfrm flipH="1">
              <a:off x="6509000" y="5218917"/>
              <a:ext cx="47512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5372BA0-8E56-5C46-602E-BB10C0249ED4}"/>
                </a:ext>
              </a:extLst>
            </p:cNvPr>
            <p:cNvCxnSpPr/>
            <p:nvPr/>
          </p:nvCxnSpPr>
          <p:spPr>
            <a:xfrm>
              <a:off x="6984125" y="4866820"/>
              <a:ext cx="0" cy="35209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2CE1FE61-C0F7-BCFE-26D2-820846EA1BFA}"/>
              </a:ext>
            </a:extLst>
          </p:cNvPr>
          <p:cNvSpPr txBox="1"/>
          <p:nvPr/>
        </p:nvSpPr>
        <p:spPr>
          <a:xfrm>
            <a:off x="6421826" y="4095407"/>
            <a:ext cx="668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swap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84387DE-E2A4-7269-9CEB-8EA0BF6094C4}"/>
              </a:ext>
            </a:extLst>
          </p:cNvPr>
          <p:cNvGrpSpPr/>
          <p:nvPr/>
        </p:nvGrpSpPr>
        <p:grpSpPr>
          <a:xfrm rot="5400000">
            <a:off x="4964072" y="4972152"/>
            <a:ext cx="480379" cy="352097"/>
            <a:chOff x="6509000" y="4866820"/>
            <a:chExt cx="480379" cy="352097"/>
          </a:xfrm>
        </p:grpSpPr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E051BF6-98CB-58C4-BF21-194C8339C633}"/>
                </a:ext>
              </a:extLst>
            </p:cNvPr>
            <p:cNvCxnSpPr/>
            <p:nvPr/>
          </p:nvCxnSpPr>
          <p:spPr>
            <a:xfrm flipH="1">
              <a:off x="6514254" y="4866820"/>
              <a:ext cx="47512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3EF8F638-437F-FF69-F9F9-408706A45438}"/>
                </a:ext>
              </a:extLst>
            </p:cNvPr>
            <p:cNvCxnSpPr/>
            <p:nvPr/>
          </p:nvCxnSpPr>
          <p:spPr>
            <a:xfrm flipH="1">
              <a:off x="6509000" y="5218917"/>
              <a:ext cx="47512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CF29359-D340-2A69-E082-B7E2B912F84A}"/>
                </a:ext>
              </a:extLst>
            </p:cNvPr>
            <p:cNvCxnSpPr/>
            <p:nvPr/>
          </p:nvCxnSpPr>
          <p:spPr>
            <a:xfrm>
              <a:off x="6984125" y="4866820"/>
              <a:ext cx="0" cy="35209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C66DE7CE-A0FD-F414-5348-40F158055A1C}"/>
              </a:ext>
            </a:extLst>
          </p:cNvPr>
          <p:cNvSpPr txBox="1"/>
          <p:nvPr/>
        </p:nvSpPr>
        <p:spPr>
          <a:xfrm>
            <a:off x="4892687" y="5426427"/>
            <a:ext cx="668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4847935-5DD5-2F2F-B631-1922B94644BB}"/>
                  </a:ext>
                </a:extLst>
              </p:cNvPr>
              <p:cNvSpPr txBox="1"/>
              <p:nvPr/>
            </p:nvSpPr>
            <p:spPr>
              <a:xfrm>
                <a:off x="8854966" y="220872"/>
                <a:ext cx="10261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4847935-5DD5-2F2F-B631-1922B9464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4966" y="220872"/>
                <a:ext cx="1026114" cy="276999"/>
              </a:xfrm>
              <a:prstGeom prst="rect">
                <a:avLst/>
              </a:prstGeom>
              <a:blipFill>
                <a:blip r:embed="rId26"/>
                <a:stretch>
                  <a:fillRect l="-4878" r="-365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3979CF8-37A3-41E6-B298-42358D8425A8}"/>
                  </a:ext>
                </a:extLst>
              </p:cNvPr>
              <p:cNvSpPr txBox="1"/>
              <p:nvPr/>
            </p:nvSpPr>
            <p:spPr>
              <a:xfrm>
                <a:off x="8854966" y="953201"/>
                <a:ext cx="10261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3979CF8-37A3-41E6-B298-42358D842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4966" y="953201"/>
                <a:ext cx="1026115" cy="276999"/>
              </a:xfrm>
              <a:prstGeom prst="rect">
                <a:avLst/>
              </a:prstGeom>
              <a:blipFill>
                <a:blip r:embed="rId27"/>
                <a:stretch>
                  <a:fillRect l="-4878" r="-3659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1FD5138-EE20-F8A9-5AA6-182E4ADFE420}"/>
                  </a:ext>
                </a:extLst>
              </p:cNvPr>
              <p:cNvSpPr txBox="1"/>
              <p:nvPr/>
            </p:nvSpPr>
            <p:spPr>
              <a:xfrm>
                <a:off x="8854966" y="587036"/>
                <a:ext cx="8190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1FD5138-EE20-F8A9-5AA6-182E4ADFE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4966" y="587036"/>
                <a:ext cx="819070" cy="276999"/>
              </a:xfrm>
              <a:prstGeom prst="rect">
                <a:avLst/>
              </a:prstGeom>
              <a:blipFill>
                <a:blip r:embed="rId28"/>
                <a:stretch>
                  <a:fillRect l="-6154" r="-4615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D7CBE375-3C14-E0DA-81F5-88ABBADCCB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629028"/>
              </p:ext>
            </p:extLst>
          </p:nvPr>
        </p:nvGraphicFramePr>
        <p:xfrm>
          <a:off x="8228534" y="3205490"/>
          <a:ext cx="183474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583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11583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11583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DCC6449-0F4C-65AD-2F3C-896AAD9E5135}"/>
                  </a:ext>
                </a:extLst>
              </p:cNvPr>
              <p:cNvSpPr txBox="1"/>
              <p:nvPr/>
            </p:nvSpPr>
            <p:spPr>
              <a:xfrm>
                <a:off x="8466660" y="4330033"/>
                <a:ext cx="3352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DCC6449-0F4C-65AD-2F3C-896AAD9E5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660" y="4330033"/>
                <a:ext cx="335284" cy="276999"/>
              </a:xfrm>
              <a:prstGeom prst="rect">
                <a:avLst/>
              </a:prstGeom>
              <a:blipFill>
                <a:blip r:embed="rId29"/>
                <a:stretch>
                  <a:fillRect l="-14286" r="-3571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8CAA2F4-CCE3-40D5-161A-0EA4E2498122}"/>
                  </a:ext>
                </a:extLst>
              </p:cNvPr>
              <p:cNvSpPr txBox="1"/>
              <p:nvPr/>
            </p:nvSpPr>
            <p:spPr>
              <a:xfrm>
                <a:off x="8450895" y="3977934"/>
                <a:ext cx="3352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8CAA2F4-CCE3-40D5-161A-0EA4E2498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0895" y="3977934"/>
                <a:ext cx="335284" cy="276999"/>
              </a:xfrm>
              <a:prstGeom prst="rect">
                <a:avLst/>
              </a:prstGeom>
              <a:blipFill>
                <a:blip r:embed="rId30"/>
                <a:stretch>
                  <a:fillRect l="-14815" r="-3704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5A6F714-1BE4-8FF0-F41B-46299A51A104}"/>
                  </a:ext>
                </a:extLst>
              </p:cNvPr>
              <p:cNvSpPr txBox="1"/>
              <p:nvPr/>
            </p:nvSpPr>
            <p:spPr>
              <a:xfrm>
                <a:off x="8492940" y="3599568"/>
                <a:ext cx="3352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5A6F714-1BE4-8FF0-F41B-46299A51A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2940" y="3599568"/>
                <a:ext cx="335284" cy="276999"/>
              </a:xfrm>
              <a:prstGeom prst="rect">
                <a:avLst/>
              </a:prstGeom>
              <a:blipFill>
                <a:blip r:embed="rId31"/>
                <a:stretch>
                  <a:fillRect l="-1428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812B51B-8DB5-1961-932B-7BBC79FB7FB0}"/>
                  </a:ext>
                </a:extLst>
              </p:cNvPr>
              <p:cNvSpPr txBox="1"/>
              <p:nvPr/>
            </p:nvSpPr>
            <p:spPr>
              <a:xfrm>
                <a:off x="7731668" y="3178084"/>
                <a:ext cx="4968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812B51B-8DB5-1961-932B-7BBC79FB7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668" y="3178084"/>
                <a:ext cx="496866" cy="369332"/>
              </a:xfrm>
              <a:prstGeom prst="rect">
                <a:avLst/>
              </a:prstGeom>
              <a:blipFill>
                <a:blip r:embed="rId32"/>
                <a:stretch>
                  <a:fillRect l="-12500" r="-750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9DCFFC0-B801-DE83-08FE-9A25A91A97DA}"/>
                  </a:ext>
                </a:extLst>
              </p:cNvPr>
              <p:cNvSpPr txBox="1"/>
              <p:nvPr/>
            </p:nvSpPr>
            <p:spPr>
              <a:xfrm>
                <a:off x="7339805" y="3658890"/>
                <a:ext cx="762951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9DCFFC0-B801-DE83-08FE-9A25A91A9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9805" y="3658890"/>
                <a:ext cx="762951" cy="830997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39C3C7D3-0F25-B937-B472-DD7EEB5E9A4D}"/>
              </a:ext>
            </a:extLst>
          </p:cNvPr>
          <p:cNvSpPr txBox="1"/>
          <p:nvPr/>
        </p:nvSpPr>
        <p:spPr>
          <a:xfrm>
            <a:off x="7436332" y="5386650"/>
            <a:ext cx="4626455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Structurally identical reaction networks have stoichiometry matrices that are </a:t>
            </a:r>
            <a:r>
              <a:rPr lang="en-US" dirty="0" err="1"/>
              <a:t>permutably</a:t>
            </a:r>
            <a:r>
              <a:rPr lang="en-US" dirty="0"/>
              <a:t> identical.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E409D14-4D46-5CE7-927B-1739EB734FAD}"/>
                  </a:ext>
                </a:extLst>
              </p:cNvPr>
              <p:cNvSpPr txBox="1"/>
              <p:nvPr/>
            </p:nvSpPr>
            <p:spPr>
              <a:xfrm>
                <a:off x="970317" y="5849016"/>
                <a:ext cx="481981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Permutably identical matrices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(=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𝝈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Equal if properly permute rows and columns </a:t>
                </a:r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E409D14-4D46-5CE7-927B-1739EB734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317" y="5849016"/>
                <a:ext cx="4819819" cy="646331"/>
              </a:xfrm>
              <a:prstGeom prst="rect">
                <a:avLst/>
              </a:prstGeom>
              <a:blipFill>
                <a:blip r:embed="rId34"/>
                <a:stretch>
                  <a:fillRect l="-1050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AAC6FC95-5D4B-A0B7-7986-B300B258FA68}"/>
              </a:ext>
            </a:extLst>
          </p:cNvPr>
          <p:cNvSpPr/>
          <p:nvPr/>
        </p:nvSpPr>
        <p:spPr>
          <a:xfrm>
            <a:off x="369379" y="103683"/>
            <a:ext cx="5547945" cy="1202303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52B346-AEE1-EA04-0F1D-AC352AF3ACF6}"/>
              </a:ext>
            </a:extLst>
          </p:cNvPr>
          <p:cNvSpPr/>
          <p:nvPr/>
        </p:nvSpPr>
        <p:spPr>
          <a:xfrm>
            <a:off x="369378" y="1380845"/>
            <a:ext cx="6804413" cy="525643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B4DB06-E1FB-A7A2-87F7-DFAAACF297F5}"/>
              </a:ext>
            </a:extLst>
          </p:cNvPr>
          <p:cNvSpPr/>
          <p:nvPr/>
        </p:nvSpPr>
        <p:spPr>
          <a:xfrm>
            <a:off x="7411916" y="142456"/>
            <a:ext cx="4650872" cy="4818428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4BF7ED-ADAB-4C85-0D00-FBA59A9DB7AB}"/>
              </a:ext>
            </a:extLst>
          </p:cNvPr>
          <p:cNvSpPr txBox="1"/>
          <p:nvPr/>
        </p:nvSpPr>
        <p:spPr>
          <a:xfrm>
            <a:off x="347414" y="103683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75331F-BF7E-4396-3503-B60623F06DC5}"/>
              </a:ext>
            </a:extLst>
          </p:cNvPr>
          <p:cNvSpPr txBox="1"/>
          <p:nvPr/>
        </p:nvSpPr>
        <p:spPr>
          <a:xfrm>
            <a:off x="336890" y="135853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C1E229-FE2B-C13B-586E-8F71D0F9BDB2}"/>
              </a:ext>
            </a:extLst>
          </p:cNvPr>
          <p:cNvSpPr txBox="1"/>
          <p:nvPr/>
        </p:nvSpPr>
        <p:spPr>
          <a:xfrm>
            <a:off x="7436333" y="17455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355688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AA271-6B5B-B09A-B5CE-084E60BA7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444" y="154919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Computational Complexity of Naïve Algorithm for Permutably Identical Reaction Networks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DF8EB90-A0DE-89C3-E355-9CBF55289836}"/>
              </a:ext>
            </a:extLst>
          </p:cNvPr>
          <p:cNvGrpSpPr/>
          <p:nvPr/>
        </p:nvGrpSpPr>
        <p:grpSpPr>
          <a:xfrm>
            <a:off x="449317" y="1660635"/>
            <a:ext cx="5561138" cy="2428563"/>
            <a:chOff x="449317" y="1660635"/>
            <a:chExt cx="5561138" cy="242856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1E8FFF4-E437-2ADE-0995-69D779F5AC8F}"/>
                </a:ext>
              </a:extLst>
            </p:cNvPr>
            <p:cNvSpPr txBox="1"/>
            <p:nvPr/>
          </p:nvSpPr>
          <p:spPr>
            <a:xfrm>
              <a:off x="449317" y="2057873"/>
              <a:ext cx="5561138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isPIdentical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(M1:matrix, M2:matrix):</a:t>
              </a:r>
            </a:p>
            <a:p>
              <a:pPr lvl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rp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reaction_permutations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sp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species_permutations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M1[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rp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sp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== M2;</a:t>
              </a:r>
            </a:p>
            <a:p>
              <a:pPr lvl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return True</a:t>
              </a:r>
            </a:p>
            <a:p>
              <a:pPr lvl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return False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DF65F6A-A6A9-C07B-192D-CF81F655AF30}"/>
                </a:ext>
              </a:extLst>
            </p:cNvPr>
            <p:cNvSpPr txBox="1"/>
            <p:nvPr/>
          </p:nvSpPr>
          <p:spPr>
            <a:xfrm>
              <a:off x="459829" y="1660635"/>
              <a:ext cx="19126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Naïve Algorithm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6316804-E5B7-0DE2-0460-62C4B1E6F744}"/>
              </a:ext>
            </a:extLst>
          </p:cNvPr>
          <p:cNvGrpSpPr/>
          <p:nvPr/>
        </p:nvGrpSpPr>
        <p:grpSpPr>
          <a:xfrm>
            <a:off x="323193" y="4331048"/>
            <a:ext cx="4564117" cy="1994595"/>
            <a:chOff x="323193" y="4331048"/>
            <a:chExt cx="4564117" cy="199459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8DAEA24-DDBA-E6C5-6BC0-0DAB56B208A9}"/>
                </a:ext>
              </a:extLst>
            </p:cNvPr>
            <p:cNvSpPr txBox="1"/>
            <p:nvPr/>
          </p:nvSpPr>
          <p:spPr>
            <a:xfrm>
              <a:off x="323193" y="5402313"/>
              <a:ext cx="456411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Long compute times on modest size networks: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5 species, 10 reactions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2 </a:t>
              </a:r>
              <a:r>
                <a:rPr lang="en-US" dirty="0" err="1"/>
                <a:t>yrs</a:t>
              </a:r>
              <a:r>
                <a:rPr lang="en-US" dirty="0"/>
                <a:t> (Mac M1, 12 </a:t>
              </a:r>
              <a:r>
                <a:rPr lang="en-US" dirty="0" err="1"/>
                <a:t>usec</a:t>
              </a:r>
              <a:r>
                <a:rPr lang="en-US" dirty="0"/>
                <a:t>/comparison) 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4B91312-A011-867D-1968-8D0761302FE1}"/>
                    </a:ext>
                  </a:extLst>
                </p:cNvPr>
                <p:cNvSpPr txBox="1"/>
                <p:nvPr/>
              </p:nvSpPr>
              <p:spPr>
                <a:xfrm>
                  <a:off x="323194" y="4331048"/>
                  <a:ext cx="3754820" cy="8002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Computational complexity: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!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!)</m:t>
                      </m:r>
                    </m:oMath>
                  </a14:m>
                  <a:r>
                    <a:rPr lang="en-US" dirty="0"/>
                    <a:t> 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400" i="1" dirty="0"/>
                    <a:t>N </a:t>
                  </a:r>
                  <a:r>
                    <a:rPr lang="en-US" sz="1400" dirty="0"/>
                    <a:t>is number of reactions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400" i="1" dirty="0"/>
                    <a:t>M</a:t>
                  </a:r>
                  <a:r>
                    <a:rPr lang="en-US" sz="1400" dirty="0"/>
                    <a:t> is number of species</a:t>
                  </a:r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4B91312-A011-867D-1968-8D0761302F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194" y="4331048"/>
                  <a:ext cx="3754820" cy="800219"/>
                </a:xfrm>
                <a:prstGeom prst="rect">
                  <a:avLst/>
                </a:prstGeom>
                <a:blipFill>
                  <a:blip r:embed="rId2"/>
                  <a:stretch>
                    <a:fillRect l="-1347" t="-3077"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115E85EF-29C8-D1D8-D5BD-04963D009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3712" y="2260197"/>
            <a:ext cx="5030202" cy="41292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A580A18-081A-AFA9-EC32-36ADC1A4812E}"/>
              </a:ext>
            </a:extLst>
          </p:cNvPr>
          <p:cNvSpPr txBox="1"/>
          <p:nvPr/>
        </p:nvSpPr>
        <p:spPr>
          <a:xfrm>
            <a:off x="10053332" y="6177926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log</a:t>
            </a:r>
            <a:r>
              <a:rPr lang="en-US" sz="1200" baseline="-25000" dirty="0"/>
              <a:t>10</a:t>
            </a:r>
            <a:r>
              <a:rPr lang="en-US" sz="1200" dirty="0"/>
              <a:t> (hour) on mac M1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C0C5ADD-5CEF-69A6-21DB-52C191D650FE}"/>
              </a:ext>
            </a:extLst>
          </p:cNvPr>
          <p:cNvGrpSpPr/>
          <p:nvPr/>
        </p:nvGrpSpPr>
        <p:grpSpPr>
          <a:xfrm>
            <a:off x="10795015" y="2377680"/>
            <a:ext cx="1133067" cy="2245528"/>
            <a:chOff x="11036752" y="2177984"/>
            <a:chExt cx="1133067" cy="224552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4C34EB0-B0E8-FBD5-44E8-80364878EF11}"/>
                </a:ext>
              </a:extLst>
            </p:cNvPr>
            <p:cNvSpPr txBox="1"/>
            <p:nvPr/>
          </p:nvSpPr>
          <p:spPr>
            <a:xfrm>
              <a:off x="11036752" y="3890177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hour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B916C92-CFF0-3609-C49D-7D6DB8DA859E}"/>
                </a:ext>
              </a:extLst>
            </p:cNvPr>
            <p:cNvSpPr txBox="1"/>
            <p:nvPr/>
          </p:nvSpPr>
          <p:spPr>
            <a:xfrm>
              <a:off x="11036752" y="3708230"/>
              <a:ext cx="4045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day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0F4E56C-9E8B-8B9A-B7F7-E572D5176EE6}"/>
                </a:ext>
              </a:extLst>
            </p:cNvPr>
            <p:cNvSpPr txBox="1"/>
            <p:nvPr/>
          </p:nvSpPr>
          <p:spPr>
            <a:xfrm>
              <a:off x="11036752" y="3440221"/>
              <a:ext cx="4553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year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DBD05D4-C583-5316-4878-98CF24233B6A}"/>
                </a:ext>
              </a:extLst>
            </p:cNvPr>
            <p:cNvSpPr txBox="1"/>
            <p:nvPr/>
          </p:nvSpPr>
          <p:spPr>
            <a:xfrm>
              <a:off x="11036752" y="3256293"/>
              <a:ext cx="6601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century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41F9531-FD74-A8B9-704C-206B809F4C08}"/>
                </a:ext>
              </a:extLst>
            </p:cNvPr>
            <p:cNvSpPr txBox="1"/>
            <p:nvPr/>
          </p:nvSpPr>
          <p:spPr>
            <a:xfrm>
              <a:off x="11036752" y="3124915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millennium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5D9BE3B-9281-46C2-6C75-E58CAFCD58C4}"/>
                </a:ext>
              </a:extLst>
            </p:cNvPr>
            <p:cNvSpPr txBox="1"/>
            <p:nvPr/>
          </p:nvSpPr>
          <p:spPr>
            <a:xfrm>
              <a:off x="11036752" y="2177984"/>
              <a:ext cx="11330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age of universe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62E51E-2157-7BB0-22B6-858F0B5C9584}"/>
                </a:ext>
              </a:extLst>
            </p:cNvPr>
            <p:cNvSpPr txBox="1"/>
            <p:nvPr/>
          </p:nvSpPr>
          <p:spPr>
            <a:xfrm>
              <a:off x="11036752" y="4146513"/>
              <a:ext cx="6290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second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8564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2372</TotalTime>
  <Words>268</Words>
  <Application>Microsoft Macintosh PowerPoint</Application>
  <PresentationFormat>Widescreen</PresentationFormat>
  <Paragraphs>103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Courier New</vt:lpstr>
      <vt:lpstr>Office Theme</vt:lpstr>
      <vt:lpstr>Detecting Structurally Equivalent Chemical Reaction Networks</vt:lpstr>
      <vt:lpstr>PowerPoint Presentation</vt:lpstr>
      <vt:lpstr>Computational Complexity of Naïve Algorithm for Permutably Identical Reaction Networks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Structurally Equivalent Chemical Reaction Networks</dc:title>
  <dc:creator>Joseph Hellerstein</dc:creator>
  <cp:lastModifiedBy>Joseph Hellerstein</cp:lastModifiedBy>
  <cp:revision>30</cp:revision>
  <dcterms:created xsi:type="dcterms:W3CDTF">2024-06-02T22:53:58Z</dcterms:created>
  <dcterms:modified xsi:type="dcterms:W3CDTF">2024-06-04T14:29:36Z</dcterms:modified>
</cp:coreProperties>
</file>