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0C4D-B9E9-EF02-F32B-0F2BA987E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2ADD4-B93C-680E-12E0-1D5432787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0F65-D3B2-262F-8DC9-D3BF0F0B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EAB0-78E5-9560-703A-CFCE7BCE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86D9-D31A-5FAF-22E8-F16F2C7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79C-2CD5-256E-92DA-11684C9B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0839-ABD0-82B2-EC3D-5A1E202CF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B242-DA25-9B31-45C7-606E8BE7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1028-8006-9C3A-123E-C0304432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369E-BB90-D668-1AF5-4624B58C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2AA3D-B28C-348B-DB5B-336B7E137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B522-029D-1F2E-9C42-D5567AED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9A88-4D03-4726-C2AC-DF71AAAD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1C76-65F5-F078-9B28-66D9728E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0316-607F-E62E-B7E5-E25DEB76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21F2-5099-CB26-BB94-836A9B2D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0604-7BA9-C953-80C2-D916E5E5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7DA5-C60A-9278-E4C0-790B83B4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FC6C-F561-DFD2-4916-19E32FF2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96EC-4277-0181-64DA-51314A45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32D1-2FC2-66D0-DE8E-C4E53104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558D-0D5D-BE7E-04BC-69EEDD24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EBF9-252E-1145-97F9-7740A74C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22B7-31C4-3F68-A6CF-EF5F49EF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208E-0BE7-870F-F7E2-A3AF35F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FBB9-9D6B-D94E-889F-332F01CE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3D5F-4197-87ED-0A1A-68C16AE51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0275-015A-A097-59CB-E9A5C291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4B1C-40B4-E93C-5744-1E445FF1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69EA-4E9E-1A42-6D6E-30C3CCB6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EE1C1-1A63-A82B-5370-B808C20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D67B-660D-7EC5-7D34-B0E7D36A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33FDA-3BDD-2C77-5B52-CF8ED7F66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00F68-2803-ACBB-987C-813FFE50C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C5F1-50EB-B970-F49D-BAC0D92FE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D1F30-DD57-D627-A071-DD98E95D1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CE5D-BD4E-F7D7-51A9-C92EBDDC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64950-1341-85EE-2DC8-167D3926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DB5FB-36DE-42CF-EE33-63B6E9E7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BB45-F027-F81E-03F3-BB9BDB21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6EAC-54CE-381F-87BA-8F90DAEB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1D32-26BF-8650-68E1-2E7488D3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44385-6B57-2720-C102-DE112824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2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528FE-9ECC-DCB6-31B1-83CB50E4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78117-4041-2A06-A4CB-70F03F82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749C0-2B95-344E-261E-2D38F28E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A6AB-BF56-CB49-2137-BDA6BAEB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849F-D0B1-E2AA-1756-EF58F08A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61B88-7712-BC43-C4CF-121922063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FEC94-6F9F-7F02-F1FC-E38B6977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918E2-656B-4AB1-1A2B-7E5D8BFE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E93A-3E9D-4201-CCBA-193E54DD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544E-9B77-B57A-4659-709DC16A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F2238-BBBE-D056-860D-3CA457ADB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55E83-307D-6AB8-AD23-1A17DF1BC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BD411-4940-E607-7D16-C6811C0F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46FB8-3AFF-A5AD-CD74-0B229B66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A3F0-A38D-5B7E-5A27-A2E28D3E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C928D-18E4-22FE-17B9-5F6B6907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C5BE5-A750-F8D6-2AF9-5CC9E0B3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C3C9-DA93-6CA0-7D9C-E0D288B5D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643A-A301-0C7A-7961-FD3B915B2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C9CA-A38D-67B0-C036-AC38873E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2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19EE-9E5C-7A4B-7A6A-B30FF0616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Detecting Structurally Equivalent Chemical Reaction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E9BF-54F7-C730-2A04-50A0C6A07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83B9-C982-BAF5-3DA4-A7A6ABFD48F4}"/>
                  </a:ext>
                </a:extLst>
              </p:cNvPr>
              <p:cNvSpPr txBox="1"/>
              <p:nvPr/>
            </p:nvSpPr>
            <p:spPr>
              <a:xfrm>
                <a:off x="819807" y="220719"/>
                <a:ext cx="1077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83B9-C982-BAF5-3DA4-A7A6ABFD4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220719"/>
                <a:ext cx="1077924" cy="276999"/>
              </a:xfrm>
              <a:prstGeom prst="rect">
                <a:avLst/>
              </a:prstGeom>
              <a:blipFill>
                <a:blip r:embed="rId2"/>
                <a:stretch>
                  <a:fillRect l="-4651" t="-8696" r="-34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92C30-2C8C-6F3E-DA1C-C480C6BA0CEE}"/>
                  </a:ext>
                </a:extLst>
              </p:cNvPr>
              <p:cNvSpPr txBox="1"/>
              <p:nvPr/>
            </p:nvSpPr>
            <p:spPr>
              <a:xfrm>
                <a:off x="819807" y="586884"/>
                <a:ext cx="1083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92C30-2C8C-6F3E-DA1C-C480C6BA0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586884"/>
                <a:ext cx="1083245" cy="276999"/>
              </a:xfrm>
              <a:prstGeom prst="rect">
                <a:avLst/>
              </a:prstGeom>
              <a:blipFill>
                <a:blip r:embed="rId3"/>
                <a:stretch>
                  <a:fillRect l="-4651" t="-8696" r="-465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1E65C-9077-0348-3474-F0B7AAB80C20}"/>
                  </a:ext>
                </a:extLst>
              </p:cNvPr>
              <p:cNvSpPr txBox="1"/>
              <p:nvPr/>
            </p:nvSpPr>
            <p:spPr>
              <a:xfrm>
                <a:off x="819807" y="953049"/>
                <a:ext cx="871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1E65C-9077-0348-3474-F0B7AAB8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953049"/>
                <a:ext cx="871008" cy="276999"/>
              </a:xfrm>
              <a:prstGeom prst="rect">
                <a:avLst/>
              </a:prstGeom>
              <a:blipFill>
                <a:blip r:embed="rId4"/>
                <a:stretch>
                  <a:fillRect l="-5797" t="-4348" r="-57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2DCFE-AFC8-474A-807C-4CCDD8C4A467}"/>
                  </a:ext>
                </a:extLst>
              </p:cNvPr>
              <p:cNvSpPr txBox="1"/>
              <p:nvPr/>
            </p:nvSpPr>
            <p:spPr>
              <a:xfrm>
                <a:off x="3541986" y="220719"/>
                <a:ext cx="1071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2DCFE-AFC8-474A-807C-4CCDD8C4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220719"/>
                <a:ext cx="1071127" cy="276999"/>
              </a:xfrm>
              <a:prstGeom prst="rect">
                <a:avLst/>
              </a:prstGeom>
              <a:blipFill>
                <a:blip r:embed="rId5"/>
                <a:stretch>
                  <a:fillRect l="-3488" t="-8696" r="-34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4985D-95BA-24C0-A065-F10C4FA32398}"/>
                  </a:ext>
                </a:extLst>
              </p:cNvPr>
              <p:cNvSpPr txBox="1"/>
              <p:nvPr/>
            </p:nvSpPr>
            <p:spPr>
              <a:xfrm>
                <a:off x="3541986" y="953048"/>
                <a:ext cx="1076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4985D-95BA-24C0-A065-F10C4FA32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953048"/>
                <a:ext cx="1076449" cy="276999"/>
              </a:xfrm>
              <a:prstGeom prst="rect">
                <a:avLst/>
              </a:prstGeom>
              <a:blipFill>
                <a:blip r:embed="rId6"/>
                <a:stretch>
                  <a:fillRect l="-3488" t="-4348" r="-465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74A0-4DA1-46A4-ADF4-BF4F58692F27}"/>
                  </a:ext>
                </a:extLst>
              </p:cNvPr>
              <p:cNvSpPr txBox="1"/>
              <p:nvPr/>
            </p:nvSpPr>
            <p:spPr>
              <a:xfrm>
                <a:off x="3541986" y="586883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74A0-4DA1-46A4-ADF4-BF4F5869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586883"/>
                <a:ext cx="867225" cy="276999"/>
              </a:xfrm>
              <a:prstGeom prst="rect">
                <a:avLst/>
              </a:prstGeom>
              <a:blipFill>
                <a:blip r:embed="rId7"/>
                <a:stretch>
                  <a:fillRect l="-4286" t="-8696" r="-428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57E437-7CCD-5FB8-72C4-9172CDCC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19747"/>
              </p:ext>
            </p:extLst>
          </p:nvPr>
        </p:nvGraphicFramePr>
        <p:xfrm>
          <a:off x="1038897" y="1657300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025C4-0702-06AE-ACEB-7B3190F11142}"/>
                  </a:ext>
                </a:extLst>
              </p:cNvPr>
              <p:cNvSpPr txBox="1"/>
              <p:nvPr/>
            </p:nvSpPr>
            <p:spPr>
              <a:xfrm>
                <a:off x="1277022" y="2781843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025C4-0702-06AE-ACEB-7B3190F11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22" y="2781843"/>
                <a:ext cx="303738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A8E8-06C2-C916-4982-80F0A8EF9B6B}"/>
                  </a:ext>
                </a:extLst>
              </p:cNvPr>
              <p:cNvSpPr txBox="1"/>
              <p:nvPr/>
            </p:nvSpPr>
            <p:spPr>
              <a:xfrm>
                <a:off x="1261257" y="242974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A8E8-06C2-C916-4982-80F0A8EF9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57" y="2429744"/>
                <a:ext cx="303736" cy="276999"/>
              </a:xfrm>
              <a:prstGeom prst="rect">
                <a:avLst/>
              </a:prstGeom>
              <a:blipFill>
                <a:blip r:embed="rId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FD835-752C-7B51-E269-19FC275BFE33}"/>
                  </a:ext>
                </a:extLst>
              </p:cNvPr>
              <p:cNvSpPr txBox="1"/>
              <p:nvPr/>
            </p:nvSpPr>
            <p:spPr>
              <a:xfrm>
                <a:off x="1303302" y="205137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FD835-752C-7B51-E269-19FC275BF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02" y="2051378"/>
                <a:ext cx="298415" cy="276999"/>
              </a:xfrm>
              <a:prstGeom prst="rect">
                <a:avLst/>
              </a:prstGeom>
              <a:blipFill>
                <a:blip r:embed="rId10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6A5229A-F6C2-D134-2771-65C80E22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86877"/>
              </p:ext>
            </p:extLst>
          </p:nvPr>
        </p:nvGraphicFramePr>
        <p:xfrm>
          <a:off x="3998493" y="1659917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ED28E0-88AC-F4A6-CAB1-5EA63C836BE9}"/>
                  </a:ext>
                </a:extLst>
              </p:cNvPr>
              <p:cNvSpPr txBox="1"/>
              <p:nvPr/>
            </p:nvSpPr>
            <p:spPr>
              <a:xfrm>
                <a:off x="4236619" y="278446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ED28E0-88AC-F4A6-CAB1-5EA63C836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19" y="2784460"/>
                <a:ext cx="303736" cy="276999"/>
              </a:xfrm>
              <a:prstGeom prst="rect">
                <a:avLst/>
              </a:prstGeom>
              <a:blipFill>
                <a:blip r:embed="rId11"/>
                <a:stretch>
                  <a:fillRect l="-16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A4532C-2686-9B02-C56B-E5B27D20C16E}"/>
                  </a:ext>
                </a:extLst>
              </p:cNvPr>
              <p:cNvSpPr txBox="1"/>
              <p:nvPr/>
            </p:nvSpPr>
            <p:spPr>
              <a:xfrm>
                <a:off x="4220854" y="24323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A4532C-2686-9B02-C56B-E5B27D20C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854" y="2432361"/>
                <a:ext cx="303736" cy="276999"/>
              </a:xfrm>
              <a:prstGeom prst="rect">
                <a:avLst/>
              </a:prstGeom>
              <a:blipFill>
                <a:blip r:embed="rId12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4419D-42C1-977D-A5DF-EFBF59291A3A}"/>
                  </a:ext>
                </a:extLst>
              </p:cNvPr>
              <p:cNvSpPr txBox="1"/>
              <p:nvPr/>
            </p:nvSpPr>
            <p:spPr>
              <a:xfrm>
                <a:off x="4262899" y="2053995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4419D-42C1-977D-A5DF-EFBF5929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99" y="2053995"/>
                <a:ext cx="303225" cy="276999"/>
              </a:xfrm>
              <a:prstGeom prst="rect">
                <a:avLst/>
              </a:prstGeom>
              <a:blipFill>
                <a:blip r:embed="rId13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ED4CA-6E83-D8A4-16B1-3C7FDC81F55D}"/>
                  </a:ext>
                </a:extLst>
              </p:cNvPr>
              <p:cNvSpPr txBox="1"/>
              <p:nvPr/>
            </p:nvSpPr>
            <p:spPr>
              <a:xfrm>
                <a:off x="409827" y="1657300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ED4CA-6E83-D8A4-16B1-3C7FDC81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27" y="1657300"/>
                <a:ext cx="496867" cy="369332"/>
              </a:xfrm>
              <a:prstGeom prst="rect">
                <a:avLst/>
              </a:prstGeom>
              <a:blipFill>
                <a:blip r:embed="rId14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147B21-3D43-F1A3-369C-15F553C2E837}"/>
                  </a:ext>
                </a:extLst>
              </p:cNvPr>
              <p:cNvSpPr txBox="1"/>
              <p:nvPr/>
            </p:nvSpPr>
            <p:spPr>
              <a:xfrm>
                <a:off x="3435524" y="1642028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147B21-3D43-F1A3-369C-15F553C2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524" y="1642028"/>
                <a:ext cx="496867" cy="369332"/>
              </a:xfrm>
              <a:prstGeom prst="rect">
                <a:avLst/>
              </a:prstGeom>
              <a:blipFill>
                <a:blip r:embed="rId15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E499F-CC1B-5F12-AEE7-4251ED3A08E7}"/>
                  </a:ext>
                </a:extLst>
              </p:cNvPr>
              <p:cNvSpPr txBox="1"/>
              <p:nvPr/>
            </p:nvSpPr>
            <p:spPr>
              <a:xfrm>
                <a:off x="3103339" y="2214314"/>
                <a:ext cx="7629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E499F-CC1B-5F12-AEE7-4251ED3A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39" y="2214314"/>
                <a:ext cx="76295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38C39FC-6613-3871-64DF-48BD8A091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96920"/>
              </p:ext>
            </p:extLst>
          </p:nvPr>
        </p:nvGraphicFramePr>
        <p:xfrm>
          <a:off x="1015717" y="3474261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CDB25B-00C4-DFC5-19C7-211D22573C53}"/>
                  </a:ext>
                </a:extLst>
              </p:cNvPr>
              <p:cNvSpPr txBox="1"/>
              <p:nvPr/>
            </p:nvSpPr>
            <p:spPr>
              <a:xfrm>
                <a:off x="1253842" y="4598804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CDB25B-00C4-DFC5-19C7-211D22573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42" y="4598804"/>
                <a:ext cx="303738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96E81-7357-480E-95BC-FF71720E9343}"/>
                  </a:ext>
                </a:extLst>
              </p:cNvPr>
              <p:cNvSpPr txBox="1"/>
              <p:nvPr/>
            </p:nvSpPr>
            <p:spPr>
              <a:xfrm>
                <a:off x="1238077" y="424670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96E81-7357-480E-95BC-FF71720E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77" y="4246705"/>
                <a:ext cx="303736" cy="276999"/>
              </a:xfrm>
              <a:prstGeom prst="rect">
                <a:avLst/>
              </a:prstGeom>
              <a:blipFill>
                <a:blip r:embed="rId1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80ADD-A6D0-556E-0B56-8EF8B21F60E6}"/>
                  </a:ext>
                </a:extLst>
              </p:cNvPr>
              <p:cNvSpPr txBox="1"/>
              <p:nvPr/>
            </p:nvSpPr>
            <p:spPr>
              <a:xfrm>
                <a:off x="1280122" y="3868339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80ADD-A6D0-556E-0B56-8EF8B21F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2" y="3868339"/>
                <a:ext cx="298415" cy="276999"/>
              </a:xfrm>
              <a:prstGeom prst="rect">
                <a:avLst/>
              </a:prstGeom>
              <a:blipFill>
                <a:blip r:embed="rId1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A73C737-4D8C-E387-78B2-CC8CD27D4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50863"/>
              </p:ext>
            </p:extLst>
          </p:nvPr>
        </p:nvGraphicFramePr>
        <p:xfrm>
          <a:off x="3975313" y="3413818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FC5B8E-A5CA-1314-A15D-B815610BC8EC}"/>
                  </a:ext>
                </a:extLst>
              </p:cNvPr>
              <p:cNvSpPr txBox="1"/>
              <p:nvPr/>
            </p:nvSpPr>
            <p:spPr>
              <a:xfrm>
                <a:off x="4213439" y="45383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FC5B8E-A5CA-1314-A15D-B815610BC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39" y="4538361"/>
                <a:ext cx="303736" cy="276999"/>
              </a:xfrm>
              <a:prstGeom prst="rect">
                <a:avLst/>
              </a:prstGeom>
              <a:blipFill>
                <a:blip r:embed="rId20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9CBCE4-C060-79AF-51F1-090BB35B2FE5}"/>
                  </a:ext>
                </a:extLst>
              </p:cNvPr>
              <p:cNvSpPr txBox="1"/>
              <p:nvPr/>
            </p:nvSpPr>
            <p:spPr>
              <a:xfrm>
                <a:off x="4197674" y="418626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9CBCE4-C060-79AF-51F1-090BB35B2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74" y="4186262"/>
                <a:ext cx="303736" cy="276999"/>
              </a:xfrm>
              <a:prstGeom prst="rect">
                <a:avLst/>
              </a:prstGeom>
              <a:blipFill>
                <a:blip r:embed="rId21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8C7327-2DC2-235D-9035-423518D2E407}"/>
                  </a:ext>
                </a:extLst>
              </p:cNvPr>
              <p:cNvSpPr txBox="1"/>
              <p:nvPr/>
            </p:nvSpPr>
            <p:spPr>
              <a:xfrm>
                <a:off x="4239719" y="3807896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8C7327-2DC2-235D-9035-423518D2E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19" y="3807896"/>
                <a:ext cx="303225" cy="276999"/>
              </a:xfrm>
              <a:prstGeom prst="rect">
                <a:avLst/>
              </a:prstGeom>
              <a:blipFill>
                <a:blip r:embed="rId22"/>
                <a:stretch>
                  <a:fillRect l="-16000" r="-8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D614-01DA-C2B4-7EBB-2C36E416593B}"/>
                  </a:ext>
                </a:extLst>
              </p:cNvPr>
              <p:cNvSpPr txBox="1"/>
              <p:nvPr/>
            </p:nvSpPr>
            <p:spPr>
              <a:xfrm>
                <a:off x="386647" y="3474261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D614-01DA-C2B4-7EBB-2C36E4165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" y="3474261"/>
                <a:ext cx="496867" cy="369332"/>
              </a:xfrm>
              <a:prstGeom prst="rect">
                <a:avLst/>
              </a:prstGeom>
              <a:blipFill>
                <a:blip r:embed="rId23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87CE5F-0338-C5BD-A987-02682AFBA547}"/>
                  </a:ext>
                </a:extLst>
              </p:cNvPr>
              <p:cNvSpPr txBox="1"/>
              <p:nvPr/>
            </p:nvSpPr>
            <p:spPr>
              <a:xfrm>
                <a:off x="3473048" y="3438564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87CE5F-0338-C5BD-A987-02682AFB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48" y="3438564"/>
                <a:ext cx="496867" cy="369332"/>
              </a:xfrm>
              <a:prstGeom prst="rect">
                <a:avLst/>
              </a:prstGeom>
              <a:blipFill>
                <a:blip r:embed="rId24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411B0B-4B6E-F51C-0238-3A6B3E7FAA92}"/>
                  </a:ext>
                </a:extLst>
              </p:cNvPr>
              <p:cNvSpPr txBox="1"/>
              <p:nvPr/>
            </p:nvSpPr>
            <p:spPr>
              <a:xfrm>
                <a:off x="3080159" y="4031275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411B0B-4B6E-F51C-0238-3A6B3E7F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59" y="4031275"/>
                <a:ext cx="762951" cy="8309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B9A35B0-868C-CD31-AC41-8D88FA835733}"/>
              </a:ext>
            </a:extLst>
          </p:cNvPr>
          <p:cNvGrpSpPr/>
          <p:nvPr/>
        </p:nvGrpSpPr>
        <p:grpSpPr>
          <a:xfrm>
            <a:off x="5804808" y="4309765"/>
            <a:ext cx="480379" cy="352097"/>
            <a:chOff x="6509000" y="4866820"/>
            <a:chExt cx="480379" cy="35209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6C9507-B52B-D310-C89D-00FC85348ADC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9FB60E-BA99-C716-5DF4-42284BF8107E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372BA0-8E56-5C46-602E-BB10C0249ED4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CE1FE61-C0F7-BCFE-26D2-820846EA1BFA}"/>
              </a:ext>
            </a:extLst>
          </p:cNvPr>
          <p:cNvSpPr txBox="1"/>
          <p:nvPr/>
        </p:nvSpPr>
        <p:spPr>
          <a:xfrm>
            <a:off x="6421826" y="409540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4387DE-E2A4-7269-9CEB-8EA0BF6094C4}"/>
              </a:ext>
            </a:extLst>
          </p:cNvPr>
          <p:cNvGrpSpPr/>
          <p:nvPr/>
        </p:nvGrpSpPr>
        <p:grpSpPr>
          <a:xfrm rot="5400000">
            <a:off x="4964072" y="4972152"/>
            <a:ext cx="480379" cy="352097"/>
            <a:chOff x="6509000" y="4866820"/>
            <a:chExt cx="480379" cy="352097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E051BF6-98CB-58C4-BF21-194C8339C633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EF8F638-437F-FF69-F9F9-408706A45438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CF29359-D340-2A69-E082-B7E2B912F84A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66DE7CE-A0FD-F414-5348-40F158055A1C}"/>
              </a:ext>
            </a:extLst>
          </p:cNvPr>
          <p:cNvSpPr txBox="1"/>
          <p:nvPr/>
        </p:nvSpPr>
        <p:spPr>
          <a:xfrm>
            <a:off x="4892687" y="542642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847935-5DD5-2F2F-B631-1922B94644BB}"/>
                  </a:ext>
                </a:extLst>
              </p:cNvPr>
              <p:cNvSpPr txBox="1"/>
              <p:nvPr/>
            </p:nvSpPr>
            <p:spPr>
              <a:xfrm>
                <a:off x="8854966" y="220872"/>
                <a:ext cx="1026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847935-5DD5-2F2F-B631-1922B9464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220872"/>
                <a:ext cx="1026114" cy="276999"/>
              </a:xfrm>
              <a:prstGeom prst="rect">
                <a:avLst/>
              </a:prstGeom>
              <a:blipFill>
                <a:blip r:embed="rId26"/>
                <a:stretch>
                  <a:fillRect l="-4878" r="-365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979CF8-37A3-41E6-B298-42358D8425A8}"/>
                  </a:ext>
                </a:extLst>
              </p:cNvPr>
              <p:cNvSpPr txBox="1"/>
              <p:nvPr/>
            </p:nvSpPr>
            <p:spPr>
              <a:xfrm>
                <a:off x="8854966" y="953201"/>
                <a:ext cx="1026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979CF8-37A3-41E6-B298-42358D84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953201"/>
                <a:ext cx="1026115" cy="276999"/>
              </a:xfrm>
              <a:prstGeom prst="rect">
                <a:avLst/>
              </a:prstGeom>
              <a:blipFill>
                <a:blip r:embed="rId27"/>
                <a:stretch>
                  <a:fillRect l="-4878" r="-365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D5138-EE20-F8A9-5AA6-182E4ADFE420}"/>
                  </a:ext>
                </a:extLst>
              </p:cNvPr>
              <p:cNvSpPr txBox="1"/>
              <p:nvPr/>
            </p:nvSpPr>
            <p:spPr>
              <a:xfrm>
                <a:off x="8854966" y="587036"/>
                <a:ext cx="819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D5138-EE20-F8A9-5AA6-182E4ADF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587036"/>
                <a:ext cx="819070" cy="276999"/>
              </a:xfrm>
              <a:prstGeom prst="rect">
                <a:avLst/>
              </a:prstGeom>
              <a:blipFill>
                <a:blip r:embed="rId28"/>
                <a:stretch>
                  <a:fillRect l="-6154" r="-461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D7CBE375-3C14-E0DA-81F5-88ABBADCC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9028"/>
              </p:ext>
            </p:extLst>
          </p:nvPr>
        </p:nvGraphicFramePr>
        <p:xfrm>
          <a:off x="8228534" y="320549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C6449-0F4C-65AD-2F3C-896AAD9E5135}"/>
                  </a:ext>
                </a:extLst>
              </p:cNvPr>
              <p:cNvSpPr txBox="1"/>
              <p:nvPr/>
            </p:nvSpPr>
            <p:spPr>
              <a:xfrm>
                <a:off x="8466660" y="4330033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C6449-0F4C-65AD-2F3C-896AAD9E5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60" y="4330033"/>
                <a:ext cx="335284" cy="276999"/>
              </a:xfrm>
              <a:prstGeom prst="rect">
                <a:avLst/>
              </a:prstGeom>
              <a:blipFill>
                <a:blip r:embed="rId29"/>
                <a:stretch>
                  <a:fillRect l="-14286" r="-3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CAA2F4-CCE3-40D5-161A-0EA4E2498122}"/>
                  </a:ext>
                </a:extLst>
              </p:cNvPr>
              <p:cNvSpPr txBox="1"/>
              <p:nvPr/>
            </p:nvSpPr>
            <p:spPr>
              <a:xfrm>
                <a:off x="8450895" y="3977934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CAA2F4-CCE3-40D5-161A-0EA4E2498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895" y="3977934"/>
                <a:ext cx="335284" cy="276999"/>
              </a:xfrm>
              <a:prstGeom prst="rect">
                <a:avLst/>
              </a:prstGeom>
              <a:blipFill>
                <a:blip r:embed="rId30"/>
                <a:stretch>
                  <a:fillRect l="-14815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A6F714-1BE4-8FF0-F41B-46299A51A104}"/>
                  </a:ext>
                </a:extLst>
              </p:cNvPr>
              <p:cNvSpPr txBox="1"/>
              <p:nvPr/>
            </p:nvSpPr>
            <p:spPr>
              <a:xfrm>
                <a:off x="8492940" y="3599568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A6F714-1BE4-8FF0-F41B-46299A51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940" y="3599568"/>
                <a:ext cx="335284" cy="276999"/>
              </a:xfrm>
              <a:prstGeom prst="rect">
                <a:avLst/>
              </a:prstGeom>
              <a:blipFill>
                <a:blip r:embed="rId31"/>
                <a:stretch>
                  <a:fillRect l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12B51B-8DB5-1961-932B-7BBC79FB7FB0}"/>
                  </a:ext>
                </a:extLst>
              </p:cNvPr>
              <p:cNvSpPr txBox="1"/>
              <p:nvPr/>
            </p:nvSpPr>
            <p:spPr>
              <a:xfrm>
                <a:off x="7731668" y="3178084"/>
                <a:ext cx="496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12B51B-8DB5-1961-932B-7BBC79FB7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668" y="3178084"/>
                <a:ext cx="496866" cy="369332"/>
              </a:xfrm>
              <a:prstGeom prst="rect">
                <a:avLst/>
              </a:prstGeom>
              <a:blipFill>
                <a:blip r:embed="rId32"/>
                <a:stretch>
                  <a:fillRect l="-12500" r="-7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CFFC0-B801-DE83-08FE-9A25A91A97DA}"/>
                  </a:ext>
                </a:extLst>
              </p:cNvPr>
              <p:cNvSpPr txBox="1"/>
              <p:nvPr/>
            </p:nvSpPr>
            <p:spPr>
              <a:xfrm>
                <a:off x="7339805" y="3658890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CFFC0-B801-DE83-08FE-9A25A91A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805" y="3658890"/>
                <a:ext cx="762951" cy="83099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39C3C7D3-0F25-B937-B472-DD7EEB5E9A4D}"/>
              </a:ext>
            </a:extLst>
          </p:cNvPr>
          <p:cNvSpPr txBox="1"/>
          <p:nvPr/>
        </p:nvSpPr>
        <p:spPr>
          <a:xfrm>
            <a:off x="7436332" y="5386650"/>
            <a:ext cx="462645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Structurally identical reaction networks have stoichiometry matrices that are </a:t>
            </a:r>
            <a:r>
              <a:rPr lang="en-US" dirty="0" err="1"/>
              <a:t>permutably</a:t>
            </a:r>
            <a:r>
              <a:rPr lang="en-US" dirty="0"/>
              <a:t> identical.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409D14-4D46-5CE7-927B-1739EB734FAD}"/>
                  </a:ext>
                </a:extLst>
              </p:cNvPr>
              <p:cNvSpPr txBox="1"/>
              <p:nvPr/>
            </p:nvSpPr>
            <p:spPr>
              <a:xfrm>
                <a:off x="970317" y="5849016"/>
                <a:ext cx="48198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Permutably identical matrices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(=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Equal if properly permute rows and columns 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409D14-4D46-5CE7-927B-1739EB734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7" y="5849016"/>
                <a:ext cx="4819819" cy="646331"/>
              </a:xfrm>
              <a:prstGeom prst="rect">
                <a:avLst/>
              </a:prstGeom>
              <a:blipFill>
                <a:blip r:embed="rId34"/>
                <a:stretch>
                  <a:fillRect l="-105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AC6FC95-5D4B-A0B7-7986-B300B258FA68}"/>
              </a:ext>
            </a:extLst>
          </p:cNvPr>
          <p:cNvSpPr/>
          <p:nvPr/>
        </p:nvSpPr>
        <p:spPr>
          <a:xfrm>
            <a:off x="369379" y="103683"/>
            <a:ext cx="5547945" cy="120230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2B346-AEE1-EA04-0F1D-AC352AF3ACF6}"/>
              </a:ext>
            </a:extLst>
          </p:cNvPr>
          <p:cNvSpPr/>
          <p:nvPr/>
        </p:nvSpPr>
        <p:spPr>
          <a:xfrm>
            <a:off x="369378" y="1380845"/>
            <a:ext cx="6804413" cy="525643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4DB06-E1FB-A7A2-87F7-DFAAACF297F5}"/>
              </a:ext>
            </a:extLst>
          </p:cNvPr>
          <p:cNvSpPr/>
          <p:nvPr/>
        </p:nvSpPr>
        <p:spPr>
          <a:xfrm>
            <a:off x="7411916" y="142456"/>
            <a:ext cx="4650872" cy="481842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4BF7ED-ADAB-4C85-0D00-FBA59A9DB7AB}"/>
              </a:ext>
            </a:extLst>
          </p:cNvPr>
          <p:cNvSpPr txBox="1"/>
          <p:nvPr/>
        </p:nvSpPr>
        <p:spPr>
          <a:xfrm>
            <a:off x="347414" y="10368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5331F-BF7E-4396-3503-B60623F06DC5}"/>
              </a:ext>
            </a:extLst>
          </p:cNvPr>
          <p:cNvSpPr txBox="1"/>
          <p:nvPr/>
        </p:nvSpPr>
        <p:spPr>
          <a:xfrm>
            <a:off x="336890" y="135853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1E229-FE2B-C13B-586E-8F71D0F9BDB2}"/>
              </a:ext>
            </a:extLst>
          </p:cNvPr>
          <p:cNvSpPr txBox="1"/>
          <p:nvPr/>
        </p:nvSpPr>
        <p:spPr>
          <a:xfrm>
            <a:off x="7436333" y="1745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5568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271-6B5B-B09A-B5CE-084E60BA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4" y="15491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Computational Complexity of Naïve Algorithm for Permutably Identical Reaction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AEA24-DDBA-E6C5-6BC0-0DAB56B208A9}"/>
              </a:ext>
            </a:extLst>
          </p:cNvPr>
          <p:cNvSpPr txBox="1"/>
          <p:nvPr/>
        </p:nvSpPr>
        <p:spPr>
          <a:xfrm>
            <a:off x="323193" y="5402313"/>
            <a:ext cx="4564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compute times on modest size networks: 5 species, 10 reactions</a:t>
            </a:r>
          </a:p>
          <a:p>
            <a:r>
              <a:rPr lang="en-US" dirty="0"/>
              <a:t>2 </a:t>
            </a:r>
            <a:r>
              <a:rPr lang="en-US" dirty="0" err="1"/>
              <a:t>yrs</a:t>
            </a:r>
            <a:r>
              <a:rPr lang="en-US" dirty="0"/>
              <a:t> (Mac M1, 12 </a:t>
            </a:r>
            <a:r>
              <a:rPr lang="en-US" dirty="0" err="1"/>
              <a:t>usec</a:t>
            </a:r>
            <a:r>
              <a:rPr lang="en-US" dirty="0"/>
              <a:t>/comparison)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8FFF4-E437-2ADE-0995-69D779F5AC8F}"/>
              </a:ext>
            </a:extLst>
          </p:cNvPr>
          <p:cNvSpPr txBox="1"/>
          <p:nvPr/>
        </p:nvSpPr>
        <p:spPr>
          <a:xfrm>
            <a:off x="449317" y="2057873"/>
            <a:ext cx="68018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checkPermutablyIdentical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(M1:matrix, M2:matrix):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reaction_permutation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species_permutation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M1[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reaction_permutations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species_permutations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== M2: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65F6A-A6A9-C07B-192D-CF81F655AF30}"/>
              </a:ext>
            </a:extLst>
          </p:cNvPr>
          <p:cNvSpPr txBox="1"/>
          <p:nvPr/>
        </p:nvSpPr>
        <p:spPr>
          <a:xfrm>
            <a:off x="459829" y="1660635"/>
            <a:ext cx="1912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Naïve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B91312-A011-867D-1968-8D0761302FE1}"/>
                  </a:ext>
                </a:extLst>
              </p:cNvPr>
              <p:cNvSpPr txBox="1"/>
              <p:nvPr/>
            </p:nvSpPr>
            <p:spPr>
              <a:xfrm>
                <a:off x="323194" y="4331048"/>
                <a:ext cx="375482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Computational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dirty="0"/>
                  <a:t> </a:t>
                </a:r>
                <a:r>
                  <a:rPr lang="en-US" sz="1400" i="1" dirty="0"/>
                  <a:t>N </a:t>
                </a:r>
                <a:r>
                  <a:rPr lang="en-US" sz="1400" dirty="0"/>
                  <a:t>is number of reactions</a:t>
                </a:r>
              </a:p>
              <a:p>
                <a:r>
                  <a:rPr lang="en-US" sz="1400" i="1" dirty="0"/>
                  <a:t>M</a:t>
                </a:r>
                <a:r>
                  <a:rPr lang="en-US" sz="1400" dirty="0"/>
                  <a:t> is number of species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B91312-A011-867D-1968-8D0761302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94" y="4331048"/>
                <a:ext cx="3754820" cy="800219"/>
              </a:xfrm>
              <a:prstGeom prst="rect">
                <a:avLst/>
              </a:prstGeom>
              <a:blipFill>
                <a:blip r:embed="rId2"/>
                <a:stretch>
                  <a:fillRect l="-1347" t="-307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1ACD174-9FE8-151C-D44E-34D4BAEF8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411" y="2522482"/>
            <a:ext cx="4934023" cy="3885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D9BE3B-9281-46C2-6C75-E58CAFCD58C4}"/>
              </a:ext>
            </a:extLst>
          </p:cNvPr>
          <p:cNvSpPr txBox="1"/>
          <p:nvPr/>
        </p:nvSpPr>
        <p:spPr>
          <a:xfrm>
            <a:off x="10558348" y="2337816"/>
            <a:ext cx="163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of universe</a:t>
            </a:r>
          </a:p>
        </p:txBody>
      </p:sp>
    </p:spTree>
    <p:extLst>
      <p:ext uri="{BB962C8B-B14F-4D97-AF65-F5344CB8AC3E}">
        <p14:creationId xmlns:p14="http://schemas.microsoft.com/office/powerpoint/2010/main" val="52856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256</Words>
  <Application>Microsoft Macintosh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 New</vt:lpstr>
      <vt:lpstr>Office Theme</vt:lpstr>
      <vt:lpstr>Detecting Structurally Equivalent Chemical Reaction Networks</vt:lpstr>
      <vt:lpstr>PowerPoint Presentation</vt:lpstr>
      <vt:lpstr>Computational Complexity of Naïve Algorithm for Permutably Identical Reaction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Structurally Equivalent Chemical Reaction Networks</dc:title>
  <dc:creator>Joseph Hellerstein</dc:creator>
  <cp:lastModifiedBy>Joseph Hellerstein</cp:lastModifiedBy>
  <cp:revision>19</cp:revision>
  <dcterms:created xsi:type="dcterms:W3CDTF">2024-06-02T22:53:58Z</dcterms:created>
  <dcterms:modified xsi:type="dcterms:W3CDTF">2024-06-03T19:23:29Z</dcterms:modified>
</cp:coreProperties>
</file>