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8" r:id="rId3"/>
    <p:sldId id="269" r:id="rId4"/>
    <p:sldId id="270" r:id="rId5"/>
    <p:sldId id="259" r:id="rId6"/>
    <p:sldId id="258" r:id="rId7"/>
    <p:sldId id="272" r:id="rId8"/>
    <p:sldId id="262" r:id="rId9"/>
    <p:sldId id="260" r:id="rId10"/>
    <p:sldId id="266" r:id="rId11"/>
    <p:sldId id="271" r:id="rId12"/>
    <p:sldId id="261" r:id="rId13"/>
    <p:sldId id="273" r:id="rId14"/>
    <p:sldId id="274" r:id="rId15"/>
    <p:sldId id="275" r:id="rId16"/>
    <p:sldId id="264" r:id="rId17"/>
    <p:sldId id="257" r:id="rId18"/>
    <p:sldId id="267"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719"/>
  </p:normalViewPr>
  <p:slideViewPr>
    <p:cSldViewPr snapToGrid="0">
      <p:cViewPr varScale="1">
        <p:scale>
          <a:sx n="149" d="100"/>
          <a:sy n="149"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6F476-CCD1-2E4F-8234-FFA9C6C7B2A9}" type="datetimeFigureOut">
              <a:rPr lang="en-US" smtClean="0"/>
              <a:t>7/3/24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427FC-75C3-6444-8097-0FC269F34774}" type="slidenum">
              <a:rPr lang="en-US" smtClean="0"/>
              <a:t>‹#›</a:t>
            </a:fld>
            <a:endParaRPr lang="en-US"/>
          </a:p>
        </p:txBody>
      </p:sp>
    </p:spTree>
    <p:extLst>
      <p:ext uri="{BB962C8B-B14F-4D97-AF65-F5344CB8AC3E}">
        <p14:creationId xmlns:p14="http://schemas.microsoft.com/office/powerpoint/2010/main" val="250192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427FC-75C3-6444-8097-0FC269F34774}" type="slidenum">
              <a:rPr lang="en-US" smtClean="0"/>
              <a:t>2</a:t>
            </a:fld>
            <a:endParaRPr lang="en-US"/>
          </a:p>
        </p:txBody>
      </p:sp>
    </p:spTree>
    <p:extLst>
      <p:ext uri="{BB962C8B-B14F-4D97-AF65-F5344CB8AC3E}">
        <p14:creationId xmlns:p14="http://schemas.microsoft.com/office/powerpoint/2010/main" val="260071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0C4D-B9E9-EF02-F32B-0F2BA987E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E2ADD4-B93C-680E-12E0-1D5432787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6E0F65-D3B2-262F-8DC9-D3BF0F0BC004}"/>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5" name="Footer Placeholder 4">
            <a:extLst>
              <a:ext uri="{FF2B5EF4-FFF2-40B4-BE49-F238E27FC236}">
                <a16:creationId xmlns:a16="http://schemas.microsoft.com/office/drawing/2014/main" id="{AE43EAB0-78E5-9560-703A-CFCE7BCEB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B86D9-D31A-5FAF-22E8-F16F2C77286D}"/>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75990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279C-2CD5-256E-92DA-11684C9B5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080839-ABD0-82B2-EC3D-5A1E202CF8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BB242-DA25-9B31-45C7-606E8BE7E239}"/>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5" name="Footer Placeholder 4">
            <a:extLst>
              <a:ext uri="{FF2B5EF4-FFF2-40B4-BE49-F238E27FC236}">
                <a16:creationId xmlns:a16="http://schemas.microsoft.com/office/drawing/2014/main" id="{236A1028-8006-9C3A-123E-C03044329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E369E-BB90-D668-1AF5-4624B58C14C7}"/>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211495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32AA3D-B28C-348B-DB5B-336B7E137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32B522-029D-1F2E-9C42-D5567AED0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59A88-4D03-4726-C2AC-DF71AAAD82A6}"/>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5" name="Footer Placeholder 4">
            <a:extLst>
              <a:ext uri="{FF2B5EF4-FFF2-40B4-BE49-F238E27FC236}">
                <a16:creationId xmlns:a16="http://schemas.microsoft.com/office/drawing/2014/main" id="{35851C76-65F5-F078-9B28-66D9728EA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00316-607F-E62E-B7E5-E25DEB768926}"/>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398634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1F2-5099-CB26-BB94-836A9B2D8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20604-7BA9-C953-80C2-D916E5E51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17DA5-C60A-9278-E4C0-790B83B41668}"/>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5" name="Footer Placeholder 4">
            <a:extLst>
              <a:ext uri="{FF2B5EF4-FFF2-40B4-BE49-F238E27FC236}">
                <a16:creationId xmlns:a16="http://schemas.microsoft.com/office/drawing/2014/main" id="{9A93FC6C-F561-DFD2-4916-19E32FF2B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A96EC-4277-0181-64DA-51314A455295}"/>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226102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32D1-2FC2-66D0-DE8E-C4E53104C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4558D-0D5D-BE7E-04BC-69EEDD24C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DEBF9-252E-1145-97F9-7740A74C64E8}"/>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5" name="Footer Placeholder 4">
            <a:extLst>
              <a:ext uri="{FF2B5EF4-FFF2-40B4-BE49-F238E27FC236}">
                <a16:creationId xmlns:a16="http://schemas.microsoft.com/office/drawing/2014/main" id="{F00522B7-31C4-3F68-A6CF-EF5F49EF6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2208E-0BE7-870F-F7E2-A3AF35F50560}"/>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139704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FBB9-9D6B-D94E-889F-332F01CEDA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83D5F-4197-87ED-0A1A-68C16AE51D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00275-015A-A097-59CB-E9A5C2914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F24B1C-40B4-E93C-5744-1E445FF1AC89}"/>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6" name="Footer Placeholder 5">
            <a:extLst>
              <a:ext uri="{FF2B5EF4-FFF2-40B4-BE49-F238E27FC236}">
                <a16:creationId xmlns:a16="http://schemas.microsoft.com/office/drawing/2014/main" id="{5D8369EA-4E9E-1A42-6D6E-30C3CCB63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EE1C1-1A63-A82B-5370-B808C20EE42B}"/>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42160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D67B-660D-7EC5-7D34-B0E7D36AFD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33FDA-3BDD-2C77-5B52-CF8ED7F66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00F68-2803-ACBB-987C-813FFE50CA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CC5F1-50EB-B970-F49D-BAC0D92FE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FD1F30-DD57-D627-A071-DD98E95D1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37CE5D-BD4E-F7D7-51A9-C92EBDDCAE15}"/>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8" name="Footer Placeholder 7">
            <a:extLst>
              <a:ext uri="{FF2B5EF4-FFF2-40B4-BE49-F238E27FC236}">
                <a16:creationId xmlns:a16="http://schemas.microsoft.com/office/drawing/2014/main" id="{95D64950-1341-85EE-2DC8-167D3926E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4DB5FB-36DE-42CF-EE33-63B6E9E7CD49}"/>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417753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BB45-F027-F81E-03F3-BB9BDB212B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8D6EAC-54CE-381F-87BA-8F90DAEB4F4F}"/>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4" name="Footer Placeholder 3">
            <a:extLst>
              <a:ext uri="{FF2B5EF4-FFF2-40B4-BE49-F238E27FC236}">
                <a16:creationId xmlns:a16="http://schemas.microsoft.com/office/drawing/2014/main" id="{2C7E1D32-26BF-8650-68E1-2E7488D310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844385-6B57-2720-C102-DE112824940C}"/>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113002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528FE-9ECC-DCB6-31B1-83CB50E4E26C}"/>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3" name="Footer Placeholder 2">
            <a:extLst>
              <a:ext uri="{FF2B5EF4-FFF2-40B4-BE49-F238E27FC236}">
                <a16:creationId xmlns:a16="http://schemas.microsoft.com/office/drawing/2014/main" id="{10F78117-4041-2A06-A4CB-70F03F82FF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E749C0-2B95-344E-261E-2D38F28E9471}"/>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12303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A6AB-BF56-CB49-2137-BDA6BAEB9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BF849F-D0B1-E2AA-1756-EF58F08A6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361B88-7712-BC43-C4CF-121922063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FEC94-6F9F-7F02-F1FC-E38B6977797B}"/>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6" name="Footer Placeholder 5">
            <a:extLst>
              <a:ext uri="{FF2B5EF4-FFF2-40B4-BE49-F238E27FC236}">
                <a16:creationId xmlns:a16="http://schemas.microsoft.com/office/drawing/2014/main" id="{012918E2-656B-4AB1-1A2B-7E5D8BFE9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3E93A-3E9D-4201-CCBA-193E54DD599D}"/>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144491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544E-9B77-B57A-4659-709DC16AE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F2238-BBBE-D056-860D-3CA457ADB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55E83-307D-6AB8-AD23-1A17DF1BC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BD411-4940-E607-7D16-C6811C0F80EE}"/>
              </a:ext>
            </a:extLst>
          </p:cNvPr>
          <p:cNvSpPr>
            <a:spLocks noGrp="1"/>
          </p:cNvSpPr>
          <p:nvPr>
            <p:ph type="dt" sz="half" idx="10"/>
          </p:nvPr>
        </p:nvSpPr>
        <p:spPr/>
        <p:txBody>
          <a:bodyPr/>
          <a:lstStyle/>
          <a:p>
            <a:fld id="{1240C7FA-FCC8-2F46-A692-10E7DCE20533}" type="datetimeFigureOut">
              <a:rPr lang="en-US" smtClean="0"/>
              <a:t>7/3/24</a:t>
            </a:fld>
            <a:endParaRPr lang="en-US"/>
          </a:p>
        </p:txBody>
      </p:sp>
      <p:sp>
        <p:nvSpPr>
          <p:cNvPr id="6" name="Footer Placeholder 5">
            <a:extLst>
              <a:ext uri="{FF2B5EF4-FFF2-40B4-BE49-F238E27FC236}">
                <a16:creationId xmlns:a16="http://schemas.microsoft.com/office/drawing/2014/main" id="{6F046FB8-3AFF-A5AD-CD74-0B229B665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2A3F0-A38D-5B7E-5A27-A2E28D3E72CB}"/>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26510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C928D-18E4-22FE-17B9-5F6B6907A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2C5BE5-A750-F8D6-2AF9-5CC9E0B32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EC3C9-DA93-6CA0-7D9C-E0D288B5D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0C7FA-FCC8-2F46-A692-10E7DCE20533}" type="datetimeFigureOut">
              <a:rPr lang="en-US" smtClean="0"/>
              <a:t>7/3/24</a:t>
            </a:fld>
            <a:endParaRPr lang="en-US"/>
          </a:p>
        </p:txBody>
      </p:sp>
      <p:sp>
        <p:nvSpPr>
          <p:cNvPr id="5" name="Footer Placeholder 4">
            <a:extLst>
              <a:ext uri="{FF2B5EF4-FFF2-40B4-BE49-F238E27FC236}">
                <a16:creationId xmlns:a16="http://schemas.microsoft.com/office/drawing/2014/main" id="{EFFF643A-A301-0C7A-7961-FD3B915B2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5C9CA-A38D-67B0-C036-AC38873EC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15705-10F6-A64A-9CD2-535B33A75B1E}" type="slidenum">
              <a:rPr lang="en-US" smtClean="0"/>
              <a:t>‹#›</a:t>
            </a:fld>
            <a:endParaRPr lang="en-US"/>
          </a:p>
        </p:txBody>
      </p:sp>
    </p:spTree>
    <p:extLst>
      <p:ext uri="{BB962C8B-B14F-4D97-AF65-F5344CB8AC3E}">
        <p14:creationId xmlns:p14="http://schemas.microsoft.com/office/powerpoint/2010/main" val="202192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18" Type="http://schemas.openxmlformats.org/officeDocument/2006/relationships/image" Target="../media/image111.png"/><Relationship Id="rId3" Type="http://schemas.openxmlformats.org/officeDocument/2006/relationships/image" Target="../media/image97.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110.png"/><Relationship Id="rId2" Type="http://schemas.openxmlformats.org/officeDocument/2006/relationships/image" Target="../media/image96.png"/><Relationship Id="rId16" Type="http://schemas.openxmlformats.org/officeDocument/2006/relationships/image" Target="../media/image109.png"/><Relationship Id="rId20" Type="http://schemas.openxmlformats.org/officeDocument/2006/relationships/image" Target="../media/image113.png"/><Relationship Id="rId1" Type="http://schemas.openxmlformats.org/officeDocument/2006/relationships/slideLayout" Target="../slideLayouts/slideLayout6.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40.png"/><Relationship Id="rId15" Type="http://schemas.openxmlformats.org/officeDocument/2006/relationships/image" Target="../media/image108.png"/><Relationship Id="rId10" Type="http://schemas.openxmlformats.org/officeDocument/2006/relationships/image" Target="../media/image103.png"/><Relationship Id="rId19" Type="http://schemas.openxmlformats.org/officeDocument/2006/relationships/image" Target="../media/image112.png"/><Relationship Id="rId4" Type="http://schemas.openxmlformats.org/officeDocument/2006/relationships/image" Target="../media/image98.png"/><Relationship Id="rId9" Type="http://schemas.openxmlformats.org/officeDocument/2006/relationships/image" Target="../media/image102.png"/><Relationship Id="rId14" Type="http://schemas.openxmlformats.org/officeDocument/2006/relationships/image" Target="../media/image1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3" Type="http://schemas.openxmlformats.org/officeDocument/2006/relationships/image" Target="../media/image127.png"/><Relationship Id="rId18" Type="http://schemas.openxmlformats.org/officeDocument/2006/relationships/image" Target="../media/image170.png"/><Relationship Id="rId26" Type="http://schemas.openxmlformats.org/officeDocument/2006/relationships/image" Target="../media/image25.png"/><Relationship Id="rId3" Type="http://schemas.openxmlformats.org/officeDocument/2006/relationships/image" Target="../media/image210.png"/><Relationship Id="rId21" Type="http://schemas.openxmlformats.org/officeDocument/2006/relationships/image" Target="../media/image200.png"/><Relationship Id="rId34" Type="http://schemas.openxmlformats.org/officeDocument/2006/relationships/image" Target="../media/image33.png"/><Relationship Id="rId7" Type="http://schemas.openxmlformats.org/officeDocument/2006/relationships/image" Target="../media/image610.png"/><Relationship Id="rId12" Type="http://schemas.openxmlformats.org/officeDocument/2006/relationships/image" Target="../media/image1110.png"/><Relationship Id="rId17" Type="http://schemas.openxmlformats.org/officeDocument/2006/relationships/image" Target="../media/image160.png"/><Relationship Id="rId25" Type="http://schemas.openxmlformats.org/officeDocument/2006/relationships/image" Target="../media/image240.png"/><Relationship Id="rId33" Type="http://schemas.openxmlformats.org/officeDocument/2006/relationships/image" Target="../media/image32.png"/><Relationship Id="rId2" Type="http://schemas.openxmlformats.org/officeDocument/2006/relationships/image" Target="../media/image114.png"/><Relationship Id="rId16" Type="http://schemas.openxmlformats.org/officeDocument/2006/relationships/image" Target="../media/image150.png"/><Relationship Id="rId20" Type="http://schemas.openxmlformats.org/officeDocument/2006/relationships/image" Target="../media/image190.pn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image" Target="../media/image1010.png"/><Relationship Id="rId24" Type="http://schemas.openxmlformats.org/officeDocument/2006/relationships/image" Target="../media/image230.png"/><Relationship Id="rId32" Type="http://schemas.openxmlformats.org/officeDocument/2006/relationships/image" Target="../media/image31.png"/><Relationship Id="rId5" Type="http://schemas.openxmlformats.org/officeDocument/2006/relationships/image" Target="../media/image410.png"/><Relationship Id="rId15" Type="http://schemas.openxmlformats.org/officeDocument/2006/relationships/image" Target="../media/image140.png"/><Relationship Id="rId23" Type="http://schemas.openxmlformats.org/officeDocument/2006/relationships/image" Target="../media/image220.png"/><Relationship Id="rId28" Type="http://schemas.openxmlformats.org/officeDocument/2006/relationships/image" Target="../media/image27.png"/><Relationship Id="rId10" Type="http://schemas.openxmlformats.org/officeDocument/2006/relationships/image" Target="../media/image910.png"/><Relationship Id="rId19" Type="http://schemas.openxmlformats.org/officeDocument/2006/relationships/image" Target="../media/image180.png"/><Relationship Id="rId31" Type="http://schemas.openxmlformats.org/officeDocument/2006/relationships/image" Target="../media/image30.png"/><Relationship Id="rId4" Type="http://schemas.openxmlformats.org/officeDocument/2006/relationships/image" Target="../media/image310.png"/><Relationship Id="rId9" Type="http://schemas.openxmlformats.org/officeDocument/2006/relationships/image" Target="../media/image810.png"/><Relationship Id="rId14" Type="http://schemas.openxmlformats.org/officeDocument/2006/relationships/image" Target="../media/image130.png"/><Relationship Id="rId22" Type="http://schemas.openxmlformats.org/officeDocument/2006/relationships/image" Target="../media/image21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10.png"/></Relationships>
</file>

<file path=ppt/slides/_rels/slide1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2.png"/><Relationship Id="rId18" Type="http://schemas.openxmlformats.org/officeDocument/2006/relationships/image" Target="../media/image66.png"/><Relationship Id="rId3" Type="http://schemas.openxmlformats.org/officeDocument/2006/relationships/image" Target="../media/image45.png"/><Relationship Id="rId7" Type="http://schemas.openxmlformats.org/officeDocument/2006/relationships/image" Target="../media/image117.png"/><Relationship Id="rId12" Type="http://schemas.openxmlformats.org/officeDocument/2006/relationships/image" Target="../media/image810.png"/><Relationship Id="rId17" Type="http://schemas.openxmlformats.org/officeDocument/2006/relationships/image" Target="../media/image126.png"/><Relationship Id="rId2" Type="http://schemas.openxmlformats.org/officeDocument/2006/relationships/image" Target="../media/image115.png"/><Relationship Id="rId16" Type="http://schemas.openxmlformats.org/officeDocument/2006/relationships/image" Target="../media/image125.png"/><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121.png"/><Relationship Id="rId5" Type="http://schemas.openxmlformats.org/officeDocument/2006/relationships/image" Target="../media/image40.png"/><Relationship Id="rId15" Type="http://schemas.openxmlformats.org/officeDocument/2006/relationships/image" Target="../media/image124.png"/><Relationship Id="rId10" Type="http://schemas.openxmlformats.org/officeDocument/2006/relationships/image" Target="../media/image120.png"/><Relationship Id="rId4" Type="http://schemas.openxmlformats.org/officeDocument/2006/relationships/image" Target="../media/image116.png"/><Relationship Id="rId9" Type="http://schemas.openxmlformats.org/officeDocument/2006/relationships/image" Target="../media/image119.png"/><Relationship Id="rId14" Type="http://schemas.openxmlformats.org/officeDocument/2006/relationships/image" Target="../media/image1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image" Target="../media/image58.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6.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86.png"/><Relationship Id="rId18" Type="http://schemas.openxmlformats.org/officeDocument/2006/relationships/image" Target="../media/image91.png"/><Relationship Id="rId3" Type="http://schemas.openxmlformats.org/officeDocument/2006/relationships/image" Target="../media/image78.png"/><Relationship Id="rId21" Type="http://schemas.openxmlformats.org/officeDocument/2006/relationships/image" Target="../media/image94.png"/><Relationship Id="rId7" Type="http://schemas.openxmlformats.org/officeDocument/2006/relationships/image" Target="../media/image82.png"/><Relationship Id="rId12" Type="http://schemas.openxmlformats.org/officeDocument/2006/relationships/image" Target="../media/image85.png"/><Relationship Id="rId17" Type="http://schemas.openxmlformats.org/officeDocument/2006/relationships/image" Target="../media/image90.png"/><Relationship Id="rId2" Type="http://schemas.openxmlformats.org/officeDocument/2006/relationships/image" Target="../media/image77.png"/><Relationship Id="rId16" Type="http://schemas.openxmlformats.org/officeDocument/2006/relationships/image" Target="../media/image89.png"/><Relationship Id="rId20" Type="http://schemas.openxmlformats.org/officeDocument/2006/relationships/image" Target="../media/image93.png"/><Relationship Id="rId1" Type="http://schemas.openxmlformats.org/officeDocument/2006/relationships/slideLayout" Target="../slideLayouts/slideLayout6.xml"/><Relationship Id="rId6" Type="http://schemas.openxmlformats.org/officeDocument/2006/relationships/image" Target="../media/image81.png"/><Relationship Id="rId11" Type="http://schemas.openxmlformats.org/officeDocument/2006/relationships/image" Target="../media/image84.png"/><Relationship Id="rId5" Type="http://schemas.openxmlformats.org/officeDocument/2006/relationships/image" Target="../media/image80.png"/><Relationship Id="rId15" Type="http://schemas.openxmlformats.org/officeDocument/2006/relationships/image" Target="../media/image88.png"/><Relationship Id="rId10" Type="http://schemas.openxmlformats.org/officeDocument/2006/relationships/image" Target="../media/image41.png"/><Relationship Id="rId19" Type="http://schemas.openxmlformats.org/officeDocument/2006/relationships/image" Target="../media/image92.png"/><Relationship Id="rId4" Type="http://schemas.openxmlformats.org/officeDocument/2006/relationships/image" Target="../media/image79.png"/><Relationship Id="rId9" Type="http://schemas.openxmlformats.org/officeDocument/2006/relationships/image" Target="../media/image83.png"/><Relationship Id="rId14" Type="http://schemas.openxmlformats.org/officeDocument/2006/relationships/image" Target="../media/image87.png"/><Relationship Id="rId22" Type="http://schemas.openxmlformats.org/officeDocument/2006/relationships/image" Target="../media/image9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19EE-9E5C-7A4B-7A6A-B30FF0616475}"/>
              </a:ext>
            </a:extLst>
          </p:cNvPr>
          <p:cNvSpPr>
            <a:spLocks noGrp="1"/>
          </p:cNvSpPr>
          <p:nvPr>
            <p:ph type="ctrTitle"/>
          </p:nvPr>
        </p:nvSpPr>
        <p:spPr/>
        <p:txBody>
          <a:bodyPr>
            <a:normAutofit fontScale="90000"/>
          </a:bodyPr>
          <a:lstStyle/>
          <a:p>
            <a:r>
              <a:rPr lang="en-US" dirty="0"/>
              <a:t>Detecting Structurally Equivalent Chemical Reaction Networks</a:t>
            </a:r>
          </a:p>
        </p:txBody>
      </p:sp>
      <p:sp>
        <p:nvSpPr>
          <p:cNvPr id="3" name="Subtitle 2">
            <a:extLst>
              <a:ext uri="{FF2B5EF4-FFF2-40B4-BE49-F238E27FC236}">
                <a16:creationId xmlns:a16="http://schemas.microsoft.com/office/drawing/2014/main" id="{EF31E9BF-54F7-C730-2A04-50A0C6A076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107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147145" y="165430"/>
            <a:ext cx="11887199" cy="713182"/>
          </a:xfrm>
        </p:spPr>
        <p:txBody>
          <a:bodyPr>
            <a:normAutofit/>
          </a:bodyPr>
          <a:lstStyle/>
          <a:p>
            <a:r>
              <a:rPr lang="en-US" sz="3600" dirty="0"/>
              <a:t>DSIRN: Detecting Structurally Identical Reaction Networks: 2</a:t>
            </a:r>
          </a:p>
        </p:txBody>
      </p:sp>
      <p:graphicFrame>
        <p:nvGraphicFramePr>
          <p:cNvPr id="49" name="Table 48">
            <a:extLst>
              <a:ext uri="{FF2B5EF4-FFF2-40B4-BE49-F238E27FC236}">
                <a16:creationId xmlns:a16="http://schemas.microsoft.com/office/drawing/2014/main" id="{F65F09B3-FA0A-A947-3A08-34E0166C5B2B}"/>
              </a:ext>
            </a:extLst>
          </p:cNvPr>
          <p:cNvGraphicFramePr>
            <a:graphicFrameLocks noGrp="1"/>
          </p:cNvGraphicFramePr>
          <p:nvPr>
            <p:extLst>
              <p:ext uri="{D42A27DB-BD31-4B8C-83A1-F6EECF244321}">
                <p14:modId xmlns:p14="http://schemas.microsoft.com/office/powerpoint/2010/main" val="2824559832"/>
              </p:ext>
            </p:extLst>
          </p:nvPr>
        </p:nvGraphicFramePr>
        <p:xfrm>
          <a:off x="1105773" y="1831618"/>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37A72DC-79FA-C11E-BB30-295FB4FE8486}"/>
                  </a:ext>
                </a:extLst>
              </p:cNvPr>
              <p:cNvSpPr txBox="1"/>
              <p:nvPr/>
            </p:nvSpPr>
            <p:spPr>
              <a:xfrm>
                <a:off x="1343898" y="295616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50" name="TextBox 49">
                <a:extLst>
                  <a:ext uri="{FF2B5EF4-FFF2-40B4-BE49-F238E27FC236}">
                    <a16:creationId xmlns:a16="http://schemas.microsoft.com/office/drawing/2014/main" id="{B37A72DC-79FA-C11E-BB30-295FB4FE8486}"/>
                  </a:ext>
                </a:extLst>
              </p:cNvPr>
              <p:cNvSpPr txBox="1">
                <a:spLocks noRot="1" noChangeAspect="1" noMove="1" noResize="1" noEditPoints="1" noAdjustHandles="1" noChangeArrowheads="1" noChangeShapeType="1" noTextEdit="1"/>
              </p:cNvSpPr>
              <p:nvPr/>
            </p:nvSpPr>
            <p:spPr>
              <a:xfrm>
                <a:off x="1343898" y="2956161"/>
                <a:ext cx="303736" cy="276999"/>
              </a:xfrm>
              <a:prstGeom prst="rect">
                <a:avLst/>
              </a:prstGeom>
              <a:blipFill>
                <a:blip r:embed="rId2"/>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E02B6A3-637F-EAF6-4898-5DC9D5A4BCDA}"/>
                  </a:ext>
                </a:extLst>
              </p:cNvPr>
              <p:cNvSpPr txBox="1"/>
              <p:nvPr/>
            </p:nvSpPr>
            <p:spPr>
              <a:xfrm>
                <a:off x="1328133" y="260406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1" name="TextBox 50">
                <a:extLst>
                  <a:ext uri="{FF2B5EF4-FFF2-40B4-BE49-F238E27FC236}">
                    <a16:creationId xmlns:a16="http://schemas.microsoft.com/office/drawing/2014/main" id="{AE02B6A3-637F-EAF6-4898-5DC9D5A4BCDA}"/>
                  </a:ext>
                </a:extLst>
              </p:cNvPr>
              <p:cNvSpPr txBox="1">
                <a:spLocks noRot="1" noChangeAspect="1" noMove="1" noResize="1" noEditPoints="1" noAdjustHandles="1" noChangeArrowheads="1" noChangeShapeType="1" noTextEdit="1"/>
              </p:cNvSpPr>
              <p:nvPr/>
            </p:nvSpPr>
            <p:spPr>
              <a:xfrm>
                <a:off x="1328133" y="2604062"/>
                <a:ext cx="303736" cy="276999"/>
              </a:xfrm>
              <a:prstGeom prst="rect">
                <a:avLst/>
              </a:prstGeom>
              <a:blipFill>
                <a:blip r:embed="rId3"/>
                <a:stretch>
                  <a:fillRect l="-16000" r="-4000"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1BD9231-EC02-2B63-4F8F-9E60410E0A93}"/>
                  </a:ext>
                </a:extLst>
              </p:cNvPr>
              <p:cNvSpPr txBox="1"/>
              <p:nvPr/>
            </p:nvSpPr>
            <p:spPr>
              <a:xfrm>
                <a:off x="1370178" y="2225696"/>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52" name="TextBox 51">
                <a:extLst>
                  <a:ext uri="{FF2B5EF4-FFF2-40B4-BE49-F238E27FC236}">
                    <a16:creationId xmlns:a16="http://schemas.microsoft.com/office/drawing/2014/main" id="{D1BD9231-EC02-2B63-4F8F-9E60410E0A93}"/>
                  </a:ext>
                </a:extLst>
              </p:cNvPr>
              <p:cNvSpPr txBox="1">
                <a:spLocks noRot="1" noChangeAspect="1" noMove="1" noResize="1" noEditPoints="1" noAdjustHandles="1" noChangeArrowheads="1" noChangeShapeType="1" noTextEdit="1"/>
              </p:cNvSpPr>
              <p:nvPr/>
            </p:nvSpPr>
            <p:spPr>
              <a:xfrm>
                <a:off x="1370178" y="2225696"/>
                <a:ext cx="298415" cy="276999"/>
              </a:xfrm>
              <a:prstGeom prst="rect">
                <a:avLst/>
              </a:prstGeom>
              <a:blipFill>
                <a:blip r:embed="rId4"/>
                <a:stretch>
                  <a:fillRect l="-20833"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2DB22CC-8F09-74A0-818C-7FFD1FB8A9F7}"/>
                  </a:ext>
                </a:extLst>
              </p:cNvPr>
              <p:cNvSpPr txBox="1"/>
              <p:nvPr/>
            </p:nvSpPr>
            <p:spPr>
              <a:xfrm>
                <a:off x="676398" y="1831618"/>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53" name="TextBox 52">
                <a:extLst>
                  <a:ext uri="{FF2B5EF4-FFF2-40B4-BE49-F238E27FC236}">
                    <a16:creationId xmlns:a16="http://schemas.microsoft.com/office/drawing/2014/main" id="{52DB22CC-8F09-74A0-818C-7FFD1FB8A9F7}"/>
                  </a:ext>
                </a:extLst>
              </p:cNvPr>
              <p:cNvSpPr txBox="1">
                <a:spLocks noRot="1" noChangeAspect="1" noMove="1" noResize="1" noEditPoints="1" noAdjustHandles="1" noChangeArrowheads="1" noChangeShapeType="1" noTextEdit="1"/>
              </p:cNvSpPr>
              <p:nvPr/>
            </p:nvSpPr>
            <p:spPr>
              <a:xfrm>
                <a:off x="676398" y="1831618"/>
                <a:ext cx="373436" cy="276999"/>
              </a:xfrm>
              <a:prstGeom prst="rect">
                <a:avLst/>
              </a:prstGeom>
              <a:blipFill>
                <a:blip r:embed="rId5"/>
                <a:stretch>
                  <a:fillRect l="-13333" r="-6667" b="-1304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13EB92E3-081E-88B8-E85B-CE48D981CB15}"/>
              </a:ext>
            </a:extLst>
          </p:cNvPr>
          <p:cNvSpPr txBox="1"/>
          <p:nvPr/>
        </p:nvSpPr>
        <p:spPr>
          <a:xfrm>
            <a:off x="228243" y="2224011"/>
            <a:ext cx="914033" cy="307777"/>
          </a:xfrm>
          <a:prstGeom prst="rect">
            <a:avLst/>
          </a:prstGeom>
          <a:noFill/>
        </p:spPr>
        <p:txBody>
          <a:bodyPr wrap="none" rtlCol="0">
            <a:spAutoFit/>
          </a:bodyPr>
          <a:lstStyle/>
          <a:p>
            <a:r>
              <a:rPr lang="en-US" sz="1400" dirty="0"/>
              <a:t>1,000,001</a:t>
            </a:r>
          </a:p>
        </p:txBody>
      </p:sp>
      <p:sp>
        <p:nvSpPr>
          <p:cNvPr id="56" name="TextBox 55">
            <a:extLst>
              <a:ext uri="{FF2B5EF4-FFF2-40B4-BE49-F238E27FC236}">
                <a16:creationId xmlns:a16="http://schemas.microsoft.com/office/drawing/2014/main" id="{8A2CB7AC-436D-B39A-715C-B94D4CC7F47D}"/>
              </a:ext>
            </a:extLst>
          </p:cNvPr>
          <p:cNvSpPr txBox="1"/>
          <p:nvPr/>
        </p:nvSpPr>
        <p:spPr>
          <a:xfrm>
            <a:off x="193710" y="2602773"/>
            <a:ext cx="1045084" cy="307777"/>
          </a:xfrm>
          <a:prstGeom prst="rect">
            <a:avLst/>
          </a:prstGeom>
          <a:noFill/>
        </p:spPr>
        <p:txBody>
          <a:bodyPr wrap="square">
            <a:spAutoFit/>
          </a:bodyPr>
          <a:lstStyle/>
          <a:p>
            <a:r>
              <a:rPr lang="en-US" sz="1400" dirty="0"/>
              <a:t>1,000,001</a:t>
            </a:r>
          </a:p>
        </p:txBody>
      </p:sp>
      <p:sp>
        <p:nvSpPr>
          <p:cNvPr id="57" name="TextBox 56">
            <a:extLst>
              <a:ext uri="{FF2B5EF4-FFF2-40B4-BE49-F238E27FC236}">
                <a16:creationId xmlns:a16="http://schemas.microsoft.com/office/drawing/2014/main" id="{96F61A37-D9B9-056A-65C1-413CBAA6DA97}"/>
              </a:ext>
            </a:extLst>
          </p:cNvPr>
          <p:cNvSpPr txBox="1"/>
          <p:nvPr/>
        </p:nvSpPr>
        <p:spPr>
          <a:xfrm>
            <a:off x="177945" y="2965382"/>
            <a:ext cx="1045084" cy="307777"/>
          </a:xfrm>
          <a:prstGeom prst="rect">
            <a:avLst/>
          </a:prstGeom>
          <a:noFill/>
        </p:spPr>
        <p:txBody>
          <a:bodyPr wrap="square">
            <a:spAutoFit/>
          </a:bodyPr>
          <a:lstStyle/>
          <a:p>
            <a:r>
              <a:rPr lang="en-US" sz="1400" dirty="0"/>
              <a:t>1,001,000</a:t>
            </a:r>
          </a:p>
        </p:txBody>
      </p:sp>
      <p:sp>
        <p:nvSpPr>
          <p:cNvPr id="59" name="TextBox 58">
            <a:extLst>
              <a:ext uri="{FF2B5EF4-FFF2-40B4-BE49-F238E27FC236}">
                <a16:creationId xmlns:a16="http://schemas.microsoft.com/office/drawing/2014/main" id="{2181E07C-C12F-C435-A821-C0282B171E95}"/>
              </a:ext>
            </a:extLst>
          </p:cNvPr>
          <p:cNvSpPr txBox="1"/>
          <p:nvPr/>
        </p:nvSpPr>
        <p:spPr>
          <a:xfrm rot="5400000">
            <a:off x="2211474" y="1284456"/>
            <a:ext cx="915711" cy="307777"/>
          </a:xfrm>
          <a:prstGeom prst="rect">
            <a:avLst/>
          </a:prstGeom>
          <a:noFill/>
        </p:spPr>
        <p:txBody>
          <a:bodyPr wrap="square">
            <a:spAutoFit/>
          </a:bodyPr>
          <a:lstStyle/>
          <a:p>
            <a:r>
              <a:rPr lang="en-US" sz="1400" dirty="0"/>
              <a:t>2,000,001</a:t>
            </a:r>
          </a:p>
        </p:txBody>
      </p:sp>
      <p:sp>
        <p:nvSpPr>
          <p:cNvPr id="60" name="TextBox 59">
            <a:extLst>
              <a:ext uri="{FF2B5EF4-FFF2-40B4-BE49-F238E27FC236}">
                <a16:creationId xmlns:a16="http://schemas.microsoft.com/office/drawing/2014/main" id="{F9C6C992-9E4B-38A6-3E5C-785115D5FE71}"/>
              </a:ext>
            </a:extLst>
          </p:cNvPr>
          <p:cNvSpPr txBox="1"/>
          <p:nvPr/>
        </p:nvSpPr>
        <p:spPr>
          <a:xfrm rot="5400000">
            <a:off x="1631448" y="1285978"/>
            <a:ext cx="915711" cy="307777"/>
          </a:xfrm>
          <a:prstGeom prst="rect">
            <a:avLst/>
          </a:prstGeom>
          <a:noFill/>
        </p:spPr>
        <p:txBody>
          <a:bodyPr wrap="square">
            <a:spAutoFit/>
          </a:bodyPr>
          <a:lstStyle/>
          <a:p>
            <a:r>
              <a:rPr lang="en-US" sz="1400" dirty="0"/>
              <a:t>1,001,001</a:t>
            </a:r>
          </a:p>
        </p:txBody>
      </p:sp>
      <p:graphicFrame>
        <p:nvGraphicFramePr>
          <p:cNvPr id="61" name="Table 60">
            <a:extLst>
              <a:ext uri="{FF2B5EF4-FFF2-40B4-BE49-F238E27FC236}">
                <a16:creationId xmlns:a16="http://schemas.microsoft.com/office/drawing/2014/main" id="{B3F53F42-BCDA-BC3A-A992-07B7CB912B05}"/>
              </a:ext>
            </a:extLst>
          </p:cNvPr>
          <p:cNvGraphicFramePr>
            <a:graphicFrameLocks noGrp="1"/>
          </p:cNvGraphicFramePr>
          <p:nvPr>
            <p:extLst>
              <p:ext uri="{D42A27DB-BD31-4B8C-83A1-F6EECF244321}">
                <p14:modId xmlns:p14="http://schemas.microsoft.com/office/powerpoint/2010/main" val="1738147792"/>
              </p:ext>
            </p:extLst>
          </p:nvPr>
        </p:nvGraphicFramePr>
        <p:xfrm>
          <a:off x="4236276" y="1886785"/>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7E68331-D015-9F91-6F3F-153D56CFEE06}"/>
                  </a:ext>
                </a:extLst>
              </p:cNvPr>
              <p:cNvSpPr txBox="1"/>
              <p:nvPr/>
            </p:nvSpPr>
            <p:spPr>
              <a:xfrm>
                <a:off x="4474401" y="301132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62" name="TextBox 61">
                <a:extLst>
                  <a:ext uri="{FF2B5EF4-FFF2-40B4-BE49-F238E27FC236}">
                    <a16:creationId xmlns:a16="http://schemas.microsoft.com/office/drawing/2014/main" id="{67E68331-D015-9F91-6F3F-153D56CFEE06}"/>
                  </a:ext>
                </a:extLst>
              </p:cNvPr>
              <p:cNvSpPr txBox="1">
                <a:spLocks noRot="1" noChangeAspect="1" noMove="1" noResize="1" noEditPoints="1" noAdjustHandles="1" noChangeArrowheads="1" noChangeShapeType="1" noTextEdit="1"/>
              </p:cNvSpPr>
              <p:nvPr/>
            </p:nvSpPr>
            <p:spPr>
              <a:xfrm>
                <a:off x="4474401" y="3011328"/>
                <a:ext cx="303736" cy="276999"/>
              </a:xfrm>
              <a:prstGeom prst="rect">
                <a:avLst/>
              </a:prstGeom>
              <a:blipFill>
                <a:blip r:embed="rId6"/>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AB34D2D-28C0-5BDF-1098-69A66A952FBD}"/>
                  </a:ext>
                </a:extLst>
              </p:cNvPr>
              <p:cNvSpPr txBox="1"/>
              <p:nvPr/>
            </p:nvSpPr>
            <p:spPr>
              <a:xfrm>
                <a:off x="4458636" y="2659229"/>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63" name="TextBox 62">
                <a:extLst>
                  <a:ext uri="{FF2B5EF4-FFF2-40B4-BE49-F238E27FC236}">
                    <a16:creationId xmlns:a16="http://schemas.microsoft.com/office/drawing/2014/main" id="{4AB34D2D-28C0-5BDF-1098-69A66A952FBD}"/>
                  </a:ext>
                </a:extLst>
              </p:cNvPr>
              <p:cNvSpPr txBox="1">
                <a:spLocks noRot="1" noChangeAspect="1" noMove="1" noResize="1" noEditPoints="1" noAdjustHandles="1" noChangeArrowheads="1" noChangeShapeType="1" noTextEdit="1"/>
              </p:cNvSpPr>
              <p:nvPr/>
            </p:nvSpPr>
            <p:spPr>
              <a:xfrm>
                <a:off x="4458636" y="2659229"/>
                <a:ext cx="303736" cy="276999"/>
              </a:xfrm>
              <a:prstGeom prst="rect">
                <a:avLst/>
              </a:prstGeom>
              <a:blipFill>
                <a:blip r:embed="rId7"/>
                <a:stretch>
                  <a:fillRect l="-12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BBEB658-D6FC-D6BA-2A0B-A37266264E83}"/>
                  </a:ext>
                </a:extLst>
              </p:cNvPr>
              <p:cNvSpPr txBox="1"/>
              <p:nvPr/>
            </p:nvSpPr>
            <p:spPr>
              <a:xfrm>
                <a:off x="4500681" y="2280863"/>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64" name="TextBox 63">
                <a:extLst>
                  <a:ext uri="{FF2B5EF4-FFF2-40B4-BE49-F238E27FC236}">
                    <a16:creationId xmlns:a16="http://schemas.microsoft.com/office/drawing/2014/main" id="{DBBEB658-D6FC-D6BA-2A0B-A37266264E83}"/>
                  </a:ext>
                </a:extLst>
              </p:cNvPr>
              <p:cNvSpPr txBox="1">
                <a:spLocks noRot="1" noChangeAspect="1" noMove="1" noResize="1" noEditPoints="1" noAdjustHandles="1" noChangeArrowheads="1" noChangeShapeType="1" noTextEdit="1"/>
              </p:cNvSpPr>
              <p:nvPr/>
            </p:nvSpPr>
            <p:spPr>
              <a:xfrm>
                <a:off x="4500681" y="2280863"/>
                <a:ext cx="298415" cy="276999"/>
              </a:xfrm>
              <a:prstGeom prst="rect">
                <a:avLst/>
              </a:prstGeom>
              <a:blipFill>
                <a:blip r:embed="rId8"/>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EEC9824-C81A-5BA0-1EA7-EDE406B5396B}"/>
                  </a:ext>
                </a:extLst>
              </p:cNvPr>
              <p:cNvSpPr txBox="1"/>
              <p:nvPr/>
            </p:nvSpPr>
            <p:spPr>
              <a:xfrm>
                <a:off x="3838434" y="1886785"/>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65" name="TextBox 64">
                <a:extLst>
                  <a:ext uri="{FF2B5EF4-FFF2-40B4-BE49-F238E27FC236}">
                    <a16:creationId xmlns:a16="http://schemas.microsoft.com/office/drawing/2014/main" id="{2EEC9824-C81A-5BA0-1EA7-EDE406B5396B}"/>
                  </a:ext>
                </a:extLst>
              </p:cNvPr>
              <p:cNvSpPr txBox="1">
                <a:spLocks noRot="1" noChangeAspect="1" noMove="1" noResize="1" noEditPoints="1" noAdjustHandles="1" noChangeArrowheads="1" noChangeShapeType="1" noTextEdit="1"/>
              </p:cNvSpPr>
              <p:nvPr/>
            </p:nvSpPr>
            <p:spPr>
              <a:xfrm>
                <a:off x="3838434" y="1886785"/>
                <a:ext cx="373436" cy="276999"/>
              </a:xfrm>
              <a:prstGeom prst="rect">
                <a:avLst/>
              </a:prstGeom>
              <a:blipFill>
                <a:blip r:embed="rId9"/>
                <a:stretch>
                  <a:fillRect l="-13333" r="-6667" b="-13043"/>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9E9A749A-2852-835D-E100-11BC77FA6A95}"/>
              </a:ext>
            </a:extLst>
          </p:cNvPr>
          <p:cNvSpPr txBox="1"/>
          <p:nvPr/>
        </p:nvSpPr>
        <p:spPr>
          <a:xfrm>
            <a:off x="3390279" y="2279178"/>
            <a:ext cx="914033" cy="307777"/>
          </a:xfrm>
          <a:prstGeom prst="rect">
            <a:avLst/>
          </a:prstGeom>
          <a:noFill/>
        </p:spPr>
        <p:txBody>
          <a:bodyPr wrap="none" rtlCol="0">
            <a:spAutoFit/>
          </a:bodyPr>
          <a:lstStyle/>
          <a:p>
            <a:r>
              <a:rPr lang="en-US" sz="1400" dirty="0"/>
              <a:t>1,000,001</a:t>
            </a:r>
          </a:p>
        </p:txBody>
      </p:sp>
      <p:sp>
        <p:nvSpPr>
          <p:cNvPr id="67" name="TextBox 66">
            <a:extLst>
              <a:ext uri="{FF2B5EF4-FFF2-40B4-BE49-F238E27FC236}">
                <a16:creationId xmlns:a16="http://schemas.microsoft.com/office/drawing/2014/main" id="{54A913AE-95C5-0021-B1C1-2E93CCCC87DD}"/>
              </a:ext>
            </a:extLst>
          </p:cNvPr>
          <p:cNvSpPr txBox="1"/>
          <p:nvPr/>
        </p:nvSpPr>
        <p:spPr>
          <a:xfrm>
            <a:off x="3355746" y="2657940"/>
            <a:ext cx="1045084" cy="307777"/>
          </a:xfrm>
          <a:prstGeom prst="rect">
            <a:avLst/>
          </a:prstGeom>
          <a:noFill/>
        </p:spPr>
        <p:txBody>
          <a:bodyPr wrap="square">
            <a:spAutoFit/>
          </a:bodyPr>
          <a:lstStyle/>
          <a:p>
            <a:r>
              <a:rPr lang="en-US" sz="1400" dirty="0"/>
              <a:t>1,000,001</a:t>
            </a:r>
          </a:p>
        </p:txBody>
      </p:sp>
      <p:sp>
        <p:nvSpPr>
          <p:cNvPr id="68" name="TextBox 67">
            <a:extLst>
              <a:ext uri="{FF2B5EF4-FFF2-40B4-BE49-F238E27FC236}">
                <a16:creationId xmlns:a16="http://schemas.microsoft.com/office/drawing/2014/main" id="{78DB7B0F-7A74-6299-69AB-1233F6F9074C}"/>
              </a:ext>
            </a:extLst>
          </p:cNvPr>
          <p:cNvSpPr txBox="1"/>
          <p:nvPr/>
        </p:nvSpPr>
        <p:spPr>
          <a:xfrm>
            <a:off x="3339981" y="3020549"/>
            <a:ext cx="1045084" cy="307777"/>
          </a:xfrm>
          <a:prstGeom prst="rect">
            <a:avLst/>
          </a:prstGeom>
          <a:noFill/>
        </p:spPr>
        <p:txBody>
          <a:bodyPr wrap="square">
            <a:spAutoFit/>
          </a:bodyPr>
          <a:lstStyle/>
          <a:p>
            <a:r>
              <a:rPr lang="en-US" sz="1400" dirty="0"/>
              <a:t>1,001,000</a:t>
            </a:r>
          </a:p>
        </p:txBody>
      </p:sp>
      <p:sp>
        <p:nvSpPr>
          <p:cNvPr id="71" name="TextBox 70">
            <a:extLst>
              <a:ext uri="{FF2B5EF4-FFF2-40B4-BE49-F238E27FC236}">
                <a16:creationId xmlns:a16="http://schemas.microsoft.com/office/drawing/2014/main" id="{91AA713E-936A-7F5F-EA70-2EB0A38876D2}"/>
              </a:ext>
            </a:extLst>
          </p:cNvPr>
          <p:cNvSpPr txBox="1"/>
          <p:nvPr/>
        </p:nvSpPr>
        <p:spPr>
          <a:xfrm rot="5400000">
            <a:off x="5342691" y="1300222"/>
            <a:ext cx="915711" cy="307777"/>
          </a:xfrm>
          <a:prstGeom prst="rect">
            <a:avLst/>
          </a:prstGeom>
          <a:noFill/>
        </p:spPr>
        <p:txBody>
          <a:bodyPr wrap="square">
            <a:spAutoFit/>
          </a:bodyPr>
          <a:lstStyle/>
          <a:p>
            <a:r>
              <a:rPr lang="en-US" sz="1400" dirty="0"/>
              <a:t>2,000,001</a:t>
            </a:r>
          </a:p>
        </p:txBody>
      </p:sp>
      <p:sp>
        <p:nvSpPr>
          <p:cNvPr id="72" name="TextBox 71">
            <a:extLst>
              <a:ext uri="{FF2B5EF4-FFF2-40B4-BE49-F238E27FC236}">
                <a16:creationId xmlns:a16="http://schemas.microsoft.com/office/drawing/2014/main" id="{F54270F8-2C9E-A085-AF8A-E3BC9DDE4C55}"/>
              </a:ext>
            </a:extLst>
          </p:cNvPr>
          <p:cNvSpPr txBox="1"/>
          <p:nvPr/>
        </p:nvSpPr>
        <p:spPr>
          <a:xfrm rot="5400000">
            <a:off x="4762665" y="1301744"/>
            <a:ext cx="915711" cy="307777"/>
          </a:xfrm>
          <a:prstGeom prst="rect">
            <a:avLst/>
          </a:prstGeom>
          <a:noFill/>
        </p:spPr>
        <p:txBody>
          <a:bodyPr wrap="square">
            <a:spAutoFit/>
          </a:bodyPr>
          <a:lstStyle/>
          <a:p>
            <a:r>
              <a:rPr lang="en-US" sz="1400" dirty="0"/>
              <a:t>1,001,001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D99D63-3DE6-EFBA-D81F-FAE6FB70EF0C}"/>
                  </a:ext>
                </a:extLst>
              </p:cNvPr>
              <p:cNvSpPr txBox="1"/>
              <p:nvPr/>
            </p:nvSpPr>
            <p:spPr>
              <a:xfrm>
                <a:off x="3119210" y="255868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92D99D63-3DE6-EFBA-D81F-FAE6FB70EF0C}"/>
                  </a:ext>
                </a:extLst>
              </p:cNvPr>
              <p:cNvSpPr txBox="1">
                <a:spLocks noRot="1" noChangeAspect="1" noMove="1" noResize="1" noEditPoints="1" noAdjustHandles="1" noChangeArrowheads="1" noChangeShapeType="1" noTextEdit="1"/>
              </p:cNvSpPr>
              <p:nvPr/>
            </p:nvSpPr>
            <p:spPr>
              <a:xfrm>
                <a:off x="3119210" y="2558685"/>
                <a:ext cx="226024" cy="276999"/>
              </a:xfrm>
              <a:prstGeom prst="rect">
                <a:avLst/>
              </a:prstGeom>
              <a:blipFill>
                <a:blip r:embed="rId10"/>
                <a:stretch>
                  <a:fillRect l="-10526" r="-1052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F84B3C0-64E4-5C7F-463B-5AD91EDE6C3C}"/>
              </a:ext>
            </a:extLst>
          </p:cNvPr>
          <p:cNvSpPr txBox="1"/>
          <p:nvPr/>
        </p:nvSpPr>
        <p:spPr>
          <a:xfrm>
            <a:off x="3097012" y="2259017"/>
            <a:ext cx="292068" cy="369332"/>
          </a:xfrm>
          <a:prstGeom prst="rect">
            <a:avLst/>
          </a:prstGeom>
          <a:noFill/>
        </p:spPr>
        <p:txBody>
          <a:bodyPr wrap="none" rtlCol="0">
            <a:spAutoFit/>
          </a:bodyPr>
          <a:lstStyle/>
          <a:p>
            <a:r>
              <a:rPr lang="en-US" dirty="0"/>
              <a:t>?</a:t>
            </a:r>
          </a:p>
        </p:txBody>
      </p:sp>
      <p:graphicFrame>
        <p:nvGraphicFramePr>
          <p:cNvPr id="8" name="Table 7">
            <a:extLst>
              <a:ext uri="{FF2B5EF4-FFF2-40B4-BE49-F238E27FC236}">
                <a16:creationId xmlns:a16="http://schemas.microsoft.com/office/drawing/2014/main" id="{95C7D536-5263-4993-0167-F6ABFC8E0407}"/>
              </a:ext>
            </a:extLst>
          </p:cNvPr>
          <p:cNvGraphicFramePr>
            <a:graphicFrameLocks noGrp="1"/>
          </p:cNvGraphicFramePr>
          <p:nvPr>
            <p:extLst>
              <p:ext uri="{D42A27DB-BD31-4B8C-83A1-F6EECF244321}">
                <p14:modId xmlns:p14="http://schemas.microsoft.com/office/powerpoint/2010/main" val="1284951433"/>
              </p:ext>
            </p:extLst>
          </p:nvPr>
        </p:nvGraphicFramePr>
        <p:xfrm>
          <a:off x="1016437" y="4779762"/>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83BF19-0623-1635-6E6E-DB2869A67835}"/>
                  </a:ext>
                </a:extLst>
              </p:cNvPr>
              <p:cNvSpPr txBox="1"/>
              <p:nvPr/>
            </p:nvSpPr>
            <p:spPr>
              <a:xfrm>
                <a:off x="1254562" y="5904305"/>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9" name="TextBox 8">
                <a:extLst>
                  <a:ext uri="{FF2B5EF4-FFF2-40B4-BE49-F238E27FC236}">
                    <a16:creationId xmlns:a16="http://schemas.microsoft.com/office/drawing/2014/main" id="{EB83BF19-0623-1635-6E6E-DB2869A67835}"/>
                  </a:ext>
                </a:extLst>
              </p:cNvPr>
              <p:cNvSpPr txBox="1">
                <a:spLocks noRot="1" noChangeAspect="1" noMove="1" noResize="1" noEditPoints="1" noAdjustHandles="1" noChangeArrowheads="1" noChangeShapeType="1" noTextEdit="1"/>
              </p:cNvSpPr>
              <p:nvPr/>
            </p:nvSpPr>
            <p:spPr>
              <a:xfrm>
                <a:off x="1254562" y="5904305"/>
                <a:ext cx="303736" cy="276999"/>
              </a:xfrm>
              <a:prstGeom prst="rect">
                <a:avLst/>
              </a:prstGeom>
              <a:blipFill>
                <a:blip r:embed="rId11"/>
                <a:stretch>
                  <a:fillRect l="-16000" r="-4000"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F35D7E2-34FD-46C5-2D33-AC542255B524}"/>
                  </a:ext>
                </a:extLst>
              </p:cNvPr>
              <p:cNvSpPr txBox="1"/>
              <p:nvPr/>
            </p:nvSpPr>
            <p:spPr>
              <a:xfrm>
                <a:off x="1238797" y="5552206"/>
                <a:ext cx="29841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1</m:t>
                          </m:r>
                        </m:sub>
                      </m:sSub>
                    </m:oMath>
                  </m:oMathPara>
                </a14:m>
                <a:endParaRPr lang="en-US" b="0" dirty="0">
                  <a:solidFill>
                    <a:srgbClr val="FF0000"/>
                  </a:solidFill>
                </a:endParaRPr>
              </a:p>
            </p:txBody>
          </p:sp>
        </mc:Choice>
        <mc:Fallback xmlns="">
          <p:sp>
            <p:nvSpPr>
              <p:cNvPr id="10" name="TextBox 9">
                <a:extLst>
                  <a:ext uri="{FF2B5EF4-FFF2-40B4-BE49-F238E27FC236}">
                    <a16:creationId xmlns:a16="http://schemas.microsoft.com/office/drawing/2014/main" id="{AF35D7E2-34FD-46C5-2D33-AC542255B524}"/>
                  </a:ext>
                </a:extLst>
              </p:cNvPr>
              <p:cNvSpPr txBox="1">
                <a:spLocks noRot="1" noChangeAspect="1" noMove="1" noResize="1" noEditPoints="1" noAdjustHandles="1" noChangeArrowheads="1" noChangeShapeType="1" noTextEdit="1"/>
              </p:cNvSpPr>
              <p:nvPr/>
            </p:nvSpPr>
            <p:spPr>
              <a:xfrm>
                <a:off x="1238797" y="5552206"/>
                <a:ext cx="298415" cy="276999"/>
              </a:xfrm>
              <a:prstGeom prst="rect">
                <a:avLst/>
              </a:prstGeom>
              <a:blipFill>
                <a:blip r:embed="rId12"/>
                <a:stretch>
                  <a:fillRect l="-16667" r="-833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062BB0-8225-A85A-4AAC-5CB9CAA5A432}"/>
                  </a:ext>
                </a:extLst>
              </p:cNvPr>
              <p:cNvSpPr txBox="1"/>
              <p:nvPr/>
            </p:nvSpPr>
            <p:spPr>
              <a:xfrm>
                <a:off x="1280842" y="5173840"/>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2</m:t>
                          </m:r>
                        </m:sub>
                      </m:sSub>
                    </m:oMath>
                  </m:oMathPara>
                </a14:m>
                <a:endParaRPr lang="en-US" b="0" dirty="0"/>
              </a:p>
            </p:txBody>
          </p:sp>
        </mc:Choice>
        <mc:Fallback xmlns="">
          <p:sp>
            <p:nvSpPr>
              <p:cNvPr id="11" name="TextBox 10">
                <a:extLst>
                  <a:ext uri="{FF2B5EF4-FFF2-40B4-BE49-F238E27FC236}">
                    <a16:creationId xmlns:a16="http://schemas.microsoft.com/office/drawing/2014/main" id="{A3062BB0-8225-A85A-4AAC-5CB9CAA5A432}"/>
                  </a:ext>
                </a:extLst>
              </p:cNvPr>
              <p:cNvSpPr txBox="1">
                <a:spLocks noRot="1" noChangeAspect="1" noMove="1" noResize="1" noEditPoints="1" noAdjustHandles="1" noChangeArrowheads="1" noChangeShapeType="1" noTextEdit="1"/>
              </p:cNvSpPr>
              <p:nvPr/>
            </p:nvSpPr>
            <p:spPr>
              <a:xfrm>
                <a:off x="1280842" y="5173840"/>
                <a:ext cx="303736" cy="276999"/>
              </a:xfrm>
              <a:prstGeom prst="rect">
                <a:avLst/>
              </a:prstGeom>
              <a:blipFill>
                <a:blip r:embed="rId13"/>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D2C0AA-0DC7-E71C-1F4B-6AC5E2CD905E}"/>
                  </a:ext>
                </a:extLst>
              </p:cNvPr>
              <p:cNvSpPr txBox="1"/>
              <p:nvPr/>
            </p:nvSpPr>
            <p:spPr>
              <a:xfrm>
                <a:off x="587062" y="4779762"/>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12" name="TextBox 11">
                <a:extLst>
                  <a:ext uri="{FF2B5EF4-FFF2-40B4-BE49-F238E27FC236}">
                    <a16:creationId xmlns:a16="http://schemas.microsoft.com/office/drawing/2014/main" id="{F8D2C0AA-0DC7-E71C-1F4B-6AC5E2CD905E}"/>
                  </a:ext>
                </a:extLst>
              </p:cNvPr>
              <p:cNvSpPr txBox="1">
                <a:spLocks noRot="1" noChangeAspect="1" noMove="1" noResize="1" noEditPoints="1" noAdjustHandles="1" noChangeArrowheads="1" noChangeShapeType="1" noTextEdit="1"/>
              </p:cNvSpPr>
              <p:nvPr/>
            </p:nvSpPr>
            <p:spPr>
              <a:xfrm>
                <a:off x="587062" y="4779762"/>
                <a:ext cx="373436" cy="276999"/>
              </a:xfrm>
              <a:prstGeom prst="rect">
                <a:avLst/>
              </a:prstGeom>
              <a:blipFill>
                <a:blip r:embed="rId14"/>
                <a:stretch>
                  <a:fillRect l="-13333" r="-6667" b="-1304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18AB6E1-5B06-234C-F7D6-B019B4E3137B}"/>
              </a:ext>
            </a:extLst>
          </p:cNvPr>
          <p:cNvSpPr txBox="1"/>
          <p:nvPr/>
        </p:nvSpPr>
        <p:spPr>
          <a:xfrm>
            <a:off x="138907" y="5172155"/>
            <a:ext cx="914033" cy="307777"/>
          </a:xfrm>
          <a:prstGeom prst="rect">
            <a:avLst/>
          </a:prstGeom>
          <a:noFill/>
        </p:spPr>
        <p:txBody>
          <a:bodyPr wrap="none" rtlCol="0">
            <a:spAutoFit/>
          </a:bodyPr>
          <a:lstStyle/>
          <a:p>
            <a:r>
              <a:rPr lang="en-US" sz="1400" dirty="0"/>
              <a:t>1,000,001</a:t>
            </a:r>
          </a:p>
        </p:txBody>
      </p:sp>
      <p:sp>
        <p:nvSpPr>
          <p:cNvPr id="14" name="TextBox 13">
            <a:extLst>
              <a:ext uri="{FF2B5EF4-FFF2-40B4-BE49-F238E27FC236}">
                <a16:creationId xmlns:a16="http://schemas.microsoft.com/office/drawing/2014/main" id="{729D9135-ACF8-AF40-178C-C1442CCF3E4B}"/>
              </a:ext>
            </a:extLst>
          </p:cNvPr>
          <p:cNvSpPr txBox="1"/>
          <p:nvPr/>
        </p:nvSpPr>
        <p:spPr>
          <a:xfrm>
            <a:off x="104374" y="5550917"/>
            <a:ext cx="1045084" cy="307777"/>
          </a:xfrm>
          <a:prstGeom prst="rect">
            <a:avLst/>
          </a:prstGeom>
          <a:noFill/>
        </p:spPr>
        <p:txBody>
          <a:bodyPr wrap="square">
            <a:spAutoFit/>
          </a:bodyPr>
          <a:lstStyle/>
          <a:p>
            <a:r>
              <a:rPr lang="en-US" sz="1400" dirty="0"/>
              <a:t>1,000,001</a:t>
            </a:r>
          </a:p>
        </p:txBody>
      </p:sp>
      <p:sp>
        <p:nvSpPr>
          <p:cNvPr id="15" name="TextBox 14">
            <a:extLst>
              <a:ext uri="{FF2B5EF4-FFF2-40B4-BE49-F238E27FC236}">
                <a16:creationId xmlns:a16="http://schemas.microsoft.com/office/drawing/2014/main" id="{C4DE92E6-7A75-8886-7B16-007302AFD7E7}"/>
              </a:ext>
            </a:extLst>
          </p:cNvPr>
          <p:cNvSpPr txBox="1"/>
          <p:nvPr/>
        </p:nvSpPr>
        <p:spPr>
          <a:xfrm>
            <a:off x="88609" y="5913526"/>
            <a:ext cx="1045084" cy="307777"/>
          </a:xfrm>
          <a:prstGeom prst="rect">
            <a:avLst/>
          </a:prstGeom>
          <a:noFill/>
        </p:spPr>
        <p:txBody>
          <a:bodyPr wrap="square">
            <a:spAutoFit/>
          </a:bodyPr>
          <a:lstStyle/>
          <a:p>
            <a:r>
              <a:rPr lang="en-US" sz="1400" dirty="0"/>
              <a:t>1,001,000</a:t>
            </a:r>
          </a:p>
        </p:txBody>
      </p:sp>
      <p:sp>
        <p:nvSpPr>
          <p:cNvPr id="16" name="TextBox 15">
            <a:extLst>
              <a:ext uri="{FF2B5EF4-FFF2-40B4-BE49-F238E27FC236}">
                <a16:creationId xmlns:a16="http://schemas.microsoft.com/office/drawing/2014/main" id="{297B0411-6C79-674A-C725-2A357B5F7E6D}"/>
              </a:ext>
            </a:extLst>
          </p:cNvPr>
          <p:cNvSpPr txBox="1"/>
          <p:nvPr/>
        </p:nvSpPr>
        <p:spPr>
          <a:xfrm rot="5400000">
            <a:off x="2122138" y="4232600"/>
            <a:ext cx="915711" cy="307777"/>
          </a:xfrm>
          <a:prstGeom prst="rect">
            <a:avLst/>
          </a:prstGeom>
          <a:noFill/>
        </p:spPr>
        <p:txBody>
          <a:bodyPr wrap="square">
            <a:spAutoFit/>
          </a:bodyPr>
          <a:lstStyle/>
          <a:p>
            <a:r>
              <a:rPr lang="en-US" sz="1400" dirty="0"/>
              <a:t>2,000,001</a:t>
            </a:r>
          </a:p>
        </p:txBody>
      </p:sp>
      <p:sp>
        <p:nvSpPr>
          <p:cNvPr id="17" name="TextBox 16">
            <a:extLst>
              <a:ext uri="{FF2B5EF4-FFF2-40B4-BE49-F238E27FC236}">
                <a16:creationId xmlns:a16="http://schemas.microsoft.com/office/drawing/2014/main" id="{4D07EE38-6CC5-35D3-AAFE-E9E1E0EE13B4}"/>
              </a:ext>
            </a:extLst>
          </p:cNvPr>
          <p:cNvSpPr txBox="1"/>
          <p:nvPr/>
        </p:nvSpPr>
        <p:spPr>
          <a:xfrm rot="5400000">
            <a:off x="1542112" y="4234122"/>
            <a:ext cx="915711" cy="307777"/>
          </a:xfrm>
          <a:prstGeom prst="rect">
            <a:avLst/>
          </a:prstGeom>
          <a:noFill/>
        </p:spPr>
        <p:txBody>
          <a:bodyPr wrap="square">
            <a:spAutoFit/>
          </a:bodyPr>
          <a:lstStyle/>
          <a:p>
            <a:r>
              <a:rPr lang="en-US" sz="1400" dirty="0"/>
              <a:t>1,001,001</a:t>
            </a:r>
          </a:p>
        </p:txBody>
      </p:sp>
      <p:graphicFrame>
        <p:nvGraphicFramePr>
          <p:cNvPr id="18" name="Table 17">
            <a:extLst>
              <a:ext uri="{FF2B5EF4-FFF2-40B4-BE49-F238E27FC236}">
                <a16:creationId xmlns:a16="http://schemas.microsoft.com/office/drawing/2014/main" id="{63DA5BD6-5FA4-DD7A-CFFB-7440285F4871}"/>
              </a:ext>
            </a:extLst>
          </p:cNvPr>
          <p:cNvGraphicFramePr>
            <a:graphicFrameLocks noGrp="1"/>
          </p:cNvGraphicFramePr>
          <p:nvPr>
            <p:extLst>
              <p:ext uri="{D42A27DB-BD31-4B8C-83A1-F6EECF244321}">
                <p14:modId xmlns:p14="http://schemas.microsoft.com/office/powerpoint/2010/main" val="2050276895"/>
              </p:ext>
            </p:extLst>
          </p:nvPr>
        </p:nvGraphicFramePr>
        <p:xfrm>
          <a:off x="4258151" y="4834929"/>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D36EA9-630D-59CA-0BB1-99EB298C1272}"/>
                  </a:ext>
                </a:extLst>
              </p:cNvPr>
              <p:cNvSpPr txBox="1"/>
              <p:nvPr/>
            </p:nvSpPr>
            <p:spPr>
              <a:xfrm>
                <a:off x="4496276" y="595947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19" name="TextBox 18">
                <a:extLst>
                  <a:ext uri="{FF2B5EF4-FFF2-40B4-BE49-F238E27FC236}">
                    <a16:creationId xmlns:a16="http://schemas.microsoft.com/office/drawing/2014/main" id="{EED36EA9-630D-59CA-0BB1-99EB298C1272}"/>
                  </a:ext>
                </a:extLst>
              </p:cNvPr>
              <p:cNvSpPr txBox="1">
                <a:spLocks noRot="1" noChangeAspect="1" noMove="1" noResize="1" noEditPoints="1" noAdjustHandles="1" noChangeArrowheads="1" noChangeShapeType="1" noTextEdit="1"/>
              </p:cNvSpPr>
              <p:nvPr/>
            </p:nvSpPr>
            <p:spPr>
              <a:xfrm>
                <a:off x="4496276" y="5959472"/>
                <a:ext cx="303736" cy="276999"/>
              </a:xfrm>
              <a:prstGeom prst="rect">
                <a:avLst/>
              </a:prstGeom>
              <a:blipFill>
                <a:blip r:embed="rId15"/>
                <a:stretch>
                  <a:fillRect l="-20833"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A8E62-9518-C183-DB69-817DAA223BB5}"/>
                  </a:ext>
                </a:extLst>
              </p:cNvPr>
              <p:cNvSpPr txBox="1"/>
              <p:nvPr/>
            </p:nvSpPr>
            <p:spPr>
              <a:xfrm>
                <a:off x="4480511" y="5607373"/>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20" name="TextBox 19">
                <a:extLst>
                  <a:ext uri="{FF2B5EF4-FFF2-40B4-BE49-F238E27FC236}">
                    <a16:creationId xmlns:a16="http://schemas.microsoft.com/office/drawing/2014/main" id="{5B3A8E62-9518-C183-DB69-817DAA223BB5}"/>
                  </a:ext>
                </a:extLst>
              </p:cNvPr>
              <p:cNvSpPr txBox="1">
                <a:spLocks noRot="1" noChangeAspect="1" noMove="1" noResize="1" noEditPoints="1" noAdjustHandles="1" noChangeArrowheads="1" noChangeShapeType="1" noTextEdit="1"/>
              </p:cNvSpPr>
              <p:nvPr/>
            </p:nvSpPr>
            <p:spPr>
              <a:xfrm>
                <a:off x="4480511" y="5607373"/>
                <a:ext cx="303736" cy="276999"/>
              </a:xfrm>
              <a:prstGeom prst="rect">
                <a:avLst/>
              </a:prstGeom>
              <a:blipFill>
                <a:blip r:embed="rId16"/>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B8EB620-22FB-5909-F1FB-17661A957867}"/>
                  </a:ext>
                </a:extLst>
              </p:cNvPr>
              <p:cNvSpPr txBox="1"/>
              <p:nvPr/>
            </p:nvSpPr>
            <p:spPr>
              <a:xfrm>
                <a:off x="4522556" y="5229007"/>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21" name="TextBox 20">
                <a:extLst>
                  <a:ext uri="{FF2B5EF4-FFF2-40B4-BE49-F238E27FC236}">
                    <a16:creationId xmlns:a16="http://schemas.microsoft.com/office/drawing/2014/main" id="{5B8EB620-22FB-5909-F1FB-17661A957867}"/>
                  </a:ext>
                </a:extLst>
              </p:cNvPr>
              <p:cNvSpPr txBox="1">
                <a:spLocks noRot="1" noChangeAspect="1" noMove="1" noResize="1" noEditPoints="1" noAdjustHandles="1" noChangeArrowheads="1" noChangeShapeType="1" noTextEdit="1"/>
              </p:cNvSpPr>
              <p:nvPr/>
            </p:nvSpPr>
            <p:spPr>
              <a:xfrm>
                <a:off x="4522556" y="5229007"/>
                <a:ext cx="298415" cy="276999"/>
              </a:xfrm>
              <a:prstGeom prst="rect">
                <a:avLst/>
              </a:prstGeom>
              <a:blipFill>
                <a:blip r:embed="rId17"/>
                <a:stretch>
                  <a:fillRect l="-20833"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73F0C79-7DCB-0D98-F6E4-318A7934074B}"/>
                  </a:ext>
                </a:extLst>
              </p:cNvPr>
              <p:cNvSpPr txBox="1"/>
              <p:nvPr/>
            </p:nvSpPr>
            <p:spPr>
              <a:xfrm>
                <a:off x="3860309" y="4834929"/>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22" name="TextBox 21">
                <a:extLst>
                  <a:ext uri="{FF2B5EF4-FFF2-40B4-BE49-F238E27FC236}">
                    <a16:creationId xmlns:a16="http://schemas.microsoft.com/office/drawing/2014/main" id="{C73F0C79-7DCB-0D98-F6E4-318A7934074B}"/>
                  </a:ext>
                </a:extLst>
              </p:cNvPr>
              <p:cNvSpPr txBox="1">
                <a:spLocks noRot="1" noChangeAspect="1" noMove="1" noResize="1" noEditPoints="1" noAdjustHandles="1" noChangeArrowheads="1" noChangeShapeType="1" noTextEdit="1"/>
              </p:cNvSpPr>
              <p:nvPr/>
            </p:nvSpPr>
            <p:spPr>
              <a:xfrm>
                <a:off x="3860309" y="4834929"/>
                <a:ext cx="373436" cy="276999"/>
              </a:xfrm>
              <a:prstGeom prst="rect">
                <a:avLst/>
              </a:prstGeom>
              <a:blipFill>
                <a:blip r:embed="rId18"/>
                <a:stretch>
                  <a:fillRect l="-9677" r="-6452" b="-17391"/>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4F2513E-078F-8685-A7E9-7F3A50361A93}"/>
              </a:ext>
            </a:extLst>
          </p:cNvPr>
          <p:cNvSpPr txBox="1"/>
          <p:nvPr/>
        </p:nvSpPr>
        <p:spPr>
          <a:xfrm>
            <a:off x="3412154" y="5227322"/>
            <a:ext cx="914033" cy="307777"/>
          </a:xfrm>
          <a:prstGeom prst="rect">
            <a:avLst/>
          </a:prstGeom>
          <a:noFill/>
        </p:spPr>
        <p:txBody>
          <a:bodyPr wrap="none" rtlCol="0">
            <a:spAutoFit/>
          </a:bodyPr>
          <a:lstStyle/>
          <a:p>
            <a:r>
              <a:rPr lang="en-US" sz="1400" dirty="0"/>
              <a:t>1,000,001</a:t>
            </a:r>
          </a:p>
        </p:txBody>
      </p:sp>
      <p:sp>
        <p:nvSpPr>
          <p:cNvPr id="24" name="TextBox 23">
            <a:extLst>
              <a:ext uri="{FF2B5EF4-FFF2-40B4-BE49-F238E27FC236}">
                <a16:creationId xmlns:a16="http://schemas.microsoft.com/office/drawing/2014/main" id="{3C39F9A8-82D9-0F41-CEB8-57C8E30FDADD}"/>
              </a:ext>
            </a:extLst>
          </p:cNvPr>
          <p:cNvSpPr txBox="1"/>
          <p:nvPr/>
        </p:nvSpPr>
        <p:spPr>
          <a:xfrm>
            <a:off x="3377621" y="5606084"/>
            <a:ext cx="1045084" cy="307777"/>
          </a:xfrm>
          <a:prstGeom prst="rect">
            <a:avLst/>
          </a:prstGeom>
          <a:noFill/>
        </p:spPr>
        <p:txBody>
          <a:bodyPr wrap="square">
            <a:spAutoFit/>
          </a:bodyPr>
          <a:lstStyle/>
          <a:p>
            <a:r>
              <a:rPr lang="en-US" sz="1400" dirty="0"/>
              <a:t>1,000,001</a:t>
            </a:r>
          </a:p>
        </p:txBody>
      </p:sp>
      <p:sp>
        <p:nvSpPr>
          <p:cNvPr id="35" name="TextBox 34">
            <a:extLst>
              <a:ext uri="{FF2B5EF4-FFF2-40B4-BE49-F238E27FC236}">
                <a16:creationId xmlns:a16="http://schemas.microsoft.com/office/drawing/2014/main" id="{3228425D-0D54-06E3-71F0-4509887BA607}"/>
              </a:ext>
            </a:extLst>
          </p:cNvPr>
          <p:cNvSpPr txBox="1"/>
          <p:nvPr/>
        </p:nvSpPr>
        <p:spPr>
          <a:xfrm>
            <a:off x="3361856" y="5968693"/>
            <a:ext cx="1045084" cy="307777"/>
          </a:xfrm>
          <a:prstGeom prst="rect">
            <a:avLst/>
          </a:prstGeom>
          <a:noFill/>
        </p:spPr>
        <p:txBody>
          <a:bodyPr wrap="square">
            <a:spAutoFit/>
          </a:bodyPr>
          <a:lstStyle/>
          <a:p>
            <a:r>
              <a:rPr lang="en-US" sz="1400" dirty="0"/>
              <a:t>1,001,000</a:t>
            </a:r>
          </a:p>
        </p:txBody>
      </p:sp>
      <p:sp>
        <p:nvSpPr>
          <p:cNvPr id="36" name="TextBox 35">
            <a:extLst>
              <a:ext uri="{FF2B5EF4-FFF2-40B4-BE49-F238E27FC236}">
                <a16:creationId xmlns:a16="http://schemas.microsoft.com/office/drawing/2014/main" id="{86E43E7D-6E74-6F05-CFCE-931F07F929C3}"/>
              </a:ext>
            </a:extLst>
          </p:cNvPr>
          <p:cNvSpPr txBox="1"/>
          <p:nvPr/>
        </p:nvSpPr>
        <p:spPr>
          <a:xfrm rot="5400000">
            <a:off x="5364566" y="4248366"/>
            <a:ext cx="915711" cy="307777"/>
          </a:xfrm>
          <a:prstGeom prst="rect">
            <a:avLst/>
          </a:prstGeom>
          <a:noFill/>
        </p:spPr>
        <p:txBody>
          <a:bodyPr wrap="square">
            <a:spAutoFit/>
          </a:bodyPr>
          <a:lstStyle/>
          <a:p>
            <a:r>
              <a:rPr lang="en-US" sz="1400" dirty="0"/>
              <a:t>2,000,001</a:t>
            </a:r>
          </a:p>
        </p:txBody>
      </p:sp>
      <p:sp>
        <p:nvSpPr>
          <p:cNvPr id="37" name="TextBox 36">
            <a:extLst>
              <a:ext uri="{FF2B5EF4-FFF2-40B4-BE49-F238E27FC236}">
                <a16:creationId xmlns:a16="http://schemas.microsoft.com/office/drawing/2014/main" id="{B03DAAE4-FF60-F9C8-2B5A-6F4FD279020C}"/>
              </a:ext>
            </a:extLst>
          </p:cNvPr>
          <p:cNvSpPr txBox="1"/>
          <p:nvPr/>
        </p:nvSpPr>
        <p:spPr>
          <a:xfrm rot="5400000">
            <a:off x="4784540" y="4249888"/>
            <a:ext cx="915711" cy="307777"/>
          </a:xfrm>
          <a:prstGeom prst="rect">
            <a:avLst/>
          </a:prstGeom>
          <a:noFill/>
        </p:spPr>
        <p:txBody>
          <a:bodyPr wrap="square">
            <a:spAutoFit/>
          </a:bodyPr>
          <a:lstStyle/>
          <a:p>
            <a:r>
              <a:rPr lang="en-US" sz="1400" dirty="0"/>
              <a:t>1,001,001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F067130-40D6-1F14-CB51-CF0A790927DA}"/>
                  </a:ext>
                </a:extLst>
              </p:cNvPr>
              <p:cNvSpPr txBox="1"/>
              <p:nvPr/>
            </p:nvSpPr>
            <p:spPr>
              <a:xfrm>
                <a:off x="3104017" y="550682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8F067130-40D6-1F14-CB51-CF0A790927DA}"/>
                  </a:ext>
                </a:extLst>
              </p:cNvPr>
              <p:cNvSpPr txBox="1">
                <a:spLocks noRot="1" noChangeAspect="1" noMove="1" noResize="1" noEditPoints="1" noAdjustHandles="1" noChangeArrowheads="1" noChangeShapeType="1" noTextEdit="1"/>
              </p:cNvSpPr>
              <p:nvPr/>
            </p:nvSpPr>
            <p:spPr>
              <a:xfrm>
                <a:off x="3104017" y="5506829"/>
                <a:ext cx="226024" cy="276999"/>
              </a:xfrm>
              <a:prstGeom prst="rect">
                <a:avLst/>
              </a:prstGeom>
              <a:blipFill>
                <a:blip r:embed="rId19"/>
                <a:stretch>
                  <a:fillRect l="-10526" r="-10526"/>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1DD4048B-F939-39F8-4D8F-D872C8A62D8B}"/>
              </a:ext>
            </a:extLst>
          </p:cNvPr>
          <p:cNvSpPr txBox="1"/>
          <p:nvPr/>
        </p:nvSpPr>
        <p:spPr>
          <a:xfrm>
            <a:off x="3081819" y="5207161"/>
            <a:ext cx="292068"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794A63-9D9C-5C59-B3ED-9820C3065DBE}"/>
                  </a:ext>
                </a:extLst>
              </p:cNvPr>
              <p:cNvSpPr txBox="1"/>
              <p:nvPr/>
            </p:nvSpPr>
            <p:spPr>
              <a:xfrm>
                <a:off x="6755456" y="1831618"/>
                <a:ext cx="5208302"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Rows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a14:m>
                <a:r>
                  <a:rPr lang="en-US" sz="2000" dirty="0"/>
                  <a:t> have the same encoding and so only need to consider their permutations.</a:t>
                </a:r>
              </a:p>
              <a:p>
                <a:pPr marL="285750" indent="-285750">
                  <a:buFont typeface="Arial" panose="020B0604020202020204" pitchFamily="34" charset="0"/>
                  <a:buChar char="•"/>
                </a:pPr>
                <a:r>
                  <a:rPr lang="en-US" sz="2000" dirty="0"/>
                  <a:t>Result</a:t>
                </a:r>
              </a:p>
              <a:p>
                <a:pPr marL="742950" lvl="1" indent="-285750">
                  <a:buFont typeface="Arial" panose="020B0604020202020204" pitchFamily="34" charset="0"/>
                  <a:buChar char="•"/>
                </a:pPr>
                <a:r>
                  <a:rPr lang="en-US" sz="2000" dirty="0"/>
                  <a:t>2 constrained permutations</a:t>
                </a:r>
              </a:p>
              <a:p>
                <a:pPr marL="742950" lvl="1" indent="-285750">
                  <a:buFont typeface="Arial" panose="020B0604020202020204" pitchFamily="34" charset="0"/>
                  <a:buChar char="•"/>
                </a:pPr>
                <a:r>
                  <a:rPr lang="en-US" sz="2000" dirty="0"/>
                  <a:t>12 unconstrained permutations (3!*2!)</a:t>
                </a:r>
              </a:p>
              <a:p>
                <a:pPr marL="742950" lvl="1" indent="-285750">
                  <a:buFont typeface="Arial" panose="020B0604020202020204" pitchFamily="34" charset="0"/>
                  <a:buChar char="•"/>
                </a:pPr>
                <a:r>
                  <a:rPr lang="en-US" sz="2000" dirty="0"/>
                  <a:t>Speedup: 12/2=6</a:t>
                </a:r>
              </a:p>
            </p:txBody>
          </p:sp>
        </mc:Choice>
        <mc:Fallback xmlns="">
          <p:sp>
            <p:nvSpPr>
              <p:cNvPr id="6" name="TextBox 5">
                <a:extLst>
                  <a:ext uri="{FF2B5EF4-FFF2-40B4-BE49-F238E27FC236}">
                    <a16:creationId xmlns:a16="http://schemas.microsoft.com/office/drawing/2014/main" id="{8D794A63-9D9C-5C59-B3ED-9820C3065DBE}"/>
                  </a:ext>
                </a:extLst>
              </p:cNvPr>
              <p:cNvSpPr txBox="1">
                <a:spLocks noRot="1" noChangeAspect="1" noMove="1" noResize="1" noEditPoints="1" noAdjustHandles="1" noChangeArrowheads="1" noChangeShapeType="1" noTextEdit="1"/>
              </p:cNvSpPr>
              <p:nvPr/>
            </p:nvSpPr>
            <p:spPr>
              <a:xfrm>
                <a:off x="6755456" y="1831618"/>
                <a:ext cx="5208302" cy="1938992"/>
              </a:xfrm>
              <a:prstGeom prst="rect">
                <a:avLst/>
              </a:prstGeom>
              <a:blipFill>
                <a:blip r:embed="rId20"/>
                <a:stretch>
                  <a:fillRect l="-728" t="-1948" b="-3896"/>
                </a:stretch>
              </a:blipFill>
            </p:spPr>
            <p:txBody>
              <a:bodyPr/>
              <a:lstStyle/>
              <a:p>
                <a:r>
                  <a:rPr lang="en-US">
                    <a:noFill/>
                  </a:rPr>
                  <a:t> </a:t>
                </a:r>
              </a:p>
            </p:txBody>
          </p:sp>
        </mc:Fallback>
      </mc:AlternateContent>
    </p:spTree>
    <p:extLst>
      <p:ext uri="{BB962C8B-B14F-4D97-AF65-F5344CB8AC3E}">
        <p14:creationId xmlns:p14="http://schemas.microsoft.com/office/powerpoint/2010/main" val="411673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A271-6B5B-B09A-B5CE-084E60BA72D5}"/>
              </a:ext>
            </a:extLst>
          </p:cNvPr>
          <p:cNvSpPr>
            <a:spLocks noGrp="1"/>
          </p:cNvSpPr>
          <p:nvPr>
            <p:ph type="title"/>
          </p:nvPr>
        </p:nvSpPr>
        <p:spPr/>
        <p:txBody>
          <a:bodyPr>
            <a:normAutofit/>
          </a:bodyPr>
          <a:lstStyle/>
          <a:p>
            <a:r>
              <a:rPr lang="en-US" sz="3600" dirty="0"/>
              <a:t>DSIRN Algorithm for Strong Identity</a:t>
            </a:r>
          </a:p>
        </p:txBody>
      </p:sp>
      <p:sp>
        <p:nvSpPr>
          <p:cNvPr id="7" name="Content Placeholder 6">
            <a:extLst>
              <a:ext uri="{FF2B5EF4-FFF2-40B4-BE49-F238E27FC236}">
                <a16:creationId xmlns:a16="http://schemas.microsoft.com/office/drawing/2014/main" id="{CFC35FDB-A138-BA25-8AC0-A30614E751FC}"/>
              </a:ext>
            </a:extLst>
          </p:cNvPr>
          <p:cNvSpPr>
            <a:spLocks noGrp="1"/>
          </p:cNvSpPr>
          <p:nvPr>
            <p:ph idx="1"/>
          </p:nvPr>
        </p:nvSpPr>
        <p:spPr/>
        <p:txBody>
          <a:bodyPr>
            <a:normAutofit/>
          </a:bodyPr>
          <a:lstStyle/>
          <a:p>
            <a:pPr marL="0" indent="0">
              <a:buNone/>
            </a:pPr>
            <a:r>
              <a:rPr lang="en-US" sz="2000" b="1" dirty="0"/>
              <a:t>Inputs</a:t>
            </a:r>
          </a:p>
          <a:p>
            <a:r>
              <a:rPr lang="en-US" sz="2000" dirty="0"/>
              <a:t>Network 1 reactant stoichiometry matrix </a:t>
            </a:r>
            <a:r>
              <a:rPr lang="en-US" sz="2000" dirty="0">
                <a:latin typeface="Courier New" panose="02070309020205020404" pitchFamily="49" charset="0"/>
                <a:cs typeface="Courier New" panose="02070309020205020404" pitchFamily="49" charset="0"/>
              </a:rPr>
              <a:t>M1r</a:t>
            </a:r>
            <a:r>
              <a:rPr lang="en-US" sz="2000" dirty="0"/>
              <a:t>, product stoichiometry matrix </a:t>
            </a:r>
            <a:r>
              <a:rPr lang="en-US" sz="2000" dirty="0">
                <a:latin typeface="Courier New" panose="02070309020205020404" pitchFamily="49" charset="0"/>
                <a:cs typeface="Courier New" panose="02070309020205020404" pitchFamily="49" charset="0"/>
              </a:rPr>
              <a:t>M1p</a:t>
            </a:r>
          </a:p>
          <a:p>
            <a:r>
              <a:rPr lang="en-US" sz="2000" dirty="0"/>
              <a:t>Network 2 reactant stoichiometry matrix </a:t>
            </a:r>
            <a:r>
              <a:rPr lang="en-US" sz="2000" dirty="0">
                <a:latin typeface="Courier New" panose="02070309020205020404" pitchFamily="49" charset="0"/>
                <a:cs typeface="Courier New" panose="02070309020205020404" pitchFamily="49" charset="0"/>
              </a:rPr>
              <a:t>M2r</a:t>
            </a:r>
            <a:r>
              <a:rPr lang="en-US" sz="2000" dirty="0"/>
              <a:t>, product stoichiometry matrix </a:t>
            </a:r>
            <a:r>
              <a:rPr lang="en-US" sz="2000" dirty="0">
                <a:latin typeface="Courier New" panose="02070309020205020404" pitchFamily="49" charset="0"/>
                <a:cs typeface="Courier New" panose="02070309020205020404" pitchFamily="49" charset="0"/>
              </a:rPr>
              <a:t>M2p</a:t>
            </a:r>
          </a:p>
          <a:p>
            <a:pPr marL="0" indent="0">
              <a:buNone/>
            </a:pPr>
            <a:r>
              <a:rPr lang="en-US" sz="2000" b="1" dirty="0">
                <a:cs typeface="Courier New" panose="02070309020205020404" pitchFamily="49" charset="0"/>
              </a:rPr>
              <a:t>Steps</a:t>
            </a:r>
            <a:endParaRPr lang="en-US" sz="2000" dirty="0">
              <a:cs typeface="Courier New" panose="02070309020205020404" pitchFamily="49" charset="0"/>
            </a:endParaRPr>
          </a:p>
          <a:p>
            <a:pPr marL="457200" indent="-457200">
              <a:buFont typeface="+mj-lt"/>
              <a:buAutoNum type="arabicPeriod"/>
            </a:pPr>
            <a:r>
              <a:rPr lang="en-US" sz="2000" dirty="0">
                <a:cs typeface="Courier New" panose="02070309020205020404" pitchFamily="49" charset="0"/>
              </a:rPr>
              <a:t>Construct order independent encodings of all matrices, sorting the rows and columns by increasing values of their OIEs.</a:t>
            </a:r>
          </a:p>
          <a:p>
            <a:pPr marL="457200" indent="-457200">
              <a:buFont typeface="+mj-lt"/>
              <a:buAutoNum type="arabicPeriod"/>
            </a:pPr>
            <a:r>
              <a:rPr lang="en-US" sz="2000" dirty="0">
                <a:cs typeface="Courier New" panose="02070309020205020404" pitchFamily="49" charset="0"/>
              </a:rPr>
              <a:t>Evaluate all encoding constrained permutations for the reactant stoichiometry matrices. If no identity is found, return False.</a:t>
            </a:r>
          </a:p>
          <a:p>
            <a:pPr marL="457200" indent="-457200">
              <a:buFont typeface="+mj-lt"/>
              <a:buAutoNum type="arabicPeriod"/>
            </a:pPr>
            <a:r>
              <a:rPr lang="en-US" sz="2000" dirty="0">
                <a:cs typeface="Courier New" panose="02070309020205020404" pitchFamily="49" charset="0"/>
              </a:rPr>
              <a:t>For each instance identity permutation, compare the product stoichiometry matrices. If identical, return True.</a:t>
            </a:r>
          </a:p>
          <a:p>
            <a:pPr marL="457200" indent="-457200">
              <a:buFont typeface="+mj-lt"/>
              <a:buAutoNum type="arabicPeriod"/>
            </a:pPr>
            <a:r>
              <a:rPr lang="en-US" sz="2000" dirty="0">
                <a:cs typeface="Courier New" panose="02070309020205020404" pitchFamily="49" charset="0"/>
              </a:rPr>
              <a:t>If no permutation produces identical reactant and product stoichiometry matrices, return False.</a:t>
            </a:r>
          </a:p>
          <a:p>
            <a:pPr marL="457200" indent="-457200">
              <a:buFont typeface="+mj-lt"/>
              <a:buAutoNum type="arabicPeriod"/>
            </a:pPr>
            <a:endParaRPr lang="en-US" sz="2000" dirty="0">
              <a:cs typeface="Courier New" panose="02070309020205020404" pitchFamily="49" charset="0"/>
            </a:endParaRPr>
          </a:p>
        </p:txBody>
      </p:sp>
      <p:sp>
        <p:nvSpPr>
          <p:cNvPr id="4" name="TextBox 3">
            <a:extLst>
              <a:ext uri="{FF2B5EF4-FFF2-40B4-BE49-F238E27FC236}">
                <a16:creationId xmlns:a16="http://schemas.microsoft.com/office/drawing/2014/main" id="{C1E8FFF4-E437-2ADE-0995-69D779F5AC8F}"/>
              </a:ext>
            </a:extLst>
          </p:cNvPr>
          <p:cNvSpPr txBox="1"/>
          <p:nvPr/>
        </p:nvSpPr>
        <p:spPr>
          <a:xfrm>
            <a:off x="449317" y="2057873"/>
            <a:ext cx="184731" cy="369332"/>
          </a:xfrm>
          <a:prstGeom prst="rect">
            <a:avLst/>
          </a:prstGeom>
          <a:noFill/>
        </p:spPr>
        <p:txBody>
          <a:bodyPr wrap="none" rtlCol="0">
            <a:spAutoFit/>
          </a:bodyPr>
          <a:lstStyle/>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296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838200" y="228392"/>
            <a:ext cx="10515600" cy="660370"/>
          </a:xfrm>
        </p:spPr>
        <p:txBody>
          <a:bodyPr>
            <a:normAutofit fontScale="90000"/>
          </a:bodyPr>
          <a:lstStyle/>
          <a:p>
            <a:r>
              <a:rPr lang="en-US" dirty="0"/>
              <a:t>Analysis of DSIRN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09ADEC-4FA8-64E2-C3E3-151247DC0747}"/>
                  </a:ext>
                </a:extLst>
              </p:cNvPr>
              <p:cNvSpPr>
                <a:spLocks noGrp="1"/>
              </p:cNvSpPr>
              <p:nvPr>
                <p:ph idx="1"/>
              </p:nvPr>
            </p:nvSpPr>
            <p:spPr>
              <a:xfrm>
                <a:off x="838200" y="1005225"/>
                <a:ext cx="10515600" cy="5515215"/>
              </a:xfrm>
            </p:spPr>
            <p:txBody>
              <a:bodyPr>
                <a:normAutofit fontScale="85000" lnSpcReduction="20000"/>
              </a:bodyPr>
              <a:lstStyle/>
              <a:p>
                <a:r>
                  <a:rPr lang="en-US" dirty="0"/>
                  <a:t>Depends on the effectiveness of the order independent encoding (OIE) of rows and columns.</a:t>
                </a:r>
              </a:p>
              <a:p>
                <a:r>
                  <a:rPr lang="en-US" dirty="0"/>
                  <a:t>A simple analysis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oMath>
                </a14:m>
                <a:r>
                  <a:rPr lang="en-US" dirty="0"/>
                  <a:t> are respectively number of species, one minus the number of partitions of species formed by the OIE, the fraction of species in the largest partition, and the total number of permutations using DSIRN. Assume that the number of species are equally divided among the non-largest partition.</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sSup>
                        <m:sSupPr>
                          <m:ctrlPr>
                            <a:rPr lang="en-US" b="0" i="0" smtClean="0">
                              <a:latin typeface="Cambria Math" panose="02040503050406030204" pitchFamily="18" charset="0"/>
                            </a:rPr>
                          </m:ctrlPr>
                        </m:sSupPr>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m:t>
                                          </m:r>
                                        </m:sub>
                                      </m:sSub>
                                    </m:den>
                                  </m:f>
                                </m:e>
                              </m:d>
                              <m:r>
                                <a:rPr lang="en-US" b="0" i="0" smtClean="0">
                                  <a:latin typeface="Cambria Math" panose="02040503050406030204" pitchFamily="18" charset="0"/>
                                </a:rPr>
                                <m:t>!</m:t>
                              </m:r>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m:t>
                              </m:r>
                            </m:sub>
                          </m:sSub>
                        </m:sup>
                      </m:sSup>
                    </m:oMath>
                  </m:oMathPara>
                </a14:m>
                <a:endParaRPr lang="en-US" dirty="0"/>
              </a:p>
              <a:p>
                <a:pPr lvl="1"/>
                <a:r>
                  <a:rPr lang="en-US" dirty="0"/>
                  <a:t>Calculate the total number of permutations for reactions in the same way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oMath>
                </a14:m>
                <a:endParaRPr lang="en-US" b="0" dirty="0"/>
              </a:p>
              <a:p>
                <a:pPr lvl="1"/>
                <a:r>
                  <a:rPr lang="en-US" dirty="0"/>
                  <a:t>The total number of partitions that must be exampled by DSIRN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oMath>
                </a14:m>
                <a:endParaRPr lang="en-US" dirty="0"/>
              </a:p>
              <a:p>
                <a:r>
                  <a:rPr lang="en-US" dirty="0"/>
                  <a:t>Observations about the number of DSIRN permutations:</a:t>
                </a:r>
              </a:p>
              <a:p>
                <a:pPr lvl="1"/>
                <a:r>
                  <a:rPr lang="en-US" dirty="0"/>
                  <a:t>Same as the naïve algorithm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m:t>
                        </m:r>
                      </m:sub>
                    </m:sSub>
                    <m:r>
                      <a:rPr lang="en-US" b="0" i="1" smtClean="0">
                        <a:latin typeface="Cambria Math" panose="02040503050406030204" pitchFamily="18" charset="0"/>
                      </a:rPr>
                      <m:t>→1</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→1</m:t>
                    </m:r>
                  </m:oMath>
                </a14:m>
                <a:r>
                  <a:rPr lang="en-US" dirty="0"/>
                  <a:t>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oMath>
                </a14:m>
                <a:endParaRPr lang="en-US" dirty="0"/>
              </a:p>
              <a:p>
                <a:r>
                  <a:rPr lang="en-US" dirty="0"/>
                  <a:t>Conclusions: Find OIE that</a:t>
                </a:r>
              </a:p>
              <a:p>
                <a:pPr lvl="1"/>
                <a:r>
                  <a:rPr lang="en-US" dirty="0"/>
                  <a:t>minimizes the size of the largest partition</a:t>
                </a:r>
              </a:p>
              <a:p>
                <a:pPr lvl="1"/>
                <a:r>
                  <a:rPr lang="en-US" dirty="0"/>
                  <a:t>maximizes the number of partitions</a:t>
                </a:r>
              </a:p>
              <a:p>
                <a:pPr lvl="1"/>
                <a:endParaRPr lang="en-US" dirty="0"/>
              </a:p>
            </p:txBody>
          </p:sp>
        </mc:Choice>
        <mc:Fallback>
          <p:sp>
            <p:nvSpPr>
              <p:cNvPr id="3" name="Content Placeholder 2">
                <a:extLst>
                  <a:ext uri="{FF2B5EF4-FFF2-40B4-BE49-F238E27FC236}">
                    <a16:creationId xmlns:a16="http://schemas.microsoft.com/office/drawing/2014/main" id="{0009ADEC-4FA8-64E2-C3E3-151247DC0747}"/>
                  </a:ext>
                </a:extLst>
              </p:cNvPr>
              <p:cNvSpPr>
                <a:spLocks noGrp="1" noRot="1" noChangeAspect="1" noMove="1" noResize="1" noEditPoints="1" noAdjustHandles="1" noChangeArrowheads="1" noChangeShapeType="1" noTextEdit="1"/>
              </p:cNvSpPr>
              <p:nvPr>
                <p:ph idx="1"/>
              </p:nvPr>
            </p:nvSpPr>
            <p:spPr>
              <a:xfrm>
                <a:off x="838200" y="1005225"/>
                <a:ext cx="10515600" cy="5515215"/>
              </a:xfrm>
              <a:blipFill>
                <a:blip r:embed="rId2"/>
                <a:stretch>
                  <a:fillRect l="-844" t="-2529" r="-844"/>
                </a:stretch>
              </a:blipFill>
            </p:spPr>
            <p:txBody>
              <a:bodyPr/>
              <a:lstStyle/>
              <a:p>
                <a:r>
                  <a:rPr lang="en-US">
                    <a:noFill/>
                  </a:rPr>
                  <a:t> </a:t>
                </a:r>
              </a:p>
            </p:txBody>
          </p:sp>
        </mc:Fallback>
      </mc:AlternateContent>
    </p:spTree>
    <p:extLst>
      <p:ext uri="{BB962C8B-B14F-4D97-AF65-F5344CB8AC3E}">
        <p14:creationId xmlns:p14="http://schemas.microsoft.com/office/powerpoint/2010/main" val="393959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CE568D-7C28-6F3C-5F5F-F04D9D3ECC73}"/>
              </a:ext>
            </a:extLst>
          </p:cNvPr>
          <p:cNvSpPr>
            <a:spLocks noGrp="1"/>
          </p:cNvSpPr>
          <p:nvPr>
            <p:ph type="title"/>
          </p:nvPr>
        </p:nvSpPr>
        <p:spPr>
          <a:xfrm>
            <a:off x="1060390" y="356580"/>
            <a:ext cx="10515600" cy="737282"/>
          </a:xfrm>
        </p:spPr>
        <p:txBody>
          <a:bodyPr>
            <a:noAutofit/>
          </a:bodyPr>
          <a:lstStyle/>
          <a:p>
            <a:r>
              <a:rPr lang="en-US" sz="3200" dirty="0"/>
              <a:t>DSIRN Efficiently Clusters Structurally Identical Networks.</a:t>
            </a:r>
          </a:p>
        </p:txBody>
      </p:sp>
      <p:pic>
        <p:nvPicPr>
          <p:cNvPr id="2050" name="Picture 2">
            <a:extLst>
              <a:ext uri="{FF2B5EF4-FFF2-40B4-BE49-F238E27FC236}">
                <a16:creationId xmlns:a16="http://schemas.microsoft.com/office/drawing/2014/main" id="{8EB84780-A773-B2F1-D809-0F1A2FE32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91" y="1521150"/>
            <a:ext cx="4580055" cy="42923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E71E767-ADAF-7CFB-CD16-F0D157E86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595" y="1521150"/>
            <a:ext cx="4581385" cy="4198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80F4B5-E63E-2004-6B0D-BCBF2A208A9D}"/>
              </a:ext>
            </a:extLst>
          </p:cNvPr>
          <p:cNvSpPr txBox="1"/>
          <p:nvPr/>
        </p:nvSpPr>
        <p:spPr>
          <a:xfrm>
            <a:off x="461993" y="2743199"/>
            <a:ext cx="686406" cy="307777"/>
          </a:xfrm>
          <a:prstGeom prst="rect">
            <a:avLst/>
          </a:prstGeom>
          <a:noFill/>
        </p:spPr>
        <p:txBody>
          <a:bodyPr wrap="none" rtlCol="0">
            <a:spAutoFit/>
          </a:bodyPr>
          <a:lstStyle/>
          <a:p>
            <a:r>
              <a:rPr lang="en-US" sz="1400" dirty="0"/>
              <a:t>30 min</a:t>
            </a:r>
          </a:p>
        </p:txBody>
      </p:sp>
      <p:sp>
        <p:nvSpPr>
          <p:cNvPr id="6" name="TextBox 5">
            <a:extLst>
              <a:ext uri="{FF2B5EF4-FFF2-40B4-BE49-F238E27FC236}">
                <a16:creationId xmlns:a16="http://schemas.microsoft.com/office/drawing/2014/main" id="{2D08FC5B-E6A0-D4D9-38EA-BBCF0080679C}"/>
              </a:ext>
            </a:extLst>
          </p:cNvPr>
          <p:cNvSpPr txBox="1"/>
          <p:nvPr/>
        </p:nvSpPr>
        <p:spPr>
          <a:xfrm>
            <a:off x="485779" y="2220481"/>
            <a:ext cx="729815" cy="307777"/>
          </a:xfrm>
          <a:prstGeom prst="rect">
            <a:avLst/>
          </a:prstGeom>
          <a:noFill/>
        </p:spPr>
        <p:txBody>
          <a:bodyPr wrap="none" rtlCol="0">
            <a:spAutoFit/>
          </a:bodyPr>
          <a:lstStyle/>
          <a:p>
            <a:r>
              <a:rPr lang="en-US" sz="1400" dirty="0"/>
              <a:t>3 hours</a:t>
            </a:r>
          </a:p>
        </p:txBody>
      </p:sp>
      <p:sp>
        <p:nvSpPr>
          <p:cNvPr id="7" name="TextBox 6">
            <a:extLst>
              <a:ext uri="{FF2B5EF4-FFF2-40B4-BE49-F238E27FC236}">
                <a16:creationId xmlns:a16="http://schemas.microsoft.com/office/drawing/2014/main" id="{E2CE67D0-03C3-7817-14AD-56BA34BC4364}"/>
              </a:ext>
            </a:extLst>
          </p:cNvPr>
          <p:cNvSpPr txBox="1"/>
          <p:nvPr/>
        </p:nvSpPr>
        <p:spPr>
          <a:xfrm>
            <a:off x="519482" y="1697763"/>
            <a:ext cx="575670" cy="307777"/>
          </a:xfrm>
          <a:prstGeom prst="rect">
            <a:avLst/>
          </a:prstGeom>
          <a:noFill/>
        </p:spPr>
        <p:txBody>
          <a:bodyPr wrap="none" rtlCol="0">
            <a:spAutoFit/>
          </a:bodyPr>
          <a:lstStyle/>
          <a:p>
            <a:r>
              <a:rPr lang="en-US" sz="1400" dirty="0"/>
              <a:t>1 day</a:t>
            </a:r>
          </a:p>
        </p:txBody>
      </p:sp>
    </p:spTree>
    <p:extLst>
      <p:ext uri="{BB962C8B-B14F-4D97-AF65-F5344CB8AC3E}">
        <p14:creationId xmlns:p14="http://schemas.microsoft.com/office/powerpoint/2010/main" val="352496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D4F5-00EB-D468-8BB3-D88CC19CBE73}"/>
              </a:ext>
            </a:extLst>
          </p:cNvPr>
          <p:cNvSpPr>
            <a:spLocks noGrp="1"/>
          </p:cNvSpPr>
          <p:nvPr>
            <p:ph type="title"/>
          </p:nvPr>
        </p:nvSpPr>
        <p:spPr/>
        <p:txBody>
          <a:bodyPr>
            <a:normAutofit/>
          </a:bodyPr>
          <a:lstStyle/>
          <a:p>
            <a:r>
              <a:rPr lang="en-US" sz="3600" dirty="0"/>
              <a:t>Preliminary Analysis for </a:t>
            </a:r>
            <a:r>
              <a:rPr lang="en-US" sz="3600" dirty="0" err="1">
                <a:latin typeface="Courier New" panose="02070309020205020404" pitchFamily="49" charset="0"/>
                <a:cs typeface="Courier New" panose="02070309020205020404" pitchFamily="49" charset="0"/>
              </a:rPr>
              <a:t>OscillatorDatabase</a:t>
            </a:r>
            <a:endParaRPr lang="en-US" sz="3600" dirty="0">
              <a:latin typeface="Courier New" panose="02070309020205020404" pitchFamily="49" charset="0"/>
              <a:cs typeface="Courier New" panose="02070309020205020404" pitchFamily="49" charset="0"/>
            </a:endParaRPr>
          </a:p>
        </p:txBody>
      </p:sp>
      <p:pic>
        <p:nvPicPr>
          <p:cNvPr id="3078" name="Picture 6">
            <a:extLst>
              <a:ext uri="{FF2B5EF4-FFF2-40B4-BE49-F238E27FC236}">
                <a16:creationId xmlns:a16="http://schemas.microsoft.com/office/drawing/2014/main" id="{52D76F5E-29A5-7B47-7551-AF9A9FF13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096" y="1690688"/>
            <a:ext cx="3647807" cy="334278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E5B5372-B696-0393-DF57-75DB8A41C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79" y="1690688"/>
            <a:ext cx="3647806" cy="334278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BEFD4D67-4C5C-D180-C2F8-3BFC7306EA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714" y="1676698"/>
            <a:ext cx="36893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1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E9B9-24E2-DDDB-B630-39750358DD3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5EEC8A5-8057-4DD1-9FA5-CD757FF12AB4}"/>
              </a:ext>
            </a:extLst>
          </p:cNvPr>
          <p:cNvSpPr>
            <a:spLocks noGrp="1"/>
          </p:cNvSpPr>
          <p:nvPr>
            <p:ph idx="1"/>
          </p:nvPr>
        </p:nvSpPr>
        <p:spPr/>
        <p:txBody>
          <a:bodyPr/>
          <a:lstStyle/>
          <a:p>
            <a:r>
              <a:rPr lang="en-US" dirty="0"/>
              <a:t>Continued analysis of structural identity in </a:t>
            </a:r>
            <a:r>
              <a:rPr lang="en-US" dirty="0" err="1"/>
              <a:t>OscillatorDatabase</a:t>
            </a:r>
            <a:r>
              <a:rPr lang="en-US" dirty="0"/>
              <a:t>. Others are welcome to join.</a:t>
            </a:r>
          </a:p>
          <a:p>
            <a:r>
              <a:rPr lang="en-US"/>
              <a:t>Publish DSIRN.</a:t>
            </a:r>
          </a:p>
        </p:txBody>
      </p:sp>
    </p:spTree>
    <p:extLst>
      <p:ext uri="{BB962C8B-B14F-4D97-AF65-F5344CB8AC3E}">
        <p14:creationId xmlns:p14="http://schemas.microsoft.com/office/powerpoint/2010/main" val="410526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A15F-6CAF-9E3C-36AC-5FF6ACBCA46B}"/>
              </a:ext>
            </a:extLst>
          </p:cNvPr>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4238020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4F83B9-C982-BAF5-3DA4-A7A6ABFD48F4}"/>
                  </a:ext>
                </a:extLst>
              </p:cNvPr>
              <p:cNvSpPr txBox="1"/>
              <p:nvPr/>
            </p:nvSpPr>
            <p:spPr>
              <a:xfrm>
                <a:off x="819807" y="220719"/>
                <a:ext cx="1077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b="0" dirty="0"/>
              </a:p>
            </p:txBody>
          </p:sp>
        </mc:Choice>
        <mc:Fallback xmlns="">
          <p:sp>
            <p:nvSpPr>
              <p:cNvPr id="4" name="TextBox 3">
                <a:extLst>
                  <a:ext uri="{FF2B5EF4-FFF2-40B4-BE49-F238E27FC236}">
                    <a16:creationId xmlns:a16="http://schemas.microsoft.com/office/drawing/2014/main" id="{024F83B9-C982-BAF5-3DA4-A7A6ABFD48F4}"/>
                  </a:ext>
                </a:extLst>
              </p:cNvPr>
              <p:cNvSpPr txBox="1">
                <a:spLocks noRot="1" noChangeAspect="1" noMove="1" noResize="1" noEditPoints="1" noAdjustHandles="1" noChangeArrowheads="1" noChangeShapeType="1" noTextEdit="1"/>
              </p:cNvSpPr>
              <p:nvPr/>
            </p:nvSpPr>
            <p:spPr>
              <a:xfrm>
                <a:off x="819807" y="220719"/>
                <a:ext cx="1077924" cy="276999"/>
              </a:xfrm>
              <a:prstGeom prst="rect">
                <a:avLst/>
              </a:prstGeom>
              <a:blipFill>
                <a:blip r:embed="rId2"/>
                <a:stretch>
                  <a:fillRect l="-4651" t="-8696" r="-348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392C30-2C8C-6F3E-DA1C-C480C6BA0CEE}"/>
                  </a:ext>
                </a:extLst>
              </p:cNvPr>
              <p:cNvSpPr txBox="1"/>
              <p:nvPr/>
            </p:nvSpPr>
            <p:spPr>
              <a:xfrm>
                <a:off x="819807" y="586884"/>
                <a:ext cx="10832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b="0" dirty="0"/>
              </a:p>
            </p:txBody>
          </p:sp>
        </mc:Choice>
        <mc:Fallback xmlns="">
          <p:sp>
            <p:nvSpPr>
              <p:cNvPr id="5" name="TextBox 4">
                <a:extLst>
                  <a:ext uri="{FF2B5EF4-FFF2-40B4-BE49-F238E27FC236}">
                    <a16:creationId xmlns:a16="http://schemas.microsoft.com/office/drawing/2014/main" id="{21392C30-2C8C-6F3E-DA1C-C480C6BA0CEE}"/>
                  </a:ext>
                </a:extLst>
              </p:cNvPr>
              <p:cNvSpPr txBox="1">
                <a:spLocks noRot="1" noChangeAspect="1" noMove="1" noResize="1" noEditPoints="1" noAdjustHandles="1" noChangeArrowheads="1" noChangeShapeType="1" noTextEdit="1"/>
              </p:cNvSpPr>
              <p:nvPr/>
            </p:nvSpPr>
            <p:spPr>
              <a:xfrm>
                <a:off x="819807" y="586884"/>
                <a:ext cx="1083245" cy="276999"/>
              </a:xfrm>
              <a:prstGeom prst="rect">
                <a:avLst/>
              </a:prstGeom>
              <a:blipFill>
                <a:blip r:embed="rId3"/>
                <a:stretch>
                  <a:fillRect l="-4651" t="-8696" r="-4651"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41E65C-9077-0348-3474-F0B7AAB80C20}"/>
                  </a:ext>
                </a:extLst>
              </p:cNvPr>
              <p:cNvSpPr txBox="1"/>
              <p:nvPr/>
            </p:nvSpPr>
            <p:spPr>
              <a:xfrm>
                <a:off x="819807" y="953049"/>
                <a:ext cx="871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𝐵</m:t>
                      </m:r>
                    </m:oMath>
                  </m:oMathPara>
                </a14:m>
                <a:endParaRPr lang="en-US" b="0" dirty="0"/>
              </a:p>
            </p:txBody>
          </p:sp>
        </mc:Choice>
        <mc:Fallback xmlns="">
          <p:sp>
            <p:nvSpPr>
              <p:cNvPr id="6" name="TextBox 5">
                <a:extLst>
                  <a:ext uri="{FF2B5EF4-FFF2-40B4-BE49-F238E27FC236}">
                    <a16:creationId xmlns:a16="http://schemas.microsoft.com/office/drawing/2014/main" id="{E441E65C-9077-0348-3474-F0B7AAB80C20}"/>
                  </a:ext>
                </a:extLst>
              </p:cNvPr>
              <p:cNvSpPr txBox="1">
                <a:spLocks noRot="1" noChangeAspect="1" noMove="1" noResize="1" noEditPoints="1" noAdjustHandles="1" noChangeArrowheads="1" noChangeShapeType="1" noTextEdit="1"/>
              </p:cNvSpPr>
              <p:nvPr/>
            </p:nvSpPr>
            <p:spPr>
              <a:xfrm>
                <a:off x="819807" y="953049"/>
                <a:ext cx="871008" cy="276999"/>
              </a:xfrm>
              <a:prstGeom prst="rect">
                <a:avLst/>
              </a:prstGeom>
              <a:blipFill>
                <a:blip r:embed="rId4"/>
                <a:stretch>
                  <a:fillRect l="-5797" t="-4348" r="-5797"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C2DCFE-AFC8-474A-807C-4CCDD8C4A467}"/>
                  </a:ext>
                </a:extLst>
              </p:cNvPr>
              <p:cNvSpPr txBox="1"/>
              <p:nvPr/>
            </p:nvSpPr>
            <p:spPr>
              <a:xfrm>
                <a:off x="3541986" y="220719"/>
                <a:ext cx="10711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b="0" dirty="0"/>
              </a:p>
            </p:txBody>
          </p:sp>
        </mc:Choice>
        <mc:Fallback xmlns="">
          <p:sp>
            <p:nvSpPr>
              <p:cNvPr id="7" name="TextBox 6">
                <a:extLst>
                  <a:ext uri="{FF2B5EF4-FFF2-40B4-BE49-F238E27FC236}">
                    <a16:creationId xmlns:a16="http://schemas.microsoft.com/office/drawing/2014/main" id="{65C2DCFE-AFC8-474A-807C-4CCDD8C4A467}"/>
                  </a:ext>
                </a:extLst>
              </p:cNvPr>
              <p:cNvSpPr txBox="1">
                <a:spLocks noRot="1" noChangeAspect="1" noMove="1" noResize="1" noEditPoints="1" noAdjustHandles="1" noChangeArrowheads="1" noChangeShapeType="1" noTextEdit="1"/>
              </p:cNvSpPr>
              <p:nvPr/>
            </p:nvSpPr>
            <p:spPr>
              <a:xfrm>
                <a:off x="3541986" y="220719"/>
                <a:ext cx="1071127" cy="276999"/>
              </a:xfrm>
              <a:prstGeom prst="rect">
                <a:avLst/>
              </a:prstGeom>
              <a:blipFill>
                <a:blip r:embed="rId5"/>
                <a:stretch>
                  <a:fillRect l="-3488" t="-8696" r="-348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C4985D-95BA-24C0-A065-F10C4FA32398}"/>
                  </a:ext>
                </a:extLst>
              </p:cNvPr>
              <p:cNvSpPr txBox="1"/>
              <p:nvPr/>
            </p:nvSpPr>
            <p:spPr>
              <a:xfrm>
                <a:off x="3541986" y="953048"/>
                <a:ext cx="1076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b="0" dirty="0"/>
              </a:p>
            </p:txBody>
          </p:sp>
        </mc:Choice>
        <mc:Fallback xmlns="">
          <p:sp>
            <p:nvSpPr>
              <p:cNvPr id="8" name="TextBox 7">
                <a:extLst>
                  <a:ext uri="{FF2B5EF4-FFF2-40B4-BE49-F238E27FC236}">
                    <a16:creationId xmlns:a16="http://schemas.microsoft.com/office/drawing/2014/main" id="{34C4985D-95BA-24C0-A065-F10C4FA32398}"/>
                  </a:ext>
                </a:extLst>
              </p:cNvPr>
              <p:cNvSpPr txBox="1">
                <a:spLocks noRot="1" noChangeAspect="1" noMove="1" noResize="1" noEditPoints="1" noAdjustHandles="1" noChangeArrowheads="1" noChangeShapeType="1" noTextEdit="1"/>
              </p:cNvSpPr>
              <p:nvPr/>
            </p:nvSpPr>
            <p:spPr>
              <a:xfrm>
                <a:off x="3541986" y="953048"/>
                <a:ext cx="1076449" cy="276999"/>
              </a:xfrm>
              <a:prstGeom prst="rect">
                <a:avLst/>
              </a:prstGeom>
              <a:blipFill>
                <a:blip r:embed="rId6"/>
                <a:stretch>
                  <a:fillRect l="-3488" t="-4348" r="-4651"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9974A0-4DA1-46A4-ADF4-BF4F58692F27}"/>
                  </a:ext>
                </a:extLst>
              </p:cNvPr>
              <p:cNvSpPr txBox="1"/>
              <p:nvPr/>
            </p:nvSpPr>
            <p:spPr>
              <a:xfrm>
                <a:off x="3541986" y="586883"/>
                <a:ext cx="867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b="0" dirty="0"/>
              </a:p>
            </p:txBody>
          </p:sp>
        </mc:Choice>
        <mc:Fallback xmlns="">
          <p:sp>
            <p:nvSpPr>
              <p:cNvPr id="9" name="TextBox 8">
                <a:extLst>
                  <a:ext uri="{FF2B5EF4-FFF2-40B4-BE49-F238E27FC236}">
                    <a16:creationId xmlns:a16="http://schemas.microsoft.com/office/drawing/2014/main" id="{C29974A0-4DA1-46A4-ADF4-BF4F58692F27}"/>
                  </a:ext>
                </a:extLst>
              </p:cNvPr>
              <p:cNvSpPr txBox="1">
                <a:spLocks noRot="1" noChangeAspect="1" noMove="1" noResize="1" noEditPoints="1" noAdjustHandles="1" noChangeArrowheads="1" noChangeShapeType="1" noTextEdit="1"/>
              </p:cNvSpPr>
              <p:nvPr/>
            </p:nvSpPr>
            <p:spPr>
              <a:xfrm>
                <a:off x="3541986" y="586883"/>
                <a:ext cx="867225" cy="276999"/>
              </a:xfrm>
              <a:prstGeom prst="rect">
                <a:avLst/>
              </a:prstGeom>
              <a:blipFill>
                <a:blip r:embed="rId7"/>
                <a:stretch>
                  <a:fillRect l="-4286" t="-8696" r="-4286" b="-34783"/>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4C57E437-7CCD-5FB8-72C4-9172CDCC40C3}"/>
              </a:ext>
            </a:extLst>
          </p:cNvPr>
          <p:cNvGraphicFramePr>
            <a:graphicFrameLocks noGrp="1"/>
          </p:cNvGraphicFramePr>
          <p:nvPr/>
        </p:nvGraphicFramePr>
        <p:xfrm>
          <a:off x="1038897" y="1657300"/>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C3025C4-0702-06AE-ACEB-7B3190F11142}"/>
                  </a:ext>
                </a:extLst>
              </p:cNvPr>
              <p:cNvSpPr txBox="1"/>
              <p:nvPr/>
            </p:nvSpPr>
            <p:spPr>
              <a:xfrm>
                <a:off x="1277022" y="2781843"/>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16" name="TextBox 15">
                <a:extLst>
                  <a:ext uri="{FF2B5EF4-FFF2-40B4-BE49-F238E27FC236}">
                    <a16:creationId xmlns:a16="http://schemas.microsoft.com/office/drawing/2014/main" id="{3C3025C4-0702-06AE-ACEB-7B3190F11142}"/>
                  </a:ext>
                </a:extLst>
              </p:cNvPr>
              <p:cNvSpPr txBox="1">
                <a:spLocks noRot="1" noChangeAspect="1" noMove="1" noResize="1" noEditPoints="1" noAdjustHandles="1" noChangeArrowheads="1" noChangeShapeType="1" noTextEdit="1"/>
              </p:cNvSpPr>
              <p:nvPr/>
            </p:nvSpPr>
            <p:spPr>
              <a:xfrm>
                <a:off x="1277022" y="2781843"/>
                <a:ext cx="303738" cy="276999"/>
              </a:xfrm>
              <a:prstGeom prst="rect">
                <a:avLst/>
              </a:prstGeom>
              <a:blipFill>
                <a:blip r:embed="rId8"/>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E6FA8E8-06C2-C916-4982-80F0A8EF9B6B}"/>
                  </a:ext>
                </a:extLst>
              </p:cNvPr>
              <p:cNvSpPr txBox="1"/>
              <p:nvPr/>
            </p:nvSpPr>
            <p:spPr>
              <a:xfrm>
                <a:off x="1261257" y="242974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17" name="TextBox 16">
                <a:extLst>
                  <a:ext uri="{FF2B5EF4-FFF2-40B4-BE49-F238E27FC236}">
                    <a16:creationId xmlns:a16="http://schemas.microsoft.com/office/drawing/2014/main" id="{DE6FA8E8-06C2-C916-4982-80F0A8EF9B6B}"/>
                  </a:ext>
                </a:extLst>
              </p:cNvPr>
              <p:cNvSpPr txBox="1">
                <a:spLocks noRot="1" noChangeAspect="1" noMove="1" noResize="1" noEditPoints="1" noAdjustHandles="1" noChangeArrowheads="1" noChangeShapeType="1" noTextEdit="1"/>
              </p:cNvSpPr>
              <p:nvPr/>
            </p:nvSpPr>
            <p:spPr>
              <a:xfrm>
                <a:off x="1261257" y="2429744"/>
                <a:ext cx="303736" cy="276999"/>
              </a:xfrm>
              <a:prstGeom prst="rect">
                <a:avLst/>
              </a:prstGeom>
              <a:blipFill>
                <a:blip r:embed="rId9"/>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FD835-752C-7B51-E269-19FC275BFE33}"/>
                  </a:ext>
                </a:extLst>
              </p:cNvPr>
              <p:cNvSpPr txBox="1"/>
              <p:nvPr/>
            </p:nvSpPr>
            <p:spPr>
              <a:xfrm>
                <a:off x="1303302" y="2051378"/>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18" name="TextBox 17">
                <a:extLst>
                  <a:ext uri="{FF2B5EF4-FFF2-40B4-BE49-F238E27FC236}">
                    <a16:creationId xmlns:a16="http://schemas.microsoft.com/office/drawing/2014/main" id="{20CFD835-752C-7B51-E269-19FC275BFE33}"/>
                  </a:ext>
                </a:extLst>
              </p:cNvPr>
              <p:cNvSpPr txBox="1">
                <a:spLocks noRot="1" noChangeAspect="1" noMove="1" noResize="1" noEditPoints="1" noAdjustHandles="1" noChangeArrowheads="1" noChangeShapeType="1" noTextEdit="1"/>
              </p:cNvSpPr>
              <p:nvPr/>
            </p:nvSpPr>
            <p:spPr>
              <a:xfrm>
                <a:off x="1303302" y="2051378"/>
                <a:ext cx="298415" cy="276999"/>
              </a:xfrm>
              <a:prstGeom prst="rect">
                <a:avLst/>
              </a:prstGeom>
              <a:blipFill>
                <a:blip r:embed="rId10"/>
                <a:stretch>
                  <a:fillRect l="-16000" r="-4000" b="-13043"/>
                </a:stretch>
              </a:blipFill>
            </p:spPr>
            <p:txBody>
              <a:bodyPr/>
              <a:lstStyle/>
              <a:p>
                <a:r>
                  <a:rPr lang="en-US">
                    <a:noFill/>
                  </a:rPr>
                  <a:t> </a:t>
                </a:r>
              </a:p>
            </p:txBody>
          </p:sp>
        </mc:Fallback>
      </mc:AlternateContent>
      <p:graphicFrame>
        <p:nvGraphicFramePr>
          <p:cNvPr id="19" name="Table 18">
            <a:extLst>
              <a:ext uri="{FF2B5EF4-FFF2-40B4-BE49-F238E27FC236}">
                <a16:creationId xmlns:a16="http://schemas.microsoft.com/office/drawing/2014/main" id="{46A5229A-F6C2-D134-2771-65C80E22FBFD}"/>
              </a:ext>
            </a:extLst>
          </p:cNvPr>
          <p:cNvGraphicFramePr>
            <a:graphicFrameLocks noGrp="1"/>
          </p:cNvGraphicFramePr>
          <p:nvPr/>
        </p:nvGraphicFramePr>
        <p:xfrm>
          <a:off x="3998493" y="1659917"/>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ED28E0-88AC-F4A6-CAB1-5EA63C836BE9}"/>
                  </a:ext>
                </a:extLst>
              </p:cNvPr>
              <p:cNvSpPr txBox="1"/>
              <p:nvPr/>
            </p:nvSpPr>
            <p:spPr>
              <a:xfrm>
                <a:off x="4236619" y="2784460"/>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20" name="TextBox 19">
                <a:extLst>
                  <a:ext uri="{FF2B5EF4-FFF2-40B4-BE49-F238E27FC236}">
                    <a16:creationId xmlns:a16="http://schemas.microsoft.com/office/drawing/2014/main" id="{CAED28E0-88AC-F4A6-CAB1-5EA63C836BE9}"/>
                  </a:ext>
                </a:extLst>
              </p:cNvPr>
              <p:cNvSpPr txBox="1">
                <a:spLocks noRot="1" noChangeAspect="1" noMove="1" noResize="1" noEditPoints="1" noAdjustHandles="1" noChangeArrowheads="1" noChangeShapeType="1" noTextEdit="1"/>
              </p:cNvSpPr>
              <p:nvPr/>
            </p:nvSpPr>
            <p:spPr>
              <a:xfrm>
                <a:off x="4236619" y="2784460"/>
                <a:ext cx="303736" cy="276999"/>
              </a:xfrm>
              <a:prstGeom prst="rect">
                <a:avLst/>
              </a:prstGeom>
              <a:blipFill>
                <a:blip r:embed="rId11"/>
                <a:stretch>
                  <a:fillRect l="-16000" r="-8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8A4532C-2686-9B02-C56B-E5B27D20C16E}"/>
                  </a:ext>
                </a:extLst>
              </p:cNvPr>
              <p:cNvSpPr txBox="1"/>
              <p:nvPr/>
            </p:nvSpPr>
            <p:spPr>
              <a:xfrm>
                <a:off x="4220854" y="243236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21" name="TextBox 20">
                <a:extLst>
                  <a:ext uri="{FF2B5EF4-FFF2-40B4-BE49-F238E27FC236}">
                    <a16:creationId xmlns:a16="http://schemas.microsoft.com/office/drawing/2014/main" id="{A8A4532C-2686-9B02-C56B-E5B27D20C16E}"/>
                  </a:ext>
                </a:extLst>
              </p:cNvPr>
              <p:cNvSpPr txBox="1">
                <a:spLocks noRot="1" noChangeAspect="1" noMove="1" noResize="1" noEditPoints="1" noAdjustHandles="1" noChangeArrowheads="1" noChangeShapeType="1" noTextEdit="1"/>
              </p:cNvSpPr>
              <p:nvPr/>
            </p:nvSpPr>
            <p:spPr>
              <a:xfrm>
                <a:off x="4220854" y="2432361"/>
                <a:ext cx="303736" cy="276999"/>
              </a:xfrm>
              <a:prstGeom prst="rect">
                <a:avLst/>
              </a:prstGeom>
              <a:blipFill>
                <a:blip r:embed="rId12"/>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084419D-42C1-977D-A5DF-EFBF59291A3A}"/>
                  </a:ext>
                </a:extLst>
              </p:cNvPr>
              <p:cNvSpPr txBox="1"/>
              <p:nvPr/>
            </p:nvSpPr>
            <p:spPr>
              <a:xfrm>
                <a:off x="4262899" y="2053995"/>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22" name="TextBox 21">
                <a:extLst>
                  <a:ext uri="{FF2B5EF4-FFF2-40B4-BE49-F238E27FC236}">
                    <a16:creationId xmlns:a16="http://schemas.microsoft.com/office/drawing/2014/main" id="{2084419D-42C1-977D-A5DF-EFBF59291A3A}"/>
                  </a:ext>
                </a:extLst>
              </p:cNvPr>
              <p:cNvSpPr txBox="1">
                <a:spLocks noRot="1" noChangeAspect="1" noMove="1" noResize="1" noEditPoints="1" noAdjustHandles="1" noChangeArrowheads="1" noChangeShapeType="1" noTextEdit="1"/>
              </p:cNvSpPr>
              <p:nvPr/>
            </p:nvSpPr>
            <p:spPr>
              <a:xfrm>
                <a:off x="4262899" y="2053995"/>
                <a:ext cx="303225" cy="276999"/>
              </a:xfrm>
              <a:prstGeom prst="rect">
                <a:avLst/>
              </a:prstGeom>
              <a:blipFill>
                <a:blip r:embed="rId13"/>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06ED4CA-6E83-D8A4-16B1-3C7FDC81F55D}"/>
                  </a:ext>
                </a:extLst>
              </p:cNvPr>
              <p:cNvSpPr txBox="1"/>
              <p:nvPr/>
            </p:nvSpPr>
            <p:spPr>
              <a:xfrm>
                <a:off x="409827" y="1657300"/>
                <a:ext cx="496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𝟏</m:t>
                          </m:r>
                        </m:sub>
                      </m:sSub>
                    </m:oMath>
                  </m:oMathPara>
                </a14:m>
                <a:endParaRPr lang="en-US" sz="2400" b="1" dirty="0"/>
              </a:p>
            </p:txBody>
          </p:sp>
        </mc:Choice>
        <mc:Fallback xmlns="">
          <p:sp>
            <p:nvSpPr>
              <p:cNvPr id="23" name="TextBox 22">
                <a:extLst>
                  <a:ext uri="{FF2B5EF4-FFF2-40B4-BE49-F238E27FC236}">
                    <a16:creationId xmlns:a16="http://schemas.microsoft.com/office/drawing/2014/main" id="{C06ED4CA-6E83-D8A4-16B1-3C7FDC81F55D}"/>
                  </a:ext>
                </a:extLst>
              </p:cNvPr>
              <p:cNvSpPr txBox="1">
                <a:spLocks noRot="1" noChangeAspect="1" noMove="1" noResize="1" noEditPoints="1" noAdjustHandles="1" noChangeArrowheads="1" noChangeShapeType="1" noTextEdit="1"/>
              </p:cNvSpPr>
              <p:nvPr/>
            </p:nvSpPr>
            <p:spPr>
              <a:xfrm>
                <a:off x="409827" y="1657300"/>
                <a:ext cx="496867" cy="369332"/>
              </a:xfrm>
              <a:prstGeom prst="rect">
                <a:avLst/>
              </a:prstGeom>
              <a:blipFill>
                <a:blip r:embed="rId14"/>
                <a:stretch>
                  <a:fillRect l="-15000" r="-5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4147B21-3D43-F1A3-369C-15F553C2E837}"/>
                  </a:ext>
                </a:extLst>
              </p:cNvPr>
              <p:cNvSpPr txBox="1"/>
              <p:nvPr/>
            </p:nvSpPr>
            <p:spPr>
              <a:xfrm>
                <a:off x="3435524" y="1642028"/>
                <a:ext cx="496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𝟐</m:t>
                          </m:r>
                        </m:sub>
                      </m:sSub>
                    </m:oMath>
                  </m:oMathPara>
                </a14:m>
                <a:endParaRPr lang="en-US" sz="2400" b="1" dirty="0"/>
              </a:p>
            </p:txBody>
          </p:sp>
        </mc:Choice>
        <mc:Fallback xmlns="">
          <p:sp>
            <p:nvSpPr>
              <p:cNvPr id="24" name="TextBox 23">
                <a:extLst>
                  <a:ext uri="{FF2B5EF4-FFF2-40B4-BE49-F238E27FC236}">
                    <a16:creationId xmlns:a16="http://schemas.microsoft.com/office/drawing/2014/main" id="{84147B21-3D43-F1A3-369C-15F553C2E837}"/>
                  </a:ext>
                </a:extLst>
              </p:cNvPr>
              <p:cNvSpPr txBox="1">
                <a:spLocks noRot="1" noChangeAspect="1" noMove="1" noResize="1" noEditPoints="1" noAdjustHandles="1" noChangeArrowheads="1" noChangeShapeType="1" noTextEdit="1"/>
              </p:cNvSpPr>
              <p:nvPr/>
            </p:nvSpPr>
            <p:spPr>
              <a:xfrm>
                <a:off x="3435524" y="1642028"/>
                <a:ext cx="496867" cy="369332"/>
              </a:xfrm>
              <a:prstGeom prst="rect">
                <a:avLst/>
              </a:prstGeom>
              <a:blipFill>
                <a:blip r:embed="rId15"/>
                <a:stretch>
                  <a:fillRect l="-15000" r="-5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F1E499F-CC1B-5F12-AEE7-4251ED3A08E7}"/>
                  </a:ext>
                </a:extLst>
              </p:cNvPr>
              <p:cNvSpPr txBox="1"/>
              <p:nvPr/>
            </p:nvSpPr>
            <p:spPr>
              <a:xfrm>
                <a:off x="3103339" y="2214314"/>
                <a:ext cx="762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1F1E499F-CC1B-5F12-AEE7-4251ED3A08E7}"/>
                  </a:ext>
                </a:extLst>
              </p:cNvPr>
              <p:cNvSpPr txBox="1">
                <a:spLocks noRot="1" noChangeAspect="1" noMove="1" noResize="1" noEditPoints="1" noAdjustHandles="1" noChangeArrowheads="1" noChangeShapeType="1" noTextEdit="1"/>
              </p:cNvSpPr>
              <p:nvPr/>
            </p:nvSpPr>
            <p:spPr>
              <a:xfrm>
                <a:off x="3103339" y="2214314"/>
                <a:ext cx="762951" cy="461665"/>
              </a:xfrm>
              <a:prstGeom prst="rect">
                <a:avLst/>
              </a:prstGeom>
              <a:blipFill>
                <a:blip r:embed="rId16"/>
                <a:stretch>
                  <a:fillRect/>
                </a:stretch>
              </a:blipFill>
            </p:spPr>
            <p:txBody>
              <a:bodyPr/>
              <a:lstStyle/>
              <a:p>
                <a:r>
                  <a:rPr lang="en-US">
                    <a:noFill/>
                  </a:rPr>
                  <a:t> </a:t>
                </a:r>
              </a:p>
            </p:txBody>
          </p:sp>
        </mc:Fallback>
      </mc:AlternateContent>
      <p:graphicFrame>
        <p:nvGraphicFramePr>
          <p:cNvPr id="29" name="Table 28">
            <a:extLst>
              <a:ext uri="{FF2B5EF4-FFF2-40B4-BE49-F238E27FC236}">
                <a16:creationId xmlns:a16="http://schemas.microsoft.com/office/drawing/2014/main" id="{938C39FC-6613-3871-64DF-48BD8A091BA7}"/>
              </a:ext>
            </a:extLst>
          </p:cNvPr>
          <p:cNvGraphicFramePr>
            <a:graphicFrameLocks noGrp="1"/>
          </p:cNvGraphicFramePr>
          <p:nvPr/>
        </p:nvGraphicFramePr>
        <p:xfrm>
          <a:off x="1015717" y="3474261"/>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4CDB25B-00C4-DFC5-19C7-211D22573C53}"/>
                  </a:ext>
                </a:extLst>
              </p:cNvPr>
              <p:cNvSpPr txBox="1"/>
              <p:nvPr/>
            </p:nvSpPr>
            <p:spPr>
              <a:xfrm>
                <a:off x="1253842" y="4598804"/>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30" name="TextBox 29">
                <a:extLst>
                  <a:ext uri="{FF2B5EF4-FFF2-40B4-BE49-F238E27FC236}">
                    <a16:creationId xmlns:a16="http://schemas.microsoft.com/office/drawing/2014/main" id="{24CDB25B-00C4-DFC5-19C7-211D22573C53}"/>
                  </a:ext>
                </a:extLst>
              </p:cNvPr>
              <p:cNvSpPr txBox="1">
                <a:spLocks noRot="1" noChangeAspect="1" noMove="1" noResize="1" noEditPoints="1" noAdjustHandles="1" noChangeArrowheads="1" noChangeShapeType="1" noTextEdit="1"/>
              </p:cNvSpPr>
              <p:nvPr/>
            </p:nvSpPr>
            <p:spPr>
              <a:xfrm>
                <a:off x="1253842" y="4598804"/>
                <a:ext cx="303738" cy="276999"/>
              </a:xfrm>
              <a:prstGeom prst="rect">
                <a:avLst/>
              </a:prstGeom>
              <a:blipFill>
                <a:blip r:embed="rId17"/>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A796E81-7357-480E-95BC-FF71720E9343}"/>
                  </a:ext>
                </a:extLst>
              </p:cNvPr>
              <p:cNvSpPr txBox="1"/>
              <p:nvPr/>
            </p:nvSpPr>
            <p:spPr>
              <a:xfrm>
                <a:off x="1238077" y="4246705"/>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31" name="TextBox 30">
                <a:extLst>
                  <a:ext uri="{FF2B5EF4-FFF2-40B4-BE49-F238E27FC236}">
                    <a16:creationId xmlns:a16="http://schemas.microsoft.com/office/drawing/2014/main" id="{EA796E81-7357-480E-95BC-FF71720E9343}"/>
                  </a:ext>
                </a:extLst>
              </p:cNvPr>
              <p:cNvSpPr txBox="1">
                <a:spLocks noRot="1" noChangeAspect="1" noMove="1" noResize="1" noEditPoints="1" noAdjustHandles="1" noChangeArrowheads="1" noChangeShapeType="1" noTextEdit="1"/>
              </p:cNvSpPr>
              <p:nvPr/>
            </p:nvSpPr>
            <p:spPr>
              <a:xfrm>
                <a:off x="1238077" y="4246705"/>
                <a:ext cx="303736" cy="276999"/>
              </a:xfrm>
              <a:prstGeom prst="rect">
                <a:avLst/>
              </a:prstGeom>
              <a:blipFill>
                <a:blip r:embed="rId18"/>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FC80ADD-A6D0-556E-0B56-8EF8B21F60E6}"/>
                  </a:ext>
                </a:extLst>
              </p:cNvPr>
              <p:cNvSpPr txBox="1"/>
              <p:nvPr/>
            </p:nvSpPr>
            <p:spPr>
              <a:xfrm>
                <a:off x="1280122" y="3868339"/>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32" name="TextBox 31">
                <a:extLst>
                  <a:ext uri="{FF2B5EF4-FFF2-40B4-BE49-F238E27FC236}">
                    <a16:creationId xmlns:a16="http://schemas.microsoft.com/office/drawing/2014/main" id="{AFC80ADD-A6D0-556E-0B56-8EF8B21F60E6}"/>
                  </a:ext>
                </a:extLst>
              </p:cNvPr>
              <p:cNvSpPr txBox="1">
                <a:spLocks noRot="1" noChangeAspect="1" noMove="1" noResize="1" noEditPoints="1" noAdjustHandles="1" noChangeArrowheads="1" noChangeShapeType="1" noTextEdit="1"/>
              </p:cNvSpPr>
              <p:nvPr/>
            </p:nvSpPr>
            <p:spPr>
              <a:xfrm>
                <a:off x="1280122" y="3868339"/>
                <a:ext cx="298415" cy="276999"/>
              </a:xfrm>
              <a:prstGeom prst="rect">
                <a:avLst/>
              </a:prstGeom>
              <a:blipFill>
                <a:blip r:embed="rId19"/>
                <a:stretch>
                  <a:fillRect l="-16000" r="-4000" b="-13043"/>
                </a:stretch>
              </a:blipFill>
            </p:spPr>
            <p:txBody>
              <a:bodyPr/>
              <a:lstStyle/>
              <a:p>
                <a:r>
                  <a:rPr lang="en-US">
                    <a:noFill/>
                  </a:rPr>
                  <a:t> </a:t>
                </a:r>
              </a:p>
            </p:txBody>
          </p:sp>
        </mc:Fallback>
      </mc:AlternateContent>
      <p:graphicFrame>
        <p:nvGraphicFramePr>
          <p:cNvPr id="33" name="Table 32">
            <a:extLst>
              <a:ext uri="{FF2B5EF4-FFF2-40B4-BE49-F238E27FC236}">
                <a16:creationId xmlns:a16="http://schemas.microsoft.com/office/drawing/2014/main" id="{FA73C737-4D8C-E387-78B2-CC8CD27D45C2}"/>
              </a:ext>
            </a:extLst>
          </p:cNvPr>
          <p:cNvGraphicFramePr>
            <a:graphicFrameLocks noGrp="1"/>
          </p:cNvGraphicFramePr>
          <p:nvPr/>
        </p:nvGraphicFramePr>
        <p:xfrm>
          <a:off x="3975313" y="3413818"/>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2FC5B8E-A5CA-1314-A15D-B815610BC8EC}"/>
                  </a:ext>
                </a:extLst>
              </p:cNvPr>
              <p:cNvSpPr txBox="1"/>
              <p:nvPr/>
            </p:nvSpPr>
            <p:spPr>
              <a:xfrm>
                <a:off x="4213439" y="453836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34" name="TextBox 33">
                <a:extLst>
                  <a:ext uri="{FF2B5EF4-FFF2-40B4-BE49-F238E27FC236}">
                    <a16:creationId xmlns:a16="http://schemas.microsoft.com/office/drawing/2014/main" id="{D2FC5B8E-A5CA-1314-A15D-B815610BC8EC}"/>
                  </a:ext>
                </a:extLst>
              </p:cNvPr>
              <p:cNvSpPr txBox="1">
                <a:spLocks noRot="1" noChangeAspect="1" noMove="1" noResize="1" noEditPoints="1" noAdjustHandles="1" noChangeArrowheads="1" noChangeShapeType="1" noTextEdit="1"/>
              </p:cNvSpPr>
              <p:nvPr/>
            </p:nvSpPr>
            <p:spPr>
              <a:xfrm>
                <a:off x="4213439" y="4538361"/>
                <a:ext cx="303736" cy="276999"/>
              </a:xfrm>
              <a:prstGeom prst="rect">
                <a:avLst/>
              </a:prstGeom>
              <a:blipFill>
                <a:blip r:embed="rId20"/>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E9CBCE4-C060-79AF-51F1-090BB35B2FE5}"/>
                  </a:ext>
                </a:extLst>
              </p:cNvPr>
              <p:cNvSpPr txBox="1"/>
              <p:nvPr/>
            </p:nvSpPr>
            <p:spPr>
              <a:xfrm>
                <a:off x="4197674" y="418626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35" name="TextBox 34">
                <a:extLst>
                  <a:ext uri="{FF2B5EF4-FFF2-40B4-BE49-F238E27FC236}">
                    <a16:creationId xmlns:a16="http://schemas.microsoft.com/office/drawing/2014/main" id="{7E9CBCE4-C060-79AF-51F1-090BB35B2FE5}"/>
                  </a:ext>
                </a:extLst>
              </p:cNvPr>
              <p:cNvSpPr txBox="1">
                <a:spLocks noRot="1" noChangeAspect="1" noMove="1" noResize="1" noEditPoints="1" noAdjustHandles="1" noChangeArrowheads="1" noChangeShapeType="1" noTextEdit="1"/>
              </p:cNvSpPr>
              <p:nvPr/>
            </p:nvSpPr>
            <p:spPr>
              <a:xfrm>
                <a:off x="4197674" y="4186262"/>
                <a:ext cx="303736" cy="276999"/>
              </a:xfrm>
              <a:prstGeom prst="rect">
                <a:avLst/>
              </a:prstGeom>
              <a:blipFill>
                <a:blip r:embed="rId21"/>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78C7327-2DC2-235D-9035-423518D2E407}"/>
                  </a:ext>
                </a:extLst>
              </p:cNvPr>
              <p:cNvSpPr txBox="1"/>
              <p:nvPr/>
            </p:nvSpPr>
            <p:spPr>
              <a:xfrm>
                <a:off x="4239719" y="3807896"/>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36" name="TextBox 35">
                <a:extLst>
                  <a:ext uri="{FF2B5EF4-FFF2-40B4-BE49-F238E27FC236}">
                    <a16:creationId xmlns:a16="http://schemas.microsoft.com/office/drawing/2014/main" id="{D78C7327-2DC2-235D-9035-423518D2E407}"/>
                  </a:ext>
                </a:extLst>
              </p:cNvPr>
              <p:cNvSpPr txBox="1">
                <a:spLocks noRot="1" noChangeAspect="1" noMove="1" noResize="1" noEditPoints="1" noAdjustHandles="1" noChangeArrowheads="1" noChangeShapeType="1" noTextEdit="1"/>
              </p:cNvSpPr>
              <p:nvPr/>
            </p:nvSpPr>
            <p:spPr>
              <a:xfrm>
                <a:off x="4239719" y="3807896"/>
                <a:ext cx="303225" cy="276999"/>
              </a:xfrm>
              <a:prstGeom prst="rect">
                <a:avLst/>
              </a:prstGeom>
              <a:blipFill>
                <a:blip r:embed="rId22"/>
                <a:stretch>
                  <a:fillRect l="-16000" r="-8000"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37D614-01DA-C2B4-7EBB-2C36E416593B}"/>
                  </a:ext>
                </a:extLst>
              </p:cNvPr>
              <p:cNvSpPr txBox="1"/>
              <p:nvPr/>
            </p:nvSpPr>
            <p:spPr>
              <a:xfrm>
                <a:off x="386647" y="3474261"/>
                <a:ext cx="496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𝟏</m:t>
                          </m:r>
                        </m:sub>
                      </m:sSub>
                    </m:oMath>
                  </m:oMathPara>
                </a14:m>
                <a:endParaRPr lang="en-US" sz="2400" b="1" dirty="0"/>
              </a:p>
            </p:txBody>
          </p:sp>
        </mc:Choice>
        <mc:Fallback xmlns="">
          <p:sp>
            <p:nvSpPr>
              <p:cNvPr id="37" name="TextBox 36">
                <a:extLst>
                  <a:ext uri="{FF2B5EF4-FFF2-40B4-BE49-F238E27FC236}">
                    <a16:creationId xmlns:a16="http://schemas.microsoft.com/office/drawing/2014/main" id="{B237D614-01DA-C2B4-7EBB-2C36E416593B}"/>
                  </a:ext>
                </a:extLst>
              </p:cNvPr>
              <p:cNvSpPr txBox="1">
                <a:spLocks noRot="1" noChangeAspect="1" noMove="1" noResize="1" noEditPoints="1" noAdjustHandles="1" noChangeArrowheads="1" noChangeShapeType="1" noTextEdit="1"/>
              </p:cNvSpPr>
              <p:nvPr/>
            </p:nvSpPr>
            <p:spPr>
              <a:xfrm>
                <a:off x="386647" y="3474261"/>
                <a:ext cx="496867" cy="369332"/>
              </a:xfrm>
              <a:prstGeom prst="rect">
                <a:avLst/>
              </a:prstGeom>
              <a:blipFill>
                <a:blip r:embed="rId23"/>
                <a:stretch>
                  <a:fillRect l="-15000" r="-5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787CE5F-0338-C5BD-A987-02682AFBA547}"/>
                  </a:ext>
                </a:extLst>
              </p:cNvPr>
              <p:cNvSpPr txBox="1"/>
              <p:nvPr/>
            </p:nvSpPr>
            <p:spPr>
              <a:xfrm>
                <a:off x="3473048" y="3438564"/>
                <a:ext cx="496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𝟐</m:t>
                          </m:r>
                        </m:sub>
                      </m:sSub>
                    </m:oMath>
                  </m:oMathPara>
                </a14:m>
                <a:endParaRPr lang="en-US" sz="2400" b="1" dirty="0"/>
              </a:p>
            </p:txBody>
          </p:sp>
        </mc:Choice>
        <mc:Fallback xmlns="">
          <p:sp>
            <p:nvSpPr>
              <p:cNvPr id="38" name="TextBox 37">
                <a:extLst>
                  <a:ext uri="{FF2B5EF4-FFF2-40B4-BE49-F238E27FC236}">
                    <a16:creationId xmlns:a16="http://schemas.microsoft.com/office/drawing/2014/main" id="{4787CE5F-0338-C5BD-A987-02682AFBA547}"/>
                  </a:ext>
                </a:extLst>
              </p:cNvPr>
              <p:cNvSpPr txBox="1">
                <a:spLocks noRot="1" noChangeAspect="1" noMove="1" noResize="1" noEditPoints="1" noAdjustHandles="1" noChangeArrowheads="1" noChangeShapeType="1" noTextEdit="1"/>
              </p:cNvSpPr>
              <p:nvPr/>
            </p:nvSpPr>
            <p:spPr>
              <a:xfrm>
                <a:off x="3473048" y="3438564"/>
                <a:ext cx="496867" cy="369332"/>
              </a:xfrm>
              <a:prstGeom prst="rect">
                <a:avLst/>
              </a:prstGeom>
              <a:blipFill>
                <a:blip r:embed="rId24"/>
                <a:stretch>
                  <a:fillRect l="-15000" r="-5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1411B0B-4B6E-F51C-0238-3A6B3E7FAA92}"/>
                  </a:ext>
                </a:extLst>
              </p:cNvPr>
              <p:cNvSpPr txBox="1"/>
              <p:nvPr/>
            </p:nvSpPr>
            <p:spPr>
              <a:xfrm>
                <a:off x="3080159" y="4031275"/>
                <a:ext cx="762951"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𝜎</m:t>
                          </m:r>
                        </m:sub>
                      </m:sSub>
                    </m:oMath>
                  </m:oMathPara>
                </a14:m>
                <a:endParaRPr lang="en-US" sz="2400" b="0" dirty="0"/>
              </a:p>
              <a:p>
                <a:endParaRPr lang="en-US" sz="2400" dirty="0"/>
              </a:p>
            </p:txBody>
          </p:sp>
        </mc:Choice>
        <mc:Fallback xmlns="">
          <p:sp>
            <p:nvSpPr>
              <p:cNvPr id="39" name="TextBox 38">
                <a:extLst>
                  <a:ext uri="{FF2B5EF4-FFF2-40B4-BE49-F238E27FC236}">
                    <a16:creationId xmlns:a16="http://schemas.microsoft.com/office/drawing/2014/main" id="{11411B0B-4B6E-F51C-0238-3A6B3E7FAA92}"/>
                  </a:ext>
                </a:extLst>
              </p:cNvPr>
              <p:cNvSpPr txBox="1">
                <a:spLocks noRot="1" noChangeAspect="1" noMove="1" noResize="1" noEditPoints="1" noAdjustHandles="1" noChangeArrowheads="1" noChangeShapeType="1" noTextEdit="1"/>
              </p:cNvSpPr>
              <p:nvPr/>
            </p:nvSpPr>
            <p:spPr>
              <a:xfrm>
                <a:off x="3080159" y="4031275"/>
                <a:ext cx="762951" cy="830997"/>
              </a:xfrm>
              <a:prstGeom prst="rect">
                <a:avLst/>
              </a:prstGeom>
              <a:blipFill>
                <a:blip r:embed="rId25"/>
                <a:stretch>
                  <a:fillRect/>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2B9A35B0-868C-CD31-AC41-8D88FA835733}"/>
              </a:ext>
            </a:extLst>
          </p:cNvPr>
          <p:cNvGrpSpPr/>
          <p:nvPr/>
        </p:nvGrpSpPr>
        <p:grpSpPr>
          <a:xfrm>
            <a:off x="5804808" y="4309765"/>
            <a:ext cx="480379" cy="352097"/>
            <a:chOff x="6509000" y="4866820"/>
            <a:chExt cx="480379" cy="352097"/>
          </a:xfrm>
        </p:grpSpPr>
        <p:cxnSp>
          <p:nvCxnSpPr>
            <p:cNvPr id="46" name="Straight Arrow Connector 45">
              <a:extLst>
                <a:ext uri="{FF2B5EF4-FFF2-40B4-BE49-F238E27FC236}">
                  <a16:creationId xmlns:a16="http://schemas.microsoft.com/office/drawing/2014/main" id="{636C9507-B52B-D310-C89D-00FC85348ADC}"/>
                </a:ext>
              </a:extLst>
            </p:cNvPr>
            <p:cNvCxnSpPr/>
            <p:nvPr/>
          </p:nvCxnSpPr>
          <p:spPr>
            <a:xfrm flipH="1">
              <a:off x="6514254" y="4866820"/>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69FB60E-BA99-C716-5DF4-42284BF8107E}"/>
                </a:ext>
              </a:extLst>
            </p:cNvPr>
            <p:cNvCxnSpPr/>
            <p:nvPr/>
          </p:nvCxnSpPr>
          <p:spPr>
            <a:xfrm flipH="1">
              <a:off x="6509000" y="5218917"/>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372BA0-8E56-5C46-602E-BB10C0249ED4}"/>
                </a:ext>
              </a:extLst>
            </p:cNvPr>
            <p:cNvCxnSpPr/>
            <p:nvPr/>
          </p:nvCxnSpPr>
          <p:spPr>
            <a:xfrm>
              <a:off x="6984125" y="4866820"/>
              <a:ext cx="0" cy="352097"/>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2CE1FE61-C0F7-BCFE-26D2-820846EA1BFA}"/>
              </a:ext>
            </a:extLst>
          </p:cNvPr>
          <p:cNvSpPr txBox="1"/>
          <p:nvPr/>
        </p:nvSpPr>
        <p:spPr>
          <a:xfrm>
            <a:off x="6421826" y="4095407"/>
            <a:ext cx="668260" cy="369332"/>
          </a:xfrm>
          <a:prstGeom prst="rect">
            <a:avLst/>
          </a:prstGeom>
          <a:noFill/>
        </p:spPr>
        <p:txBody>
          <a:bodyPr wrap="none" rtlCol="0">
            <a:spAutoFit/>
          </a:bodyPr>
          <a:lstStyle/>
          <a:p>
            <a:r>
              <a:rPr lang="en-US" dirty="0"/>
              <a:t>swap</a:t>
            </a:r>
          </a:p>
        </p:txBody>
      </p:sp>
      <p:grpSp>
        <p:nvGrpSpPr>
          <p:cNvPr id="53" name="Group 52">
            <a:extLst>
              <a:ext uri="{FF2B5EF4-FFF2-40B4-BE49-F238E27FC236}">
                <a16:creationId xmlns:a16="http://schemas.microsoft.com/office/drawing/2014/main" id="{C84387DE-E2A4-7269-9CEB-8EA0BF6094C4}"/>
              </a:ext>
            </a:extLst>
          </p:cNvPr>
          <p:cNvGrpSpPr/>
          <p:nvPr/>
        </p:nvGrpSpPr>
        <p:grpSpPr>
          <a:xfrm rot="5400000">
            <a:off x="4964072" y="4972152"/>
            <a:ext cx="480379" cy="352097"/>
            <a:chOff x="6509000" y="4866820"/>
            <a:chExt cx="480379" cy="352097"/>
          </a:xfrm>
        </p:grpSpPr>
        <p:cxnSp>
          <p:nvCxnSpPr>
            <p:cNvPr id="54" name="Straight Arrow Connector 53">
              <a:extLst>
                <a:ext uri="{FF2B5EF4-FFF2-40B4-BE49-F238E27FC236}">
                  <a16:creationId xmlns:a16="http://schemas.microsoft.com/office/drawing/2014/main" id="{DE051BF6-98CB-58C4-BF21-194C8339C633}"/>
                </a:ext>
              </a:extLst>
            </p:cNvPr>
            <p:cNvCxnSpPr/>
            <p:nvPr/>
          </p:nvCxnSpPr>
          <p:spPr>
            <a:xfrm flipH="1">
              <a:off x="6514254" y="4866820"/>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EF8F638-437F-FF69-F9F9-408706A45438}"/>
                </a:ext>
              </a:extLst>
            </p:cNvPr>
            <p:cNvCxnSpPr/>
            <p:nvPr/>
          </p:nvCxnSpPr>
          <p:spPr>
            <a:xfrm flipH="1">
              <a:off x="6509000" y="5218917"/>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CF29359-D340-2A69-E082-B7E2B912F84A}"/>
                </a:ext>
              </a:extLst>
            </p:cNvPr>
            <p:cNvCxnSpPr/>
            <p:nvPr/>
          </p:nvCxnSpPr>
          <p:spPr>
            <a:xfrm>
              <a:off x="6984125" y="4866820"/>
              <a:ext cx="0" cy="352097"/>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C66DE7CE-A0FD-F414-5348-40F158055A1C}"/>
              </a:ext>
            </a:extLst>
          </p:cNvPr>
          <p:cNvSpPr txBox="1"/>
          <p:nvPr/>
        </p:nvSpPr>
        <p:spPr>
          <a:xfrm>
            <a:off x="4892687" y="5426427"/>
            <a:ext cx="668260" cy="369332"/>
          </a:xfrm>
          <a:prstGeom prst="rect">
            <a:avLst/>
          </a:prstGeom>
          <a:noFill/>
        </p:spPr>
        <p:txBody>
          <a:bodyPr wrap="none" rtlCol="0">
            <a:spAutoFit/>
          </a:bodyPr>
          <a:lstStyle/>
          <a:p>
            <a:r>
              <a:rPr lang="en-US" dirty="0"/>
              <a:t>swap</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4847935-5DD5-2F2F-B631-1922B94644BB}"/>
                  </a:ext>
                </a:extLst>
              </p:cNvPr>
              <p:cNvSpPr txBox="1"/>
              <p:nvPr/>
            </p:nvSpPr>
            <p:spPr>
              <a:xfrm>
                <a:off x="8854966" y="220872"/>
                <a:ext cx="1026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m:oMathPara>
                </a14:m>
                <a:endParaRPr lang="en-US" b="0" dirty="0"/>
              </a:p>
            </p:txBody>
          </p:sp>
        </mc:Choice>
        <mc:Fallback xmlns="">
          <p:sp>
            <p:nvSpPr>
              <p:cNvPr id="59" name="TextBox 58">
                <a:extLst>
                  <a:ext uri="{FF2B5EF4-FFF2-40B4-BE49-F238E27FC236}">
                    <a16:creationId xmlns:a16="http://schemas.microsoft.com/office/drawing/2014/main" id="{84847935-5DD5-2F2F-B631-1922B94644BB}"/>
                  </a:ext>
                </a:extLst>
              </p:cNvPr>
              <p:cNvSpPr txBox="1">
                <a:spLocks noRot="1" noChangeAspect="1" noMove="1" noResize="1" noEditPoints="1" noAdjustHandles="1" noChangeArrowheads="1" noChangeShapeType="1" noTextEdit="1"/>
              </p:cNvSpPr>
              <p:nvPr/>
            </p:nvSpPr>
            <p:spPr>
              <a:xfrm>
                <a:off x="8854966" y="220872"/>
                <a:ext cx="1026114" cy="276999"/>
              </a:xfrm>
              <a:prstGeom prst="rect">
                <a:avLst/>
              </a:prstGeom>
              <a:blipFill>
                <a:blip r:embed="rId26"/>
                <a:stretch>
                  <a:fillRect l="-4878" r="-3659"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43979CF8-37A3-41E6-B298-42358D8425A8}"/>
                  </a:ext>
                </a:extLst>
              </p:cNvPr>
              <p:cNvSpPr txBox="1"/>
              <p:nvPr/>
            </p:nvSpPr>
            <p:spPr>
              <a:xfrm>
                <a:off x="8854966" y="953201"/>
                <a:ext cx="1026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b="0" dirty="0"/>
              </a:p>
            </p:txBody>
          </p:sp>
        </mc:Choice>
        <mc:Fallback xmlns="">
          <p:sp>
            <p:nvSpPr>
              <p:cNvPr id="60" name="TextBox 59">
                <a:extLst>
                  <a:ext uri="{FF2B5EF4-FFF2-40B4-BE49-F238E27FC236}">
                    <a16:creationId xmlns:a16="http://schemas.microsoft.com/office/drawing/2014/main" id="{43979CF8-37A3-41E6-B298-42358D8425A8}"/>
                  </a:ext>
                </a:extLst>
              </p:cNvPr>
              <p:cNvSpPr txBox="1">
                <a:spLocks noRot="1" noChangeAspect="1" noMove="1" noResize="1" noEditPoints="1" noAdjustHandles="1" noChangeArrowheads="1" noChangeShapeType="1" noTextEdit="1"/>
              </p:cNvSpPr>
              <p:nvPr/>
            </p:nvSpPr>
            <p:spPr>
              <a:xfrm>
                <a:off x="8854966" y="953201"/>
                <a:ext cx="1026115" cy="276999"/>
              </a:xfrm>
              <a:prstGeom prst="rect">
                <a:avLst/>
              </a:prstGeom>
              <a:blipFill>
                <a:blip r:embed="rId27"/>
                <a:stretch>
                  <a:fillRect l="-4878" r="-365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1FD5138-EE20-F8A9-5AA6-182E4ADFE420}"/>
                  </a:ext>
                </a:extLst>
              </p:cNvPr>
              <p:cNvSpPr txBox="1"/>
              <p:nvPr/>
            </p:nvSpPr>
            <p:spPr>
              <a:xfrm>
                <a:off x="8854966" y="587036"/>
                <a:ext cx="8190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en-US" b="0" dirty="0"/>
              </a:p>
            </p:txBody>
          </p:sp>
        </mc:Choice>
        <mc:Fallback xmlns="">
          <p:sp>
            <p:nvSpPr>
              <p:cNvPr id="61" name="TextBox 60">
                <a:extLst>
                  <a:ext uri="{FF2B5EF4-FFF2-40B4-BE49-F238E27FC236}">
                    <a16:creationId xmlns:a16="http://schemas.microsoft.com/office/drawing/2014/main" id="{F1FD5138-EE20-F8A9-5AA6-182E4ADFE420}"/>
                  </a:ext>
                </a:extLst>
              </p:cNvPr>
              <p:cNvSpPr txBox="1">
                <a:spLocks noRot="1" noChangeAspect="1" noMove="1" noResize="1" noEditPoints="1" noAdjustHandles="1" noChangeArrowheads="1" noChangeShapeType="1" noTextEdit="1"/>
              </p:cNvSpPr>
              <p:nvPr/>
            </p:nvSpPr>
            <p:spPr>
              <a:xfrm>
                <a:off x="8854966" y="587036"/>
                <a:ext cx="819070" cy="276999"/>
              </a:xfrm>
              <a:prstGeom prst="rect">
                <a:avLst/>
              </a:prstGeom>
              <a:blipFill>
                <a:blip r:embed="rId28"/>
                <a:stretch>
                  <a:fillRect l="-6154" r="-4615" b="-13043"/>
                </a:stretch>
              </a:blipFill>
            </p:spPr>
            <p:txBody>
              <a:bodyPr/>
              <a:lstStyle/>
              <a:p>
                <a:r>
                  <a:rPr lang="en-US">
                    <a:noFill/>
                  </a:rPr>
                  <a:t> </a:t>
                </a:r>
              </a:p>
            </p:txBody>
          </p:sp>
        </mc:Fallback>
      </mc:AlternateContent>
      <p:graphicFrame>
        <p:nvGraphicFramePr>
          <p:cNvPr id="62" name="Table 61">
            <a:extLst>
              <a:ext uri="{FF2B5EF4-FFF2-40B4-BE49-F238E27FC236}">
                <a16:creationId xmlns:a16="http://schemas.microsoft.com/office/drawing/2014/main" id="{D7CBE375-3C14-E0DA-81F5-88ABBADCCB65}"/>
              </a:ext>
            </a:extLst>
          </p:cNvPr>
          <p:cNvGraphicFramePr>
            <a:graphicFrameLocks noGrp="1"/>
          </p:cNvGraphicFramePr>
          <p:nvPr/>
        </p:nvGraphicFramePr>
        <p:xfrm>
          <a:off x="8228534" y="3205490"/>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S</a:t>
                      </a:r>
                    </a:p>
                  </a:txBody>
                  <a:tcPr/>
                </a:tc>
                <a:tc>
                  <a:txBody>
                    <a:bodyPr/>
                    <a:lstStyle/>
                    <a:p>
                      <a:pPr algn="ctr"/>
                      <a:r>
                        <a:rPr lang="en-US" dirty="0"/>
                        <a:t>T</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DCC6449-0F4C-65AD-2F3C-896AAD9E5135}"/>
                  </a:ext>
                </a:extLst>
              </p:cNvPr>
              <p:cNvSpPr txBox="1"/>
              <p:nvPr/>
            </p:nvSpPr>
            <p:spPr>
              <a:xfrm>
                <a:off x="8466660" y="4330033"/>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63" name="TextBox 62">
                <a:extLst>
                  <a:ext uri="{FF2B5EF4-FFF2-40B4-BE49-F238E27FC236}">
                    <a16:creationId xmlns:a16="http://schemas.microsoft.com/office/drawing/2014/main" id="{0DCC6449-0F4C-65AD-2F3C-896AAD9E5135}"/>
                  </a:ext>
                </a:extLst>
              </p:cNvPr>
              <p:cNvSpPr txBox="1">
                <a:spLocks noRot="1" noChangeAspect="1" noMove="1" noResize="1" noEditPoints="1" noAdjustHandles="1" noChangeArrowheads="1" noChangeShapeType="1" noTextEdit="1"/>
              </p:cNvSpPr>
              <p:nvPr/>
            </p:nvSpPr>
            <p:spPr>
              <a:xfrm>
                <a:off x="8466660" y="4330033"/>
                <a:ext cx="335284" cy="276999"/>
              </a:xfrm>
              <a:prstGeom prst="rect">
                <a:avLst/>
              </a:prstGeom>
              <a:blipFill>
                <a:blip r:embed="rId29"/>
                <a:stretch>
                  <a:fillRect l="-14286" r="-3571"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8CAA2F4-CCE3-40D5-161A-0EA4E2498122}"/>
                  </a:ext>
                </a:extLst>
              </p:cNvPr>
              <p:cNvSpPr txBox="1"/>
              <p:nvPr/>
            </p:nvSpPr>
            <p:spPr>
              <a:xfrm>
                <a:off x="8450895" y="3977934"/>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64" name="TextBox 63">
                <a:extLst>
                  <a:ext uri="{FF2B5EF4-FFF2-40B4-BE49-F238E27FC236}">
                    <a16:creationId xmlns:a16="http://schemas.microsoft.com/office/drawing/2014/main" id="{68CAA2F4-CCE3-40D5-161A-0EA4E2498122}"/>
                  </a:ext>
                </a:extLst>
              </p:cNvPr>
              <p:cNvSpPr txBox="1">
                <a:spLocks noRot="1" noChangeAspect="1" noMove="1" noResize="1" noEditPoints="1" noAdjustHandles="1" noChangeArrowheads="1" noChangeShapeType="1" noTextEdit="1"/>
              </p:cNvSpPr>
              <p:nvPr/>
            </p:nvSpPr>
            <p:spPr>
              <a:xfrm>
                <a:off x="8450895" y="3977934"/>
                <a:ext cx="335284" cy="276999"/>
              </a:xfrm>
              <a:prstGeom prst="rect">
                <a:avLst/>
              </a:prstGeom>
              <a:blipFill>
                <a:blip r:embed="rId30"/>
                <a:stretch>
                  <a:fillRect l="-14815" r="-3704"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5A6F714-1BE4-8FF0-F41B-46299A51A104}"/>
                  </a:ext>
                </a:extLst>
              </p:cNvPr>
              <p:cNvSpPr txBox="1"/>
              <p:nvPr/>
            </p:nvSpPr>
            <p:spPr>
              <a:xfrm>
                <a:off x="8492940" y="3599568"/>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65" name="TextBox 64">
                <a:extLst>
                  <a:ext uri="{FF2B5EF4-FFF2-40B4-BE49-F238E27FC236}">
                    <a16:creationId xmlns:a16="http://schemas.microsoft.com/office/drawing/2014/main" id="{05A6F714-1BE4-8FF0-F41B-46299A51A104}"/>
                  </a:ext>
                </a:extLst>
              </p:cNvPr>
              <p:cNvSpPr txBox="1">
                <a:spLocks noRot="1" noChangeAspect="1" noMove="1" noResize="1" noEditPoints="1" noAdjustHandles="1" noChangeArrowheads="1" noChangeShapeType="1" noTextEdit="1"/>
              </p:cNvSpPr>
              <p:nvPr/>
            </p:nvSpPr>
            <p:spPr>
              <a:xfrm>
                <a:off x="8492940" y="3599568"/>
                <a:ext cx="335284" cy="276999"/>
              </a:xfrm>
              <a:prstGeom prst="rect">
                <a:avLst/>
              </a:prstGeom>
              <a:blipFill>
                <a:blip r:embed="rId31"/>
                <a:stretch>
                  <a:fillRect l="-14286"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3812B51B-8DB5-1961-932B-7BBC79FB7FB0}"/>
                  </a:ext>
                </a:extLst>
              </p:cNvPr>
              <p:cNvSpPr txBox="1"/>
              <p:nvPr/>
            </p:nvSpPr>
            <p:spPr>
              <a:xfrm>
                <a:off x="7731668" y="3178084"/>
                <a:ext cx="4968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𝟑</m:t>
                          </m:r>
                        </m:sub>
                      </m:sSub>
                    </m:oMath>
                  </m:oMathPara>
                </a14:m>
                <a:endParaRPr lang="en-US" sz="2400" b="1" dirty="0"/>
              </a:p>
            </p:txBody>
          </p:sp>
        </mc:Choice>
        <mc:Fallback xmlns="">
          <p:sp>
            <p:nvSpPr>
              <p:cNvPr id="66" name="TextBox 65">
                <a:extLst>
                  <a:ext uri="{FF2B5EF4-FFF2-40B4-BE49-F238E27FC236}">
                    <a16:creationId xmlns:a16="http://schemas.microsoft.com/office/drawing/2014/main" id="{3812B51B-8DB5-1961-932B-7BBC79FB7FB0}"/>
                  </a:ext>
                </a:extLst>
              </p:cNvPr>
              <p:cNvSpPr txBox="1">
                <a:spLocks noRot="1" noChangeAspect="1" noMove="1" noResize="1" noEditPoints="1" noAdjustHandles="1" noChangeArrowheads="1" noChangeShapeType="1" noTextEdit="1"/>
              </p:cNvSpPr>
              <p:nvPr/>
            </p:nvSpPr>
            <p:spPr>
              <a:xfrm>
                <a:off x="7731668" y="3178084"/>
                <a:ext cx="496866" cy="369332"/>
              </a:xfrm>
              <a:prstGeom prst="rect">
                <a:avLst/>
              </a:prstGeom>
              <a:blipFill>
                <a:blip r:embed="rId32"/>
                <a:stretch>
                  <a:fillRect l="-12500" r="-75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DCFFC0-B801-DE83-08FE-9A25A91A97DA}"/>
                  </a:ext>
                </a:extLst>
              </p:cNvPr>
              <p:cNvSpPr txBox="1"/>
              <p:nvPr/>
            </p:nvSpPr>
            <p:spPr>
              <a:xfrm>
                <a:off x="7339805" y="3658890"/>
                <a:ext cx="762951"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𝜎</m:t>
                          </m:r>
                        </m:sub>
                      </m:sSub>
                    </m:oMath>
                  </m:oMathPara>
                </a14:m>
                <a:endParaRPr lang="en-US" sz="2400" b="0" dirty="0"/>
              </a:p>
              <a:p>
                <a:endParaRPr lang="en-US" sz="2400" dirty="0"/>
              </a:p>
            </p:txBody>
          </p:sp>
        </mc:Choice>
        <mc:Fallback xmlns="">
          <p:sp>
            <p:nvSpPr>
              <p:cNvPr id="67" name="TextBox 66">
                <a:extLst>
                  <a:ext uri="{FF2B5EF4-FFF2-40B4-BE49-F238E27FC236}">
                    <a16:creationId xmlns:a16="http://schemas.microsoft.com/office/drawing/2014/main" id="{79DCFFC0-B801-DE83-08FE-9A25A91A97DA}"/>
                  </a:ext>
                </a:extLst>
              </p:cNvPr>
              <p:cNvSpPr txBox="1">
                <a:spLocks noRot="1" noChangeAspect="1" noMove="1" noResize="1" noEditPoints="1" noAdjustHandles="1" noChangeArrowheads="1" noChangeShapeType="1" noTextEdit="1"/>
              </p:cNvSpPr>
              <p:nvPr/>
            </p:nvSpPr>
            <p:spPr>
              <a:xfrm>
                <a:off x="7339805" y="3658890"/>
                <a:ext cx="762951" cy="830997"/>
              </a:xfrm>
              <a:prstGeom prst="rect">
                <a:avLst/>
              </a:prstGeom>
              <a:blipFill>
                <a:blip r:embed="rId33"/>
                <a:stretch>
                  <a:fillRect/>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39C3C7D3-0F25-B937-B472-DD7EEB5E9A4D}"/>
              </a:ext>
            </a:extLst>
          </p:cNvPr>
          <p:cNvSpPr txBox="1"/>
          <p:nvPr/>
        </p:nvSpPr>
        <p:spPr>
          <a:xfrm>
            <a:off x="7436332" y="5386650"/>
            <a:ext cx="4626455" cy="923330"/>
          </a:xfrm>
          <a:prstGeom prst="rect">
            <a:avLst/>
          </a:prstGeom>
          <a:solidFill>
            <a:schemeClr val="bg1">
              <a:lumMod val="95000"/>
            </a:schemeClr>
          </a:solidFill>
        </p:spPr>
        <p:txBody>
          <a:bodyPr wrap="square" rtlCol="0">
            <a:spAutoFit/>
          </a:bodyPr>
          <a:lstStyle/>
          <a:p>
            <a:r>
              <a:rPr lang="en-US" dirty="0"/>
              <a:t>Structurally identical reaction networks have stoichiometry matrices that are </a:t>
            </a:r>
            <a:r>
              <a:rPr lang="en-US" dirty="0" err="1"/>
              <a:t>permutably</a:t>
            </a:r>
            <a:r>
              <a:rPr lang="en-US" dirty="0"/>
              <a:t> identical.</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E409D14-4D46-5CE7-927B-1739EB734FAD}"/>
                  </a:ext>
                </a:extLst>
              </p:cNvPr>
              <p:cNvSpPr txBox="1"/>
              <p:nvPr/>
            </p:nvSpPr>
            <p:spPr>
              <a:xfrm>
                <a:off x="970317" y="5849016"/>
                <a:ext cx="4819819" cy="646331"/>
              </a:xfrm>
              <a:prstGeom prst="rect">
                <a:avLst/>
              </a:prstGeom>
              <a:noFill/>
            </p:spPr>
            <p:txBody>
              <a:bodyPr wrap="square" rtlCol="0">
                <a:spAutoFit/>
              </a:bodyPr>
              <a:lstStyle/>
              <a:p>
                <a:r>
                  <a:rPr lang="en-US" b="1" dirty="0"/>
                  <a:t>Permutably identical matrices</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 (=</m:t>
                        </m:r>
                      </m:e>
                      <m:sub>
                        <m:r>
                          <a:rPr lang="en-US" b="1" i="1" smtClean="0">
                            <a:latin typeface="Cambria Math" panose="02040503050406030204" pitchFamily="18" charset="0"/>
                          </a:rPr>
                          <m:t>𝝈</m:t>
                        </m:r>
                      </m:sub>
                    </m:sSub>
                    <m:r>
                      <a:rPr lang="en-US" b="1" i="1" smtClean="0">
                        <a:latin typeface="Cambria Math" panose="02040503050406030204" pitchFamily="18" charset="0"/>
                      </a:rPr>
                      <m:t>)</m:t>
                    </m:r>
                  </m:oMath>
                </a14:m>
                <a:r>
                  <a:rPr lang="en-US" dirty="0"/>
                  <a:t>: </a:t>
                </a:r>
              </a:p>
              <a:p>
                <a:pPr marL="285750" indent="-285750">
                  <a:buFont typeface="Arial" panose="020B0604020202020204" pitchFamily="34" charset="0"/>
                  <a:buChar char="•"/>
                </a:pPr>
                <a:r>
                  <a:rPr lang="en-US" dirty="0"/>
                  <a:t>Equal if properly permute rows and columns </a:t>
                </a:r>
              </a:p>
            </p:txBody>
          </p:sp>
        </mc:Choice>
        <mc:Fallback xmlns="">
          <p:sp>
            <p:nvSpPr>
              <p:cNvPr id="70" name="TextBox 69">
                <a:extLst>
                  <a:ext uri="{FF2B5EF4-FFF2-40B4-BE49-F238E27FC236}">
                    <a16:creationId xmlns:a16="http://schemas.microsoft.com/office/drawing/2014/main" id="{6E409D14-4D46-5CE7-927B-1739EB734FAD}"/>
                  </a:ext>
                </a:extLst>
              </p:cNvPr>
              <p:cNvSpPr txBox="1">
                <a:spLocks noRot="1" noChangeAspect="1" noMove="1" noResize="1" noEditPoints="1" noAdjustHandles="1" noChangeArrowheads="1" noChangeShapeType="1" noTextEdit="1"/>
              </p:cNvSpPr>
              <p:nvPr/>
            </p:nvSpPr>
            <p:spPr>
              <a:xfrm>
                <a:off x="970317" y="5849016"/>
                <a:ext cx="4819819" cy="646331"/>
              </a:xfrm>
              <a:prstGeom prst="rect">
                <a:avLst/>
              </a:prstGeom>
              <a:blipFill>
                <a:blip r:embed="rId34"/>
                <a:stretch>
                  <a:fillRect l="-1050" t="-3846" b="-13462"/>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AAC6FC95-5D4B-A0B7-7986-B300B258FA68}"/>
              </a:ext>
            </a:extLst>
          </p:cNvPr>
          <p:cNvSpPr/>
          <p:nvPr/>
        </p:nvSpPr>
        <p:spPr>
          <a:xfrm>
            <a:off x="369379" y="103683"/>
            <a:ext cx="5547945" cy="1202303"/>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52B346-AEE1-EA04-0F1D-AC352AF3ACF6}"/>
              </a:ext>
            </a:extLst>
          </p:cNvPr>
          <p:cNvSpPr/>
          <p:nvPr/>
        </p:nvSpPr>
        <p:spPr>
          <a:xfrm>
            <a:off x="369378" y="1380845"/>
            <a:ext cx="6804413" cy="5256436"/>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B4DB06-E1FB-A7A2-87F7-DFAAACF297F5}"/>
              </a:ext>
            </a:extLst>
          </p:cNvPr>
          <p:cNvSpPr/>
          <p:nvPr/>
        </p:nvSpPr>
        <p:spPr>
          <a:xfrm>
            <a:off x="7411916" y="142456"/>
            <a:ext cx="4650872" cy="4818428"/>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4BF7ED-ADAB-4C85-0D00-FBA59A9DB7AB}"/>
              </a:ext>
            </a:extLst>
          </p:cNvPr>
          <p:cNvSpPr txBox="1"/>
          <p:nvPr/>
        </p:nvSpPr>
        <p:spPr>
          <a:xfrm>
            <a:off x="347414" y="103683"/>
            <a:ext cx="436338" cy="369332"/>
          </a:xfrm>
          <a:prstGeom prst="rect">
            <a:avLst/>
          </a:prstGeom>
          <a:noFill/>
        </p:spPr>
        <p:txBody>
          <a:bodyPr wrap="none" rtlCol="0">
            <a:spAutoFit/>
          </a:bodyPr>
          <a:lstStyle/>
          <a:p>
            <a:r>
              <a:rPr lang="en-US" dirty="0"/>
              <a:t>(a)</a:t>
            </a:r>
          </a:p>
        </p:txBody>
      </p:sp>
      <p:sp>
        <p:nvSpPr>
          <p:cNvPr id="13" name="TextBox 12">
            <a:extLst>
              <a:ext uri="{FF2B5EF4-FFF2-40B4-BE49-F238E27FC236}">
                <a16:creationId xmlns:a16="http://schemas.microsoft.com/office/drawing/2014/main" id="{3475331F-BF7E-4396-3503-B60623F06DC5}"/>
              </a:ext>
            </a:extLst>
          </p:cNvPr>
          <p:cNvSpPr txBox="1"/>
          <p:nvPr/>
        </p:nvSpPr>
        <p:spPr>
          <a:xfrm>
            <a:off x="336890" y="1358536"/>
            <a:ext cx="447558" cy="369332"/>
          </a:xfrm>
          <a:prstGeom prst="rect">
            <a:avLst/>
          </a:prstGeom>
          <a:noFill/>
        </p:spPr>
        <p:txBody>
          <a:bodyPr wrap="none" rtlCol="0">
            <a:spAutoFit/>
          </a:bodyPr>
          <a:lstStyle/>
          <a:p>
            <a:r>
              <a:rPr lang="en-US" dirty="0"/>
              <a:t>(b)</a:t>
            </a:r>
          </a:p>
        </p:txBody>
      </p:sp>
      <p:sp>
        <p:nvSpPr>
          <p:cNvPr id="14" name="TextBox 13">
            <a:extLst>
              <a:ext uri="{FF2B5EF4-FFF2-40B4-BE49-F238E27FC236}">
                <a16:creationId xmlns:a16="http://schemas.microsoft.com/office/drawing/2014/main" id="{ADC1E229-FE2B-C13B-586E-8F71D0F9BDB2}"/>
              </a:ext>
            </a:extLst>
          </p:cNvPr>
          <p:cNvSpPr txBox="1"/>
          <p:nvPr/>
        </p:nvSpPr>
        <p:spPr>
          <a:xfrm>
            <a:off x="7436333" y="174552"/>
            <a:ext cx="423514"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98405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0F1C-389F-8989-92BC-57EA5144CC66}"/>
              </a:ext>
            </a:extLst>
          </p:cNvPr>
          <p:cNvSpPr>
            <a:spLocks noGrp="1"/>
          </p:cNvSpPr>
          <p:nvPr>
            <p:ph type="title"/>
          </p:nvPr>
        </p:nvSpPr>
        <p:spPr/>
        <p:txBody>
          <a:bodyPr/>
          <a:lstStyle/>
          <a:p>
            <a:r>
              <a:rPr lang="en-US" dirty="0"/>
              <a:t>Effect of Deeper Search</a:t>
            </a:r>
          </a:p>
        </p:txBody>
      </p:sp>
      <p:pic>
        <p:nvPicPr>
          <p:cNvPr id="1026" name="Picture 2">
            <a:extLst>
              <a:ext uri="{FF2B5EF4-FFF2-40B4-BE49-F238E27FC236}">
                <a16:creationId xmlns:a16="http://schemas.microsoft.com/office/drawing/2014/main" id="{C5B43E88-E909-60CE-C0F5-9865617C5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388" y="2198902"/>
            <a:ext cx="5725297" cy="429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02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147145" y="165430"/>
            <a:ext cx="11887199" cy="713182"/>
          </a:xfrm>
        </p:spPr>
        <p:txBody>
          <a:bodyPr>
            <a:normAutofit/>
          </a:bodyPr>
          <a:lstStyle/>
          <a:p>
            <a:r>
              <a:rPr lang="en-US" sz="3600" dirty="0"/>
              <a:t>DSIRN: Detecting Structurally Identical Reaction Networks: 2</a:t>
            </a:r>
          </a:p>
        </p:txBody>
      </p:sp>
      <p:graphicFrame>
        <p:nvGraphicFramePr>
          <p:cNvPr id="49" name="Table 48">
            <a:extLst>
              <a:ext uri="{FF2B5EF4-FFF2-40B4-BE49-F238E27FC236}">
                <a16:creationId xmlns:a16="http://schemas.microsoft.com/office/drawing/2014/main" id="{F65F09B3-FA0A-A947-3A08-34E0166C5B2B}"/>
              </a:ext>
            </a:extLst>
          </p:cNvPr>
          <p:cNvGraphicFramePr>
            <a:graphicFrameLocks noGrp="1"/>
          </p:cNvGraphicFramePr>
          <p:nvPr/>
        </p:nvGraphicFramePr>
        <p:xfrm>
          <a:off x="1031633" y="1695691"/>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37A72DC-79FA-C11E-BB30-295FB4FE8486}"/>
                  </a:ext>
                </a:extLst>
              </p:cNvPr>
              <p:cNvSpPr txBox="1"/>
              <p:nvPr/>
            </p:nvSpPr>
            <p:spPr>
              <a:xfrm>
                <a:off x="1269758" y="282023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50" name="TextBox 49">
                <a:extLst>
                  <a:ext uri="{FF2B5EF4-FFF2-40B4-BE49-F238E27FC236}">
                    <a16:creationId xmlns:a16="http://schemas.microsoft.com/office/drawing/2014/main" id="{B37A72DC-79FA-C11E-BB30-295FB4FE8486}"/>
                  </a:ext>
                </a:extLst>
              </p:cNvPr>
              <p:cNvSpPr txBox="1">
                <a:spLocks noRot="1" noChangeAspect="1" noMove="1" noResize="1" noEditPoints="1" noAdjustHandles="1" noChangeArrowheads="1" noChangeShapeType="1" noTextEdit="1"/>
              </p:cNvSpPr>
              <p:nvPr/>
            </p:nvSpPr>
            <p:spPr>
              <a:xfrm>
                <a:off x="1269758" y="2820234"/>
                <a:ext cx="303736" cy="276999"/>
              </a:xfrm>
              <a:prstGeom prst="rect">
                <a:avLst/>
              </a:prstGeom>
              <a:blipFill>
                <a:blip r:embed="rId2"/>
                <a:stretch>
                  <a:fillRect l="-12000" r="-8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E02B6A3-637F-EAF6-4898-5DC9D5A4BCDA}"/>
                  </a:ext>
                </a:extLst>
              </p:cNvPr>
              <p:cNvSpPr txBox="1"/>
              <p:nvPr/>
            </p:nvSpPr>
            <p:spPr>
              <a:xfrm>
                <a:off x="1253993" y="2468135"/>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1" name="TextBox 50">
                <a:extLst>
                  <a:ext uri="{FF2B5EF4-FFF2-40B4-BE49-F238E27FC236}">
                    <a16:creationId xmlns:a16="http://schemas.microsoft.com/office/drawing/2014/main" id="{AE02B6A3-637F-EAF6-4898-5DC9D5A4BCDA}"/>
                  </a:ext>
                </a:extLst>
              </p:cNvPr>
              <p:cNvSpPr txBox="1">
                <a:spLocks noRot="1" noChangeAspect="1" noMove="1" noResize="1" noEditPoints="1" noAdjustHandles="1" noChangeArrowheads="1" noChangeShapeType="1" noTextEdit="1"/>
              </p:cNvSpPr>
              <p:nvPr/>
            </p:nvSpPr>
            <p:spPr>
              <a:xfrm>
                <a:off x="1253993" y="2468135"/>
                <a:ext cx="303736" cy="276999"/>
              </a:xfrm>
              <a:prstGeom prst="rect">
                <a:avLst/>
              </a:prstGeom>
              <a:blipFill>
                <a:blip r:embed="rId3"/>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1BD9231-EC02-2B63-4F8F-9E60410E0A93}"/>
                  </a:ext>
                </a:extLst>
              </p:cNvPr>
              <p:cNvSpPr txBox="1"/>
              <p:nvPr/>
            </p:nvSpPr>
            <p:spPr>
              <a:xfrm>
                <a:off x="1296038" y="2089769"/>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52" name="TextBox 51">
                <a:extLst>
                  <a:ext uri="{FF2B5EF4-FFF2-40B4-BE49-F238E27FC236}">
                    <a16:creationId xmlns:a16="http://schemas.microsoft.com/office/drawing/2014/main" id="{D1BD9231-EC02-2B63-4F8F-9E60410E0A93}"/>
                  </a:ext>
                </a:extLst>
              </p:cNvPr>
              <p:cNvSpPr txBox="1">
                <a:spLocks noRot="1" noChangeAspect="1" noMove="1" noResize="1" noEditPoints="1" noAdjustHandles="1" noChangeArrowheads="1" noChangeShapeType="1" noTextEdit="1"/>
              </p:cNvSpPr>
              <p:nvPr/>
            </p:nvSpPr>
            <p:spPr>
              <a:xfrm>
                <a:off x="1296038" y="2089769"/>
                <a:ext cx="298415" cy="276999"/>
              </a:xfrm>
              <a:prstGeom prst="rect">
                <a:avLst/>
              </a:prstGeom>
              <a:blipFill>
                <a:blip r:embed="rId4"/>
                <a:stretch>
                  <a:fillRect l="-20833"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2DB22CC-8F09-74A0-818C-7FFD1FB8A9F7}"/>
                  </a:ext>
                </a:extLst>
              </p:cNvPr>
              <p:cNvSpPr txBox="1"/>
              <p:nvPr/>
            </p:nvSpPr>
            <p:spPr>
              <a:xfrm>
                <a:off x="602258" y="1695691"/>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53" name="TextBox 52">
                <a:extLst>
                  <a:ext uri="{FF2B5EF4-FFF2-40B4-BE49-F238E27FC236}">
                    <a16:creationId xmlns:a16="http://schemas.microsoft.com/office/drawing/2014/main" id="{52DB22CC-8F09-74A0-818C-7FFD1FB8A9F7}"/>
                  </a:ext>
                </a:extLst>
              </p:cNvPr>
              <p:cNvSpPr txBox="1">
                <a:spLocks noRot="1" noChangeAspect="1" noMove="1" noResize="1" noEditPoints="1" noAdjustHandles="1" noChangeArrowheads="1" noChangeShapeType="1" noTextEdit="1"/>
              </p:cNvSpPr>
              <p:nvPr/>
            </p:nvSpPr>
            <p:spPr>
              <a:xfrm>
                <a:off x="602258" y="1695691"/>
                <a:ext cx="373436" cy="276999"/>
              </a:xfrm>
              <a:prstGeom prst="rect">
                <a:avLst/>
              </a:prstGeom>
              <a:blipFill>
                <a:blip r:embed="rId5"/>
                <a:stretch>
                  <a:fillRect l="-13333" r="-6667" b="-1304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13EB92E3-081E-88B8-E85B-CE48D981CB15}"/>
              </a:ext>
            </a:extLst>
          </p:cNvPr>
          <p:cNvSpPr txBox="1"/>
          <p:nvPr/>
        </p:nvSpPr>
        <p:spPr>
          <a:xfrm>
            <a:off x="154103" y="2088084"/>
            <a:ext cx="914033" cy="307777"/>
          </a:xfrm>
          <a:prstGeom prst="rect">
            <a:avLst/>
          </a:prstGeom>
          <a:noFill/>
        </p:spPr>
        <p:txBody>
          <a:bodyPr wrap="none" rtlCol="0">
            <a:spAutoFit/>
          </a:bodyPr>
          <a:lstStyle/>
          <a:p>
            <a:r>
              <a:rPr lang="en-US" sz="1400" dirty="0"/>
              <a:t>1,000,001</a:t>
            </a:r>
          </a:p>
        </p:txBody>
      </p:sp>
      <p:sp>
        <p:nvSpPr>
          <p:cNvPr id="56" name="TextBox 55">
            <a:extLst>
              <a:ext uri="{FF2B5EF4-FFF2-40B4-BE49-F238E27FC236}">
                <a16:creationId xmlns:a16="http://schemas.microsoft.com/office/drawing/2014/main" id="{8A2CB7AC-436D-B39A-715C-B94D4CC7F47D}"/>
              </a:ext>
            </a:extLst>
          </p:cNvPr>
          <p:cNvSpPr txBox="1"/>
          <p:nvPr/>
        </p:nvSpPr>
        <p:spPr>
          <a:xfrm>
            <a:off x="119570" y="2466846"/>
            <a:ext cx="1045084" cy="307777"/>
          </a:xfrm>
          <a:prstGeom prst="rect">
            <a:avLst/>
          </a:prstGeom>
          <a:noFill/>
        </p:spPr>
        <p:txBody>
          <a:bodyPr wrap="square">
            <a:spAutoFit/>
          </a:bodyPr>
          <a:lstStyle/>
          <a:p>
            <a:r>
              <a:rPr lang="en-US" sz="1400" dirty="0"/>
              <a:t>1,000,001</a:t>
            </a:r>
          </a:p>
        </p:txBody>
      </p:sp>
      <p:sp>
        <p:nvSpPr>
          <p:cNvPr id="57" name="TextBox 56">
            <a:extLst>
              <a:ext uri="{FF2B5EF4-FFF2-40B4-BE49-F238E27FC236}">
                <a16:creationId xmlns:a16="http://schemas.microsoft.com/office/drawing/2014/main" id="{96F61A37-D9B9-056A-65C1-413CBAA6DA97}"/>
              </a:ext>
            </a:extLst>
          </p:cNvPr>
          <p:cNvSpPr txBox="1"/>
          <p:nvPr/>
        </p:nvSpPr>
        <p:spPr>
          <a:xfrm>
            <a:off x="103805" y="2829455"/>
            <a:ext cx="1045084" cy="307777"/>
          </a:xfrm>
          <a:prstGeom prst="rect">
            <a:avLst/>
          </a:prstGeom>
          <a:noFill/>
        </p:spPr>
        <p:txBody>
          <a:bodyPr wrap="square">
            <a:spAutoFit/>
          </a:bodyPr>
          <a:lstStyle/>
          <a:p>
            <a:r>
              <a:rPr lang="en-US" sz="1400" dirty="0"/>
              <a:t>1,001,000</a:t>
            </a:r>
          </a:p>
        </p:txBody>
      </p:sp>
      <p:sp>
        <p:nvSpPr>
          <p:cNvPr id="59" name="TextBox 58">
            <a:extLst>
              <a:ext uri="{FF2B5EF4-FFF2-40B4-BE49-F238E27FC236}">
                <a16:creationId xmlns:a16="http://schemas.microsoft.com/office/drawing/2014/main" id="{2181E07C-C12F-C435-A821-C0282B171E95}"/>
              </a:ext>
            </a:extLst>
          </p:cNvPr>
          <p:cNvSpPr txBox="1"/>
          <p:nvPr/>
        </p:nvSpPr>
        <p:spPr>
          <a:xfrm rot="5400000">
            <a:off x="2137334" y="1148529"/>
            <a:ext cx="915711" cy="307777"/>
          </a:xfrm>
          <a:prstGeom prst="rect">
            <a:avLst/>
          </a:prstGeom>
          <a:noFill/>
        </p:spPr>
        <p:txBody>
          <a:bodyPr wrap="square">
            <a:spAutoFit/>
          </a:bodyPr>
          <a:lstStyle/>
          <a:p>
            <a:r>
              <a:rPr lang="en-US" sz="1400" dirty="0"/>
              <a:t>2,000,001</a:t>
            </a:r>
          </a:p>
        </p:txBody>
      </p:sp>
      <p:sp>
        <p:nvSpPr>
          <p:cNvPr id="60" name="TextBox 59">
            <a:extLst>
              <a:ext uri="{FF2B5EF4-FFF2-40B4-BE49-F238E27FC236}">
                <a16:creationId xmlns:a16="http://schemas.microsoft.com/office/drawing/2014/main" id="{F9C6C992-9E4B-38A6-3E5C-785115D5FE71}"/>
              </a:ext>
            </a:extLst>
          </p:cNvPr>
          <p:cNvSpPr txBox="1"/>
          <p:nvPr/>
        </p:nvSpPr>
        <p:spPr>
          <a:xfrm rot="5400000">
            <a:off x="1557308" y="1150051"/>
            <a:ext cx="915711" cy="307777"/>
          </a:xfrm>
          <a:prstGeom prst="rect">
            <a:avLst/>
          </a:prstGeom>
          <a:noFill/>
        </p:spPr>
        <p:txBody>
          <a:bodyPr wrap="square">
            <a:spAutoFit/>
          </a:bodyPr>
          <a:lstStyle/>
          <a:p>
            <a:r>
              <a:rPr lang="en-US" sz="1400" dirty="0"/>
              <a:t>1,001,001</a:t>
            </a:r>
          </a:p>
        </p:txBody>
      </p:sp>
      <p:graphicFrame>
        <p:nvGraphicFramePr>
          <p:cNvPr id="61" name="Table 60">
            <a:extLst>
              <a:ext uri="{FF2B5EF4-FFF2-40B4-BE49-F238E27FC236}">
                <a16:creationId xmlns:a16="http://schemas.microsoft.com/office/drawing/2014/main" id="{B3F53F42-BCDA-BC3A-A992-07B7CB912B05}"/>
              </a:ext>
            </a:extLst>
          </p:cNvPr>
          <p:cNvGraphicFramePr>
            <a:graphicFrameLocks noGrp="1"/>
          </p:cNvGraphicFramePr>
          <p:nvPr/>
        </p:nvGraphicFramePr>
        <p:xfrm>
          <a:off x="4162136" y="1750858"/>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7E68331-D015-9F91-6F3F-153D56CFEE06}"/>
                  </a:ext>
                </a:extLst>
              </p:cNvPr>
              <p:cNvSpPr txBox="1"/>
              <p:nvPr/>
            </p:nvSpPr>
            <p:spPr>
              <a:xfrm>
                <a:off x="4400261" y="287540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62" name="TextBox 61">
                <a:extLst>
                  <a:ext uri="{FF2B5EF4-FFF2-40B4-BE49-F238E27FC236}">
                    <a16:creationId xmlns:a16="http://schemas.microsoft.com/office/drawing/2014/main" id="{67E68331-D015-9F91-6F3F-153D56CFEE06}"/>
                  </a:ext>
                </a:extLst>
              </p:cNvPr>
              <p:cNvSpPr txBox="1">
                <a:spLocks noRot="1" noChangeAspect="1" noMove="1" noResize="1" noEditPoints="1" noAdjustHandles="1" noChangeArrowheads="1" noChangeShapeType="1" noTextEdit="1"/>
              </p:cNvSpPr>
              <p:nvPr/>
            </p:nvSpPr>
            <p:spPr>
              <a:xfrm>
                <a:off x="4400261" y="2875401"/>
                <a:ext cx="303736" cy="276999"/>
              </a:xfrm>
              <a:prstGeom prst="rect">
                <a:avLst/>
              </a:prstGeom>
              <a:blipFill>
                <a:blip r:embed="rId6"/>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AB34D2D-28C0-5BDF-1098-69A66A952FBD}"/>
                  </a:ext>
                </a:extLst>
              </p:cNvPr>
              <p:cNvSpPr txBox="1"/>
              <p:nvPr/>
            </p:nvSpPr>
            <p:spPr>
              <a:xfrm>
                <a:off x="4384496" y="252330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63" name="TextBox 62">
                <a:extLst>
                  <a:ext uri="{FF2B5EF4-FFF2-40B4-BE49-F238E27FC236}">
                    <a16:creationId xmlns:a16="http://schemas.microsoft.com/office/drawing/2014/main" id="{4AB34D2D-28C0-5BDF-1098-69A66A952FBD}"/>
                  </a:ext>
                </a:extLst>
              </p:cNvPr>
              <p:cNvSpPr txBox="1">
                <a:spLocks noRot="1" noChangeAspect="1" noMove="1" noResize="1" noEditPoints="1" noAdjustHandles="1" noChangeArrowheads="1" noChangeShapeType="1" noTextEdit="1"/>
              </p:cNvSpPr>
              <p:nvPr/>
            </p:nvSpPr>
            <p:spPr>
              <a:xfrm>
                <a:off x="4384496" y="2523302"/>
                <a:ext cx="303736" cy="276999"/>
              </a:xfrm>
              <a:prstGeom prst="rect">
                <a:avLst/>
              </a:prstGeom>
              <a:blipFill>
                <a:blip r:embed="rId7"/>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BBEB658-D6FC-D6BA-2A0B-A37266264E83}"/>
                  </a:ext>
                </a:extLst>
              </p:cNvPr>
              <p:cNvSpPr txBox="1"/>
              <p:nvPr/>
            </p:nvSpPr>
            <p:spPr>
              <a:xfrm>
                <a:off x="4426541" y="2144936"/>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64" name="TextBox 63">
                <a:extLst>
                  <a:ext uri="{FF2B5EF4-FFF2-40B4-BE49-F238E27FC236}">
                    <a16:creationId xmlns:a16="http://schemas.microsoft.com/office/drawing/2014/main" id="{DBBEB658-D6FC-D6BA-2A0B-A37266264E83}"/>
                  </a:ext>
                </a:extLst>
              </p:cNvPr>
              <p:cNvSpPr txBox="1">
                <a:spLocks noRot="1" noChangeAspect="1" noMove="1" noResize="1" noEditPoints="1" noAdjustHandles="1" noChangeArrowheads="1" noChangeShapeType="1" noTextEdit="1"/>
              </p:cNvSpPr>
              <p:nvPr/>
            </p:nvSpPr>
            <p:spPr>
              <a:xfrm>
                <a:off x="4426541" y="2144936"/>
                <a:ext cx="298415" cy="276999"/>
              </a:xfrm>
              <a:prstGeom prst="rect">
                <a:avLst/>
              </a:prstGeom>
              <a:blipFill>
                <a:blip r:embed="rId8"/>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EEC9824-C81A-5BA0-1EA7-EDE406B5396B}"/>
                  </a:ext>
                </a:extLst>
              </p:cNvPr>
              <p:cNvSpPr txBox="1"/>
              <p:nvPr/>
            </p:nvSpPr>
            <p:spPr>
              <a:xfrm>
                <a:off x="3764294" y="1750858"/>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65" name="TextBox 64">
                <a:extLst>
                  <a:ext uri="{FF2B5EF4-FFF2-40B4-BE49-F238E27FC236}">
                    <a16:creationId xmlns:a16="http://schemas.microsoft.com/office/drawing/2014/main" id="{2EEC9824-C81A-5BA0-1EA7-EDE406B5396B}"/>
                  </a:ext>
                </a:extLst>
              </p:cNvPr>
              <p:cNvSpPr txBox="1">
                <a:spLocks noRot="1" noChangeAspect="1" noMove="1" noResize="1" noEditPoints="1" noAdjustHandles="1" noChangeArrowheads="1" noChangeShapeType="1" noTextEdit="1"/>
              </p:cNvSpPr>
              <p:nvPr/>
            </p:nvSpPr>
            <p:spPr>
              <a:xfrm>
                <a:off x="3764294" y="1750858"/>
                <a:ext cx="373436" cy="276999"/>
              </a:xfrm>
              <a:prstGeom prst="rect">
                <a:avLst/>
              </a:prstGeom>
              <a:blipFill>
                <a:blip r:embed="rId9"/>
                <a:stretch>
                  <a:fillRect l="-13333" r="-6667" b="-17391"/>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9E9A749A-2852-835D-E100-11BC77FA6A95}"/>
              </a:ext>
            </a:extLst>
          </p:cNvPr>
          <p:cNvSpPr txBox="1"/>
          <p:nvPr/>
        </p:nvSpPr>
        <p:spPr>
          <a:xfrm>
            <a:off x="3316139" y="2143251"/>
            <a:ext cx="914033" cy="307777"/>
          </a:xfrm>
          <a:prstGeom prst="rect">
            <a:avLst/>
          </a:prstGeom>
          <a:noFill/>
        </p:spPr>
        <p:txBody>
          <a:bodyPr wrap="none" rtlCol="0">
            <a:spAutoFit/>
          </a:bodyPr>
          <a:lstStyle/>
          <a:p>
            <a:r>
              <a:rPr lang="en-US" sz="1400" dirty="0"/>
              <a:t>1,000,001</a:t>
            </a:r>
          </a:p>
        </p:txBody>
      </p:sp>
      <p:sp>
        <p:nvSpPr>
          <p:cNvPr id="67" name="TextBox 66">
            <a:extLst>
              <a:ext uri="{FF2B5EF4-FFF2-40B4-BE49-F238E27FC236}">
                <a16:creationId xmlns:a16="http://schemas.microsoft.com/office/drawing/2014/main" id="{54A913AE-95C5-0021-B1C1-2E93CCCC87DD}"/>
              </a:ext>
            </a:extLst>
          </p:cNvPr>
          <p:cNvSpPr txBox="1"/>
          <p:nvPr/>
        </p:nvSpPr>
        <p:spPr>
          <a:xfrm>
            <a:off x="3281606" y="2522013"/>
            <a:ext cx="1045084" cy="307777"/>
          </a:xfrm>
          <a:prstGeom prst="rect">
            <a:avLst/>
          </a:prstGeom>
          <a:noFill/>
        </p:spPr>
        <p:txBody>
          <a:bodyPr wrap="square">
            <a:spAutoFit/>
          </a:bodyPr>
          <a:lstStyle/>
          <a:p>
            <a:r>
              <a:rPr lang="en-US" sz="1400" dirty="0"/>
              <a:t>1,000,001</a:t>
            </a:r>
          </a:p>
        </p:txBody>
      </p:sp>
      <p:sp>
        <p:nvSpPr>
          <p:cNvPr id="68" name="TextBox 67">
            <a:extLst>
              <a:ext uri="{FF2B5EF4-FFF2-40B4-BE49-F238E27FC236}">
                <a16:creationId xmlns:a16="http://schemas.microsoft.com/office/drawing/2014/main" id="{78DB7B0F-7A74-6299-69AB-1233F6F9074C}"/>
              </a:ext>
            </a:extLst>
          </p:cNvPr>
          <p:cNvSpPr txBox="1"/>
          <p:nvPr/>
        </p:nvSpPr>
        <p:spPr>
          <a:xfrm>
            <a:off x="3265841" y="2884622"/>
            <a:ext cx="1045084" cy="307777"/>
          </a:xfrm>
          <a:prstGeom prst="rect">
            <a:avLst/>
          </a:prstGeom>
          <a:noFill/>
        </p:spPr>
        <p:txBody>
          <a:bodyPr wrap="square">
            <a:spAutoFit/>
          </a:bodyPr>
          <a:lstStyle/>
          <a:p>
            <a:r>
              <a:rPr lang="en-US" sz="1400" dirty="0"/>
              <a:t>1,001,000</a:t>
            </a:r>
          </a:p>
        </p:txBody>
      </p:sp>
      <p:sp>
        <p:nvSpPr>
          <p:cNvPr id="71" name="TextBox 70">
            <a:extLst>
              <a:ext uri="{FF2B5EF4-FFF2-40B4-BE49-F238E27FC236}">
                <a16:creationId xmlns:a16="http://schemas.microsoft.com/office/drawing/2014/main" id="{91AA713E-936A-7F5F-EA70-2EB0A38876D2}"/>
              </a:ext>
            </a:extLst>
          </p:cNvPr>
          <p:cNvSpPr txBox="1"/>
          <p:nvPr/>
        </p:nvSpPr>
        <p:spPr>
          <a:xfrm rot="5400000">
            <a:off x="5268551" y="1164295"/>
            <a:ext cx="915711" cy="307777"/>
          </a:xfrm>
          <a:prstGeom prst="rect">
            <a:avLst/>
          </a:prstGeom>
          <a:noFill/>
        </p:spPr>
        <p:txBody>
          <a:bodyPr wrap="square">
            <a:spAutoFit/>
          </a:bodyPr>
          <a:lstStyle/>
          <a:p>
            <a:r>
              <a:rPr lang="en-US" sz="1400" dirty="0"/>
              <a:t>2,000,001</a:t>
            </a:r>
          </a:p>
        </p:txBody>
      </p:sp>
      <p:sp>
        <p:nvSpPr>
          <p:cNvPr id="72" name="TextBox 71">
            <a:extLst>
              <a:ext uri="{FF2B5EF4-FFF2-40B4-BE49-F238E27FC236}">
                <a16:creationId xmlns:a16="http://schemas.microsoft.com/office/drawing/2014/main" id="{F54270F8-2C9E-A085-AF8A-E3BC9DDE4C55}"/>
              </a:ext>
            </a:extLst>
          </p:cNvPr>
          <p:cNvSpPr txBox="1"/>
          <p:nvPr/>
        </p:nvSpPr>
        <p:spPr>
          <a:xfrm rot="5400000">
            <a:off x="4688525" y="1165817"/>
            <a:ext cx="915711" cy="307777"/>
          </a:xfrm>
          <a:prstGeom prst="rect">
            <a:avLst/>
          </a:prstGeom>
          <a:noFill/>
        </p:spPr>
        <p:txBody>
          <a:bodyPr wrap="square">
            <a:spAutoFit/>
          </a:bodyPr>
          <a:lstStyle/>
          <a:p>
            <a:r>
              <a:rPr lang="en-US" sz="1400" dirty="0"/>
              <a:t>1,001,001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D99D63-3DE6-EFBA-D81F-FAE6FB70EF0C}"/>
                  </a:ext>
                </a:extLst>
              </p:cNvPr>
              <p:cNvSpPr txBox="1"/>
              <p:nvPr/>
            </p:nvSpPr>
            <p:spPr>
              <a:xfrm>
                <a:off x="3045070" y="242275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92D99D63-3DE6-EFBA-D81F-FAE6FB70EF0C}"/>
                  </a:ext>
                </a:extLst>
              </p:cNvPr>
              <p:cNvSpPr txBox="1">
                <a:spLocks noRot="1" noChangeAspect="1" noMove="1" noResize="1" noEditPoints="1" noAdjustHandles="1" noChangeArrowheads="1" noChangeShapeType="1" noTextEdit="1"/>
              </p:cNvSpPr>
              <p:nvPr/>
            </p:nvSpPr>
            <p:spPr>
              <a:xfrm>
                <a:off x="3045070" y="2422758"/>
                <a:ext cx="226024" cy="276999"/>
              </a:xfrm>
              <a:prstGeom prst="rect">
                <a:avLst/>
              </a:prstGeom>
              <a:blipFill>
                <a:blip r:embed="rId10"/>
                <a:stretch>
                  <a:fillRect l="-16667" r="-1111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F84B3C0-64E4-5C7F-463B-5AD91EDE6C3C}"/>
              </a:ext>
            </a:extLst>
          </p:cNvPr>
          <p:cNvSpPr txBox="1"/>
          <p:nvPr/>
        </p:nvSpPr>
        <p:spPr>
          <a:xfrm>
            <a:off x="3022872" y="2123090"/>
            <a:ext cx="292068" cy="369332"/>
          </a:xfrm>
          <a:prstGeom prst="rect">
            <a:avLst/>
          </a:prstGeom>
          <a:noFill/>
        </p:spPr>
        <p:txBody>
          <a:bodyPr wrap="none" rtlCol="0">
            <a:spAutoFit/>
          </a:bodyPr>
          <a:lstStyle/>
          <a:p>
            <a:r>
              <a:rPr lang="en-US" dirty="0"/>
              <a:t>?</a:t>
            </a:r>
          </a:p>
        </p:txBody>
      </p:sp>
      <p:graphicFrame>
        <p:nvGraphicFramePr>
          <p:cNvPr id="8" name="Table 7">
            <a:extLst>
              <a:ext uri="{FF2B5EF4-FFF2-40B4-BE49-F238E27FC236}">
                <a16:creationId xmlns:a16="http://schemas.microsoft.com/office/drawing/2014/main" id="{95C7D536-5263-4993-0167-F6ABFC8E0407}"/>
              </a:ext>
            </a:extLst>
          </p:cNvPr>
          <p:cNvGraphicFramePr>
            <a:graphicFrameLocks noGrp="1"/>
          </p:cNvGraphicFramePr>
          <p:nvPr/>
        </p:nvGraphicFramePr>
        <p:xfrm>
          <a:off x="1177077" y="4643835"/>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83BF19-0623-1635-6E6E-DB2869A67835}"/>
                  </a:ext>
                </a:extLst>
              </p:cNvPr>
              <p:cNvSpPr txBox="1"/>
              <p:nvPr/>
            </p:nvSpPr>
            <p:spPr>
              <a:xfrm>
                <a:off x="1415202" y="576837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9" name="TextBox 8">
                <a:extLst>
                  <a:ext uri="{FF2B5EF4-FFF2-40B4-BE49-F238E27FC236}">
                    <a16:creationId xmlns:a16="http://schemas.microsoft.com/office/drawing/2014/main" id="{EB83BF19-0623-1635-6E6E-DB2869A67835}"/>
                  </a:ext>
                </a:extLst>
              </p:cNvPr>
              <p:cNvSpPr txBox="1">
                <a:spLocks noRot="1" noChangeAspect="1" noMove="1" noResize="1" noEditPoints="1" noAdjustHandles="1" noChangeArrowheads="1" noChangeShapeType="1" noTextEdit="1"/>
              </p:cNvSpPr>
              <p:nvPr/>
            </p:nvSpPr>
            <p:spPr>
              <a:xfrm>
                <a:off x="1415202" y="5768378"/>
                <a:ext cx="303736" cy="276999"/>
              </a:xfrm>
              <a:prstGeom prst="rect">
                <a:avLst/>
              </a:prstGeom>
              <a:blipFill>
                <a:blip r:embed="rId11"/>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F35D7E2-34FD-46C5-2D33-AC542255B524}"/>
                  </a:ext>
                </a:extLst>
              </p:cNvPr>
              <p:cNvSpPr txBox="1"/>
              <p:nvPr/>
            </p:nvSpPr>
            <p:spPr>
              <a:xfrm>
                <a:off x="1399437" y="5416279"/>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10" name="TextBox 9">
                <a:extLst>
                  <a:ext uri="{FF2B5EF4-FFF2-40B4-BE49-F238E27FC236}">
                    <a16:creationId xmlns:a16="http://schemas.microsoft.com/office/drawing/2014/main" id="{AF35D7E2-34FD-46C5-2D33-AC542255B524}"/>
                  </a:ext>
                </a:extLst>
              </p:cNvPr>
              <p:cNvSpPr txBox="1">
                <a:spLocks noRot="1" noChangeAspect="1" noMove="1" noResize="1" noEditPoints="1" noAdjustHandles="1" noChangeArrowheads="1" noChangeShapeType="1" noTextEdit="1"/>
              </p:cNvSpPr>
              <p:nvPr/>
            </p:nvSpPr>
            <p:spPr>
              <a:xfrm>
                <a:off x="1399437" y="5416279"/>
                <a:ext cx="303736" cy="276999"/>
              </a:xfrm>
              <a:prstGeom prst="rect">
                <a:avLst/>
              </a:prstGeom>
              <a:blipFill>
                <a:blip r:embed="rId12"/>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062BB0-8225-A85A-4AAC-5CB9CAA5A432}"/>
                  </a:ext>
                </a:extLst>
              </p:cNvPr>
              <p:cNvSpPr txBox="1"/>
              <p:nvPr/>
            </p:nvSpPr>
            <p:spPr>
              <a:xfrm>
                <a:off x="1441482" y="5037913"/>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11" name="TextBox 10">
                <a:extLst>
                  <a:ext uri="{FF2B5EF4-FFF2-40B4-BE49-F238E27FC236}">
                    <a16:creationId xmlns:a16="http://schemas.microsoft.com/office/drawing/2014/main" id="{A3062BB0-8225-A85A-4AAC-5CB9CAA5A432}"/>
                  </a:ext>
                </a:extLst>
              </p:cNvPr>
              <p:cNvSpPr txBox="1">
                <a:spLocks noRot="1" noChangeAspect="1" noMove="1" noResize="1" noEditPoints="1" noAdjustHandles="1" noChangeArrowheads="1" noChangeShapeType="1" noTextEdit="1"/>
              </p:cNvSpPr>
              <p:nvPr/>
            </p:nvSpPr>
            <p:spPr>
              <a:xfrm>
                <a:off x="1441482" y="5037913"/>
                <a:ext cx="298415" cy="276999"/>
              </a:xfrm>
              <a:prstGeom prst="rect">
                <a:avLst/>
              </a:prstGeom>
              <a:blipFill>
                <a:blip r:embed="rId13"/>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D2C0AA-0DC7-E71C-1F4B-6AC5E2CD905E}"/>
                  </a:ext>
                </a:extLst>
              </p:cNvPr>
              <p:cNvSpPr txBox="1"/>
              <p:nvPr/>
            </p:nvSpPr>
            <p:spPr>
              <a:xfrm>
                <a:off x="747702" y="4643835"/>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12" name="TextBox 11">
                <a:extLst>
                  <a:ext uri="{FF2B5EF4-FFF2-40B4-BE49-F238E27FC236}">
                    <a16:creationId xmlns:a16="http://schemas.microsoft.com/office/drawing/2014/main" id="{F8D2C0AA-0DC7-E71C-1F4B-6AC5E2CD905E}"/>
                  </a:ext>
                </a:extLst>
              </p:cNvPr>
              <p:cNvSpPr txBox="1">
                <a:spLocks noRot="1" noChangeAspect="1" noMove="1" noResize="1" noEditPoints="1" noAdjustHandles="1" noChangeArrowheads="1" noChangeShapeType="1" noTextEdit="1"/>
              </p:cNvSpPr>
              <p:nvPr/>
            </p:nvSpPr>
            <p:spPr>
              <a:xfrm>
                <a:off x="747702" y="4643835"/>
                <a:ext cx="373436" cy="276999"/>
              </a:xfrm>
              <a:prstGeom prst="rect">
                <a:avLst/>
              </a:prstGeom>
              <a:blipFill>
                <a:blip r:embed="rId14"/>
                <a:stretch>
                  <a:fillRect l="-16667" r="-6667" b="-1739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18AB6E1-5B06-234C-F7D6-B019B4E3137B}"/>
              </a:ext>
            </a:extLst>
          </p:cNvPr>
          <p:cNvSpPr txBox="1"/>
          <p:nvPr/>
        </p:nvSpPr>
        <p:spPr>
          <a:xfrm>
            <a:off x="299547" y="5036228"/>
            <a:ext cx="914033" cy="307777"/>
          </a:xfrm>
          <a:prstGeom prst="rect">
            <a:avLst/>
          </a:prstGeom>
          <a:noFill/>
        </p:spPr>
        <p:txBody>
          <a:bodyPr wrap="none" rtlCol="0">
            <a:spAutoFit/>
          </a:bodyPr>
          <a:lstStyle/>
          <a:p>
            <a:r>
              <a:rPr lang="en-US" sz="1400" dirty="0"/>
              <a:t>1,000,001</a:t>
            </a:r>
          </a:p>
        </p:txBody>
      </p:sp>
      <p:sp>
        <p:nvSpPr>
          <p:cNvPr id="14" name="TextBox 13">
            <a:extLst>
              <a:ext uri="{FF2B5EF4-FFF2-40B4-BE49-F238E27FC236}">
                <a16:creationId xmlns:a16="http://schemas.microsoft.com/office/drawing/2014/main" id="{729D9135-ACF8-AF40-178C-C1442CCF3E4B}"/>
              </a:ext>
            </a:extLst>
          </p:cNvPr>
          <p:cNvSpPr txBox="1"/>
          <p:nvPr/>
        </p:nvSpPr>
        <p:spPr>
          <a:xfrm>
            <a:off x="265014" y="5414990"/>
            <a:ext cx="1045084" cy="307777"/>
          </a:xfrm>
          <a:prstGeom prst="rect">
            <a:avLst/>
          </a:prstGeom>
          <a:noFill/>
        </p:spPr>
        <p:txBody>
          <a:bodyPr wrap="square">
            <a:spAutoFit/>
          </a:bodyPr>
          <a:lstStyle/>
          <a:p>
            <a:r>
              <a:rPr lang="en-US" sz="1400" dirty="0"/>
              <a:t>1,000,001</a:t>
            </a:r>
          </a:p>
        </p:txBody>
      </p:sp>
      <p:sp>
        <p:nvSpPr>
          <p:cNvPr id="15" name="TextBox 14">
            <a:extLst>
              <a:ext uri="{FF2B5EF4-FFF2-40B4-BE49-F238E27FC236}">
                <a16:creationId xmlns:a16="http://schemas.microsoft.com/office/drawing/2014/main" id="{C4DE92E6-7A75-8886-7B16-007302AFD7E7}"/>
              </a:ext>
            </a:extLst>
          </p:cNvPr>
          <p:cNvSpPr txBox="1"/>
          <p:nvPr/>
        </p:nvSpPr>
        <p:spPr>
          <a:xfrm>
            <a:off x="249249" y="5777599"/>
            <a:ext cx="1045084" cy="307777"/>
          </a:xfrm>
          <a:prstGeom prst="rect">
            <a:avLst/>
          </a:prstGeom>
          <a:noFill/>
        </p:spPr>
        <p:txBody>
          <a:bodyPr wrap="square">
            <a:spAutoFit/>
          </a:bodyPr>
          <a:lstStyle/>
          <a:p>
            <a:r>
              <a:rPr lang="en-US" sz="1400" dirty="0"/>
              <a:t>1,001,000</a:t>
            </a:r>
          </a:p>
        </p:txBody>
      </p:sp>
      <p:sp>
        <p:nvSpPr>
          <p:cNvPr id="16" name="TextBox 15">
            <a:extLst>
              <a:ext uri="{FF2B5EF4-FFF2-40B4-BE49-F238E27FC236}">
                <a16:creationId xmlns:a16="http://schemas.microsoft.com/office/drawing/2014/main" id="{297B0411-6C79-674A-C725-2A357B5F7E6D}"/>
              </a:ext>
            </a:extLst>
          </p:cNvPr>
          <p:cNvSpPr txBox="1"/>
          <p:nvPr/>
        </p:nvSpPr>
        <p:spPr>
          <a:xfrm rot="5400000">
            <a:off x="2282778" y="4096673"/>
            <a:ext cx="915711" cy="307777"/>
          </a:xfrm>
          <a:prstGeom prst="rect">
            <a:avLst/>
          </a:prstGeom>
          <a:noFill/>
        </p:spPr>
        <p:txBody>
          <a:bodyPr wrap="square">
            <a:spAutoFit/>
          </a:bodyPr>
          <a:lstStyle/>
          <a:p>
            <a:r>
              <a:rPr lang="en-US" sz="1400" dirty="0"/>
              <a:t>2,000,001</a:t>
            </a:r>
          </a:p>
        </p:txBody>
      </p:sp>
      <p:sp>
        <p:nvSpPr>
          <p:cNvPr id="17" name="TextBox 16">
            <a:extLst>
              <a:ext uri="{FF2B5EF4-FFF2-40B4-BE49-F238E27FC236}">
                <a16:creationId xmlns:a16="http://schemas.microsoft.com/office/drawing/2014/main" id="{4D07EE38-6CC5-35D3-AAFE-E9E1E0EE13B4}"/>
              </a:ext>
            </a:extLst>
          </p:cNvPr>
          <p:cNvSpPr txBox="1"/>
          <p:nvPr/>
        </p:nvSpPr>
        <p:spPr>
          <a:xfrm rot="5400000">
            <a:off x="1702752" y="4098195"/>
            <a:ext cx="915711" cy="307777"/>
          </a:xfrm>
          <a:prstGeom prst="rect">
            <a:avLst/>
          </a:prstGeom>
          <a:noFill/>
        </p:spPr>
        <p:txBody>
          <a:bodyPr wrap="square">
            <a:spAutoFit/>
          </a:bodyPr>
          <a:lstStyle/>
          <a:p>
            <a:r>
              <a:rPr lang="en-US" sz="1400" dirty="0"/>
              <a:t>1,001,001</a:t>
            </a:r>
          </a:p>
        </p:txBody>
      </p:sp>
      <p:graphicFrame>
        <p:nvGraphicFramePr>
          <p:cNvPr id="18" name="Table 17">
            <a:extLst>
              <a:ext uri="{FF2B5EF4-FFF2-40B4-BE49-F238E27FC236}">
                <a16:creationId xmlns:a16="http://schemas.microsoft.com/office/drawing/2014/main" id="{63DA5BD6-5FA4-DD7A-CFFB-7440285F4871}"/>
              </a:ext>
            </a:extLst>
          </p:cNvPr>
          <p:cNvGraphicFramePr>
            <a:graphicFrameLocks noGrp="1"/>
          </p:cNvGraphicFramePr>
          <p:nvPr/>
        </p:nvGraphicFramePr>
        <p:xfrm>
          <a:off x="4418791" y="4699002"/>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D36EA9-630D-59CA-0BB1-99EB298C1272}"/>
                  </a:ext>
                </a:extLst>
              </p:cNvPr>
              <p:cNvSpPr txBox="1"/>
              <p:nvPr/>
            </p:nvSpPr>
            <p:spPr>
              <a:xfrm>
                <a:off x="4656916" y="5823545"/>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19" name="TextBox 18">
                <a:extLst>
                  <a:ext uri="{FF2B5EF4-FFF2-40B4-BE49-F238E27FC236}">
                    <a16:creationId xmlns:a16="http://schemas.microsoft.com/office/drawing/2014/main" id="{EED36EA9-630D-59CA-0BB1-99EB298C1272}"/>
                  </a:ext>
                </a:extLst>
              </p:cNvPr>
              <p:cNvSpPr txBox="1">
                <a:spLocks noRot="1" noChangeAspect="1" noMove="1" noResize="1" noEditPoints="1" noAdjustHandles="1" noChangeArrowheads="1" noChangeShapeType="1" noTextEdit="1"/>
              </p:cNvSpPr>
              <p:nvPr/>
            </p:nvSpPr>
            <p:spPr>
              <a:xfrm>
                <a:off x="4656916" y="5823545"/>
                <a:ext cx="303736" cy="276999"/>
              </a:xfrm>
              <a:prstGeom prst="rect">
                <a:avLst/>
              </a:prstGeom>
              <a:blipFill>
                <a:blip r:embed="rId15"/>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A8E62-9518-C183-DB69-817DAA223BB5}"/>
                  </a:ext>
                </a:extLst>
              </p:cNvPr>
              <p:cNvSpPr txBox="1"/>
              <p:nvPr/>
            </p:nvSpPr>
            <p:spPr>
              <a:xfrm>
                <a:off x="4641151" y="5471446"/>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20" name="TextBox 19">
                <a:extLst>
                  <a:ext uri="{FF2B5EF4-FFF2-40B4-BE49-F238E27FC236}">
                    <a16:creationId xmlns:a16="http://schemas.microsoft.com/office/drawing/2014/main" id="{5B3A8E62-9518-C183-DB69-817DAA223BB5}"/>
                  </a:ext>
                </a:extLst>
              </p:cNvPr>
              <p:cNvSpPr txBox="1">
                <a:spLocks noRot="1" noChangeAspect="1" noMove="1" noResize="1" noEditPoints="1" noAdjustHandles="1" noChangeArrowheads="1" noChangeShapeType="1" noTextEdit="1"/>
              </p:cNvSpPr>
              <p:nvPr/>
            </p:nvSpPr>
            <p:spPr>
              <a:xfrm>
                <a:off x="4641151" y="5471446"/>
                <a:ext cx="303736" cy="276999"/>
              </a:xfrm>
              <a:prstGeom prst="rect">
                <a:avLst/>
              </a:prstGeom>
              <a:blipFill>
                <a:blip r:embed="rId16"/>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B8EB620-22FB-5909-F1FB-17661A957867}"/>
                  </a:ext>
                </a:extLst>
              </p:cNvPr>
              <p:cNvSpPr txBox="1"/>
              <p:nvPr/>
            </p:nvSpPr>
            <p:spPr>
              <a:xfrm>
                <a:off x="4683196" y="5093080"/>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21" name="TextBox 20">
                <a:extLst>
                  <a:ext uri="{FF2B5EF4-FFF2-40B4-BE49-F238E27FC236}">
                    <a16:creationId xmlns:a16="http://schemas.microsoft.com/office/drawing/2014/main" id="{5B8EB620-22FB-5909-F1FB-17661A957867}"/>
                  </a:ext>
                </a:extLst>
              </p:cNvPr>
              <p:cNvSpPr txBox="1">
                <a:spLocks noRot="1" noChangeAspect="1" noMove="1" noResize="1" noEditPoints="1" noAdjustHandles="1" noChangeArrowheads="1" noChangeShapeType="1" noTextEdit="1"/>
              </p:cNvSpPr>
              <p:nvPr/>
            </p:nvSpPr>
            <p:spPr>
              <a:xfrm>
                <a:off x="4683196" y="5093080"/>
                <a:ext cx="298415" cy="276999"/>
              </a:xfrm>
              <a:prstGeom prst="rect">
                <a:avLst/>
              </a:prstGeom>
              <a:blipFill>
                <a:blip r:embed="rId17"/>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73F0C79-7DCB-0D98-F6E4-318A7934074B}"/>
                  </a:ext>
                </a:extLst>
              </p:cNvPr>
              <p:cNvSpPr txBox="1"/>
              <p:nvPr/>
            </p:nvSpPr>
            <p:spPr>
              <a:xfrm>
                <a:off x="4020949" y="4699002"/>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22" name="TextBox 21">
                <a:extLst>
                  <a:ext uri="{FF2B5EF4-FFF2-40B4-BE49-F238E27FC236}">
                    <a16:creationId xmlns:a16="http://schemas.microsoft.com/office/drawing/2014/main" id="{C73F0C79-7DCB-0D98-F6E4-318A7934074B}"/>
                  </a:ext>
                </a:extLst>
              </p:cNvPr>
              <p:cNvSpPr txBox="1">
                <a:spLocks noRot="1" noChangeAspect="1" noMove="1" noResize="1" noEditPoints="1" noAdjustHandles="1" noChangeArrowheads="1" noChangeShapeType="1" noTextEdit="1"/>
              </p:cNvSpPr>
              <p:nvPr/>
            </p:nvSpPr>
            <p:spPr>
              <a:xfrm>
                <a:off x="4020949" y="4699002"/>
                <a:ext cx="373436" cy="276999"/>
              </a:xfrm>
              <a:prstGeom prst="rect">
                <a:avLst/>
              </a:prstGeom>
              <a:blipFill>
                <a:blip r:embed="rId18"/>
                <a:stretch>
                  <a:fillRect l="-12903" r="-3226" b="-18182"/>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4F2513E-078F-8685-A7E9-7F3A50361A93}"/>
              </a:ext>
            </a:extLst>
          </p:cNvPr>
          <p:cNvSpPr txBox="1"/>
          <p:nvPr/>
        </p:nvSpPr>
        <p:spPr>
          <a:xfrm>
            <a:off x="3572794" y="5091395"/>
            <a:ext cx="914033" cy="307777"/>
          </a:xfrm>
          <a:prstGeom prst="rect">
            <a:avLst/>
          </a:prstGeom>
          <a:noFill/>
        </p:spPr>
        <p:txBody>
          <a:bodyPr wrap="none" rtlCol="0">
            <a:spAutoFit/>
          </a:bodyPr>
          <a:lstStyle/>
          <a:p>
            <a:r>
              <a:rPr lang="en-US" sz="1400" dirty="0"/>
              <a:t>1,000,001</a:t>
            </a:r>
          </a:p>
        </p:txBody>
      </p:sp>
      <p:sp>
        <p:nvSpPr>
          <p:cNvPr id="24" name="TextBox 23">
            <a:extLst>
              <a:ext uri="{FF2B5EF4-FFF2-40B4-BE49-F238E27FC236}">
                <a16:creationId xmlns:a16="http://schemas.microsoft.com/office/drawing/2014/main" id="{3C39F9A8-82D9-0F41-CEB8-57C8E30FDADD}"/>
              </a:ext>
            </a:extLst>
          </p:cNvPr>
          <p:cNvSpPr txBox="1"/>
          <p:nvPr/>
        </p:nvSpPr>
        <p:spPr>
          <a:xfrm>
            <a:off x="3538261" y="5470157"/>
            <a:ext cx="1045084" cy="307777"/>
          </a:xfrm>
          <a:prstGeom prst="rect">
            <a:avLst/>
          </a:prstGeom>
          <a:noFill/>
        </p:spPr>
        <p:txBody>
          <a:bodyPr wrap="square">
            <a:spAutoFit/>
          </a:bodyPr>
          <a:lstStyle/>
          <a:p>
            <a:r>
              <a:rPr lang="en-US" sz="1400" dirty="0"/>
              <a:t>1,000,001</a:t>
            </a:r>
          </a:p>
        </p:txBody>
      </p:sp>
      <p:sp>
        <p:nvSpPr>
          <p:cNvPr id="35" name="TextBox 34">
            <a:extLst>
              <a:ext uri="{FF2B5EF4-FFF2-40B4-BE49-F238E27FC236}">
                <a16:creationId xmlns:a16="http://schemas.microsoft.com/office/drawing/2014/main" id="{3228425D-0D54-06E3-71F0-4509887BA607}"/>
              </a:ext>
            </a:extLst>
          </p:cNvPr>
          <p:cNvSpPr txBox="1"/>
          <p:nvPr/>
        </p:nvSpPr>
        <p:spPr>
          <a:xfrm>
            <a:off x="3522496" y="5832766"/>
            <a:ext cx="1045084" cy="307777"/>
          </a:xfrm>
          <a:prstGeom prst="rect">
            <a:avLst/>
          </a:prstGeom>
          <a:noFill/>
        </p:spPr>
        <p:txBody>
          <a:bodyPr wrap="square">
            <a:spAutoFit/>
          </a:bodyPr>
          <a:lstStyle/>
          <a:p>
            <a:r>
              <a:rPr lang="en-US" sz="1400" dirty="0"/>
              <a:t>1,001,000</a:t>
            </a:r>
          </a:p>
        </p:txBody>
      </p:sp>
      <p:sp>
        <p:nvSpPr>
          <p:cNvPr id="36" name="TextBox 35">
            <a:extLst>
              <a:ext uri="{FF2B5EF4-FFF2-40B4-BE49-F238E27FC236}">
                <a16:creationId xmlns:a16="http://schemas.microsoft.com/office/drawing/2014/main" id="{86E43E7D-6E74-6F05-CFCE-931F07F929C3}"/>
              </a:ext>
            </a:extLst>
          </p:cNvPr>
          <p:cNvSpPr txBox="1"/>
          <p:nvPr/>
        </p:nvSpPr>
        <p:spPr>
          <a:xfrm rot="5400000">
            <a:off x="5525206" y="4112439"/>
            <a:ext cx="915711" cy="307777"/>
          </a:xfrm>
          <a:prstGeom prst="rect">
            <a:avLst/>
          </a:prstGeom>
          <a:noFill/>
        </p:spPr>
        <p:txBody>
          <a:bodyPr wrap="square">
            <a:spAutoFit/>
          </a:bodyPr>
          <a:lstStyle/>
          <a:p>
            <a:r>
              <a:rPr lang="en-US" sz="1400" dirty="0"/>
              <a:t>2,000,001</a:t>
            </a:r>
          </a:p>
        </p:txBody>
      </p:sp>
      <p:sp>
        <p:nvSpPr>
          <p:cNvPr id="37" name="TextBox 36">
            <a:extLst>
              <a:ext uri="{FF2B5EF4-FFF2-40B4-BE49-F238E27FC236}">
                <a16:creationId xmlns:a16="http://schemas.microsoft.com/office/drawing/2014/main" id="{B03DAAE4-FF60-F9C8-2B5A-6F4FD279020C}"/>
              </a:ext>
            </a:extLst>
          </p:cNvPr>
          <p:cNvSpPr txBox="1"/>
          <p:nvPr/>
        </p:nvSpPr>
        <p:spPr>
          <a:xfrm rot="5400000">
            <a:off x="4945180" y="4113961"/>
            <a:ext cx="915711" cy="307777"/>
          </a:xfrm>
          <a:prstGeom prst="rect">
            <a:avLst/>
          </a:prstGeom>
          <a:noFill/>
        </p:spPr>
        <p:txBody>
          <a:bodyPr wrap="square">
            <a:spAutoFit/>
          </a:bodyPr>
          <a:lstStyle/>
          <a:p>
            <a:r>
              <a:rPr lang="en-US" sz="1400" dirty="0"/>
              <a:t>1,001,001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F067130-40D6-1F14-CB51-CF0A790927DA}"/>
                  </a:ext>
                </a:extLst>
              </p:cNvPr>
              <p:cNvSpPr txBox="1"/>
              <p:nvPr/>
            </p:nvSpPr>
            <p:spPr>
              <a:xfrm>
                <a:off x="3264657" y="537090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8F067130-40D6-1F14-CB51-CF0A790927DA}"/>
                  </a:ext>
                </a:extLst>
              </p:cNvPr>
              <p:cNvSpPr txBox="1">
                <a:spLocks noRot="1" noChangeAspect="1" noMove="1" noResize="1" noEditPoints="1" noAdjustHandles="1" noChangeArrowheads="1" noChangeShapeType="1" noTextEdit="1"/>
              </p:cNvSpPr>
              <p:nvPr/>
            </p:nvSpPr>
            <p:spPr>
              <a:xfrm>
                <a:off x="3264657" y="5370902"/>
                <a:ext cx="226024" cy="276999"/>
              </a:xfrm>
              <a:prstGeom prst="rect">
                <a:avLst/>
              </a:prstGeom>
              <a:blipFill>
                <a:blip r:embed="rId10"/>
                <a:stretch>
                  <a:fillRect l="-15789" r="-5263"/>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1DD4048B-F939-39F8-4D8F-D872C8A62D8B}"/>
              </a:ext>
            </a:extLst>
          </p:cNvPr>
          <p:cNvSpPr txBox="1"/>
          <p:nvPr/>
        </p:nvSpPr>
        <p:spPr>
          <a:xfrm>
            <a:off x="3242459" y="5071234"/>
            <a:ext cx="292068" cy="369332"/>
          </a:xfrm>
          <a:prstGeom prst="rect">
            <a:avLst/>
          </a:prstGeom>
          <a:noFill/>
        </p:spPr>
        <p:txBody>
          <a:bodyPr wrap="none" rtlCol="0">
            <a:spAutoFit/>
          </a:bodyPr>
          <a:lstStyle/>
          <a:p>
            <a:r>
              <a:rPr lang="en-US" dirty="0"/>
              <a:t>?</a:t>
            </a:r>
          </a:p>
        </p:txBody>
      </p:sp>
      <p:grpSp>
        <p:nvGrpSpPr>
          <p:cNvPr id="44" name="Group 43">
            <a:extLst>
              <a:ext uri="{FF2B5EF4-FFF2-40B4-BE49-F238E27FC236}">
                <a16:creationId xmlns:a16="http://schemas.microsoft.com/office/drawing/2014/main" id="{F2C828C1-54FE-418D-EE21-4ACC626F550E}"/>
              </a:ext>
            </a:extLst>
          </p:cNvPr>
          <p:cNvGrpSpPr>
            <a:grpSpLocks noChangeAspect="1"/>
          </p:cNvGrpSpPr>
          <p:nvPr/>
        </p:nvGrpSpPr>
        <p:grpSpPr>
          <a:xfrm rot="10800000">
            <a:off x="97462" y="5245283"/>
            <a:ext cx="274320" cy="201065"/>
            <a:chOff x="6509000" y="4866820"/>
            <a:chExt cx="480379" cy="352097"/>
          </a:xfrm>
        </p:grpSpPr>
        <p:cxnSp>
          <p:nvCxnSpPr>
            <p:cNvPr id="45" name="Straight Arrow Connector 44">
              <a:extLst>
                <a:ext uri="{FF2B5EF4-FFF2-40B4-BE49-F238E27FC236}">
                  <a16:creationId xmlns:a16="http://schemas.microsoft.com/office/drawing/2014/main" id="{552D84BD-6937-7A26-BD59-5729288B46C7}"/>
                </a:ext>
              </a:extLst>
            </p:cNvPr>
            <p:cNvCxnSpPr/>
            <p:nvPr/>
          </p:nvCxnSpPr>
          <p:spPr>
            <a:xfrm flipH="1">
              <a:off x="6514254" y="4866820"/>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99CB0E9-44FC-9F09-16BB-6E7302498A84}"/>
                </a:ext>
              </a:extLst>
            </p:cNvPr>
            <p:cNvCxnSpPr/>
            <p:nvPr/>
          </p:nvCxnSpPr>
          <p:spPr>
            <a:xfrm flipH="1">
              <a:off x="6509000" y="5218917"/>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D044F4A-E1BC-A3C8-41F4-7343F4426123}"/>
                </a:ext>
              </a:extLst>
            </p:cNvPr>
            <p:cNvCxnSpPr/>
            <p:nvPr/>
          </p:nvCxnSpPr>
          <p:spPr>
            <a:xfrm>
              <a:off x="6984125" y="4866820"/>
              <a:ext cx="0" cy="352097"/>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115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C0E1A9-41A4-F507-C4DA-56E3CE0CF832}"/>
              </a:ext>
            </a:extLst>
          </p:cNvPr>
          <p:cNvSpPr>
            <a:spLocks noGrp="1"/>
          </p:cNvSpPr>
          <p:nvPr>
            <p:ph type="title"/>
          </p:nvPr>
        </p:nvSpPr>
        <p:spPr/>
        <p:txBody>
          <a:bodyPr/>
          <a:lstStyle/>
          <a:p>
            <a:r>
              <a:rPr lang="en-US" dirty="0"/>
              <a:t>Notes</a:t>
            </a:r>
          </a:p>
        </p:txBody>
      </p:sp>
      <p:sp>
        <p:nvSpPr>
          <p:cNvPr id="5" name="Content Placeholder 4">
            <a:extLst>
              <a:ext uri="{FF2B5EF4-FFF2-40B4-BE49-F238E27FC236}">
                <a16:creationId xmlns:a16="http://schemas.microsoft.com/office/drawing/2014/main" id="{0D9C2E52-C111-E6D8-8D96-FC8968DBC1B1}"/>
              </a:ext>
            </a:extLst>
          </p:cNvPr>
          <p:cNvSpPr>
            <a:spLocks noGrp="1"/>
          </p:cNvSpPr>
          <p:nvPr>
            <p:ph idx="1"/>
          </p:nvPr>
        </p:nvSpPr>
        <p:spPr/>
        <p:txBody>
          <a:bodyPr/>
          <a:lstStyle/>
          <a:p>
            <a:r>
              <a:rPr lang="en-US" dirty="0"/>
              <a:t>Define structurally identical. Relate to CRN lit.</a:t>
            </a:r>
          </a:p>
          <a:p>
            <a:r>
              <a:rPr lang="en-US" dirty="0"/>
              <a:t>Simple algorithm</a:t>
            </a:r>
          </a:p>
          <a:p>
            <a:r>
              <a:rPr lang="en-US" dirty="0"/>
              <a:t>June 9, 10,000. strong insight.</a:t>
            </a:r>
          </a:p>
          <a:p>
            <a:r>
              <a:rPr lang="en-US" dirty="0"/>
              <a:t>Computational complexity: theory, actuality. Time/num permutation vs. %clustered</a:t>
            </a:r>
          </a:p>
          <a:p>
            <a:r>
              <a:rPr lang="en-US" dirty="0"/>
              <a:t>Algorithm</a:t>
            </a:r>
          </a:p>
        </p:txBody>
      </p:sp>
    </p:spTree>
    <p:extLst>
      <p:ext uri="{BB962C8B-B14F-4D97-AF65-F5344CB8AC3E}">
        <p14:creationId xmlns:p14="http://schemas.microsoft.com/office/powerpoint/2010/main" val="116013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FFC1AD-2567-8583-1757-091C9AC75C3D}"/>
              </a:ext>
            </a:extLst>
          </p:cNvPr>
          <p:cNvPicPr>
            <a:picLocks noChangeAspect="1"/>
          </p:cNvPicPr>
          <p:nvPr/>
        </p:nvPicPr>
        <p:blipFill>
          <a:blip r:embed="rId2"/>
          <a:stretch>
            <a:fillRect/>
          </a:stretch>
        </p:blipFill>
        <p:spPr>
          <a:xfrm>
            <a:off x="7961189" y="793985"/>
            <a:ext cx="3890988" cy="5943600"/>
          </a:xfrm>
          <a:prstGeom prst="rect">
            <a:avLst/>
          </a:prstGeom>
        </p:spPr>
      </p:pic>
      <p:pic>
        <p:nvPicPr>
          <p:cNvPr id="9" name="Picture 8">
            <a:extLst>
              <a:ext uri="{FF2B5EF4-FFF2-40B4-BE49-F238E27FC236}">
                <a16:creationId xmlns:a16="http://schemas.microsoft.com/office/drawing/2014/main" id="{F30B20C6-B3EA-5DF9-9E41-B02F2C2B1F61}"/>
              </a:ext>
            </a:extLst>
          </p:cNvPr>
          <p:cNvPicPr>
            <a:picLocks noChangeAspect="1"/>
          </p:cNvPicPr>
          <p:nvPr/>
        </p:nvPicPr>
        <p:blipFill>
          <a:blip r:embed="rId3"/>
          <a:stretch>
            <a:fillRect/>
          </a:stretch>
        </p:blipFill>
        <p:spPr>
          <a:xfrm>
            <a:off x="3912679" y="793985"/>
            <a:ext cx="3789728" cy="5943600"/>
          </a:xfrm>
          <a:prstGeom prst="rect">
            <a:avLst/>
          </a:prstGeom>
        </p:spPr>
      </p:pic>
      <p:pic>
        <p:nvPicPr>
          <p:cNvPr id="11" name="Picture 10">
            <a:extLst>
              <a:ext uri="{FF2B5EF4-FFF2-40B4-BE49-F238E27FC236}">
                <a16:creationId xmlns:a16="http://schemas.microsoft.com/office/drawing/2014/main" id="{21E35428-AF51-3500-3F60-BF2ABF92C793}"/>
              </a:ext>
            </a:extLst>
          </p:cNvPr>
          <p:cNvPicPr>
            <a:picLocks noChangeAspect="1"/>
          </p:cNvPicPr>
          <p:nvPr/>
        </p:nvPicPr>
        <p:blipFill>
          <a:blip r:embed="rId4"/>
          <a:stretch>
            <a:fillRect/>
          </a:stretch>
        </p:blipFill>
        <p:spPr>
          <a:xfrm>
            <a:off x="155235" y="720413"/>
            <a:ext cx="3498662" cy="5943600"/>
          </a:xfrm>
          <a:prstGeom prst="rect">
            <a:avLst/>
          </a:prstGeom>
        </p:spPr>
      </p:pic>
      <p:sp>
        <p:nvSpPr>
          <p:cNvPr id="12" name="Title 11">
            <a:extLst>
              <a:ext uri="{FF2B5EF4-FFF2-40B4-BE49-F238E27FC236}">
                <a16:creationId xmlns:a16="http://schemas.microsoft.com/office/drawing/2014/main" id="{DCA3200F-3CA0-6E0E-42D0-5E854214ECCF}"/>
              </a:ext>
            </a:extLst>
          </p:cNvPr>
          <p:cNvSpPr>
            <a:spLocks noGrp="1"/>
          </p:cNvSpPr>
          <p:nvPr>
            <p:ph type="title"/>
          </p:nvPr>
        </p:nvSpPr>
        <p:spPr>
          <a:xfrm>
            <a:off x="231227" y="0"/>
            <a:ext cx="11620949" cy="896116"/>
          </a:xfrm>
        </p:spPr>
        <p:txBody>
          <a:bodyPr>
            <a:normAutofit/>
          </a:bodyPr>
          <a:lstStyle/>
          <a:p>
            <a:r>
              <a:rPr lang="en-US" sz="2000" b="1" dirty="0"/>
              <a:t>Structurally Identical Networks + Different Parameters = Different Oscillations</a:t>
            </a:r>
            <a:br>
              <a:rPr lang="en-US" sz="2000" b="1" dirty="0"/>
            </a:br>
            <a:r>
              <a:rPr lang="en-US" sz="1400" b="1" dirty="0"/>
              <a:t>(Oscillators_DOE_JUNE_12_B_41373)</a:t>
            </a:r>
            <a:endParaRPr lang="en-US" sz="2000" b="1" dirty="0"/>
          </a:p>
        </p:txBody>
      </p:sp>
    </p:spTree>
    <p:extLst>
      <p:ext uri="{BB962C8B-B14F-4D97-AF65-F5344CB8AC3E}">
        <p14:creationId xmlns:p14="http://schemas.microsoft.com/office/powerpoint/2010/main" val="424642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558105-15FD-06DA-DD3C-354B277BA4E3}"/>
              </a:ext>
            </a:extLst>
          </p:cNvPr>
          <p:cNvSpPr>
            <a:spLocks noGrp="1"/>
          </p:cNvSpPr>
          <p:nvPr>
            <p:ph type="title"/>
          </p:nvPr>
        </p:nvSpPr>
        <p:spPr>
          <a:xfrm>
            <a:off x="838200" y="-53620"/>
            <a:ext cx="10515600" cy="1325563"/>
          </a:xfrm>
        </p:spPr>
        <p:txBody>
          <a:bodyPr/>
          <a:lstStyle/>
          <a:p>
            <a:r>
              <a:rPr lang="en-US" dirty="0"/>
              <a:t>Structurally Identical Reaction Networks</a:t>
            </a:r>
          </a:p>
        </p:txBody>
      </p:sp>
      <p:sp>
        <p:nvSpPr>
          <p:cNvPr id="5" name="TextBox 4">
            <a:extLst>
              <a:ext uri="{FF2B5EF4-FFF2-40B4-BE49-F238E27FC236}">
                <a16:creationId xmlns:a16="http://schemas.microsoft.com/office/drawing/2014/main" id="{E66C7A70-EA04-6ECB-39D7-304312289411}"/>
              </a:ext>
            </a:extLst>
          </p:cNvPr>
          <p:cNvSpPr txBox="1"/>
          <p:nvPr/>
        </p:nvSpPr>
        <p:spPr>
          <a:xfrm>
            <a:off x="230244" y="3877923"/>
            <a:ext cx="2680221" cy="369332"/>
          </a:xfrm>
          <a:prstGeom prst="rect">
            <a:avLst/>
          </a:prstGeom>
          <a:noFill/>
        </p:spPr>
        <p:txBody>
          <a:bodyPr wrap="none" rtlCol="0">
            <a:spAutoFit/>
          </a:bodyPr>
          <a:lstStyle/>
          <a:p>
            <a:r>
              <a:rPr lang="en-US" b="1" u="sng" dirty="0"/>
              <a:t>Strong Identity</a:t>
            </a:r>
            <a:r>
              <a:rPr lang="en-US" b="1" dirty="0"/>
              <a:t>: </a:t>
            </a:r>
            <a:r>
              <a:rPr lang="en-US" dirty="0"/>
              <a:t>Renaming</a:t>
            </a:r>
          </a:p>
        </p:txBody>
      </p:sp>
      <p:sp>
        <p:nvSpPr>
          <p:cNvPr id="6" name="TextBox 5">
            <a:extLst>
              <a:ext uri="{FF2B5EF4-FFF2-40B4-BE49-F238E27FC236}">
                <a16:creationId xmlns:a16="http://schemas.microsoft.com/office/drawing/2014/main" id="{EC0137DC-0598-AC54-9471-4F714C625EB5}"/>
              </a:ext>
            </a:extLst>
          </p:cNvPr>
          <p:cNvSpPr txBox="1"/>
          <p:nvPr/>
        </p:nvSpPr>
        <p:spPr>
          <a:xfrm>
            <a:off x="6581392" y="3784407"/>
            <a:ext cx="4513608" cy="369332"/>
          </a:xfrm>
          <a:prstGeom prst="rect">
            <a:avLst/>
          </a:prstGeom>
          <a:noFill/>
        </p:spPr>
        <p:txBody>
          <a:bodyPr wrap="none" rtlCol="0">
            <a:spAutoFit/>
          </a:bodyPr>
          <a:lstStyle/>
          <a:p>
            <a:r>
              <a:rPr lang="en-US" b="1" u="sng" dirty="0"/>
              <a:t>Weak Identity</a:t>
            </a:r>
            <a:r>
              <a:rPr lang="en-US" b="1" dirty="0"/>
              <a:t>: </a:t>
            </a:r>
            <a:r>
              <a:rPr lang="en-US" dirty="0"/>
              <a:t>Capable of the Same Behavior</a:t>
            </a:r>
          </a:p>
        </p:txBody>
      </p:sp>
      <p:sp>
        <p:nvSpPr>
          <p:cNvPr id="7" name="TextBox 6">
            <a:extLst>
              <a:ext uri="{FF2B5EF4-FFF2-40B4-BE49-F238E27FC236}">
                <a16:creationId xmlns:a16="http://schemas.microsoft.com/office/drawing/2014/main" id="{47D105AB-0387-282E-27E2-420110D86CB9}"/>
              </a:ext>
            </a:extLst>
          </p:cNvPr>
          <p:cNvSpPr txBox="1"/>
          <p:nvPr/>
        </p:nvSpPr>
        <p:spPr>
          <a:xfrm>
            <a:off x="230244" y="4284977"/>
            <a:ext cx="4452851" cy="1200329"/>
          </a:xfrm>
          <a:prstGeom prst="rect">
            <a:avLst/>
          </a:prstGeom>
          <a:noFill/>
        </p:spPr>
        <p:txBody>
          <a:bodyPr wrap="square" rtlCol="0">
            <a:spAutoFit/>
          </a:bodyPr>
          <a:lstStyle/>
          <a:p>
            <a:r>
              <a:rPr lang="en-US" dirty="0"/>
              <a:t>Networks have </a:t>
            </a:r>
            <a:r>
              <a:rPr lang="en-US" dirty="0" err="1"/>
              <a:t>permutably</a:t>
            </a:r>
            <a:r>
              <a:rPr lang="en-US" dirty="0"/>
              <a:t> identical </a:t>
            </a:r>
          </a:p>
          <a:p>
            <a:pPr marL="285750" indent="-285750">
              <a:buFont typeface="Arial" panose="020B0604020202020204" pitchFamily="34" charset="0"/>
              <a:buChar char="•"/>
            </a:pPr>
            <a:r>
              <a:rPr lang="en-US" dirty="0"/>
              <a:t>product stoichiometry matrices</a:t>
            </a:r>
          </a:p>
          <a:p>
            <a:pPr marL="285750" indent="-285750">
              <a:buFont typeface="Arial" panose="020B0604020202020204" pitchFamily="34" charset="0"/>
              <a:buChar char="•"/>
            </a:pPr>
            <a:r>
              <a:rPr lang="en-US" dirty="0"/>
              <a:t>reactant stoichiometry matrices</a:t>
            </a:r>
          </a:p>
          <a:p>
            <a:r>
              <a:rPr lang="en-US" dirty="0"/>
              <a:t>Ex: A &amp; B (B is A swapping S1, S2 &amp; J1, J2)</a:t>
            </a:r>
          </a:p>
        </p:txBody>
      </p:sp>
      <p:sp>
        <p:nvSpPr>
          <p:cNvPr id="10" name="TextBox 9">
            <a:extLst>
              <a:ext uri="{FF2B5EF4-FFF2-40B4-BE49-F238E27FC236}">
                <a16:creationId xmlns:a16="http://schemas.microsoft.com/office/drawing/2014/main" id="{B71E217C-E556-FFCC-FA03-256FC3457C17}"/>
              </a:ext>
            </a:extLst>
          </p:cNvPr>
          <p:cNvSpPr txBox="1"/>
          <p:nvPr/>
        </p:nvSpPr>
        <p:spPr>
          <a:xfrm>
            <a:off x="6581392" y="4252612"/>
            <a:ext cx="4179385" cy="1477328"/>
          </a:xfrm>
          <a:prstGeom prst="rect">
            <a:avLst/>
          </a:prstGeom>
          <a:noFill/>
        </p:spPr>
        <p:txBody>
          <a:bodyPr wrap="square" rtlCol="0">
            <a:spAutoFit/>
          </a:bodyPr>
          <a:lstStyle/>
          <a:p>
            <a:r>
              <a:rPr lang="en-US" dirty="0"/>
              <a:t>Networks have </a:t>
            </a:r>
            <a:r>
              <a:rPr lang="en-US" dirty="0" err="1"/>
              <a:t>permutably</a:t>
            </a:r>
            <a:r>
              <a:rPr lang="en-US" dirty="0"/>
              <a:t> identical matrices for the difference  between </a:t>
            </a:r>
          </a:p>
          <a:p>
            <a:pPr marL="285750" indent="-285750">
              <a:buFont typeface="Arial" panose="020B0604020202020204" pitchFamily="34" charset="0"/>
              <a:buChar char="•"/>
            </a:pPr>
            <a:r>
              <a:rPr lang="en-US" dirty="0"/>
              <a:t>product stoichiometries</a:t>
            </a:r>
          </a:p>
          <a:p>
            <a:pPr marL="285750" indent="-285750">
              <a:buFont typeface="Arial" panose="020B0604020202020204" pitchFamily="34" charset="0"/>
              <a:buChar char="•"/>
            </a:pPr>
            <a:r>
              <a:rPr lang="en-US" dirty="0"/>
              <a:t>reactant stoichiometry matrices</a:t>
            </a:r>
          </a:p>
          <a:p>
            <a:r>
              <a:rPr lang="en-US" dirty="0"/>
              <a:t>Ex: A &amp; C</a:t>
            </a:r>
          </a:p>
        </p:txBody>
      </p:sp>
      <p:sp>
        <p:nvSpPr>
          <p:cNvPr id="11" name="TextBox 10">
            <a:extLst>
              <a:ext uri="{FF2B5EF4-FFF2-40B4-BE49-F238E27FC236}">
                <a16:creationId xmlns:a16="http://schemas.microsoft.com/office/drawing/2014/main" id="{DFB14054-ACB7-DD51-3A71-71A1FB046D14}"/>
              </a:ext>
            </a:extLst>
          </p:cNvPr>
          <p:cNvSpPr txBox="1"/>
          <p:nvPr/>
        </p:nvSpPr>
        <p:spPr>
          <a:xfrm>
            <a:off x="198639" y="1572426"/>
            <a:ext cx="2900153" cy="830997"/>
          </a:xfrm>
          <a:prstGeom prst="rect">
            <a:avLst/>
          </a:prstGeom>
          <a:noFill/>
        </p:spPr>
        <p:txBody>
          <a:bodyPr wrap="none" rtlCol="0">
            <a:spAutoFit/>
          </a:bodyPr>
          <a:lstStyle/>
          <a:p>
            <a:pPr algn="ctr"/>
            <a:r>
              <a:rPr lang="en-US" sz="1600" i="1" dirty="0"/>
              <a:t>Network A</a:t>
            </a:r>
          </a:p>
          <a:p>
            <a:r>
              <a:rPr lang="en-US" sz="1600" dirty="0">
                <a:latin typeface="Courier New" panose="02070309020205020404" pitchFamily="49" charset="0"/>
                <a:cs typeface="Courier New" panose="02070309020205020404" pitchFamily="49" charset="0"/>
              </a:rPr>
              <a:t>J1: S1 + S2 -&gt; S1 + S3</a:t>
            </a:r>
          </a:p>
          <a:p>
            <a:r>
              <a:rPr lang="en-US" sz="1600" dirty="0">
                <a:latin typeface="Courier New" panose="02070309020205020404" pitchFamily="49" charset="0"/>
                <a:cs typeface="Courier New" panose="02070309020205020404" pitchFamily="49" charset="0"/>
              </a:rPr>
              <a:t>J2: S3 + S3 -&gt; S1</a:t>
            </a:r>
          </a:p>
        </p:txBody>
      </p:sp>
      <p:sp>
        <p:nvSpPr>
          <p:cNvPr id="12" name="TextBox 11">
            <a:extLst>
              <a:ext uri="{FF2B5EF4-FFF2-40B4-BE49-F238E27FC236}">
                <a16:creationId xmlns:a16="http://schemas.microsoft.com/office/drawing/2014/main" id="{F2C50BD7-B462-1869-2BC1-8A22D264EA91}"/>
              </a:ext>
            </a:extLst>
          </p:cNvPr>
          <p:cNvSpPr txBox="1"/>
          <p:nvPr/>
        </p:nvSpPr>
        <p:spPr>
          <a:xfrm>
            <a:off x="3179698" y="1574394"/>
            <a:ext cx="2900153" cy="830997"/>
          </a:xfrm>
          <a:prstGeom prst="rect">
            <a:avLst/>
          </a:prstGeom>
          <a:noFill/>
        </p:spPr>
        <p:txBody>
          <a:bodyPr wrap="none" rtlCol="0">
            <a:spAutoFit/>
          </a:bodyPr>
          <a:lstStyle/>
          <a:p>
            <a:pPr algn="ctr"/>
            <a:r>
              <a:rPr lang="en-US" sz="1600" i="1" dirty="0"/>
              <a:t>Network B</a:t>
            </a:r>
          </a:p>
          <a:p>
            <a:r>
              <a:rPr lang="en-US" sz="1600" dirty="0">
                <a:latin typeface="Courier New" panose="02070309020205020404" pitchFamily="49" charset="0"/>
                <a:cs typeface="Courier New" panose="02070309020205020404" pitchFamily="49" charset="0"/>
              </a:rPr>
              <a:t>J1: S3 + S3 -&gt; S2</a:t>
            </a:r>
          </a:p>
          <a:p>
            <a:r>
              <a:rPr lang="en-US" sz="1600" dirty="0">
                <a:latin typeface="Courier New" panose="02070309020205020404" pitchFamily="49" charset="0"/>
                <a:cs typeface="Courier New" panose="02070309020205020404" pitchFamily="49" charset="0"/>
              </a:rPr>
              <a:t>J2: S1 + S2 -&gt; S2 + S3</a:t>
            </a:r>
          </a:p>
        </p:txBody>
      </p:sp>
      <p:grpSp>
        <p:nvGrpSpPr>
          <p:cNvPr id="20" name="Group 19">
            <a:extLst>
              <a:ext uri="{FF2B5EF4-FFF2-40B4-BE49-F238E27FC236}">
                <a16:creationId xmlns:a16="http://schemas.microsoft.com/office/drawing/2014/main" id="{7F979434-D888-B35F-268A-DB40AAD08AD3}"/>
              </a:ext>
            </a:extLst>
          </p:cNvPr>
          <p:cNvGrpSpPr/>
          <p:nvPr/>
        </p:nvGrpSpPr>
        <p:grpSpPr>
          <a:xfrm>
            <a:off x="370483" y="2529364"/>
            <a:ext cx="2402036" cy="926503"/>
            <a:chOff x="2142299" y="4664844"/>
            <a:chExt cx="2402036" cy="926503"/>
          </a:xfrm>
        </p:grpSpPr>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2C815B2-4656-5F02-6163-A745CCF3D402}"/>
                    </a:ext>
                  </a:extLst>
                </p:cNvPr>
                <p:cNvSpPr txBox="1"/>
                <p:nvPr/>
              </p:nvSpPr>
              <p:spPr>
                <a:xfrm>
                  <a:off x="2900037" y="5003017"/>
                  <a:ext cx="637161" cy="5697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2</m:t>
                                  </m:r>
                                </m:e>
                              </m:mr>
                            </m:m>
                          </m:e>
                        </m:d>
                      </m:oMath>
                    </m:oMathPara>
                  </a14:m>
                  <a:endParaRPr lang="en-US" sz="1400" dirty="0"/>
                </a:p>
              </p:txBody>
            </p:sp>
          </mc:Choice>
          <mc:Fallback>
            <p:sp>
              <p:nvSpPr>
                <p:cNvPr id="14" name="TextBox 13">
                  <a:extLst>
                    <a:ext uri="{FF2B5EF4-FFF2-40B4-BE49-F238E27FC236}">
                      <a16:creationId xmlns:a16="http://schemas.microsoft.com/office/drawing/2014/main" id="{F2C815B2-4656-5F02-6163-A745CCF3D402}"/>
                    </a:ext>
                  </a:extLst>
                </p:cNvPr>
                <p:cNvSpPr txBox="1">
                  <a:spLocks noRot="1" noChangeAspect="1" noMove="1" noResize="1" noEditPoints="1" noAdjustHandles="1" noChangeArrowheads="1" noChangeShapeType="1" noTextEdit="1"/>
                </p:cNvSpPr>
                <p:nvPr/>
              </p:nvSpPr>
              <p:spPr>
                <a:xfrm>
                  <a:off x="2900037" y="5003017"/>
                  <a:ext cx="637161" cy="569771"/>
                </a:xfrm>
                <a:prstGeom prst="rect">
                  <a:avLst/>
                </a:prstGeom>
                <a:blipFill>
                  <a:blip r:embed="rId2"/>
                  <a:stretch>
                    <a:fillRect t="-217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78C720E-151A-8499-BA3C-251D6FBDAF6D}"/>
                    </a:ext>
                  </a:extLst>
                </p:cNvPr>
                <p:cNvSpPr txBox="1"/>
                <p:nvPr/>
              </p:nvSpPr>
              <p:spPr>
                <a:xfrm>
                  <a:off x="2142299" y="5006609"/>
                  <a:ext cx="637161" cy="5697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
                          </m:e>
                        </m:d>
                      </m:oMath>
                    </m:oMathPara>
                  </a14:m>
                  <a:endParaRPr lang="en-US" sz="1400" dirty="0"/>
                </a:p>
              </p:txBody>
            </p:sp>
          </mc:Choice>
          <mc:Fallback>
            <p:sp>
              <p:nvSpPr>
                <p:cNvPr id="15" name="TextBox 14">
                  <a:extLst>
                    <a:ext uri="{FF2B5EF4-FFF2-40B4-BE49-F238E27FC236}">
                      <a16:creationId xmlns:a16="http://schemas.microsoft.com/office/drawing/2014/main" id="{C78C720E-151A-8499-BA3C-251D6FBDAF6D}"/>
                    </a:ext>
                  </a:extLst>
                </p:cNvPr>
                <p:cNvSpPr txBox="1">
                  <a:spLocks noRot="1" noChangeAspect="1" noMove="1" noResize="1" noEditPoints="1" noAdjustHandles="1" noChangeArrowheads="1" noChangeShapeType="1" noTextEdit="1"/>
                </p:cNvSpPr>
                <p:nvPr/>
              </p:nvSpPr>
              <p:spPr>
                <a:xfrm>
                  <a:off x="2142299" y="5006609"/>
                  <a:ext cx="637161" cy="569771"/>
                </a:xfrm>
                <a:prstGeom prst="rect">
                  <a:avLst/>
                </a:prstGeom>
                <a:blipFill>
                  <a:blip r:embed="rId3"/>
                  <a:stretch>
                    <a:fillRect t="-4444"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EFF5DA9-9B19-EE62-FA70-956C038D4926}"/>
                    </a:ext>
                  </a:extLst>
                </p:cNvPr>
                <p:cNvSpPr txBox="1"/>
                <p:nvPr/>
              </p:nvSpPr>
              <p:spPr>
                <a:xfrm>
                  <a:off x="3637869" y="5004391"/>
                  <a:ext cx="906466" cy="58695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
                          </m:e>
                        </m:d>
                      </m:oMath>
                    </m:oMathPara>
                  </a14:m>
                  <a:endParaRPr lang="en-US" sz="1400" dirty="0"/>
                </a:p>
              </p:txBody>
            </p:sp>
          </mc:Choice>
          <mc:Fallback>
            <p:sp>
              <p:nvSpPr>
                <p:cNvPr id="16" name="TextBox 15">
                  <a:extLst>
                    <a:ext uri="{FF2B5EF4-FFF2-40B4-BE49-F238E27FC236}">
                      <a16:creationId xmlns:a16="http://schemas.microsoft.com/office/drawing/2014/main" id="{EEFF5DA9-9B19-EE62-FA70-956C038D4926}"/>
                    </a:ext>
                  </a:extLst>
                </p:cNvPr>
                <p:cNvSpPr txBox="1">
                  <a:spLocks noRot="1" noChangeAspect="1" noMove="1" noResize="1" noEditPoints="1" noAdjustHandles="1" noChangeArrowheads="1" noChangeShapeType="1" noTextEdit="1"/>
                </p:cNvSpPr>
                <p:nvPr/>
              </p:nvSpPr>
              <p:spPr>
                <a:xfrm>
                  <a:off x="3637869" y="5004391"/>
                  <a:ext cx="906466" cy="586956"/>
                </a:xfrm>
                <a:prstGeom prst="rect">
                  <a:avLst/>
                </a:prstGeom>
                <a:blipFill>
                  <a:blip r:embed="rId4"/>
                  <a:stretch>
                    <a:fillRect t="-4255" b="-638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58BD440E-2E01-7FBB-2B8F-2D7456A7A190}"/>
                </a:ext>
              </a:extLst>
            </p:cNvPr>
            <p:cNvSpPr txBox="1"/>
            <p:nvPr/>
          </p:nvSpPr>
          <p:spPr>
            <a:xfrm>
              <a:off x="2855930" y="4664844"/>
              <a:ext cx="715452" cy="276999"/>
            </a:xfrm>
            <a:prstGeom prst="rect">
              <a:avLst/>
            </a:prstGeom>
            <a:noFill/>
          </p:spPr>
          <p:txBody>
            <a:bodyPr wrap="none" rtlCol="0">
              <a:spAutoFit/>
            </a:bodyPr>
            <a:lstStyle/>
            <a:p>
              <a:r>
                <a:rPr lang="en-US" sz="1200" b="1" dirty="0"/>
                <a:t>reactant</a:t>
              </a:r>
            </a:p>
          </p:txBody>
        </p:sp>
        <p:sp>
          <p:nvSpPr>
            <p:cNvPr id="18" name="TextBox 17">
              <a:extLst>
                <a:ext uri="{FF2B5EF4-FFF2-40B4-BE49-F238E27FC236}">
                  <a16:creationId xmlns:a16="http://schemas.microsoft.com/office/drawing/2014/main" id="{9052A821-586B-2C3D-D286-F0EAEC813D28}"/>
                </a:ext>
              </a:extLst>
            </p:cNvPr>
            <p:cNvSpPr txBox="1"/>
            <p:nvPr/>
          </p:nvSpPr>
          <p:spPr>
            <a:xfrm>
              <a:off x="2142299" y="4664845"/>
              <a:ext cx="687752" cy="276999"/>
            </a:xfrm>
            <a:prstGeom prst="rect">
              <a:avLst/>
            </a:prstGeom>
            <a:noFill/>
          </p:spPr>
          <p:txBody>
            <a:bodyPr wrap="none" rtlCol="0">
              <a:spAutoFit/>
            </a:bodyPr>
            <a:lstStyle/>
            <a:p>
              <a:r>
                <a:rPr lang="en-US" sz="1200" b="1" dirty="0"/>
                <a:t>product</a:t>
              </a:r>
            </a:p>
          </p:txBody>
        </p:sp>
        <p:sp>
          <p:nvSpPr>
            <p:cNvPr id="19" name="TextBox 18">
              <a:extLst>
                <a:ext uri="{FF2B5EF4-FFF2-40B4-BE49-F238E27FC236}">
                  <a16:creationId xmlns:a16="http://schemas.microsoft.com/office/drawing/2014/main" id="{684D6CD1-7DEA-AFE4-4358-09590610ABE7}"/>
                </a:ext>
              </a:extLst>
            </p:cNvPr>
            <p:cNvSpPr txBox="1"/>
            <p:nvPr/>
          </p:nvSpPr>
          <p:spPr>
            <a:xfrm>
              <a:off x="3696013" y="4677677"/>
              <a:ext cx="831061" cy="276999"/>
            </a:xfrm>
            <a:prstGeom prst="rect">
              <a:avLst/>
            </a:prstGeom>
            <a:noFill/>
          </p:spPr>
          <p:txBody>
            <a:bodyPr wrap="none" rtlCol="0">
              <a:spAutoFit/>
            </a:bodyPr>
            <a:lstStyle/>
            <a:p>
              <a:r>
                <a:rPr lang="en-US" sz="1200" b="1" dirty="0"/>
                <a:t>difference</a:t>
              </a:r>
            </a:p>
          </p:txBody>
        </p:sp>
      </p:grpSp>
      <p:grpSp>
        <p:nvGrpSpPr>
          <p:cNvPr id="21" name="Group 20">
            <a:extLst>
              <a:ext uri="{FF2B5EF4-FFF2-40B4-BE49-F238E27FC236}">
                <a16:creationId xmlns:a16="http://schemas.microsoft.com/office/drawing/2014/main" id="{0B503EF5-7D0F-39CE-F324-CF43A98BC811}"/>
              </a:ext>
            </a:extLst>
          </p:cNvPr>
          <p:cNvGrpSpPr/>
          <p:nvPr/>
        </p:nvGrpSpPr>
        <p:grpSpPr>
          <a:xfrm>
            <a:off x="3403838" y="2533510"/>
            <a:ext cx="2402037" cy="911536"/>
            <a:chOff x="2142299" y="4664844"/>
            <a:chExt cx="2402037" cy="911536"/>
          </a:xfrm>
        </p:grpSpPr>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908D758-2D76-41DA-E299-596F7B871224}"/>
                    </a:ext>
                  </a:extLst>
                </p:cNvPr>
                <p:cNvSpPr txBox="1"/>
                <p:nvPr/>
              </p:nvSpPr>
              <p:spPr>
                <a:xfrm>
                  <a:off x="2900037" y="5003017"/>
                  <a:ext cx="637161" cy="5697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0</m:t>
                                  </m:r>
                                </m:e>
                              </m:mr>
                            </m:m>
                          </m:e>
                        </m:d>
                      </m:oMath>
                    </m:oMathPara>
                  </a14:m>
                  <a:endParaRPr lang="en-US" sz="1400" dirty="0"/>
                </a:p>
              </p:txBody>
            </p:sp>
          </mc:Choice>
          <mc:Fallback>
            <p:sp>
              <p:nvSpPr>
                <p:cNvPr id="22" name="TextBox 21">
                  <a:extLst>
                    <a:ext uri="{FF2B5EF4-FFF2-40B4-BE49-F238E27FC236}">
                      <a16:creationId xmlns:a16="http://schemas.microsoft.com/office/drawing/2014/main" id="{C908D758-2D76-41DA-E299-596F7B871224}"/>
                    </a:ext>
                  </a:extLst>
                </p:cNvPr>
                <p:cNvSpPr txBox="1">
                  <a:spLocks noRot="1" noChangeAspect="1" noMove="1" noResize="1" noEditPoints="1" noAdjustHandles="1" noChangeArrowheads="1" noChangeShapeType="1" noTextEdit="1"/>
                </p:cNvSpPr>
                <p:nvPr/>
              </p:nvSpPr>
              <p:spPr>
                <a:xfrm>
                  <a:off x="2900037" y="5003017"/>
                  <a:ext cx="637161" cy="569771"/>
                </a:xfrm>
                <a:prstGeom prst="rect">
                  <a:avLst/>
                </a:prstGeom>
                <a:blipFill>
                  <a:blip r:embed="rId5"/>
                  <a:stretch>
                    <a:fillRect t="-4348"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712A4CCA-5F90-6DDA-A0B6-500FBEFE4AE5}"/>
                    </a:ext>
                  </a:extLst>
                </p:cNvPr>
                <p:cNvSpPr txBox="1"/>
                <p:nvPr/>
              </p:nvSpPr>
              <p:spPr>
                <a:xfrm>
                  <a:off x="2142299" y="5006609"/>
                  <a:ext cx="637161" cy="5697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oMath>
                    </m:oMathPara>
                  </a14:m>
                  <a:endParaRPr lang="en-US" sz="1400" dirty="0"/>
                </a:p>
              </p:txBody>
            </p:sp>
          </mc:Choice>
          <mc:Fallback>
            <p:sp>
              <p:nvSpPr>
                <p:cNvPr id="23" name="TextBox 22">
                  <a:extLst>
                    <a:ext uri="{FF2B5EF4-FFF2-40B4-BE49-F238E27FC236}">
                      <a16:creationId xmlns:a16="http://schemas.microsoft.com/office/drawing/2014/main" id="{712A4CCA-5F90-6DDA-A0B6-500FBEFE4AE5}"/>
                    </a:ext>
                  </a:extLst>
                </p:cNvPr>
                <p:cNvSpPr txBox="1">
                  <a:spLocks noRot="1" noChangeAspect="1" noMove="1" noResize="1" noEditPoints="1" noAdjustHandles="1" noChangeArrowheads="1" noChangeShapeType="1" noTextEdit="1"/>
                </p:cNvSpPr>
                <p:nvPr/>
              </p:nvSpPr>
              <p:spPr>
                <a:xfrm>
                  <a:off x="2142299" y="5006609"/>
                  <a:ext cx="637161" cy="569771"/>
                </a:xfrm>
                <a:prstGeom prst="rect">
                  <a:avLst/>
                </a:prstGeom>
                <a:blipFill>
                  <a:blip r:embed="rId6"/>
                  <a:stretch>
                    <a:fillRect t="-2174"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005C40A1-42C6-B65F-EACF-E9E0829A9339}"/>
                    </a:ext>
                  </a:extLst>
                </p:cNvPr>
                <p:cNvSpPr txBox="1"/>
                <p:nvPr/>
              </p:nvSpPr>
              <p:spPr>
                <a:xfrm>
                  <a:off x="3637869" y="5004391"/>
                  <a:ext cx="906467" cy="5683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1</m:t>
                                  </m:r>
                                </m:e>
                              </m:mr>
                            </m:m>
                          </m:e>
                        </m:d>
                      </m:oMath>
                    </m:oMathPara>
                  </a14:m>
                  <a:endParaRPr lang="en-US" sz="1400" dirty="0"/>
                </a:p>
              </p:txBody>
            </p:sp>
          </mc:Choice>
          <mc:Fallback>
            <p:sp>
              <p:nvSpPr>
                <p:cNvPr id="24" name="TextBox 23">
                  <a:extLst>
                    <a:ext uri="{FF2B5EF4-FFF2-40B4-BE49-F238E27FC236}">
                      <a16:creationId xmlns:a16="http://schemas.microsoft.com/office/drawing/2014/main" id="{005C40A1-42C6-B65F-EACF-E9E0829A9339}"/>
                    </a:ext>
                  </a:extLst>
                </p:cNvPr>
                <p:cNvSpPr txBox="1">
                  <a:spLocks noRot="1" noChangeAspect="1" noMove="1" noResize="1" noEditPoints="1" noAdjustHandles="1" noChangeArrowheads="1" noChangeShapeType="1" noTextEdit="1"/>
                </p:cNvSpPr>
                <p:nvPr/>
              </p:nvSpPr>
              <p:spPr>
                <a:xfrm>
                  <a:off x="3637869" y="5004391"/>
                  <a:ext cx="906467" cy="568361"/>
                </a:xfrm>
                <a:prstGeom prst="rect">
                  <a:avLst/>
                </a:prstGeom>
                <a:blipFill>
                  <a:blip r:embed="rId7"/>
                  <a:stretch>
                    <a:fillRect t="-4348" b="-8696"/>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FFA819D8-E276-CBCF-9DFB-90BC83C6C4F9}"/>
                </a:ext>
              </a:extLst>
            </p:cNvPr>
            <p:cNvSpPr txBox="1"/>
            <p:nvPr/>
          </p:nvSpPr>
          <p:spPr>
            <a:xfrm>
              <a:off x="2855930" y="4664844"/>
              <a:ext cx="715452" cy="276999"/>
            </a:xfrm>
            <a:prstGeom prst="rect">
              <a:avLst/>
            </a:prstGeom>
            <a:noFill/>
          </p:spPr>
          <p:txBody>
            <a:bodyPr wrap="none" rtlCol="0">
              <a:spAutoFit/>
            </a:bodyPr>
            <a:lstStyle/>
            <a:p>
              <a:r>
                <a:rPr lang="en-US" sz="1200" b="1" dirty="0"/>
                <a:t>reactant</a:t>
              </a:r>
            </a:p>
          </p:txBody>
        </p:sp>
        <p:sp>
          <p:nvSpPr>
            <p:cNvPr id="26" name="TextBox 25">
              <a:extLst>
                <a:ext uri="{FF2B5EF4-FFF2-40B4-BE49-F238E27FC236}">
                  <a16:creationId xmlns:a16="http://schemas.microsoft.com/office/drawing/2014/main" id="{7E635806-2BBC-18FA-6765-19CFFFB7B102}"/>
                </a:ext>
              </a:extLst>
            </p:cNvPr>
            <p:cNvSpPr txBox="1"/>
            <p:nvPr/>
          </p:nvSpPr>
          <p:spPr>
            <a:xfrm>
              <a:off x="2142299" y="4664845"/>
              <a:ext cx="687752" cy="276999"/>
            </a:xfrm>
            <a:prstGeom prst="rect">
              <a:avLst/>
            </a:prstGeom>
            <a:noFill/>
          </p:spPr>
          <p:txBody>
            <a:bodyPr wrap="none" rtlCol="0">
              <a:spAutoFit/>
            </a:bodyPr>
            <a:lstStyle/>
            <a:p>
              <a:r>
                <a:rPr lang="en-US" sz="1200" b="1" dirty="0"/>
                <a:t>product</a:t>
              </a:r>
            </a:p>
          </p:txBody>
        </p:sp>
        <p:sp>
          <p:nvSpPr>
            <p:cNvPr id="27" name="TextBox 26">
              <a:extLst>
                <a:ext uri="{FF2B5EF4-FFF2-40B4-BE49-F238E27FC236}">
                  <a16:creationId xmlns:a16="http://schemas.microsoft.com/office/drawing/2014/main" id="{5E19160E-9BC5-125D-2548-F00CEADC9117}"/>
                </a:ext>
              </a:extLst>
            </p:cNvPr>
            <p:cNvSpPr txBox="1"/>
            <p:nvPr/>
          </p:nvSpPr>
          <p:spPr>
            <a:xfrm>
              <a:off x="3696013" y="4677677"/>
              <a:ext cx="831061" cy="276999"/>
            </a:xfrm>
            <a:prstGeom prst="rect">
              <a:avLst/>
            </a:prstGeom>
            <a:noFill/>
          </p:spPr>
          <p:txBody>
            <a:bodyPr wrap="none" rtlCol="0">
              <a:spAutoFit/>
            </a:bodyPr>
            <a:lstStyle/>
            <a:p>
              <a:r>
                <a:rPr lang="en-US" sz="1200" b="1" dirty="0"/>
                <a:t>difference</a:t>
              </a:r>
            </a:p>
          </p:txBody>
        </p:sp>
      </p:grpSp>
      <p:sp>
        <p:nvSpPr>
          <p:cNvPr id="28" name="TextBox 27">
            <a:extLst>
              <a:ext uri="{FF2B5EF4-FFF2-40B4-BE49-F238E27FC236}">
                <a16:creationId xmlns:a16="http://schemas.microsoft.com/office/drawing/2014/main" id="{E94F7904-7B39-E633-6688-28F8DAC7C8A2}"/>
              </a:ext>
            </a:extLst>
          </p:cNvPr>
          <p:cNvSpPr txBox="1"/>
          <p:nvPr/>
        </p:nvSpPr>
        <p:spPr>
          <a:xfrm>
            <a:off x="6398827" y="1558348"/>
            <a:ext cx="2282997" cy="830997"/>
          </a:xfrm>
          <a:prstGeom prst="rect">
            <a:avLst/>
          </a:prstGeom>
          <a:noFill/>
        </p:spPr>
        <p:txBody>
          <a:bodyPr wrap="none" rtlCol="0">
            <a:spAutoFit/>
          </a:bodyPr>
          <a:lstStyle/>
          <a:p>
            <a:pPr algn="ctr"/>
            <a:r>
              <a:rPr lang="en-US" sz="1600" i="1" dirty="0"/>
              <a:t>Network C</a:t>
            </a:r>
          </a:p>
          <a:p>
            <a:r>
              <a:rPr lang="en-US" sz="1600" dirty="0">
                <a:latin typeface="Courier New" panose="02070309020205020404" pitchFamily="49" charset="0"/>
                <a:cs typeface="Courier New" panose="02070309020205020404" pitchFamily="49" charset="0"/>
              </a:rPr>
              <a:t>J1: S2 -&gt; S3</a:t>
            </a:r>
          </a:p>
          <a:p>
            <a:r>
              <a:rPr lang="en-US" sz="1600" dirty="0">
                <a:latin typeface="Courier New" panose="02070309020205020404" pitchFamily="49" charset="0"/>
                <a:cs typeface="Courier New" panose="02070309020205020404" pitchFamily="49" charset="0"/>
              </a:rPr>
              <a:t>J2: S3 + S3 -&gt; S1</a:t>
            </a:r>
          </a:p>
        </p:txBody>
      </p:sp>
      <p:grpSp>
        <p:nvGrpSpPr>
          <p:cNvPr id="29" name="Group 28">
            <a:extLst>
              <a:ext uri="{FF2B5EF4-FFF2-40B4-BE49-F238E27FC236}">
                <a16:creationId xmlns:a16="http://schemas.microsoft.com/office/drawing/2014/main" id="{66BF70F2-A4A8-A195-471F-D0366D4D59F4}"/>
              </a:ext>
            </a:extLst>
          </p:cNvPr>
          <p:cNvGrpSpPr/>
          <p:nvPr/>
        </p:nvGrpSpPr>
        <p:grpSpPr>
          <a:xfrm>
            <a:off x="6408396" y="2517464"/>
            <a:ext cx="2402037" cy="911536"/>
            <a:chOff x="2142299" y="4664844"/>
            <a:chExt cx="2402037" cy="911536"/>
          </a:xfrm>
        </p:grpSpPr>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66629C2-4422-94DB-A653-6C27514B9C3C}"/>
                    </a:ext>
                  </a:extLst>
                </p:cNvPr>
                <p:cNvSpPr txBox="1"/>
                <p:nvPr/>
              </p:nvSpPr>
              <p:spPr>
                <a:xfrm>
                  <a:off x="2900037" y="5003017"/>
                  <a:ext cx="637161" cy="5697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2</m:t>
                                  </m:r>
                                </m:e>
                              </m:mr>
                            </m:m>
                          </m:e>
                        </m:d>
                      </m:oMath>
                    </m:oMathPara>
                  </a14:m>
                  <a:endParaRPr lang="en-US" sz="1400" dirty="0"/>
                </a:p>
              </p:txBody>
            </p:sp>
          </mc:Choice>
          <mc:Fallback>
            <p:sp>
              <p:nvSpPr>
                <p:cNvPr id="30" name="TextBox 29">
                  <a:extLst>
                    <a:ext uri="{FF2B5EF4-FFF2-40B4-BE49-F238E27FC236}">
                      <a16:creationId xmlns:a16="http://schemas.microsoft.com/office/drawing/2014/main" id="{F66629C2-4422-94DB-A653-6C27514B9C3C}"/>
                    </a:ext>
                  </a:extLst>
                </p:cNvPr>
                <p:cNvSpPr txBox="1">
                  <a:spLocks noRot="1" noChangeAspect="1" noMove="1" noResize="1" noEditPoints="1" noAdjustHandles="1" noChangeArrowheads="1" noChangeShapeType="1" noTextEdit="1"/>
                </p:cNvSpPr>
                <p:nvPr/>
              </p:nvSpPr>
              <p:spPr>
                <a:xfrm>
                  <a:off x="2900037" y="5003017"/>
                  <a:ext cx="637161" cy="569771"/>
                </a:xfrm>
                <a:prstGeom prst="rect">
                  <a:avLst/>
                </a:prstGeom>
                <a:blipFill>
                  <a:blip r:embed="rId8"/>
                  <a:stretch>
                    <a:fillRect t="-217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0C4A5AE-78C6-F51B-1C1C-BBBB4646EC56}"/>
                    </a:ext>
                  </a:extLst>
                </p:cNvPr>
                <p:cNvSpPr txBox="1"/>
                <p:nvPr/>
              </p:nvSpPr>
              <p:spPr>
                <a:xfrm>
                  <a:off x="2142299" y="5006609"/>
                  <a:ext cx="637161" cy="5697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
                          </m:e>
                        </m:d>
                      </m:oMath>
                    </m:oMathPara>
                  </a14:m>
                  <a:endParaRPr lang="en-US" sz="1400" dirty="0"/>
                </a:p>
              </p:txBody>
            </p:sp>
          </mc:Choice>
          <mc:Fallback>
            <p:sp>
              <p:nvSpPr>
                <p:cNvPr id="31" name="TextBox 30">
                  <a:extLst>
                    <a:ext uri="{FF2B5EF4-FFF2-40B4-BE49-F238E27FC236}">
                      <a16:creationId xmlns:a16="http://schemas.microsoft.com/office/drawing/2014/main" id="{40C4A5AE-78C6-F51B-1C1C-BBBB4646EC56}"/>
                    </a:ext>
                  </a:extLst>
                </p:cNvPr>
                <p:cNvSpPr txBox="1">
                  <a:spLocks noRot="1" noChangeAspect="1" noMove="1" noResize="1" noEditPoints="1" noAdjustHandles="1" noChangeArrowheads="1" noChangeShapeType="1" noTextEdit="1"/>
                </p:cNvSpPr>
                <p:nvPr/>
              </p:nvSpPr>
              <p:spPr>
                <a:xfrm>
                  <a:off x="2142299" y="5006609"/>
                  <a:ext cx="637161" cy="569771"/>
                </a:xfrm>
                <a:prstGeom prst="rect">
                  <a:avLst/>
                </a:prstGeom>
                <a:blipFill>
                  <a:blip r:embed="rId9"/>
                  <a:stretch>
                    <a:fillRect t="-4348"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758D6FDC-9371-2FF2-0420-AF64D317E155}"/>
                    </a:ext>
                  </a:extLst>
                </p:cNvPr>
                <p:cNvSpPr txBox="1"/>
                <p:nvPr/>
              </p:nvSpPr>
              <p:spPr>
                <a:xfrm>
                  <a:off x="3637869" y="5004391"/>
                  <a:ext cx="906467" cy="5683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r>
                              <a:rPr lang="en-US" sz="1400" b="0" i="1" smtClean="0">
                                <a:latin typeface="Cambria Math" panose="02040503050406030204" pitchFamily="18" charset="0"/>
                              </a:rPr>
                              <m:t>−</m:t>
                            </m:r>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
                          </m:e>
                        </m:d>
                      </m:oMath>
                    </m:oMathPara>
                  </a14:m>
                  <a:endParaRPr lang="en-US" sz="1400" dirty="0"/>
                </a:p>
              </p:txBody>
            </p:sp>
          </mc:Choice>
          <mc:Fallback>
            <p:sp>
              <p:nvSpPr>
                <p:cNvPr id="32" name="TextBox 31">
                  <a:extLst>
                    <a:ext uri="{FF2B5EF4-FFF2-40B4-BE49-F238E27FC236}">
                      <a16:creationId xmlns:a16="http://schemas.microsoft.com/office/drawing/2014/main" id="{758D6FDC-9371-2FF2-0420-AF64D317E155}"/>
                    </a:ext>
                  </a:extLst>
                </p:cNvPr>
                <p:cNvSpPr txBox="1">
                  <a:spLocks noRot="1" noChangeAspect="1" noMove="1" noResize="1" noEditPoints="1" noAdjustHandles="1" noChangeArrowheads="1" noChangeShapeType="1" noTextEdit="1"/>
                </p:cNvSpPr>
                <p:nvPr/>
              </p:nvSpPr>
              <p:spPr>
                <a:xfrm>
                  <a:off x="3637869" y="5004391"/>
                  <a:ext cx="906467" cy="568361"/>
                </a:xfrm>
                <a:prstGeom prst="rect">
                  <a:avLst/>
                </a:prstGeom>
                <a:blipFill>
                  <a:blip r:embed="rId10"/>
                  <a:stretch>
                    <a:fillRect t="-4444" b="-11111"/>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0E72BCF3-C9CA-191E-6814-6BC010B9F8BE}"/>
                </a:ext>
              </a:extLst>
            </p:cNvPr>
            <p:cNvSpPr txBox="1"/>
            <p:nvPr/>
          </p:nvSpPr>
          <p:spPr>
            <a:xfrm>
              <a:off x="2855930" y="4664844"/>
              <a:ext cx="715452" cy="276999"/>
            </a:xfrm>
            <a:prstGeom prst="rect">
              <a:avLst/>
            </a:prstGeom>
            <a:noFill/>
          </p:spPr>
          <p:txBody>
            <a:bodyPr wrap="none" rtlCol="0">
              <a:spAutoFit/>
            </a:bodyPr>
            <a:lstStyle/>
            <a:p>
              <a:r>
                <a:rPr lang="en-US" sz="1200" b="1" dirty="0"/>
                <a:t>reactant</a:t>
              </a:r>
            </a:p>
          </p:txBody>
        </p:sp>
        <p:sp>
          <p:nvSpPr>
            <p:cNvPr id="34" name="TextBox 33">
              <a:extLst>
                <a:ext uri="{FF2B5EF4-FFF2-40B4-BE49-F238E27FC236}">
                  <a16:creationId xmlns:a16="http://schemas.microsoft.com/office/drawing/2014/main" id="{41717A80-ECC8-8F14-3F5F-DA92C4FAE359}"/>
                </a:ext>
              </a:extLst>
            </p:cNvPr>
            <p:cNvSpPr txBox="1"/>
            <p:nvPr/>
          </p:nvSpPr>
          <p:spPr>
            <a:xfrm>
              <a:off x="2142299" y="4664845"/>
              <a:ext cx="687752" cy="276999"/>
            </a:xfrm>
            <a:prstGeom prst="rect">
              <a:avLst/>
            </a:prstGeom>
            <a:noFill/>
          </p:spPr>
          <p:txBody>
            <a:bodyPr wrap="none" rtlCol="0">
              <a:spAutoFit/>
            </a:bodyPr>
            <a:lstStyle/>
            <a:p>
              <a:r>
                <a:rPr lang="en-US" sz="1200" b="1" dirty="0"/>
                <a:t>product</a:t>
              </a:r>
            </a:p>
          </p:txBody>
        </p:sp>
        <p:sp>
          <p:nvSpPr>
            <p:cNvPr id="35" name="TextBox 34">
              <a:extLst>
                <a:ext uri="{FF2B5EF4-FFF2-40B4-BE49-F238E27FC236}">
                  <a16:creationId xmlns:a16="http://schemas.microsoft.com/office/drawing/2014/main" id="{768E35D4-3CC9-8BB8-6511-BE43B9D70301}"/>
                </a:ext>
              </a:extLst>
            </p:cNvPr>
            <p:cNvSpPr txBox="1"/>
            <p:nvPr/>
          </p:nvSpPr>
          <p:spPr>
            <a:xfrm>
              <a:off x="3696013" y="4677677"/>
              <a:ext cx="831061" cy="276999"/>
            </a:xfrm>
            <a:prstGeom prst="rect">
              <a:avLst/>
            </a:prstGeom>
            <a:noFill/>
          </p:spPr>
          <p:txBody>
            <a:bodyPr wrap="none" rtlCol="0">
              <a:spAutoFit/>
            </a:bodyPr>
            <a:lstStyle/>
            <a:p>
              <a:r>
                <a:rPr lang="en-US" sz="1200" b="1" dirty="0"/>
                <a:t>difference</a:t>
              </a:r>
            </a:p>
          </p:txBody>
        </p:sp>
      </p:grpSp>
      <p:sp>
        <p:nvSpPr>
          <p:cNvPr id="36" name="TextBox 35">
            <a:extLst>
              <a:ext uri="{FF2B5EF4-FFF2-40B4-BE49-F238E27FC236}">
                <a16:creationId xmlns:a16="http://schemas.microsoft.com/office/drawing/2014/main" id="{CDCBE556-90C2-6C75-6347-A03279D558AF}"/>
              </a:ext>
            </a:extLst>
          </p:cNvPr>
          <p:cNvSpPr txBox="1"/>
          <p:nvPr/>
        </p:nvSpPr>
        <p:spPr>
          <a:xfrm>
            <a:off x="9403385" y="1469945"/>
            <a:ext cx="2282997" cy="830997"/>
          </a:xfrm>
          <a:prstGeom prst="rect">
            <a:avLst/>
          </a:prstGeom>
          <a:noFill/>
        </p:spPr>
        <p:txBody>
          <a:bodyPr wrap="none" rtlCol="0">
            <a:spAutoFit/>
          </a:bodyPr>
          <a:lstStyle/>
          <a:p>
            <a:pPr algn="ctr"/>
            <a:r>
              <a:rPr lang="en-US" sz="1600" i="1" dirty="0"/>
              <a:t>Network D</a:t>
            </a:r>
          </a:p>
          <a:p>
            <a:r>
              <a:rPr lang="en-US" sz="1600" dirty="0">
                <a:latin typeface="Courier New" panose="02070309020205020404" pitchFamily="49" charset="0"/>
                <a:cs typeface="Courier New" panose="02070309020205020404" pitchFamily="49" charset="0"/>
              </a:rPr>
              <a:t>J1: S3 + S3 -&gt; S3</a:t>
            </a:r>
          </a:p>
          <a:p>
            <a:r>
              <a:rPr lang="en-US" sz="1600" dirty="0">
                <a:latin typeface="Courier New" panose="02070309020205020404" pitchFamily="49" charset="0"/>
                <a:cs typeface="Courier New" panose="02070309020205020404" pitchFamily="49" charset="0"/>
              </a:rPr>
              <a:t>J2: S1 + S2 -&gt; S3</a:t>
            </a:r>
          </a:p>
        </p:txBody>
      </p:sp>
      <p:grpSp>
        <p:nvGrpSpPr>
          <p:cNvPr id="37" name="Group 36">
            <a:extLst>
              <a:ext uri="{FF2B5EF4-FFF2-40B4-BE49-F238E27FC236}">
                <a16:creationId xmlns:a16="http://schemas.microsoft.com/office/drawing/2014/main" id="{1FD9D414-170F-F980-C691-35EF1FF78A52}"/>
              </a:ext>
            </a:extLst>
          </p:cNvPr>
          <p:cNvGrpSpPr/>
          <p:nvPr/>
        </p:nvGrpSpPr>
        <p:grpSpPr>
          <a:xfrm>
            <a:off x="9412954" y="2429061"/>
            <a:ext cx="2402037" cy="910126"/>
            <a:chOff x="2142299" y="4664844"/>
            <a:chExt cx="2402037" cy="910126"/>
          </a:xfrm>
        </p:grpSpPr>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AF84490C-6B5D-1F54-DB8C-334CB8EA5759}"/>
                    </a:ext>
                  </a:extLst>
                </p:cNvPr>
                <p:cNvSpPr txBox="1"/>
                <p:nvPr/>
              </p:nvSpPr>
              <p:spPr>
                <a:xfrm>
                  <a:off x="2900037" y="5003017"/>
                  <a:ext cx="637161" cy="5697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0</m:t>
                                  </m:r>
                                </m:e>
                              </m:mr>
                            </m:m>
                          </m:e>
                        </m:d>
                      </m:oMath>
                    </m:oMathPara>
                  </a14:m>
                  <a:endParaRPr lang="en-US" sz="1400" dirty="0"/>
                </a:p>
              </p:txBody>
            </p:sp>
          </mc:Choice>
          <mc:Fallback>
            <p:sp>
              <p:nvSpPr>
                <p:cNvPr id="38" name="TextBox 37">
                  <a:extLst>
                    <a:ext uri="{FF2B5EF4-FFF2-40B4-BE49-F238E27FC236}">
                      <a16:creationId xmlns:a16="http://schemas.microsoft.com/office/drawing/2014/main" id="{AF84490C-6B5D-1F54-DB8C-334CB8EA5759}"/>
                    </a:ext>
                  </a:extLst>
                </p:cNvPr>
                <p:cNvSpPr txBox="1">
                  <a:spLocks noRot="1" noChangeAspect="1" noMove="1" noResize="1" noEditPoints="1" noAdjustHandles="1" noChangeArrowheads="1" noChangeShapeType="1" noTextEdit="1"/>
                </p:cNvSpPr>
                <p:nvPr/>
              </p:nvSpPr>
              <p:spPr>
                <a:xfrm>
                  <a:off x="2900037" y="5003017"/>
                  <a:ext cx="637161" cy="569771"/>
                </a:xfrm>
                <a:prstGeom prst="rect">
                  <a:avLst/>
                </a:prstGeom>
                <a:blipFill>
                  <a:blip r:embed="rId11"/>
                  <a:stretch>
                    <a:fillRect t="-2174"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A4331416-E9A7-A199-66DA-C861170860D2}"/>
                    </a:ext>
                  </a:extLst>
                </p:cNvPr>
                <p:cNvSpPr txBox="1"/>
                <p:nvPr/>
              </p:nvSpPr>
              <p:spPr>
                <a:xfrm>
                  <a:off x="2142299" y="5006609"/>
                  <a:ext cx="637161" cy="5683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p:sp>
              <p:nvSpPr>
                <p:cNvPr id="39" name="TextBox 38">
                  <a:extLst>
                    <a:ext uri="{FF2B5EF4-FFF2-40B4-BE49-F238E27FC236}">
                      <a16:creationId xmlns:a16="http://schemas.microsoft.com/office/drawing/2014/main" id="{A4331416-E9A7-A199-66DA-C861170860D2}"/>
                    </a:ext>
                  </a:extLst>
                </p:cNvPr>
                <p:cNvSpPr txBox="1">
                  <a:spLocks noRot="1" noChangeAspect="1" noMove="1" noResize="1" noEditPoints="1" noAdjustHandles="1" noChangeArrowheads="1" noChangeShapeType="1" noTextEdit="1"/>
                </p:cNvSpPr>
                <p:nvPr/>
              </p:nvSpPr>
              <p:spPr>
                <a:xfrm>
                  <a:off x="2142299" y="5006609"/>
                  <a:ext cx="637161" cy="568361"/>
                </a:xfrm>
                <a:prstGeom prst="rect">
                  <a:avLst/>
                </a:prstGeom>
                <a:blipFill>
                  <a:blip r:embed="rId12"/>
                  <a:stretch>
                    <a:fillRect t="-4348"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736D9740-16D4-F1B5-668B-B3BA6AE4260A}"/>
                    </a:ext>
                  </a:extLst>
                </p:cNvPr>
                <p:cNvSpPr txBox="1"/>
                <p:nvPr/>
              </p:nvSpPr>
              <p:spPr>
                <a:xfrm>
                  <a:off x="3637869" y="5004391"/>
                  <a:ext cx="906467" cy="5683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p:sp>
              <p:nvSpPr>
                <p:cNvPr id="40" name="TextBox 39">
                  <a:extLst>
                    <a:ext uri="{FF2B5EF4-FFF2-40B4-BE49-F238E27FC236}">
                      <a16:creationId xmlns:a16="http://schemas.microsoft.com/office/drawing/2014/main" id="{736D9740-16D4-F1B5-668B-B3BA6AE4260A}"/>
                    </a:ext>
                  </a:extLst>
                </p:cNvPr>
                <p:cNvSpPr txBox="1">
                  <a:spLocks noRot="1" noChangeAspect="1" noMove="1" noResize="1" noEditPoints="1" noAdjustHandles="1" noChangeArrowheads="1" noChangeShapeType="1" noTextEdit="1"/>
                </p:cNvSpPr>
                <p:nvPr/>
              </p:nvSpPr>
              <p:spPr>
                <a:xfrm>
                  <a:off x="3637869" y="5004391"/>
                  <a:ext cx="906467" cy="568361"/>
                </a:xfrm>
                <a:prstGeom prst="rect">
                  <a:avLst/>
                </a:prstGeom>
                <a:blipFill>
                  <a:blip r:embed="rId13"/>
                  <a:stretch>
                    <a:fillRect t="-2174" b="-10870"/>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3700105B-070F-A588-99DE-6F31335BF781}"/>
                </a:ext>
              </a:extLst>
            </p:cNvPr>
            <p:cNvSpPr txBox="1"/>
            <p:nvPr/>
          </p:nvSpPr>
          <p:spPr>
            <a:xfrm>
              <a:off x="2855930" y="4664844"/>
              <a:ext cx="715452" cy="276999"/>
            </a:xfrm>
            <a:prstGeom prst="rect">
              <a:avLst/>
            </a:prstGeom>
            <a:noFill/>
          </p:spPr>
          <p:txBody>
            <a:bodyPr wrap="none" rtlCol="0">
              <a:spAutoFit/>
            </a:bodyPr>
            <a:lstStyle/>
            <a:p>
              <a:r>
                <a:rPr lang="en-US" sz="1200" b="1" dirty="0"/>
                <a:t>reactant</a:t>
              </a:r>
            </a:p>
          </p:txBody>
        </p:sp>
        <p:sp>
          <p:nvSpPr>
            <p:cNvPr id="42" name="TextBox 41">
              <a:extLst>
                <a:ext uri="{FF2B5EF4-FFF2-40B4-BE49-F238E27FC236}">
                  <a16:creationId xmlns:a16="http://schemas.microsoft.com/office/drawing/2014/main" id="{67302E43-DCFE-B200-4C73-787E32767355}"/>
                </a:ext>
              </a:extLst>
            </p:cNvPr>
            <p:cNvSpPr txBox="1"/>
            <p:nvPr/>
          </p:nvSpPr>
          <p:spPr>
            <a:xfrm>
              <a:off x="2142299" y="4664845"/>
              <a:ext cx="687752" cy="276999"/>
            </a:xfrm>
            <a:prstGeom prst="rect">
              <a:avLst/>
            </a:prstGeom>
            <a:noFill/>
          </p:spPr>
          <p:txBody>
            <a:bodyPr wrap="none" rtlCol="0">
              <a:spAutoFit/>
            </a:bodyPr>
            <a:lstStyle/>
            <a:p>
              <a:r>
                <a:rPr lang="en-US" sz="1200" b="1" dirty="0"/>
                <a:t>product</a:t>
              </a:r>
            </a:p>
          </p:txBody>
        </p:sp>
        <p:sp>
          <p:nvSpPr>
            <p:cNvPr id="43" name="TextBox 42">
              <a:extLst>
                <a:ext uri="{FF2B5EF4-FFF2-40B4-BE49-F238E27FC236}">
                  <a16:creationId xmlns:a16="http://schemas.microsoft.com/office/drawing/2014/main" id="{4BC4F49C-1005-49B6-8E4B-F0D0592B912A}"/>
                </a:ext>
              </a:extLst>
            </p:cNvPr>
            <p:cNvSpPr txBox="1"/>
            <p:nvPr/>
          </p:nvSpPr>
          <p:spPr>
            <a:xfrm>
              <a:off x="3696013" y="4677677"/>
              <a:ext cx="831061" cy="276999"/>
            </a:xfrm>
            <a:prstGeom prst="rect">
              <a:avLst/>
            </a:prstGeom>
            <a:noFill/>
          </p:spPr>
          <p:txBody>
            <a:bodyPr wrap="none" rtlCol="0">
              <a:spAutoFit/>
            </a:bodyPr>
            <a:lstStyle/>
            <a:p>
              <a:r>
                <a:rPr lang="en-US" sz="1200" b="1" dirty="0"/>
                <a:t>difference</a:t>
              </a:r>
            </a:p>
          </p:txBody>
        </p:sp>
      </p:grpSp>
      <p:sp>
        <p:nvSpPr>
          <p:cNvPr id="47" name="TextBox 46">
            <a:extLst>
              <a:ext uri="{FF2B5EF4-FFF2-40B4-BE49-F238E27FC236}">
                <a16:creationId xmlns:a16="http://schemas.microsoft.com/office/drawing/2014/main" id="{4FD5542E-6D86-E19D-4688-AB0A02E3DD5B}"/>
              </a:ext>
            </a:extLst>
          </p:cNvPr>
          <p:cNvSpPr txBox="1"/>
          <p:nvPr/>
        </p:nvSpPr>
        <p:spPr>
          <a:xfrm>
            <a:off x="2856689" y="5914525"/>
            <a:ext cx="4925516" cy="369332"/>
          </a:xfrm>
          <a:prstGeom prst="rect">
            <a:avLst/>
          </a:prstGeom>
          <a:noFill/>
        </p:spPr>
        <p:txBody>
          <a:bodyPr wrap="none" rtlCol="0">
            <a:spAutoFit/>
          </a:bodyPr>
          <a:lstStyle/>
          <a:p>
            <a:r>
              <a:rPr lang="en-US" dirty="0"/>
              <a:t>Network D has no identity relationship with A, B, C</a:t>
            </a:r>
          </a:p>
        </p:txBody>
      </p:sp>
    </p:spTree>
    <p:extLst>
      <p:ext uri="{BB962C8B-B14F-4D97-AF65-F5344CB8AC3E}">
        <p14:creationId xmlns:p14="http://schemas.microsoft.com/office/powerpoint/2010/main" val="74391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8" grpId="0"/>
      <p:bldP spid="36"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838200" y="365125"/>
            <a:ext cx="10515600" cy="884311"/>
          </a:xfrm>
        </p:spPr>
        <p:txBody>
          <a:bodyPr/>
          <a:lstStyle/>
          <a:p>
            <a:r>
              <a:rPr lang="en-US" dirty="0"/>
              <a:t>Example of Checking Permutably Identical</a:t>
            </a:r>
          </a:p>
        </p:txBody>
      </p:sp>
      <p:graphicFrame>
        <p:nvGraphicFramePr>
          <p:cNvPr id="3" name="Table 2">
            <a:extLst>
              <a:ext uri="{FF2B5EF4-FFF2-40B4-BE49-F238E27FC236}">
                <a16:creationId xmlns:a16="http://schemas.microsoft.com/office/drawing/2014/main" id="{DF359AD4-38E0-F8BD-C06D-09EA1286684A}"/>
              </a:ext>
            </a:extLst>
          </p:cNvPr>
          <p:cNvGraphicFramePr>
            <a:graphicFrameLocks noGrp="1"/>
          </p:cNvGraphicFramePr>
          <p:nvPr>
            <p:extLst>
              <p:ext uri="{D42A27DB-BD31-4B8C-83A1-F6EECF244321}">
                <p14:modId xmlns:p14="http://schemas.microsoft.com/office/powerpoint/2010/main" val="1195649104"/>
              </p:ext>
            </p:extLst>
          </p:nvPr>
        </p:nvGraphicFramePr>
        <p:xfrm>
          <a:off x="1015717" y="1351177"/>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AFF0D7-3D67-9737-F5F0-424A5F54987E}"/>
                  </a:ext>
                </a:extLst>
              </p:cNvPr>
              <p:cNvSpPr txBox="1"/>
              <p:nvPr/>
            </p:nvSpPr>
            <p:spPr>
              <a:xfrm>
                <a:off x="1253842" y="2475720"/>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4" name="TextBox 3">
                <a:extLst>
                  <a:ext uri="{FF2B5EF4-FFF2-40B4-BE49-F238E27FC236}">
                    <a16:creationId xmlns:a16="http://schemas.microsoft.com/office/drawing/2014/main" id="{95AFF0D7-3D67-9737-F5F0-424A5F54987E}"/>
                  </a:ext>
                </a:extLst>
              </p:cNvPr>
              <p:cNvSpPr txBox="1">
                <a:spLocks noRot="1" noChangeAspect="1" noMove="1" noResize="1" noEditPoints="1" noAdjustHandles="1" noChangeArrowheads="1" noChangeShapeType="1" noTextEdit="1"/>
              </p:cNvSpPr>
              <p:nvPr/>
            </p:nvSpPr>
            <p:spPr>
              <a:xfrm>
                <a:off x="1253842" y="2475720"/>
                <a:ext cx="303738" cy="276999"/>
              </a:xfrm>
              <a:prstGeom prst="rect">
                <a:avLst/>
              </a:prstGeom>
              <a:blipFill>
                <a:blip r:embed="rId2"/>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92DC19-79E0-2D37-D597-2CCC575E90FD}"/>
                  </a:ext>
                </a:extLst>
              </p:cNvPr>
              <p:cNvSpPr txBox="1"/>
              <p:nvPr/>
            </p:nvSpPr>
            <p:spPr>
              <a:xfrm>
                <a:off x="1238077" y="212362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 name="TextBox 4">
                <a:extLst>
                  <a:ext uri="{FF2B5EF4-FFF2-40B4-BE49-F238E27FC236}">
                    <a16:creationId xmlns:a16="http://schemas.microsoft.com/office/drawing/2014/main" id="{D492DC19-79E0-2D37-D597-2CCC575E90FD}"/>
                  </a:ext>
                </a:extLst>
              </p:cNvPr>
              <p:cNvSpPr txBox="1">
                <a:spLocks noRot="1" noChangeAspect="1" noMove="1" noResize="1" noEditPoints="1" noAdjustHandles="1" noChangeArrowheads="1" noChangeShapeType="1" noTextEdit="1"/>
              </p:cNvSpPr>
              <p:nvPr/>
            </p:nvSpPr>
            <p:spPr>
              <a:xfrm>
                <a:off x="1238077" y="2123621"/>
                <a:ext cx="303736" cy="276999"/>
              </a:xfrm>
              <a:prstGeom prst="rect">
                <a:avLst/>
              </a:prstGeom>
              <a:blipFill>
                <a:blip r:embed="rId3"/>
                <a:stretch>
                  <a:fillRect l="-16000" r="-4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E92014-C05B-A8C7-996F-E36DE1F7CDDA}"/>
                  </a:ext>
                </a:extLst>
              </p:cNvPr>
              <p:cNvSpPr txBox="1"/>
              <p:nvPr/>
            </p:nvSpPr>
            <p:spPr>
              <a:xfrm>
                <a:off x="1280122" y="1745255"/>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6" name="TextBox 5">
                <a:extLst>
                  <a:ext uri="{FF2B5EF4-FFF2-40B4-BE49-F238E27FC236}">
                    <a16:creationId xmlns:a16="http://schemas.microsoft.com/office/drawing/2014/main" id="{8FE92014-C05B-A8C7-996F-E36DE1F7CDDA}"/>
                  </a:ext>
                </a:extLst>
              </p:cNvPr>
              <p:cNvSpPr txBox="1">
                <a:spLocks noRot="1" noChangeAspect="1" noMove="1" noResize="1" noEditPoints="1" noAdjustHandles="1" noChangeArrowheads="1" noChangeShapeType="1" noTextEdit="1"/>
              </p:cNvSpPr>
              <p:nvPr/>
            </p:nvSpPr>
            <p:spPr>
              <a:xfrm>
                <a:off x="1280122" y="1745255"/>
                <a:ext cx="298415" cy="276999"/>
              </a:xfrm>
              <a:prstGeom prst="rect">
                <a:avLst/>
              </a:prstGeom>
              <a:blipFill>
                <a:blip r:embed="rId4"/>
                <a:stretch>
                  <a:fillRect l="-16000" r="-4000" b="-1304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F7E750A1-952D-AEDA-E84B-473313CD8998}"/>
              </a:ext>
            </a:extLst>
          </p:cNvPr>
          <p:cNvGraphicFramePr>
            <a:graphicFrameLocks noGrp="1"/>
          </p:cNvGraphicFramePr>
          <p:nvPr>
            <p:extLst>
              <p:ext uri="{D42A27DB-BD31-4B8C-83A1-F6EECF244321}">
                <p14:modId xmlns:p14="http://schemas.microsoft.com/office/powerpoint/2010/main" val="2628843351"/>
              </p:ext>
            </p:extLst>
          </p:nvPr>
        </p:nvGraphicFramePr>
        <p:xfrm>
          <a:off x="3975313" y="1290734"/>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24B67C-66C5-0CAF-8176-C365D341676F}"/>
                  </a:ext>
                </a:extLst>
              </p:cNvPr>
              <p:cNvSpPr txBox="1"/>
              <p:nvPr/>
            </p:nvSpPr>
            <p:spPr>
              <a:xfrm>
                <a:off x="4213439" y="2415277"/>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8" name="TextBox 7">
                <a:extLst>
                  <a:ext uri="{FF2B5EF4-FFF2-40B4-BE49-F238E27FC236}">
                    <a16:creationId xmlns:a16="http://schemas.microsoft.com/office/drawing/2014/main" id="{8524B67C-66C5-0CAF-8176-C365D341676F}"/>
                  </a:ext>
                </a:extLst>
              </p:cNvPr>
              <p:cNvSpPr txBox="1">
                <a:spLocks noRot="1" noChangeAspect="1" noMove="1" noResize="1" noEditPoints="1" noAdjustHandles="1" noChangeArrowheads="1" noChangeShapeType="1" noTextEdit="1"/>
              </p:cNvSpPr>
              <p:nvPr/>
            </p:nvSpPr>
            <p:spPr>
              <a:xfrm>
                <a:off x="4213439" y="2415277"/>
                <a:ext cx="303736" cy="276999"/>
              </a:xfrm>
              <a:prstGeom prst="rect">
                <a:avLst/>
              </a:prstGeom>
              <a:blipFill>
                <a:blip r:embed="rId5"/>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F87A05B-9A69-A2D7-E630-3B060E1BDAE2}"/>
                  </a:ext>
                </a:extLst>
              </p:cNvPr>
              <p:cNvSpPr txBox="1"/>
              <p:nvPr/>
            </p:nvSpPr>
            <p:spPr>
              <a:xfrm>
                <a:off x="4197674" y="206317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9" name="TextBox 8">
                <a:extLst>
                  <a:ext uri="{FF2B5EF4-FFF2-40B4-BE49-F238E27FC236}">
                    <a16:creationId xmlns:a16="http://schemas.microsoft.com/office/drawing/2014/main" id="{3F87A05B-9A69-A2D7-E630-3B060E1BDAE2}"/>
                  </a:ext>
                </a:extLst>
              </p:cNvPr>
              <p:cNvSpPr txBox="1">
                <a:spLocks noRot="1" noChangeAspect="1" noMove="1" noResize="1" noEditPoints="1" noAdjustHandles="1" noChangeArrowheads="1" noChangeShapeType="1" noTextEdit="1"/>
              </p:cNvSpPr>
              <p:nvPr/>
            </p:nvSpPr>
            <p:spPr>
              <a:xfrm>
                <a:off x="4197674" y="2063178"/>
                <a:ext cx="303736" cy="276999"/>
              </a:xfrm>
              <a:prstGeom prst="rect">
                <a:avLst/>
              </a:prstGeom>
              <a:blipFill>
                <a:blip r:embed="rId6"/>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6B3F89-D5E4-A537-FE4F-143E74C990BE}"/>
                  </a:ext>
                </a:extLst>
              </p:cNvPr>
              <p:cNvSpPr txBox="1"/>
              <p:nvPr/>
            </p:nvSpPr>
            <p:spPr>
              <a:xfrm>
                <a:off x="4239719" y="1684812"/>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10" name="TextBox 9">
                <a:extLst>
                  <a:ext uri="{FF2B5EF4-FFF2-40B4-BE49-F238E27FC236}">
                    <a16:creationId xmlns:a16="http://schemas.microsoft.com/office/drawing/2014/main" id="{F46B3F89-D5E4-A537-FE4F-143E74C990BE}"/>
                  </a:ext>
                </a:extLst>
              </p:cNvPr>
              <p:cNvSpPr txBox="1">
                <a:spLocks noRot="1" noChangeAspect="1" noMove="1" noResize="1" noEditPoints="1" noAdjustHandles="1" noChangeArrowheads="1" noChangeShapeType="1" noTextEdit="1"/>
              </p:cNvSpPr>
              <p:nvPr/>
            </p:nvSpPr>
            <p:spPr>
              <a:xfrm>
                <a:off x="4239719" y="1684812"/>
                <a:ext cx="303225" cy="276999"/>
              </a:xfrm>
              <a:prstGeom prst="rect">
                <a:avLst/>
              </a:prstGeom>
              <a:blipFill>
                <a:blip r:embed="rId7"/>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ED285F-8A24-F34C-CAA1-E20669C0FBBC}"/>
                  </a:ext>
                </a:extLst>
              </p:cNvPr>
              <p:cNvSpPr txBox="1"/>
              <p:nvPr/>
            </p:nvSpPr>
            <p:spPr>
              <a:xfrm>
                <a:off x="386647" y="1351177"/>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11" name="TextBox 10">
                <a:extLst>
                  <a:ext uri="{FF2B5EF4-FFF2-40B4-BE49-F238E27FC236}">
                    <a16:creationId xmlns:a16="http://schemas.microsoft.com/office/drawing/2014/main" id="{93ED285F-8A24-F34C-CAA1-E20669C0FBBC}"/>
                  </a:ext>
                </a:extLst>
              </p:cNvPr>
              <p:cNvSpPr txBox="1">
                <a:spLocks noRot="1" noChangeAspect="1" noMove="1" noResize="1" noEditPoints="1" noAdjustHandles="1" noChangeArrowheads="1" noChangeShapeType="1" noTextEdit="1"/>
              </p:cNvSpPr>
              <p:nvPr/>
            </p:nvSpPr>
            <p:spPr>
              <a:xfrm>
                <a:off x="386647" y="1351177"/>
                <a:ext cx="373436" cy="276999"/>
              </a:xfrm>
              <a:prstGeom prst="rect">
                <a:avLst/>
              </a:prstGeom>
              <a:blipFill>
                <a:blip r:embed="rId8"/>
                <a:stretch>
                  <a:fillRect l="-12903" r="-3226"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F898992-70F8-1F91-A01C-C2C7908CD25E}"/>
                  </a:ext>
                </a:extLst>
              </p:cNvPr>
              <p:cNvSpPr txBox="1"/>
              <p:nvPr/>
            </p:nvSpPr>
            <p:spPr>
              <a:xfrm>
                <a:off x="3473048" y="1315480"/>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12" name="TextBox 11">
                <a:extLst>
                  <a:ext uri="{FF2B5EF4-FFF2-40B4-BE49-F238E27FC236}">
                    <a16:creationId xmlns:a16="http://schemas.microsoft.com/office/drawing/2014/main" id="{4F898992-70F8-1F91-A01C-C2C7908CD25E}"/>
                  </a:ext>
                </a:extLst>
              </p:cNvPr>
              <p:cNvSpPr txBox="1">
                <a:spLocks noRot="1" noChangeAspect="1" noMove="1" noResize="1" noEditPoints="1" noAdjustHandles="1" noChangeArrowheads="1" noChangeShapeType="1" noTextEdit="1"/>
              </p:cNvSpPr>
              <p:nvPr/>
            </p:nvSpPr>
            <p:spPr>
              <a:xfrm>
                <a:off x="3473048" y="1315480"/>
                <a:ext cx="373436" cy="276999"/>
              </a:xfrm>
              <a:prstGeom prst="rect">
                <a:avLst/>
              </a:prstGeom>
              <a:blipFill>
                <a:blip r:embed="rId9"/>
                <a:stretch>
                  <a:fillRect l="-13333" r="-6667"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2723B0F-9222-C9BA-3A57-16230F7450CE}"/>
                  </a:ext>
                </a:extLst>
              </p:cNvPr>
              <p:cNvSpPr txBox="1"/>
              <p:nvPr/>
            </p:nvSpPr>
            <p:spPr>
              <a:xfrm>
                <a:off x="3080159" y="1908191"/>
                <a:ext cx="762951"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𝜎</m:t>
                          </m:r>
                        </m:sub>
                      </m:sSub>
                    </m:oMath>
                  </m:oMathPara>
                </a14:m>
                <a:endParaRPr lang="en-US" sz="2400" b="0" dirty="0"/>
              </a:p>
              <a:p>
                <a:endParaRPr lang="en-US" sz="2400" dirty="0"/>
              </a:p>
            </p:txBody>
          </p:sp>
        </mc:Choice>
        <mc:Fallback xmlns="">
          <p:sp>
            <p:nvSpPr>
              <p:cNvPr id="13" name="TextBox 12">
                <a:extLst>
                  <a:ext uri="{FF2B5EF4-FFF2-40B4-BE49-F238E27FC236}">
                    <a16:creationId xmlns:a16="http://schemas.microsoft.com/office/drawing/2014/main" id="{12723B0F-9222-C9BA-3A57-16230F7450CE}"/>
                  </a:ext>
                </a:extLst>
              </p:cNvPr>
              <p:cNvSpPr txBox="1">
                <a:spLocks noRot="1" noChangeAspect="1" noMove="1" noResize="1" noEditPoints="1" noAdjustHandles="1" noChangeArrowheads="1" noChangeShapeType="1" noTextEdit="1"/>
              </p:cNvSpPr>
              <p:nvPr/>
            </p:nvSpPr>
            <p:spPr>
              <a:xfrm>
                <a:off x="3080159" y="1908191"/>
                <a:ext cx="762951" cy="83099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FCDBC003-5FC7-9C06-1798-E857376819BB}"/>
                  </a:ext>
                </a:extLst>
              </p:cNvPr>
              <p:cNvGraphicFramePr>
                <a:graphicFrameLocks noGrp="1"/>
              </p:cNvGraphicFramePr>
              <p:nvPr>
                <p:extLst>
                  <p:ext uri="{D42A27DB-BD31-4B8C-83A1-F6EECF244321}">
                    <p14:modId xmlns:p14="http://schemas.microsoft.com/office/powerpoint/2010/main" val="290697342"/>
                  </p:ext>
                </p:extLst>
              </p:nvPr>
            </p:nvGraphicFramePr>
            <p:xfrm>
              <a:off x="794149" y="3627755"/>
              <a:ext cx="1811110" cy="2865120"/>
            </p:xfrm>
            <a:graphic>
              <a:graphicData uri="http://schemas.openxmlformats.org/drawingml/2006/table">
                <a:tbl>
                  <a:tblPr firstRow="1" bandRow="1">
                    <a:tableStyleId>{5C22544A-7EE6-4342-B048-85BDC9FD1C3A}</a:tableStyleId>
                  </a:tblPr>
                  <a:tblGrid>
                    <a:gridCol w="1811110">
                      <a:extLst>
                        <a:ext uri="{9D8B030D-6E8A-4147-A177-3AD203B41FA5}">
                          <a16:colId xmlns:a16="http://schemas.microsoft.com/office/drawing/2014/main" val="1676386044"/>
                        </a:ext>
                      </a:extLst>
                    </a:gridCol>
                  </a:tblGrid>
                  <a:tr h="370840">
                    <a:tc>
                      <a:txBody>
                        <a:bodyPr/>
                        <a:lstStyle/>
                        <a:p>
                          <a:pPr algn="ctr"/>
                          <a:r>
                            <a:rPr lang="en-US" dirty="0"/>
                            <a:t>Column Permutations</a:t>
                          </a:r>
                        </a:p>
                      </a:txBody>
                      <a:tcPr/>
                    </a:tc>
                    <a:extLst>
                      <a:ext uri="{0D108BD9-81ED-4DB2-BD59-A6C34878D82A}">
                        <a16:rowId xmlns:a16="http://schemas.microsoft.com/office/drawing/2014/main" val="37335521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4099797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074396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332261218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79393421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05595532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302435858"/>
                      </a:ext>
                    </a:extLst>
                  </a:tr>
                </a:tbl>
              </a:graphicData>
            </a:graphic>
          </p:graphicFrame>
        </mc:Choice>
        <mc:Fallback xmlns="">
          <p:graphicFrame>
            <p:nvGraphicFramePr>
              <p:cNvPr id="14" name="Table 13">
                <a:extLst>
                  <a:ext uri="{FF2B5EF4-FFF2-40B4-BE49-F238E27FC236}">
                    <a16:creationId xmlns:a16="http://schemas.microsoft.com/office/drawing/2014/main" id="{FCDBC003-5FC7-9C06-1798-E857376819BB}"/>
                  </a:ext>
                </a:extLst>
              </p:cNvPr>
              <p:cNvGraphicFramePr>
                <a:graphicFrameLocks noGrp="1"/>
              </p:cNvGraphicFramePr>
              <p:nvPr>
                <p:extLst>
                  <p:ext uri="{D42A27DB-BD31-4B8C-83A1-F6EECF244321}">
                    <p14:modId xmlns:p14="http://schemas.microsoft.com/office/powerpoint/2010/main" val="290697342"/>
                  </p:ext>
                </p:extLst>
              </p:nvPr>
            </p:nvGraphicFramePr>
            <p:xfrm>
              <a:off x="794149" y="3627755"/>
              <a:ext cx="1811110" cy="2865120"/>
            </p:xfrm>
            <a:graphic>
              <a:graphicData uri="http://schemas.openxmlformats.org/drawingml/2006/table">
                <a:tbl>
                  <a:tblPr firstRow="1" bandRow="1">
                    <a:tableStyleId>{5C22544A-7EE6-4342-B048-85BDC9FD1C3A}</a:tableStyleId>
                  </a:tblPr>
                  <a:tblGrid>
                    <a:gridCol w="1811110">
                      <a:extLst>
                        <a:ext uri="{9D8B030D-6E8A-4147-A177-3AD203B41FA5}">
                          <a16:colId xmlns:a16="http://schemas.microsoft.com/office/drawing/2014/main" val="1676386044"/>
                        </a:ext>
                      </a:extLst>
                    </a:gridCol>
                  </a:tblGrid>
                  <a:tr h="640080">
                    <a:tc>
                      <a:txBody>
                        <a:bodyPr/>
                        <a:lstStyle/>
                        <a:p>
                          <a:pPr algn="ctr"/>
                          <a:r>
                            <a:rPr lang="en-US" dirty="0"/>
                            <a:t>Column Permutations</a:t>
                          </a:r>
                        </a:p>
                      </a:txBody>
                      <a:tcPr/>
                    </a:tc>
                    <a:extLst>
                      <a:ext uri="{0D108BD9-81ED-4DB2-BD59-A6C34878D82A}">
                        <a16:rowId xmlns:a16="http://schemas.microsoft.com/office/drawing/2014/main" val="3733552105"/>
                      </a:ext>
                    </a:extLst>
                  </a:tr>
                  <a:tr h="370840">
                    <a:tc>
                      <a:txBody>
                        <a:bodyPr/>
                        <a:lstStyle/>
                        <a:p>
                          <a:endParaRPr lang="en-US"/>
                        </a:p>
                      </a:txBody>
                      <a:tcPr>
                        <a:blipFill>
                          <a:blip r:embed="rId11"/>
                          <a:stretch>
                            <a:fillRect l="-694" t="-182759" r="-1389" b="-510345"/>
                          </a:stretch>
                        </a:blipFill>
                      </a:tcPr>
                    </a:tc>
                    <a:extLst>
                      <a:ext uri="{0D108BD9-81ED-4DB2-BD59-A6C34878D82A}">
                        <a16:rowId xmlns:a16="http://schemas.microsoft.com/office/drawing/2014/main" val="4099797256"/>
                      </a:ext>
                    </a:extLst>
                  </a:tr>
                  <a:tr h="370840">
                    <a:tc>
                      <a:txBody>
                        <a:bodyPr/>
                        <a:lstStyle/>
                        <a:p>
                          <a:endParaRPr lang="en-US"/>
                        </a:p>
                      </a:txBody>
                      <a:tcPr>
                        <a:blipFill>
                          <a:blip r:embed="rId11"/>
                          <a:stretch>
                            <a:fillRect l="-694" t="-282759" r="-1389" b="-410345"/>
                          </a:stretch>
                        </a:blipFill>
                      </a:tcPr>
                    </a:tc>
                    <a:extLst>
                      <a:ext uri="{0D108BD9-81ED-4DB2-BD59-A6C34878D82A}">
                        <a16:rowId xmlns:a16="http://schemas.microsoft.com/office/drawing/2014/main" val="3807439661"/>
                      </a:ext>
                    </a:extLst>
                  </a:tr>
                  <a:tr h="370840">
                    <a:tc>
                      <a:txBody>
                        <a:bodyPr/>
                        <a:lstStyle/>
                        <a:p>
                          <a:endParaRPr lang="en-US"/>
                        </a:p>
                      </a:txBody>
                      <a:tcPr>
                        <a:blipFill>
                          <a:blip r:embed="rId11"/>
                          <a:stretch>
                            <a:fillRect l="-694" t="-370000" r="-1389" b="-296667"/>
                          </a:stretch>
                        </a:blipFill>
                      </a:tcPr>
                    </a:tc>
                    <a:extLst>
                      <a:ext uri="{0D108BD9-81ED-4DB2-BD59-A6C34878D82A}">
                        <a16:rowId xmlns:a16="http://schemas.microsoft.com/office/drawing/2014/main" val="3322612188"/>
                      </a:ext>
                    </a:extLst>
                  </a:tr>
                  <a:tr h="370840">
                    <a:tc>
                      <a:txBody>
                        <a:bodyPr/>
                        <a:lstStyle/>
                        <a:p>
                          <a:endParaRPr lang="en-US"/>
                        </a:p>
                      </a:txBody>
                      <a:tcPr>
                        <a:blipFill>
                          <a:blip r:embed="rId11"/>
                          <a:stretch>
                            <a:fillRect l="-694" t="-486207" r="-1389" b="-206897"/>
                          </a:stretch>
                        </a:blipFill>
                      </a:tcPr>
                    </a:tc>
                    <a:extLst>
                      <a:ext uri="{0D108BD9-81ED-4DB2-BD59-A6C34878D82A}">
                        <a16:rowId xmlns:a16="http://schemas.microsoft.com/office/drawing/2014/main" val="793934215"/>
                      </a:ext>
                    </a:extLst>
                  </a:tr>
                  <a:tr h="370840">
                    <a:tc>
                      <a:txBody>
                        <a:bodyPr/>
                        <a:lstStyle/>
                        <a:p>
                          <a:endParaRPr lang="en-US"/>
                        </a:p>
                      </a:txBody>
                      <a:tcPr>
                        <a:blipFill>
                          <a:blip r:embed="rId11"/>
                          <a:stretch>
                            <a:fillRect l="-694" t="-566667" r="-1389" b="-100000"/>
                          </a:stretch>
                        </a:blipFill>
                      </a:tcPr>
                    </a:tc>
                    <a:extLst>
                      <a:ext uri="{0D108BD9-81ED-4DB2-BD59-A6C34878D82A}">
                        <a16:rowId xmlns:a16="http://schemas.microsoft.com/office/drawing/2014/main" val="1055955328"/>
                      </a:ext>
                    </a:extLst>
                  </a:tr>
                  <a:tr h="370840">
                    <a:tc>
                      <a:txBody>
                        <a:bodyPr/>
                        <a:lstStyle/>
                        <a:p>
                          <a:endParaRPr lang="en-US"/>
                        </a:p>
                      </a:txBody>
                      <a:tcPr>
                        <a:blipFill>
                          <a:blip r:embed="rId11"/>
                          <a:stretch>
                            <a:fillRect l="-694" t="-689655" r="-1389" b="-3448"/>
                          </a:stretch>
                        </a:blipFill>
                      </a:tcPr>
                    </a:tc>
                    <a:extLst>
                      <a:ext uri="{0D108BD9-81ED-4DB2-BD59-A6C34878D82A}">
                        <a16:rowId xmlns:a16="http://schemas.microsoft.com/office/drawing/2014/main" val="30243585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013BE0B5-29BB-9228-9B23-D53A5B9C7143}"/>
                  </a:ext>
                </a:extLst>
              </p:cNvPr>
              <p:cNvGraphicFramePr>
                <a:graphicFrameLocks noGrp="1"/>
              </p:cNvGraphicFramePr>
              <p:nvPr>
                <p:extLst>
                  <p:ext uri="{D42A27DB-BD31-4B8C-83A1-F6EECF244321}">
                    <p14:modId xmlns:p14="http://schemas.microsoft.com/office/powerpoint/2010/main" val="1019666794"/>
                  </p:ext>
                </p:extLst>
              </p:nvPr>
            </p:nvGraphicFramePr>
            <p:xfrm>
              <a:off x="2913753" y="3646077"/>
              <a:ext cx="1811110" cy="1381760"/>
            </p:xfrm>
            <a:graphic>
              <a:graphicData uri="http://schemas.openxmlformats.org/drawingml/2006/table">
                <a:tbl>
                  <a:tblPr firstRow="1" bandRow="1">
                    <a:tableStyleId>{5C22544A-7EE6-4342-B048-85BDC9FD1C3A}</a:tableStyleId>
                  </a:tblPr>
                  <a:tblGrid>
                    <a:gridCol w="1811110">
                      <a:extLst>
                        <a:ext uri="{9D8B030D-6E8A-4147-A177-3AD203B41FA5}">
                          <a16:colId xmlns:a16="http://schemas.microsoft.com/office/drawing/2014/main" val="1676386044"/>
                        </a:ext>
                      </a:extLst>
                    </a:gridCol>
                  </a:tblGrid>
                  <a:tr h="370840">
                    <a:tc>
                      <a:txBody>
                        <a:bodyPr/>
                        <a:lstStyle/>
                        <a:p>
                          <a:pPr algn="ctr"/>
                          <a:r>
                            <a:rPr lang="en-US" dirty="0"/>
                            <a:t>Row Permutations</a:t>
                          </a:r>
                        </a:p>
                      </a:txBody>
                      <a:tcPr/>
                    </a:tc>
                    <a:extLst>
                      <a:ext uri="{0D108BD9-81ED-4DB2-BD59-A6C34878D82A}">
                        <a16:rowId xmlns:a16="http://schemas.microsoft.com/office/drawing/2014/main" val="373355210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oMath>
                            </m:oMathPara>
                          </a14:m>
                          <a:endParaRPr lang="en-US" dirty="0"/>
                        </a:p>
                      </a:txBody>
                      <a:tcPr/>
                    </a:tc>
                    <a:extLst>
                      <a:ext uri="{0D108BD9-81ED-4DB2-BD59-A6C34878D82A}">
                        <a16:rowId xmlns:a16="http://schemas.microsoft.com/office/drawing/2014/main" val="409979725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𝐴</m:t>
                                </m:r>
                              </m:oMath>
                            </m:oMathPara>
                          </a14:m>
                          <a:endParaRPr lang="en-US" dirty="0"/>
                        </a:p>
                      </a:txBody>
                      <a:tcPr/>
                    </a:tc>
                    <a:extLst>
                      <a:ext uri="{0D108BD9-81ED-4DB2-BD59-A6C34878D82A}">
                        <a16:rowId xmlns:a16="http://schemas.microsoft.com/office/drawing/2014/main" val="3807439661"/>
                      </a:ext>
                    </a:extLst>
                  </a:tr>
                </a:tbl>
              </a:graphicData>
            </a:graphic>
          </p:graphicFrame>
        </mc:Choice>
        <mc:Fallback xmlns="">
          <p:graphicFrame>
            <p:nvGraphicFramePr>
              <p:cNvPr id="15" name="Table 14">
                <a:extLst>
                  <a:ext uri="{FF2B5EF4-FFF2-40B4-BE49-F238E27FC236}">
                    <a16:creationId xmlns:a16="http://schemas.microsoft.com/office/drawing/2014/main" id="{013BE0B5-29BB-9228-9B23-D53A5B9C7143}"/>
                  </a:ext>
                </a:extLst>
              </p:cNvPr>
              <p:cNvGraphicFramePr>
                <a:graphicFrameLocks noGrp="1"/>
              </p:cNvGraphicFramePr>
              <p:nvPr>
                <p:extLst>
                  <p:ext uri="{D42A27DB-BD31-4B8C-83A1-F6EECF244321}">
                    <p14:modId xmlns:p14="http://schemas.microsoft.com/office/powerpoint/2010/main" val="1019666794"/>
                  </p:ext>
                </p:extLst>
              </p:nvPr>
            </p:nvGraphicFramePr>
            <p:xfrm>
              <a:off x="2913753" y="3646077"/>
              <a:ext cx="1811110" cy="1381760"/>
            </p:xfrm>
            <a:graphic>
              <a:graphicData uri="http://schemas.openxmlformats.org/drawingml/2006/table">
                <a:tbl>
                  <a:tblPr firstRow="1" bandRow="1">
                    <a:tableStyleId>{5C22544A-7EE6-4342-B048-85BDC9FD1C3A}</a:tableStyleId>
                  </a:tblPr>
                  <a:tblGrid>
                    <a:gridCol w="1811110">
                      <a:extLst>
                        <a:ext uri="{9D8B030D-6E8A-4147-A177-3AD203B41FA5}">
                          <a16:colId xmlns:a16="http://schemas.microsoft.com/office/drawing/2014/main" val="1676386044"/>
                        </a:ext>
                      </a:extLst>
                    </a:gridCol>
                  </a:tblGrid>
                  <a:tr h="640080">
                    <a:tc>
                      <a:txBody>
                        <a:bodyPr/>
                        <a:lstStyle/>
                        <a:p>
                          <a:pPr algn="ctr"/>
                          <a:r>
                            <a:rPr lang="en-US" dirty="0"/>
                            <a:t>Row Permutations</a:t>
                          </a:r>
                        </a:p>
                      </a:txBody>
                      <a:tcPr/>
                    </a:tc>
                    <a:extLst>
                      <a:ext uri="{0D108BD9-81ED-4DB2-BD59-A6C34878D82A}">
                        <a16:rowId xmlns:a16="http://schemas.microsoft.com/office/drawing/2014/main" val="3733552105"/>
                      </a:ext>
                    </a:extLst>
                  </a:tr>
                  <a:tr h="370840">
                    <a:tc>
                      <a:txBody>
                        <a:bodyPr/>
                        <a:lstStyle/>
                        <a:p>
                          <a:endParaRPr lang="en-US"/>
                        </a:p>
                      </a:txBody>
                      <a:tcPr>
                        <a:blipFill>
                          <a:blip r:embed="rId12"/>
                          <a:stretch>
                            <a:fillRect l="-694" t="-173333" r="-1389" b="-100000"/>
                          </a:stretch>
                        </a:blipFill>
                      </a:tcPr>
                    </a:tc>
                    <a:extLst>
                      <a:ext uri="{0D108BD9-81ED-4DB2-BD59-A6C34878D82A}">
                        <a16:rowId xmlns:a16="http://schemas.microsoft.com/office/drawing/2014/main" val="4099797256"/>
                      </a:ext>
                    </a:extLst>
                  </a:tr>
                  <a:tr h="370840">
                    <a:tc>
                      <a:txBody>
                        <a:bodyPr/>
                        <a:lstStyle/>
                        <a:p>
                          <a:endParaRPr lang="en-US"/>
                        </a:p>
                      </a:txBody>
                      <a:tcPr>
                        <a:blipFill>
                          <a:blip r:embed="rId12"/>
                          <a:stretch>
                            <a:fillRect l="-694" t="-282759" r="-1389" b="-3448"/>
                          </a:stretch>
                        </a:blipFill>
                      </a:tcPr>
                    </a:tc>
                    <a:extLst>
                      <a:ext uri="{0D108BD9-81ED-4DB2-BD59-A6C34878D82A}">
                        <a16:rowId xmlns:a16="http://schemas.microsoft.com/office/drawing/2014/main" val="3807439661"/>
                      </a:ext>
                    </a:extLst>
                  </a:tr>
                </a:tbl>
              </a:graphicData>
            </a:graphic>
          </p:graphicFrame>
        </mc:Fallback>
      </mc:AlternateContent>
      <p:graphicFrame>
        <p:nvGraphicFramePr>
          <p:cNvPr id="16" name="Table 15">
            <a:extLst>
              <a:ext uri="{FF2B5EF4-FFF2-40B4-BE49-F238E27FC236}">
                <a16:creationId xmlns:a16="http://schemas.microsoft.com/office/drawing/2014/main" id="{0CCE142A-4D2D-D344-0E52-DECF21B88BB1}"/>
              </a:ext>
            </a:extLst>
          </p:cNvPr>
          <p:cNvGraphicFramePr>
            <a:graphicFrameLocks noGrp="1"/>
          </p:cNvGraphicFramePr>
          <p:nvPr>
            <p:extLst>
              <p:ext uri="{D42A27DB-BD31-4B8C-83A1-F6EECF244321}">
                <p14:modId xmlns:p14="http://schemas.microsoft.com/office/powerpoint/2010/main" val="1433403443"/>
              </p:ext>
            </p:extLst>
          </p:nvPr>
        </p:nvGraphicFramePr>
        <p:xfrm>
          <a:off x="6909461" y="3593710"/>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A4632B-B4F2-2575-2AAB-7900AF4E9682}"/>
                  </a:ext>
                </a:extLst>
              </p:cNvPr>
              <p:cNvSpPr txBox="1"/>
              <p:nvPr/>
            </p:nvSpPr>
            <p:spPr>
              <a:xfrm>
                <a:off x="7147586" y="4718253"/>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17" name="TextBox 16">
                <a:extLst>
                  <a:ext uri="{FF2B5EF4-FFF2-40B4-BE49-F238E27FC236}">
                    <a16:creationId xmlns:a16="http://schemas.microsoft.com/office/drawing/2014/main" id="{11A4632B-B4F2-2575-2AAB-7900AF4E9682}"/>
                  </a:ext>
                </a:extLst>
              </p:cNvPr>
              <p:cNvSpPr txBox="1">
                <a:spLocks noRot="1" noChangeAspect="1" noMove="1" noResize="1" noEditPoints="1" noAdjustHandles="1" noChangeArrowheads="1" noChangeShapeType="1" noTextEdit="1"/>
              </p:cNvSpPr>
              <p:nvPr/>
            </p:nvSpPr>
            <p:spPr>
              <a:xfrm>
                <a:off x="7147586" y="4718253"/>
                <a:ext cx="303736" cy="276999"/>
              </a:xfrm>
              <a:prstGeom prst="rect">
                <a:avLst/>
              </a:prstGeom>
              <a:blipFill>
                <a:blip r:embed="rId13"/>
                <a:stretch>
                  <a:fillRect l="-20833"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5D7E3A1-4D68-943F-9B03-5E8E435B9AD5}"/>
                  </a:ext>
                </a:extLst>
              </p:cNvPr>
              <p:cNvSpPr txBox="1"/>
              <p:nvPr/>
            </p:nvSpPr>
            <p:spPr>
              <a:xfrm>
                <a:off x="7131821" y="436615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18" name="TextBox 17">
                <a:extLst>
                  <a:ext uri="{FF2B5EF4-FFF2-40B4-BE49-F238E27FC236}">
                    <a16:creationId xmlns:a16="http://schemas.microsoft.com/office/drawing/2014/main" id="{85D7E3A1-4D68-943F-9B03-5E8E435B9AD5}"/>
                  </a:ext>
                </a:extLst>
              </p:cNvPr>
              <p:cNvSpPr txBox="1">
                <a:spLocks noRot="1" noChangeAspect="1" noMove="1" noResize="1" noEditPoints="1" noAdjustHandles="1" noChangeArrowheads="1" noChangeShapeType="1" noTextEdit="1"/>
              </p:cNvSpPr>
              <p:nvPr/>
            </p:nvSpPr>
            <p:spPr>
              <a:xfrm>
                <a:off x="7131821" y="4366154"/>
                <a:ext cx="303736" cy="276999"/>
              </a:xfrm>
              <a:prstGeom prst="rect">
                <a:avLst/>
              </a:prstGeom>
              <a:blipFill>
                <a:blip r:embed="rId14"/>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26F337-5D2C-690E-59BC-B48096CD3E9A}"/>
                  </a:ext>
                </a:extLst>
              </p:cNvPr>
              <p:cNvSpPr txBox="1"/>
              <p:nvPr/>
            </p:nvSpPr>
            <p:spPr>
              <a:xfrm>
                <a:off x="7173866" y="3987788"/>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19" name="TextBox 18">
                <a:extLst>
                  <a:ext uri="{FF2B5EF4-FFF2-40B4-BE49-F238E27FC236}">
                    <a16:creationId xmlns:a16="http://schemas.microsoft.com/office/drawing/2014/main" id="{D626F337-5D2C-690E-59BC-B48096CD3E9A}"/>
                  </a:ext>
                </a:extLst>
              </p:cNvPr>
              <p:cNvSpPr txBox="1">
                <a:spLocks noRot="1" noChangeAspect="1" noMove="1" noResize="1" noEditPoints="1" noAdjustHandles="1" noChangeArrowheads="1" noChangeShapeType="1" noTextEdit="1"/>
              </p:cNvSpPr>
              <p:nvPr/>
            </p:nvSpPr>
            <p:spPr>
              <a:xfrm>
                <a:off x="7173866" y="3987788"/>
                <a:ext cx="298415" cy="276999"/>
              </a:xfrm>
              <a:prstGeom prst="rect">
                <a:avLst/>
              </a:prstGeom>
              <a:blipFill>
                <a:blip r:embed="rId15"/>
                <a:stretch>
                  <a:fillRect l="-16000" r="-4000" b="-13043"/>
                </a:stretch>
              </a:blipFill>
            </p:spPr>
            <p:txBody>
              <a:bodyPr/>
              <a:lstStyle/>
              <a:p>
                <a:r>
                  <a:rPr lang="en-US">
                    <a:noFill/>
                  </a:rPr>
                  <a:t> </a:t>
                </a:r>
              </a:p>
            </p:txBody>
          </p:sp>
        </mc:Fallback>
      </mc:AlternateContent>
      <p:graphicFrame>
        <p:nvGraphicFramePr>
          <p:cNvPr id="20" name="Table 19">
            <a:extLst>
              <a:ext uri="{FF2B5EF4-FFF2-40B4-BE49-F238E27FC236}">
                <a16:creationId xmlns:a16="http://schemas.microsoft.com/office/drawing/2014/main" id="{20708769-E43C-B06F-3F4C-449FED43315A}"/>
              </a:ext>
            </a:extLst>
          </p:cNvPr>
          <p:cNvGraphicFramePr>
            <a:graphicFrameLocks noGrp="1"/>
          </p:cNvGraphicFramePr>
          <p:nvPr>
            <p:extLst>
              <p:ext uri="{D42A27DB-BD31-4B8C-83A1-F6EECF244321}">
                <p14:modId xmlns:p14="http://schemas.microsoft.com/office/powerpoint/2010/main" val="521621644"/>
              </p:ext>
            </p:extLst>
          </p:nvPr>
        </p:nvGraphicFramePr>
        <p:xfrm>
          <a:off x="9511707" y="3533267"/>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E53B562-9BB1-8499-35DA-3F0E38928474}"/>
                  </a:ext>
                </a:extLst>
              </p:cNvPr>
              <p:cNvSpPr txBox="1"/>
              <p:nvPr/>
            </p:nvSpPr>
            <p:spPr>
              <a:xfrm>
                <a:off x="9749833" y="4657810"/>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21" name="TextBox 20">
                <a:extLst>
                  <a:ext uri="{FF2B5EF4-FFF2-40B4-BE49-F238E27FC236}">
                    <a16:creationId xmlns:a16="http://schemas.microsoft.com/office/drawing/2014/main" id="{9E53B562-9BB1-8499-35DA-3F0E38928474}"/>
                  </a:ext>
                </a:extLst>
              </p:cNvPr>
              <p:cNvSpPr txBox="1">
                <a:spLocks noRot="1" noChangeAspect="1" noMove="1" noResize="1" noEditPoints="1" noAdjustHandles="1" noChangeArrowheads="1" noChangeShapeType="1" noTextEdit="1"/>
              </p:cNvSpPr>
              <p:nvPr/>
            </p:nvSpPr>
            <p:spPr>
              <a:xfrm>
                <a:off x="9749833" y="4657810"/>
                <a:ext cx="303736" cy="276999"/>
              </a:xfrm>
              <a:prstGeom prst="rect">
                <a:avLst/>
              </a:prstGeom>
              <a:blipFill>
                <a:blip r:embed="rId16"/>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9E4127E-782C-834C-B06E-36681534577D}"/>
                  </a:ext>
                </a:extLst>
              </p:cNvPr>
              <p:cNvSpPr txBox="1"/>
              <p:nvPr/>
            </p:nvSpPr>
            <p:spPr>
              <a:xfrm>
                <a:off x="9734068" y="430571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22" name="TextBox 21">
                <a:extLst>
                  <a:ext uri="{FF2B5EF4-FFF2-40B4-BE49-F238E27FC236}">
                    <a16:creationId xmlns:a16="http://schemas.microsoft.com/office/drawing/2014/main" id="{B9E4127E-782C-834C-B06E-36681534577D}"/>
                  </a:ext>
                </a:extLst>
              </p:cNvPr>
              <p:cNvSpPr txBox="1">
                <a:spLocks noRot="1" noChangeAspect="1" noMove="1" noResize="1" noEditPoints="1" noAdjustHandles="1" noChangeArrowheads="1" noChangeShapeType="1" noTextEdit="1"/>
              </p:cNvSpPr>
              <p:nvPr/>
            </p:nvSpPr>
            <p:spPr>
              <a:xfrm>
                <a:off x="9734068" y="4305711"/>
                <a:ext cx="303736" cy="276999"/>
              </a:xfrm>
              <a:prstGeom prst="rect">
                <a:avLst/>
              </a:prstGeom>
              <a:blipFill>
                <a:blip r:embed="rId17"/>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2EA30B-7C4F-D2DD-6C2D-8F2D2D970C40}"/>
                  </a:ext>
                </a:extLst>
              </p:cNvPr>
              <p:cNvSpPr txBox="1"/>
              <p:nvPr/>
            </p:nvSpPr>
            <p:spPr>
              <a:xfrm>
                <a:off x="9776113" y="3927345"/>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23" name="TextBox 22">
                <a:extLst>
                  <a:ext uri="{FF2B5EF4-FFF2-40B4-BE49-F238E27FC236}">
                    <a16:creationId xmlns:a16="http://schemas.microsoft.com/office/drawing/2014/main" id="{352EA30B-7C4F-D2DD-6C2D-8F2D2D970C40}"/>
                  </a:ext>
                </a:extLst>
              </p:cNvPr>
              <p:cNvSpPr txBox="1">
                <a:spLocks noRot="1" noChangeAspect="1" noMove="1" noResize="1" noEditPoints="1" noAdjustHandles="1" noChangeArrowheads="1" noChangeShapeType="1" noTextEdit="1"/>
              </p:cNvSpPr>
              <p:nvPr/>
            </p:nvSpPr>
            <p:spPr>
              <a:xfrm>
                <a:off x="9776113" y="3927345"/>
                <a:ext cx="303225" cy="276999"/>
              </a:xfrm>
              <a:prstGeom prst="rect">
                <a:avLst/>
              </a:prstGeom>
              <a:blipFill>
                <a:blip r:embed="rId18"/>
                <a:stretch>
                  <a:fillRect l="-12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9E74C8-0945-4B27-1E4C-C452373820B0}"/>
                  </a:ext>
                </a:extLst>
              </p:cNvPr>
              <p:cNvSpPr txBox="1"/>
              <p:nvPr/>
            </p:nvSpPr>
            <p:spPr>
              <a:xfrm>
                <a:off x="5523648" y="3614730"/>
                <a:ext cx="1321196" cy="276999"/>
              </a:xfrm>
              <a:prstGeom prst="rect">
                <a:avLst/>
              </a:prstGeom>
              <a:noFill/>
            </p:spPr>
            <p:txBody>
              <a:bodyPr wrap="none" lIns="0" tIns="0" rIns="0" bIns="0" rtlCol="0">
                <a:spAutoFit/>
              </a:bodyPr>
              <a:lstStyle/>
              <a:p>
                <a:r>
                  <a:rPr lang="en-US" b="1" dirty="0"/>
                  <a:t>permuted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a14:m>
                <a:endParaRPr lang="en-US" b="1" dirty="0"/>
              </a:p>
            </p:txBody>
          </p:sp>
        </mc:Choice>
        <mc:Fallback xmlns="">
          <p:sp>
            <p:nvSpPr>
              <p:cNvPr id="24" name="TextBox 23">
                <a:extLst>
                  <a:ext uri="{FF2B5EF4-FFF2-40B4-BE49-F238E27FC236}">
                    <a16:creationId xmlns:a16="http://schemas.microsoft.com/office/drawing/2014/main" id="{409E74C8-0945-4B27-1E4C-C452373820B0}"/>
                  </a:ext>
                </a:extLst>
              </p:cNvPr>
              <p:cNvSpPr txBox="1">
                <a:spLocks noRot="1" noChangeAspect="1" noMove="1" noResize="1" noEditPoints="1" noAdjustHandles="1" noChangeArrowheads="1" noChangeShapeType="1" noTextEdit="1"/>
              </p:cNvSpPr>
              <p:nvPr/>
            </p:nvSpPr>
            <p:spPr>
              <a:xfrm>
                <a:off x="5523648" y="3614730"/>
                <a:ext cx="1321196" cy="276999"/>
              </a:xfrm>
              <a:prstGeom prst="rect">
                <a:avLst/>
              </a:prstGeom>
              <a:blipFill>
                <a:blip r:embed="rId19"/>
                <a:stretch>
                  <a:fillRect l="-10377" t="-26087" r="-1887"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CC61AE4-FA94-6105-77F6-4857F48A543D}"/>
                  </a:ext>
                </a:extLst>
              </p:cNvPr>
              <p:cNvSpPr txBox="1"/>
              <p:nvPr/>
            </p:nvSpPr>
            <p:spPr>
              <a:xfrm>
                <a:off x="9083012" y="3558013"/>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25" name="TextBox 24">
                <a:extLst>
                  <a:ext uri="{FF2B5EF4-FFF2-40B4-BE49-F238E27FC236}">
                    <a16:creationId xmlns:a16="http://schemas.microsoft.com/office/drawing/2014/main" id="{9CC61AE4-FA94-6105-77F6-4857F48A543D}"/>
                  </a:ext>
                </a:extLst>
              </p:cNvPr>
              <p:cNvSpPr txBox="1">
                <a:spLocks noRot="1" noChangeAspect="1" noMove="1" noResize="1" noEditPoints="1" noAdjustHandles="1" noChangeArrowheads="1" noChangeShapeType="1" noTextEdit="1"/>
              </p:cNvSpPr>
              <p:nvPr/>
            </p:nvSpPr>
            <p:spPr>
              <a:xfrm>
                <a:off x="9083012" y="3558013"/>
                <a:ext cx="373436" cy="276999"/>
              </a:xfrm>
              <a:prstGeom prst="rect">
                <a:avLst/>
              </a:prstGeom>
              <a:blipFill>
                <a:blip r:embed="rId20"/>
                <a:stretch>
                  <a:fillRect l="-13333" r="-6667"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C74BFDE-87A9-A442-7E66-5AA73D3D1270}"/>
                  </a:ext>
                </a:extLst>
              </p:cNvPr>
              <p:cNvSpPr txBox="1"/>
              <p:nvPr/>
            </p:nvSpPr>
            <p:spPr>
              <a:xfrm>
                <a:off x="8805738" y="4150724"/>
                <a:ext cx="762951"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b="0" dirty="0"/>
              </a:p>
              <a:p>
                <a:endParaRPr lang="en-US" sz="2400" dirty="0"/>
              </a:p>
            </p:txBody>
          </p:sp>
        </mc:Choice>
        <mc:Fallback xmlns="">
          <p:sp>
            <p:nvSpPr>
              <p:cNvPr id="26" name="TextBox 25">
                <a:extLst>
                  <a:ext uri="{FF2B5EF4-FFF2-40B4-BE49-F238E27FC236}">
                    <a16:creationId xmlns:a16="http://schemas.microsoft.com/office/drawing/2014/main" id="{CC74BFDE-87A9-A442-7E66-5AA73D3D1270}"/>
                  </a:ext>
                </a:extLst>
              </p:cNvPr>
              <p:cNvSpPr txBox="1">
                <a:spLocks noRot="1" noChangeAspect="1" noMove="1" noResize="1" noEditPoints="1" noAdjustHandles="1" noChangeArrowheads="1" noChangeShapeType="1" noTextEdit="1"/>
              </p:cNvSpPr>
              <p:nvPr/>
            </p:nvSpPr>
            <p:spPr>
              <a:xfrm>
                <a:off x="8805738" y="4150724"/>
                <a:ext cx="762951" cy="83099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D889BCA-869B-F705-3476-646AFC2BE4ED}"/>
                  </a:ext>
                </a:extLst>
              </p:cNvPr>
              <p:cNvSpPr txBox="1"/>
              <p:nvPr/>
            </p:nvSpPr>
            <p:spPr>
              <a:xfrm>
                <a:off x="6515210" y="5331543"/>
                <a:ext cx="32594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Reaction permutation: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a14:m>
                <a:endParaRPr lang="en-US" dirty="0"/>
              </a:p>
            </p:txBody>
          </p:sp>
        </mc:Choice>
        <mc:Fallback xmlns="">
          <p:sp>
            <p:nvSpPr>
              <p:cNvPr id="28" name="TextBox 27">
                <a:extLst>
                  <a:ext uri="{FF2B5EF4-FFF2-40B4-BE49-F238E27FC236}">
                    <a16:creationId xmlns:a16="http://schemas.microsoft.com/office/drawing/2014/main" id="{0D889BCA-869B-F705-3476-646AFC2BE4ED}"/>
                  </a:ext>
                </a:extLst>
              </p:cNvPr>
              <p:cNvSpPr txBox="1">
                <a:spLocks noRot="1" noChangeAspect="1" noMove="1" noResize="1" noEditPoints="1" noAdjustHandles="1" noChangeArrowheads="1" noChangeShapeType="1" noTextEdit="1"/>
              </p:cNvSpPr>
              <p:nvPr/>
            </p:nvSpPr>
            <p:spPr>
              <a:xfrm>
                <a:off x="6515210" y="5331543"/>
                <a:ext cx="3259412" cy="369332"/>
              </a:xfrm>
              <a:prstGeom prst="rect">
                <a:avLst/>
              </a:prstGeom>
              <a:blipFill>
                <a:blip r:embed="rId22"/>
                <a:stretch>
                  <a:fillRect l="-1946" t="-10345"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A82407E-385F-7F7C-275F-2C03395D9185}"/>
                  </a:ext>
                </a:extLst>
              </p:cNvPr>
              <p:cNvSpPr txBox="1"/>
              <p:nvPr/>
            </p:nvSpPr>
            <p:spPr>
              <a:xfrm>
                <a:off x="6619587" y="5701586"/>
                <a:ext cx="2467342" cy="276999"/>
              </a:xfrm>
              <a:prstGeom prst="rect">
                <a:avLst/>
              </a:prstGeom>
              <a:noFill/>
            </p:spPr>
            <p:txBody>
              <a:bodyPr wrap="none" lIns="0" tIns="0" rIns="0" bIns="0" rtlCol="0">
                <a:spAutoFit/>
              </a:bodyPr>
              <a:lstStyle/>
              <a:p>
                <a:r>
                  <a:rPr lang="en-US" b="0" dirty="0"/>
                  <a:t>Column permutation: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oMath>
                </a14:m>
                <a:endParaRPr lang="en-US" dirty="0"/>
              </a:p>
            </p:txBody>
          </p:sp>
        </mc:Choice>
        <mc:Fallback xmlns="">
          <p:sp>
            <p:nvSpPr>
              <p:cNvPr id="29" name="TextBox 28">
                <a:extLst>
                  <a:ext uri="{FF2B5EF4-FFF2-40B4-BE49-F238E27FC236}">
                    <a16:creationId xmlns:a16="http://schemas.microsoft.com/office/drawing/2014/main" id="{AA82407E-385F-7F7C-275F-2C03395D9185}"/>
                  </a:ext>
                </a:extLst>
              </p:cNvPr>
              <p:cNvSpPr txBox="1">
                <a:spLocks noRot="1" noChangeAspect="1" noMove="1" noResize="1" noEditPoints="1" noAdjustHandles="1" noChangeArrowheads="1" noChangeShapeType="1" noTextEdit="1"/>
              </p:cNvSpPr>
              <p:nvPr/>
            </p:nvSpPr>
            <p:spPr>
              <a:xfrm>
                <a:off x="6619587" y="5701586"/>
                <a:ext cx="2467342" cy="276999"/>
              </a:xfrm>
              <a:prstGeom prst="rect">
                <a:avLst/>
              </a:prstGeom>
              <a:blipFill>
                <a:blip r:embed="rId23"/>
                <a:stretch>
                  <a:fillRect l="-6154" t="-21739" r="-2051" b="-52174"/>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DFAA82BC-4ACB-BB19-2DA6-406F09D32B01}"/>
              </a:ext>
            </a:extLst>
          </p:cNvPr>
          <p:cNvSpPr txBox="1"/>
          <p:nvPr/>
        </p:nvSpPr>
        <p:spPr>
          <a:xfrm>
            <a:off x="3247714" y="1744720"/>
            <a:ext cx="292068"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F11925AF-E322-907D-8011-1F0B1241577D}"/>
              </a:ext>
            </a:extLst>
          </p:cNvPr>
          <p:cNvSpPr txBox="1"/>
          <p:nvPr/>
        </p:nvSpPr>
        <p:spPr>
          <a:xfrm>
            <a:off x="237357" y="3162875"/>
            <a:ext cx="3073727" cy="369332"/>
          </a:xfrm>
          <a:prstGeom prst="rect">
            <a:avLst/>
          </a:prstGeom>
          <a:noFill/>
        </p:spPr>
        <p:txBody>
          <a:bodyPr wrap="none" rtlCol="0">
            <a:spAutoFit/>
          </a:bodyPr>
          <a:lstStyle/>
          <a:p>
            <a:r>
              <a:rPr lang="en-US" b="1" dirty="0"/>
              <a:t>1. Find all of the permutations</a:t>
            </a:r>
          </a:p>
        </p:txBody>
      </p:sp>
      <p:sp>
        <p:nvSpPr>
          <p:cNvPr id="32" name="TextBox 31">
            <a:extLst>
              <a:ext uri="{FF2B5EF4-FFF2-40B4-BE49-F238E27FC236}">
                <a16:creationId xmlns:a16="http://schemas.microsoft.com/office/drawing/2014/main" id="{C0A25906-53A3-86CD-9BC1-A2AA3C84A0C8}"/>
              </a:ext>
            </a:extLst>
          </p:cNvPr>
          <p:cNvSpPr txBox="1"/>
          <p:nvPr/>
        </p:nvSpPr>
        <p:spPr>
          <a:xfrm>
            <a:off x="6280715" y="3064619"/>
            <a:ext cx="5151090" cy="369332"/>
          </a:xfrm>
          <a:prstGeom prst="rect">
            <a:avLst/>
          </a:prstGeom>
          <a:noFill/>
        </p:spPr>
        <p:txBody>
          <a:bodyPr wrap="none" rtlCol="0">
            <a:spAutoFit/>
          </a:bodyPr>
          <a:lstStyle/>
          <a:p>
            <a:r>
              <a:rPr lang="en-US" b="1" dirty="0"/>
              <a:t>2. For each permutation, check equality of matrices.</a:t>
            </a:r>
          </a:p>
        </p:txBody>
      </p:sp>
      <p:sp>
        <p:nvSpPr>
          <p:cNvPr id="33" name="TextBox 32">
            <a:extLst>
              <a:ext uri="{FF2B5EF4-FFF2-40B4-BE49-F238E27FC236}">
                <a16:creationId xmlns:a16="http://schemas.microsoft.com/office/drawing/2014/main" id="{26F7CEEB-1103-36DB-AD52-3A098FB50CDF}"/>
              </a:ext>
            </a:extLst>
          </p:cNvPr>
          <p:cNvSpPr txBox="1"/>
          <p:nvPr/>
        </p:nvSpPr>
        <p:spPr>
          <a:xfrm>
            <a:off x="2997112" y="5978585"/>
            <a:ext cx="3427605" cy="369332"/>
          </a:xfrm>
          <a:prstGeom prst="rect">
            <a:avLst/>
          </a:prstGeom>
          <a:noFill/>
        </p:spPr>
        <p:txBody>
          <a:bodyPr wrap="none" rtlCol="0">
            <a:spAutoFit/>
          </a:bodyPr>
          <a:lstStyle/>
          <a:p>
            <a:r>
              <a:rPr lang="en-US" dirty="0"/>
              <a:t>Total matrix permutations: 6*2=12</a:t>
            </a:r>
          </a:p>
        </p:txBody>
      </p:sp>
    </p:spTree>
    <p:extLst>
      <p:ext uri="{BB962C8B-B14F-4D97-AF65-F5344CB8AC3E}">
        <p14:creationId xmlns:p14="http://schemas.microsoft.com/office/powerpoint/2010/main" val="426097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A271-6B5B-B09A-B5CE-084E60BA72D5}"/>
              </a:ext>
            </a:extLst>
          </p:cNvPr>
          <p:cNvSpPr>
            <a:spLocks noGrp="1"/>
          </p:cNvSpPr>
          <p:nvPr>
            <p:ph type="title"/>
          </p:nvPr>
        </p:nvSpPr>
        <p:spPr>
          <a:xfrm>
            <a:off x="575444" y="154919"/>
            <a:ext cx="10515600" cy="1325563"/>
          </a:xfrm>
        </p:spPr>
        <p:txBody>
          <a:bodyPr>
            <a:normAutofit fontScale="90000"/>
          </a:bodyPr>
          <a:lstStyle/>
          <a:p>
            <a:r>
              <a:rPr lang="en-US" sz="3600" dirty="0"/>
              <a:t>Computational Complexity of Naïve Algorithm to Detect if Two Reaction Networks are Structurally Identical Using Stoichiometry Matrices</a:t>
            </a:r>
          </a:p>
        </p:txBody>
      </p:sp>
      <p:grpSp>
        <p:nvGrpSpPr>
          <p:cNvPr id="11" name="Group 10">
            <a:extLst>
              <a:ext uri="{FF2B5EF4-FFF2-40B4-BE49-F238E27FC236}">
                <a16:creationId xmlns:a16="http://schemas.microsoft.com/office/drawing/2014/main" id="{3DF8EB90-A0DE-89C3-E355-9CBF55289836}"/>
              </a:ext>
            </a:extLst>
          </p:cNvPr>
          <p:cNvGrpSpPr/>
          <p:nvPr/>
        </p:nvGrpSpPr>
        <p:grpSpPr>
          <a:xfrm>
            <a:off x="449317" y="1660635"/>
            <a:ext cx="5561138" cy="2428563"/>
            <a:chOff x="449317" y="1660635"/>
            <a:chExt cx="5561138" cy="2428563"/>
          </a:xfrm>
        </p:grpSpPr>
        <p:sp>
          <p:nvSpPr>
            <p:cNvPr id="4" name="TextBox 3">
              <a:extLst>
                <a:ext uri="{FF2B5EF4-FFF2-40B4-BE49-F238E27FC236}">
                  <a16:creationId xmlns:a16="http://schemas.microsoft.com/office/drawing/2014/main" id="{C1E8FFF4-E437-2ADE-0995-69D779F5AC8F}"/>
                </a:ext>
              </a:extLst>
            </p:cNvPr>
            <p:cNvSpPr txBox="1"/>
            <p:nvPr/>
          </p:nvSpPr>
          <p:spPr>
            <a:xfrm>
              <a:off x="449317" y="2057873"/>
              <a:ext cx="5561138" cy="203132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isPIdentical</a:t>
              </a:r>
              <a:r>
                <a:rPr lang="en-US" dirty="0">
                  <a:latin typeface="Courier New" panose="02070309020205020404" pitchFamily="49" charset="0"/>
                  <a:cs typeface="Courier New" panose="02070309020205020404" pitchFamily="49" charset="0"/>
                </a:rPr>
                <a:t>(M1:matrix, M2:matrix):</a:t>
              </a:r>
            </a:p>
            <a:p>
              <a:pPr lvl="1"/>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rp</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reaction_permutations</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sp</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species_permutations</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if M1[</a:t>
              </a:r>
              <a:r>
                <a:rPr lang="en-US" dirty="0" err="1">
                  <a:latin typeface="Courier New" panose="02070309020205020404" pitchFamily="49" charset="0"/>
                  <a:cs typeface="Courier New" panose="02070309020205020404" pitchFamily="49" charset="0"/>
                </a:rPr>
                <a:t>rp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t>
              </a:r>
              <a:r>
                <a:rPr lang="en-US" dirty="0">
                  <a:latin typeface="Courier New" panose="02070309020205020404" pitchFamily="49" charset="0"/>
                  <a:cs typeface="Courier New" panose="02070309020205020404" pitchFamily="49" charset="0"/>
                </a:rPr>
                <a:t>] == M2;</a:t>
              </a:r>
            </a:p>
            <a:p>
              <a:pPr lvl="1"/>
              <a:r>
                <a:rPr lang="en-US" dirty="0">
                  <a:latin typeface="Courier New" panose="02070309020205020404" pitchFamily="49" charset="0"/>
                  <a:cs typeface="Courier New" panose="02070309020205020404" pitchFamily="49" charset="0"/>
                </a:rPr>
                <a:t>            return True</a:t>
              </a:r>
            </a:p>
            <a:p>
              <a:pPr lvl="1"/>
              <a:r>
                <a:rPr lang="en-US" dirty="0">
                  <a:latin typeface="Courier New" panose="02070309020205020404" pitchFamily="49" charset="0"/>
                  <a:cs typeface="Courier New" panose="02070309020205020404" pitchFamily="49" charset="0"/>
                </a:rPr>
                <a:t>return False</a:t>
              </a:r>
            </a:p>
            <a:p>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5DF65F6A-A6A9-C07B-192D-CF81F655AF30}"/>
                </a:ext>
              </a:extLst>
            </p:cNvPr>
            <p:cNvSpPr txBox="1"/>
            <p:nvPr/>
          </p:nvSpPr>
          <p:spPr>
            <a:xfrm>
              <a:off x="459829" y="1660635"/>
              <a:ext cx="1912639" cy="400110"/>
            </a:xfrm>
            <a:prstGeom prst="rect">
              <a:avLst/>
            </a:prstGeom>
            <a:noFill/>
          </p:spPr>
          <p:txBody>
            <a:bodyPr wrap="none" rtlCol="0">
              <a:spAutoFit/>
            </a:bodyPr>
            <a:lstStyle/>
            <a:p>
              <a:r>
                <a:rPr lang="en-US" sz="2000" b="1" dirty="0"/>
                <a:t>Naïve Algorithm</a:t>
              </a:r>
            </a:p>
          </p:txBody>
        </p:sp>
      </p:grpSp>
      <p:grpSp>
        <p:nvGrpSpPr>
          <p:cNvPr id="12" name="Group 11">
            <a:extLst>
              <a:ext uri="{FF2B5EF4-FFF2-40B4-BE49-F238E27FC236}">
                <a16:creationId xmlns:a16="http://schemas.microsoft.com/office/drawing/2014/main" id="{E6316804-E5B7-0DE2-0460-62C4B1E6F744}"/>
              </a:ext>
            </a:extLst>
          </p:cNvPr>
          <p:cNvGrpSpPr/>
          <p:nvPr/>
        </p:nvGrpSpPr>
        <p:grpSpPr>
          <a:xfrm>
            <a:off x="323193" y="4131352"/>
            <a:ext cx="4564117" cy="1994595"/>
            <a:chOff x="323193" y="4331048"/>
            <a:chExt cx="4564117" cy="1994595"/>
          </a:xfrm>
        </p:grpSpPr>
        <p:sp>
          <p:nvSpPr>
            <p:cNvPr id="3" name="TextBox 2">
              <a:extLst>
                <a:ext uri="{FF2B5EF4-FFF2-40B4-BE49-F238E27FC236}">
                  <a16:creationId xmlns:a16="http://schemas.microsoft.com/office/drawing/2014/main" id="{08DAEA24-DDBA-E6C5-6BC0-0DAB56B208A9}"/>
                </a:ext>
              </a:extLst>
            </p:cNvPr>
            <p:cNvSpPr txBox="1"/>
            <p:nvPr/>
          </p:nvSpPr>
          <p:spPr>
            <a:xfrm>
              <a:off x="323193" y="5402313"/>
              <a:ext cx="4564117" cy="923330"/>
            </a:xfrm>
            <a:prstGeom prst="rect">
              <a:avLst/>
            </a:prstGeom>
            <a:noFill/>
          </p:spPr>
          <p:txBody>
            <a:bodyPr wrap="square" rtlCol="0">
              <a:spAutoFit/>
            </a:bodyPr>
            <a:lstStyle/>
            <a:p>
              <a:r>
                <a:rPr lang="en-US" dirty="0"/>
                <a:t>Long compute times on modest size networks: </a:t>
              </a:r>
            </a:p>
            <a:p>
              <a:pPr marL="285750" indent="-285750">
                <a:buFont typeface="Arial" panose="020B0604020202020204" pitchFamily="34" charset="0"/>
                <a:buChar char="•"/>
              </a:pPr>
              <a:r>
                <a:rPr lang="en-US" dirty="0"/>
                <a:t>5 species, 10 reactions</a:t>
              </a:r>
            </a:p>
            <a:p>
              <a:pPr marL="285750" indent="-285750">
                <a:buFont typeface="Arial" panose="020B0604020202020204" pitchFamily="34" charset="0"/>
                <a:buChar char="•"/>
              </a:pPr>
              <a:r>
                <a:rPr lang="en-US" dirty="0"/>
                <a:t>1.5 </a:t>
              </a:r>
              <a:r>
                <a:rPr lang="en-US" dirty="0" err="1"/>
                <a:t>hrs</a:t>
              </a:r>
              <a:r>
                <a:rPr lang="en-US" dirty="0"/>
                <a:t> (Mac M1, 12 </a:t>
              </a:r>
              <a:r>
                <a:rPr lang="en-US" dirty="0" err="1"/>
                <a:t>usec</a:t>
              </a:r>
              <a:r>
                <a:rPr lang="en-US" dirty="0"/>
                <a:t>/comparison)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B91312-A011-867D-1968-8D0761302FE1}"/>
                    </a:ext>
                  </a:extLst>
                </p:cNvPr>
                <p:cNvSpPr txBox="1"/>
                <p:nvPr/>
              </p:nvSpPr>
              <p:spPr>
                <a:xfrm>
                  <a:off x="323194" y="4331048"/>
                  <a:ext cx="3754820" cy="800219"/>
                </a:xfrm>
                <a:prstGeom prst="rect">
                  <a:avLst/>
                </a:prstGeom>
                <a:noFill/>
              </p:spPr>
              <p:txBody>
                <a:bodyPr wrap="square" rtlCol="0">
                  <a:spAutoFit/>
                </a:bodyPr>
                <a:lstStyle/>
                <a:p>
                  <a:r>
                    <a:rPr lang="en-US" dirty="0"/>
                    <a:t>Computational complexity: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US" dirty="0"/>
                    <a:t> </a:t>
                  </a:r>
                </a:p>
                <a:p>
                  <a:pPr marL="285750" indent="-285750">
                    <a:buFont typeface="Arial" panose="020B0604020202020204" pitchFamily="34" charset="0"/>
                    <a:buChar char="•"/>
                  </a:pPr>
                  <a:r>
                    <a:rPr lang="en-US" sz="1400" i="1" dirty="0"/>
                    <a:t>N </a:t>
                  </a:r>
                  <a:r>
                    <a:rPr lang="en-US" sz="1400" dirty="0"/>
                    <a:t>is number of reactions</a:t>
                  </a:r>
                </a:p>
                <a:p>
                  <a:pPr marL="285750" indent="-285750">
                    <a:buFont typeface="Arial" panose="020B0604020202020204" pitchFamily="34" charset="0"/>
                    <a:buChar char="•"/>
                  </a:pPr>
                  <a:r>
                    <a:rPr lang="en-US" sz="1400" i="1" dirty="0"/>
                    <a:t>M</a:t>
                  </a:r>
                  <a:r>
                    <a:rPr lang="en-US" sz="1400" dirty="0"/>
                    <a:t> is number of species</a:t>
                  </a:r>
                </a:p>
              </p:txBody>
            </p:sp>
          </mc:Choice>
          <mc:Fallback xmlns="">
            <p:sp>
              <p:nvSpPr>
                <p:cNvPr id="6" name="TextBox 5">
                  <a:extLst>
                    <a:ext uri="{FF2B5EF4-FFF2-40B4-BE49-F238E27FC236}">
                      <a16:creationId xmlns:a16="http://schemas.microsoft.com/office/drawing/2014/main" id="{94B91312-A011-867D-1968-8D0761302FE1}"/>
                    </a:ext>
                  </a:extLst>
                </p:cNvPr>
                <p:cNvSpPr txBox="1">
                  <a:spLocks noRot="1" noChangeAspect="1" noMove="1" noResize="1" noEditPoints="1" noAdjustHandles="1" noChangeArrowheads="1" noChangeShapeType="1" noTextEdit="1"/>
                </p:cNvSpPr>
                <p:nvPr/>
              </p:nvSpPr>
              <p:spPr>
                <a:xfrm>
                  <a:off x="323194" y="4331048"/>
                  <a:ext cx="3754820" cy="800219"/>
                </a:xfrm>
                <a:prstGeom prst="rect">
                  <a:avLst/>
                </a:prstGeom>
                <a:blipFill>
                  <a:blip r:embed="rId2"/>
                  <a:stretch>
                    <a:fillRect l="-1347" t="-3125" b="-7813"/>
                  </a:stretch>
                </a:blipFill>
              </p:spPr>
              <p:txBody>
                <a:bodyPr/>
                <a:lstStyle/>
                <a:p>
                  <a:r>
                    <a:rPr lang="en-US">
                      <a:noFill/>
                    </a:rPr>
                    <a:t> </a:t>
                  </a:r>
                </a:p>
              </p:txBody>
            </p:sp>
          </mc:Fallback>
        </mc:AlternateContent>
      </p:grpSp>
      <p:pic>
        <p:nvPicPr>
          <p:cNvPr id="15" name="Picture 14">
            <a:extLst>
              <a:ext uri="{FF2B5EF4-FFF2-40B4-BE49-F238E27FC236}">
                <a16:creationId xmlns:a16="http://schemas.microsoft.com/office/drawing/2014/main" id="{115E85EF-29C8-D1D8-D5BD-04963D0097B5}"/>
              </a:ext>
            </a:extLst>
          </p:cNvPr>
          <p:cNvPicPr>
            <a:picLocks noChangeAspect="1"/>
          </p:cNvPicPr>
          <p:nvPr/>
        </p:nvPicPr>
        <p:blipFill>
          <a:blip r:embed="rId3"/>
          <a:stretch>
            <a:fillRect/>
          </a:stretch>
        </p:blipFill>
        <p:spPr>
          <a:xfrm>
            <a:off x="6063712" y="2260197"/>
            <a:ext cx="5030202" cy="4129270"/>
          </a:xfrm>
          <a:prstGeom prst="rect">
            <a:avLst/>
          </a:prstGeom>
        </p:spPr>
      </p:pic>
      <p:sp>
        <p:nvSpPr>
          <p:cNvPr id="13" name="TextBox 12">
            <a:extLst>
              <a:ext uri="{FF2B5EF4-FFF2-40B4-BE49-F238E27FC236}">
                <a16:creationId xmlns:a16="http://schemas.microsoft.com/office/drawing/2014/main" id="{8A580A18-081A-AFA9-EC32-36ADC1A4812E}"/>
              </a:ext>
            </a:extLst>
          </p:cNvPr>
          <p:cNvSpPr txBox="1"/>
          <p:nvPr/>
        </p:nvSpPr>
        <p:spPr>
          <a:xfrm>
            <a:off x="10053332" y="6177926"/>
            <a:ext cx="1640193" cy="276999"/>
          </a:xfrm>
          <a:prstGeom prst="rect">
            <a:avLst/>
          </a:prstGeom>
          <a:noFill/>
        </p:spPr>
        <p:txBody>
          <a:bodyPr wrap="none" rtlCol="0">
            <a:spAutoFit/>
          </a:bodyPr>
          <a:lstStyle/>
          <a:p>
            <a:r>
              <a:rPr lang="en-US" sz="1200" dirty="0"/>
              <a:t>log</a:t>
            </a:r>
            <a:r>
              <a:rPr lang="en-US" sz="1200" baseline="-25000" dirty="0"/>
              <a:t>10</a:t>
            </a:r>
            <a:r>
              <a:rPr lang="en-US" sz="1200" dirty="0"/>
              <a:t> (hour) on mac M1</a:t>
            </a:r>
          </a:p>
        </p:txBody>
      </p:sp>
      <p:grpSp>
        <p:nvGrpSpPr>
          <p:cNvPr id="23" name="Group 22">
            <a:extLst>
              <a:ext uri="{FF2B5EF4-FFF2-40B4-BE49-F238E27FC236}">
                <a16:creationId xmlns:a16="http://schemas.microsoft.com/office/drawing/2014/main" id="{1C0C5ADD-5CEF-69A6-21DB-52C191D650FE}"/>
              </a:ext>
            </a:extLst>
          </p:cNvPr>
          <p:cNvGrpSpPr/>
          <p:nvPr/>
        </p:nvGrpSpPr>
        <p:grpSpPr>
          <a:xfrm>
            <a:off x="10752975" y="2356660"/>
            <a:ext cx="1226041" cy="2245528"/>
            <a:chOff x="11036752" y="2177984"/>
            <a:chExt cx="1226041" cy="2245528"/>
          </a:xfrm>
        </p:grpSpPr>
        <p:sp>
          <p:nvSpPr>
            <p:cNvPr id="16" name="TextBox 15">
              <a:extLst>
                <a:ext uri="{FF2B5EF4-FFF2-40B4-BE49-F238E27FC236}">
                  <a16:creationId xmlns:a16="http://schemas.microsoft.com/office/drawing/2014/main" id="{24C34EB0-B0E8-FBD5-44E8-80364878EF11}"/>
                </a:ext>
              </a:extLst>
            </p:cNvPr>
            <p:cNvSpPr txBox="1"/>
            <p:nvPr/>
          </p:nvSpPr>
          <p:spPr>
            <a:xfrm>
              <a:off x="11036752" y="3890177"/>
              <a:ext cx="572593" cy="276999"/>
            </a:xfrm>
            <a:prstGeom prst="rect">
              <a:avLst/>
            </a:prstGeom>
            <a:noFill/>
          </p:spPr>
          <p:txBody>
            <a:bodyPr wrap="none" rtlCol="0">
              <a:spAutoFit/>
            </a:bodyPr>
            <a:lstStyle/>
            <a:p>
              <a:r>
                <a:rPr lang="en-US" sz="1200" dirty="0"/>
                <a:t>--hour</a:t>
              </a:r>
            </a:p>
          </p:txBody>
        </p:sp>
        <p:sp>
          <p:nvSpPr>
            <p:cNvPr id="17" name="TextBox 16">
              <a:extLst>
                <a:ext uri="{FF2B5EF4-FFF2-40B4-BE49-F238E27FC236}">
                  <a16:creationId xmlns:a16="http://schemas.microsoft.com/office/drawing/2014/main" id="{FB916C92-CFF0-3609-C49D-7D6DB8DA859E}"/>
                </a:ext>
              </a:extLst>
            </p:cNvPr>
            <p:cNvSpPr txBox="1"/>
            <p:nvPr/>
          </p:nvSpPr>
          <p:spPr>
            <a:xfrm>
              <a:off x="11036752" y="3708230"/>
              <a:ext cx="497572" cy="276999"/>
            </a:xfrm>
            <a:prstGeom prst="rect">
              <a:avLst/>
            </a:prstGeom>
            <a:noFill/>
          </p:spPr>
          <p:txBody>
            <a:bodyPr wrap="none" rtlCol="0">
              <a:spAutoFit/>
            </a:bodyPr>
            <a:lstStyle/>
            <a:p>
              <a:r>
                <a:rPr lang="en-US" sz="1200" dirty="0"/>
                <a:t>--day</a:t>
              </a:r>
            </a:p>
          </p:txBody>
        </p:sp>
        <p:sp>
          <p:nvSpPr>
            <p:cNvPr id="18" name="TextBox 17">
              <a:extLst>
                <a:ext uri="{FF2B5EF4-FFF2-40B4-BE49-F238E27FC236}">
                  <a16:creationId xmlns:a16="http://schemas.microsoft.com/office/drawing/2014/main" id="{90F4E56C-9E8B-8B9A-B7F7-E572D5176EE6}"/>
                </a:ext>
              </a:extLst>
            </p:cNvPr>
            <p:cNvSpPr txBox="1"/>
            <p:nvPr/>
          </p:nvSpPr>
          <p:spPr>
            <a:xfrm>
              <a:off x="11036752" y="3440221"/>
              <a:ext cx="546816" cy="276999"/>
            </a:xfrm>
            <a:prstGeom prst="rect">
              <a:avLst/>
            </a:prstGeom>
            <a:noFill/>
          </p:spPr>
          <p:txBody>
            <a:bodyPr wrap="none" rtlCol="0">
              <a:spAutoFit/>
            </a:bodyPr>
            <a:lstStyle/>
            <a:p>
              <a:r>
                <a:rPr lang="en-US" sz="1200" dirty="0"/>
                <a:t>--year</a:t>
              </a:r>
            </a:p>
          </p:txBody>
        </p:sp>
        <p:sp>
          <p:nvSpPr>
            <p:cNvPr id="19" name="TextBox 18">
              <a:extLst>
                <a:ext uri="{FF2B5EF4-FFF2-40B4-BE49-F238E27FC236}">
                  <a16:creationId xmlns:a16="http://schemas.microsoft.com/office/drawing/2014/main" id="{6DBD05D4-C583-5316-4878-98CF24233B6A}"/>
                </a:ext>
              </a:extLst>
            </p:cNvPr>
            <p:cNvSpPr txBox="1"/>
            <p:nvPr/>
          </p:nvSpPr>
          <p:spPr>
            <a:xfrm>
              <a:off x="11036752" y="3256293"/>
              <a:ext cx="753091" cy="276999"/>
            </a:xfrm>
            <a:prstGeom prst="rect">
              <a:avLst/>
            </a:prstGeom>
            <a:noFill/>
          </p:spPr>
          <p:txBody>
            <a:bodyPr wrap="none" rtlCol="0">
              <a:spAutoFit/>
            </a:bodyPr>
            <a:lstStyle/>
            <a:p>
              <a:r>
                <a:rPr lang="en-US" sz="1200" dirty="0"/>
                <a:t>--century</a:t>
              </a:r>
            </a:p>
          </p:txBody>
        </p:sp>
        <p:sp>
          <p:nvSpPr>
            <p:cNvPr id="20" name="TextBox 19">
              <a:extLst>
                <a:ext uri="{FF2B5EF4-FFF2-40B4-BE49-F238E27FC236}">
                  <a16:creationId xmlns:a16="http://schemas.microsoft.com/office/drawing/2014/main" id="{C41F9531-FD74-A8B9-704C-206B809F4C08}"/>
                </a:ext>
              </a:extLst>
            </p:cNvPr>
            <p:cNvSpPr txBox="1"/>
            <p:nvPr/>
          </p:nvSpPr>
          <p:spPr>
            <a:xfrm>
              <a:off x="11036752" y="3124915"/>
              <a:ext cx="982961" cy="276999"/>
            </a:xfrm>
            <a:prstGeom prst="rect">
              <a:avLst/>
            </a:prstGeom>
            <a:noFill/>
          </p:spPr>
          <p:txBody>
            <a:bodyPr wrap="none" rtlCol="0">
              <a:spAutoFit/>
            </a:bodyPr>
            <a:lstStyle/>
            <a:p>
              <a:r>
                <a:rPr lang="en-US" sz="1200" dirty="0"/>
                <a:t>--millennium</a:t>
              </a:r>
            </a:p>
          </p:txBody>
        </p:sp>
        <p:sp>
          <p:nvSpPr>
            <p:cNvPr id="9" name="TextBox 8">
              <a:extLst>
                <a:ext uri="{FF2B5EF4-FFF2-40B4-BE49-F238E27FC236}">
                  <a16:creationId xmlns:a16="http://schemas.microsoft.com/office/drawing/2014/main" id="{25D9BE3B-9281-46C2-6C75-E58CAFCD58C4}"/>
                </a:ext>
              </a:extLst>
            </p:cNvPr>
            <p:cNvSpPr txBox="1"/>
            <p:nvPr/>
          </p:nvSpPr>
          <p:spPr>
            <a:xfrm>
              <a:off x="11036752" y="2177984"/>
              <a:ext cx="1226041" cy="276999"/>
            </a:xfrm>
            <a:prstGeom prst="rect">
              <a:avLst/>
            </a:prstGeom>
            <a:noFill/>
          </p:spPr>
          <p:txBody>
            <a:bodyPr wrap="none" rtlCol="0">
              <a:spAutoFit/>
            </a:bodyPr>
            <a:lstStyle/>
            <a:p>
              <a:r>
                <a:rPr lang="en-US" sz="1200" dirty="0"/>
                <a:t>--age of universe</a:t>
              </a:r>
            </a:p>
          </p:txBody>
        </p:sp>
        <p:sp>
          <p:nvSpPr>
            <p:cNvPr id="22" name="TextBox 21">
              <a:extLst>
                <a:ext uri="{FF2B5EF4-FFF2-40B4-BE49-F238E27FC236}">
                  <a16:creationId xmlns:a16="http://schemas.microsoft.com/office/drawing/2014/main" id="{BC62E51E-2157-7BB0-22B6-858F0B5C9584}"/>
                </a:ext>
              </a:extLst>
            </p:cNvPr>
            <p:cNvSpPr txBox="1"/>
            <p:nvPr/>
          </p:nvSpPr>
          <p:spPr>
            <a:xfrm>
              <a:off x="11036752" y="4146513"/>
              <a:ext cx="721993" cy="276999"/>
            </a:xfrm>
            <a:prstGeom prst="rect">
              <a:avLst/>
            </a:prstGeom>
            <a:noFill/>
          </p:spPr>
          <p:txBody>
            <a:bodyPr wrap="none" rtlCol="0">
              <a:spAutoFit/>
            </a:bodyPr>
            <a:lstStyle/>
            <a:p>
              <a:r>
                <a:rPr lang="en-US" sz="1200" dirty="0"/>
                <a:t>--second</a:t>
              </a:r>
            </a:p>
          </p:txBody>
        </p:sp>
      </p:grpSp>
    </p:spTree>
    <p:extLst>
      <p:ext uri="{BB962C8B-B14F-4D97-AF65-F5344CB8AC3E}">
        <p14:creationId xmlns:p14="http://schemas.microsoft.com/office/powerpoint/2010/main" val="52856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FEE2-39E6-AF82-A3E2-0A0FEE1C8EC9}"/>
              </a:ext>
            </a:extLst>
          </p:cNvPr>
          <p:cNvSpPr>
            <a:spLocks noGrp="1"/>
          </p:cNvSpPr>
          <p:nvPr>
            <p:ph type="title"/>
          </p:nvPr>
        </p:nvSpPr>
        <p:spPr>
          <a:xfrm>
            <a:off x="838200" y="365125"/>
            <a:ext cx="10515600" cy="557821"/>
          </a:xfrm>
        </p:spPr>
        <p:txBody>
          <a:bodyPr>
            <a:normAutofit fontScale="90000"/>
          </a:bodyPr>
          <a:lstStyle/>
          <a:p>
            <a:r>
              <a:rPr lang="en-US" sz="4000" dirty="0"/>
              <a:t>Applying Naïve Algorithm to </a:t>
            </a:r>
            <a:r>
              <a:rPr lang="en-US" sz="4000" dirty="0" err="1">
                <a:latin typeface="Courier New" panose="02070309020205020404" pitchFamily="49" charset="0"/>
                <a:cs typeface="Courier New" panose="02070309020205020404" pitchFamily="49" charset="0"/>
              </a:rPr>
              <a:t>OscillatorDatabase</a:t>
            </a:r>
            <a:endParaRPr lang="en-US" sz="4000" dirty="0">
              <a:latin typeface="Courier New" panose="02070309020205020404" pitchFamily="49" charset="0"/>
              <a:cs typeface="Courier New" panose="02070309020205020404" pitchFamily="49" charset="0"/>
            </a:endParaRPr>
          </a:p>
        </p:txBody>
      </p:sp>
      <p:pic>
        <p:nvPicPr>
          <p:cNvPr id="1026" name="Picture 2">
            <a:extLst>
              <a:ext uri="{FF2B5EF4-FFF2-40B4-BE49-F238E27FC236}">
                <a16:creationId xmlns:a16="http://schemas.microsoft.com/office/drawing/2014/main" id="{CC8C276C-49EE-CC4D-F643-4EC42BFAE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583" y="1221344"/>
            <a:ext cx="4615210" cy="40628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D37E748-214E-5BEB-798D-FD0D525E1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070" y="1243799"/>
            <a:ext cx="4615211" cy="3755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5472F-9280-D0BD-A22D-47F32E660FDD}"/>
              </a:ext>
            </a:extLst>
          </p:cNvPr>
          <p:cNvSpPr txBox="1"/>
          <p:nvPr/>
        </p:nvSpPr>
        <p:spPr>
          <a:xfrm>
            <a:off x="911177" y="2478280"/>
            <a:ext cx="686406" cy="307777"/>
          </a:xfrm>
          <a:prstGeom prst="rect">
            <a:avLst/>
          </a:prstGeom>
          <a:noFill/>
        </p:spPr>
        <p:txBody>
          <a:bodyPr wrap="none" rtlCol="0">
            <a:spAutoFit/>
          </a:bodyPr>
          <a:lstStyle/>
          <a:p>
            <a:r>
              <a:rPr lang="en-US" sz="1400" dirty="0"/>
              <a:t>30 min</a:t>
            </a:r>
          </a:p>
        </p:txBody>
      </p:sp>
      <p:sp>
        <p:nvSpPr>
          <p:cNvPr id="5" name="TextBox 4">
            <a:extLst>
              <a:ext uri="{FF2B5EF4-FFF2-40B4-BE49-F238E27FC236}">
                <a16:creationId xmlns:a16="http://schemas.microsoft.com/office/drawing/2014/main" id="{8FAA5C3F-C356-AEC2-BB57-0AF65E2FCF6F}"/>
              </a:ext>
            </a:extLst>
          </p:cNvPr>
          <p:cNvSpPr txBox="1"/>
          <p:nvPr/>
        </p:nvSpPr>
        <p:spPr>
          <a:xfrm>
            <a:off x="934963" y="1955562"/>
            <a:ext cx="729815" cy="307777"/>
          </a:xfrm>
          <a:prstGeom prst="rect">
            <a:avLst/>
          </a:prstGeom>
          <a:noFill/>
        </p:spPr>
        <p:txBody>
          <a:bodyPr wrap="none" rtlCol="0">
            <a:spAutoFit/>
          </a:bodyPr>
          <a:lstStyle/>
          <a:p>
            <a:r>
              <a:rPr lang="en-US" sz="1400" dirty="0"/>
              <a:t>3 hours</a:t>
            </a:r>
          </a:p>
        </p:txBody>
      </p:sp>
      <p:sp>
        <p:nvSpPr>
          <p:cNvPr id="6" name="TextBox 5">
            <a:extLst>
              <a:ext uri="{FF2B5EF4-FFF2-40B4-BE49-F238E27FC236}">
                <a16:creationId xmlns:a16="http://schemas.microsoft.com/office/drawing/2014/main" id="{B81B6FA2-7F17-8219-9FA8-5A7EE25DFE6C}"/>
              </a:ext>
            </a:extLst>
          </p:cNvPr>
          <p:cNvSpPr txBox="1"/>
          <p:nvPr/>
        </p:nvSpPr>
        <p:spPr>
          <a:xfrm>
            <a:off x="968666" y="1432844"/>
            <a:ext cx="575670" cy="307777"/>
          </a:xfrm>
          <a:prstGeom prst="rect">
            <a:avLst/>
          </a:prstGeom>
          <a:noFill/>
        </p:spPr>
        <p:txBody>
          <a:bodyPr wrap="none" rtlCol="0">
            <a:spAutoFit/>
          </a:bodyPr>
          <a:lstStyle/>
          <a:p>
            <a:r>
              <a:rPr lang="en-US" sz="1400" dirty="0"/>
              <a:t>1 day</a:t>
            </a:r>
          </a:p>
        </p:txBody>
      </p:sp>
      <p:sp>
        <p:nvSpPr>
          <p:cNvPr id="7" name="TextBox 6">
            <a:extLst>
              <a:ext uri="{FF2B5EF4-FFF2-40B4-BE49-F238E27FC236}">
                <a16:creationId xmlns:a16="http://schemas.microsoft.com/office/drawing/2014/main" id="{3522E389-56A5-5EB3-8AB3-245E63EBBEFC}"/>
              </a:ext>
            </a:extLst>
          </p:cNvPr>
          <p:cNvSpPr txBox="1"/>
          <p:nvPr/>
        </p:nvSpPr>
        <p:spPr>
          <a:xfrm>
            <a:off x="1307504" y="5281299"/>
            <a:ext cx="9384428" cy="369332"/>
          </a:xfrm>
          <a:prstGeom prst="rect">
            <a:avLst/>
          </a:prstGeom>
          <a:noFill/>
        </p:spPr>
        <p:txBody>
          <a:bodyPr wrap="none" rtlCol="0">
            <a:spAutoFit/>
          </a:bodyPr>
          <a:lstStyle/>
          <a:p>
            <a:r>
              <a:rPr lang="en-US" dirty="0"/>
              <a:t>Have been running naïve algorithm with maximum number permutations of 1,000,000 for a week.</a:t>
            </a:r>
          </a:p>
        </p:txBody>
      </p:sp>
      <p:sp>
        <p:nvSpPr>
          <p:cNvPr id="8" name="TextBox 7">
            <a:extLst>
              <a:ext uri="{FF2B5EF4-FFF2-40B4-BE49-F238E27FC236}">
                <a16:creationId xmlns:a16="http://schemas.microsoft.com/office/drawing/2014/main" id="{C95062E8-DC87-1EEF-C808-79170F623873}"/>
              </a:ext>
            </a:extLst>
          </p:cNvPr>
          <p:cNvSpPr txBox="1"/>
          <p:nvPr/>
        </p:nvSpPr>
        <p:spPr>
          <a:xfrm>
            <a:off x="752030" y="6161518"/>
            <a:ext cx="9940542" cy="369332"/>
          </a:xfrm>
          <a:prstGeom prst="rect">
            <a:avLst/>
          </a:prstGeom>
          <a:solidFill>
            <a:schemeClr val="bg1">
              <a:lumMod val="85000"/>
            </a:schemeClr>
          </a:solidFill>
        </p:spPr>
        <p:txBody>
          <a:bodyPr wrap="none" rtlCol="0">
            <a:spAutoFit/>
          </a:bodyPr>
          <a:lstStyle/>
          <a:p>
            <a:r>
              <a:rPr lang="en-US" dirty="0"/>
              <a:t>Conclusion: Can evaluate only a small fraction of models for structural identity using the naïve algorithm.</a:t>
            </a:r>
          </a:p>
        </p:txBody>
      </p:sp>
    </p:spTree>
    <p:extLst>
      <p:ext uri="{BB962C8B-B14F-4D97-AF65-F5344CB8AC3E}">
        <p14:creationId xmlns:p14="http://schemas.microsoft.com/office/powerpoint/2010/main" val="13910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838200" y="165430"/>
            <a:ext cx="10975428" cy="884311"/>
          </a:xfrm>
        </p:spPr>
        <p:txBody>
          <a:bodyPr>
            <a:normAutofit/>
          </a:bodyPr>
          <a:lstStyle/>
          <a:p>
            <a:r>
              <a:rPr lang="en-US" dirty="0"/>
              <a:t>Order Independent Encoding (OIE) of Arrays</a:t>
            </a:r>
          </a:p>
        </p:txBody>
      </p:sp>
      <p:graphicFrame>
        <p:nvGraphicFramePr>
          <p:cNvPr id="3" name="Table 2">
            <a:extLst>
              <a:ext uri="{FF2B5EF4-FFF2-40B4-BE49-F238E27FC236}">
                <a16:creationId xmlns:a16="http://schemas.microsoft.com/office/drawing/2014/main" id="{DF359AD4-38E0-F8BD-C06D-09EA1286684A}"/>
              </a:ext>
            </a:extLst>
          </p:cNvPr>
          <p:cNvGraphicFramePr>
            <a:graphicFrameLocks noGrp="1"/>
          </p:cNvGraphicFramePr>
          <p:nvPr>
            <p:extLst>
              <p:ext uri="{D42A27DB-BD31-4B8C-83A1-F6EECF244321}">
                <p14:modId xmlns:p14="http://schemas.microsoft.com/office/powerpoint/2010/main" val="2310819213"/>
              </p:ext>
            </p:extLst>
          </p:nvPr>
        </p:nvGraphicFramePr>
        <p:xfrm>
          <a:off x="1333263" y="3501423"/>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AFF0D7-3D67-9737-F5F0-424A5F54987E}"/>
                  </a:ext>
                </a:extLst>
              </p:cNvPr>
              <p:cNvSpPr txBox="1"/>
              <p:nvPr/>
            </p:nvSpPr>
            <p:spPr>
              <a:xfrm>
                <a:off x="1571388" y="4625966"/>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4" name="TextBox 3">
                <a:extLst>
                  <a:ext uri="{FF2B5EF4-FFF2-40B4-BE49-F238E27FC236}">
                    <a16:creationId xmlns:a16="http://schemas.microsoft.com/office/drawing/2014/main" id="{95AFF0D7-3D67-9737-F5F0-424A5F54987E}"/>
                  </a:ext>
                </a:extLst>
              </p:cNvPr>
              <p:cNvSpPr txBox="1">
                <a:spLocks noRot="1" noChangeAspect="1" noMove="1" noResize="1" noEditPoints="1" noAdjustHandles="1" noChangeArrowheads="1" noChangeShapeType="1" noTextEdit="1"/>
              </p:cNvSpPr>
              <p:nvPr/>
            </p:nvSpPr>
            <p:spPr>
              <a:xfrm>
                <a:off x="1571388" y="4625966"/>
                <a:ext cx="303738" cy="276999"/>
              </a:xfrm>
              <a:prstGeom prst="rect">
                <a:avLst/>
              </a:prstGeom>
              <a:blipFill>
                <a:blip r:embed="rId2"/>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92DC19-79E0-2D37-D597-2CCC575E90FD}"/>
                  </a:ext>
                </a:extLst>
              </p:cNvPr>
              <p:cNvSpPr txBox="1"/>
              <p:nvPr/>
            </p:nvSpPr>
            <p:spPr>
              <a:xfrm>
                <a:off x="1555623" y="4273867"/>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 name="TextBox 4">
                <a:extLst>
                  <a:ext uri="{FF2B5EF4-FFF2-40B4-BE49-F238E27FC236}">
                    <a16:creationId xmlns:a16="http://schemas.microsoft.com/office/drawing/2014/main" id="{D492DC19-79E0-2D37-D597-2CCC575E90FD}"/>
                  </a:ext>
                </a:extLst>
              </p:cNvPr>
              <p:cNvSpPr txBox="1">
                <a:spLocks noRot="1" noChangeAspect="1" noMove="1" noResize="1" noEditPoints="1" noAdjustHandles="1" noChangeArrowheads="1" noChangeShapeType="1" noTextEdit="1"/>
              </p:cNvSpPr>
              <p:nvPr/>
            </p:nvSpPr>
            <p:spPr>
              <a:xfrm>
                <a:off x="1555623" y="4273867"/>
                <a:ext cx="303736" cy="276999"/>
              </a:xfrm>
              <a:prstGeom prst="rect">
                <a:avLst/>
              </a:prstGeom>
              <a:blipFill>
                <a:blip r:embed="rId3"/>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E92014-C05B-A8C7-996F-E36DE1F7CDDA}"/>
                  </a:ext>
                </a:extLst>
              </p:cNvPr>
              <p:cNvSpPr txBox="1"/>
              <p:nvPr/>
            </p:nvSpPr>
            <p:spPr>
              <a:xfrm>
                <a:off x="1597668" y="3895501"/>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6" name="TextBox 5">
                <a:extLst>
                  <a:ext uri="{FF2B5EF4-FFF2-40B4-BE49-F238E27FC236}">
                    <a16:creationId xmlns:a16="http://schemas.microsoft.com/office/drawing/2014/main" id="{8FE92014-C05B-A8C7-996F-E36DE1F7CDDA}"/>
                  </a:ext>
                </a:extLst>
              </p:cNvPr>
              <p:cNvSpPr txBox="1">
                <a:spLocks noRot="1" noChangeAspect="1" noMove="1" noResize="1" noEditPoints="1" noAdjustHandles="1" noChangeArrowheads="1" noChangeShapeType="1" noTextEdit="1"/>
              </p:cNvSpPr>
              <p:nvPr/>
            </p:nvSpPr>
            <p:spPr>
              <a:xfrm>
                <a:off x="1597668" y="3895501"/>
                <a:ext cx="298415" cy="276999"/>
              </a:xfrm>
              <a:prstGeom prst="rect">
                <a:avLst/>
              </a:prstGeom>
              <a:blipFill>
                <a:blip r:embed="rId4"/>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ED285F-8A24-F34C-CAA1-E20669C0FBBC}"/>
                  </a:ext>
                </a:extLst>
              </p:cNvPr>
              <p:cNvSpPr txBox="1"/>
              <p:nvPr/>
            </p:nvSpPr>
            <p:spPr>
              <a:xfrm>
                <a:off x="704193" y="3501423"/>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11" name="TextBox 10">
                <a:extLst>
                  <a:ext uri="{FF2B5EF4-FFF2-40B4-BE49-F238E27FC236}">
                    <a16:creationId xmlns:a16="http://schemas.microsoft.com/office/drawing/2014/main" id="{93ED285F-8A24-F34C-CAA1-E20669C0FBBC}"/>
                  </a:ext>
                </a:extLst>
              </p:cNvPr>
              <p:cNvSpPr txBox="1">
                <a:spLocks noRot="1" noChangeAspect="1" noMove="1" noResize="1" noEditPoints="1" noAdjustHandles="1" noChangeArrowheads="1" noChangeShapeType="1" noTextEdit="1"/>
              </p:cNvSpPr>
              <p:nvPr/>
            </p:nvSpPr>
            <p:spPr>
              <a:xfrm>
                <a:off x="704193" y="3501423"/>
                <a:ext cx="373436" cy="276999"/>
              </a:xfrm>
              <a:prstGeom prst="rect">
                <a:avLst/>
              </a:prstGeom>
              <a:blipFill>
                <a:blip r:embed="rId5"/>
                <a:stretch>
                  <a:fillRect l="-13333" r="-6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0864615-873D-BF87-FF21-840CE324ABDE}"/>
                  </a:ext>
                </a:extLst>
              </p:cNvPr>
              <p:cNvSpPr txBox="1"/>
              <p:nvPr/>
            </p:nvSpPr>
            <p:spPr>
              <a:xfrm>
                <a:off x="704193" y="1393770"/>
                <a:ext cx="6632713" cy="1477328"/>
              </a:xfrm>
              <a:prstGeom prst="rect">
                <a:avLst/>
              </a:prstGeom>
              <a:noFill/>
            </p:spPr>
            <p:txBody>
              <a:bodyPr wrap="none" rtlCol="0">
                <a:spAutoFit/>
              </a:bodyPr>
              <a:lstStyle/>
              <a:p>
                <a:r>
                  <a:rPr lang="en-US" dirty="0"/>
                  <a:t>Some order independent properties of an array (e.g.,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r>
                      <a:rPr lang="en-US" b="1" i="1" smtClean="0">
                        <a:latin typeface="Cambria Math" panose="02040503050406030204" pitchFamily="18" charset="0"/>
                      </a:rPr>
                      <m:t> </m:t>
                    </m:r>
                  </m:oMath>
                </a14:m>
                <a:r>
                  <a:rPr lang="en-US" dirty="0"/>
                  <a:t>column B):</a:t>
                </a:r>
              </a:p>
              <a:p>
                <a:pPr marL="285750" indent="-285750">
                  <a:buFont typeface="Arial" panose="020B0604020202020204" pitchFamily="34" charset="0"/>
                  <a:buChar char="•"/>
                </a:pPr>
                <a:r>
                  <a:rPr lang="en-US" dirty="0"/>
                  <a:t>Number of values &lt; 0 (e.g., 1)</a:t>
                </a:r>
              </a:p>
              <a:p>
                <a:pPr marL="285750" indent="-285750">
                  <a:buFont typeface="Arial" panose="020B0604020202020204" pitchFamily="34" charset="0"/>
                  <a:buChar char="•"/>
                </a:pPr>
                <a:r>
                  <a:rPr lang="en-US" dirty="0"/>
                  <a:t>Number of values = 0 (</a:t>
                </a:r>
                <a:r>
                  <a:rPr lang="en-US" dirty="0" err="1"/>
                  <a:t>e.g</a:t>
                </a:r>
                <a:r>
                  <a:rPr lang="en-US" dirty="0"/>
                  <a:t>, 0)</a:t>
                </a:r>
              </a:p>
              <a:p>
                <a:pPr marL="285750" indent="-285750">
                  <a:buFont typeface="Arial" panose="020B0604020202020204" pitchFamily="34" charset="0"/>
                  <a:buChar char="•"/>
                </a:pPr>
                <a:r>
                  <a:rPr lang="en-US" dirty="0"/>
                  <a:t>Number of values  &gt; 0 (e.g., 2)</a:t>
                </a:r>
              </a:p>
              <a:p>
                <a:r>
                  <a:rPr lang="en-US" b="1" dirty="0"/>
                  <a:t>OIE</a:t>
                </a:r>
                <a:r>
                  <a:rPr lang="en-US" dirty="0"/>
                  <a:t>: sum of the above values multiplied by powers of 1000 (2, 1, 0)</a:t>
                </a:r>
              </a:p>
            </p:txBody>
          </p:sp>
        </mc:Choice>
        <mc:Fallback xmlns="">
          <p:sp>
            <p:nvSpPr>
              <p:cNvPr id="27" name="TextBox 26">
                <a:extLst>
                  <a:ext uri="{FF2B5EF4-FFF2-40B4-BE49-F238E27FC236}">
                    <a16:creationId xmlns:a16="http://schemas.microsoft.com/office/drawing/2014/main" id="{40864615-873D-BF87-FF21-840CE324ABDE}"/>
                  </a:ext>
                </a:extLst>
              </p:cNvPr>
              <p:cNvSpPr txBox="1">
                <a:spLocks noRot="1" noChangeAspect="1" noMove="1" noResize="1" noEditPoints="1" noAdjustHandles="1" noChangeArrowheads="1" noChangeShapeType="1" noTextEdit="1"/>
              </p:cNvSpPr>
              <p:nvPr/>
            </p:nvSpPr>
            <p:spPr>
              <a:xfrm>
                <a:off x="704193" y="1393770"/>
                <a:ext cx="6632713" cy="1477328"/>
              </a:xfrm>
              <a:prstGeom prst="rect">
                <a:avLst/>
              </a:prstGeom>
              <a:blipFill>
                <a:blip r:embed="rId6"/>
                <a:stretch>
                  <a:fillRect l="-765" t="-1695" b="-5085"/>
                </a:stretch>
              </a:blipFill>
            </p:spPr>
            <p:txBody>
              <a:bodyPr/>
              <a:lstStyle/>
              <a:p>
                <a:r>
                  <a:rPr lang="en-US">
                    <a:noFill/>
                  </a:rPr>
                  <a:t> </a:t>
                </a:r>
              </a:p>
            </p:txBody>
          </p:sp>
        </mc:Fallback>
      </mc:AlternateContent>
      <p:graphicFrame>
        <p:nvGraphicFramePr>
          <p:cNvPr id="33" name="Table 32">
            <a:extLst>
              <a:ext uri="{FF2B5EF4-FFF2-40B4-BE49-F238E27FC236}">
                <a16:creationId xmlns:a16="http://schemas.microsoft.com/office/drawing/2014/main" id="{665041EA-A859-7B73-D6AE-8FB6C8AA69F7}"/>
              </a:ext>
            </a:extLst>
          </p:cNvPr>
          <p:cNvGraphicFramePr>
            <a:graphicFrameLocks noGrp="1"/>
          </p:cNvGraphicFramePr>
          <p:nvPr>
            <p:extLst>
              <p:ext uri="{D42A27DB-BD31-4B8C-83A1-F6EECF244321}">
                <p14:modId xmlns:p14="http://schemas.microsoft.com/office/powerpoint/2010/main" val="1735407667"/>
              </p:ext>
            </p:extLst>
          </p:nvPr>
        </p:nvGraphicFramePr>
        <p:xfrm>
          <a:off x="5133608" y="3440980"/>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7DC6C62-34AF-C725-D624-A1EAA1C36BCE}"/>
                  </a:ext>
                </a:extLst>
              </p:cNvPr>
              <p:cNvSpPr txBox="1"/>
              <p:nvPr/>
            </p:nvSpPr>
            <p:spPr>
              <a:xfrm>
                <a:off x="5371734" y="4565523"/>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34" name="TextBox 33">
                <a:extLst>
                  <a:ext uri="{FF2B5EF4-FFF2-40B4-BE49-F238E27FC236}">
                    <a16:creationId xmlns:a16="http://schemas.microsoft.com/office/drawing/2014/main" id="{57DC6C62-34AF-C725-D624-A1EAA1C36BCE}"/>
                  </a:ext>
                </a:extLst>
              </p:cNvPr>
              <p:cNvSpPr txBox="1">
                <a:spLocks noRot="1" noChangeAspect="1" noMove="1" noResize="1" noEditPoints="1" noAdjustHandles="1" noChangeArrowheads="1" noChangeShapeType="1" noTextEdit="1"/>
              </p:cNvSpPr>
              <p:nvPr/>
            </p:nvSpPr>
            <p:spPr>
              <a:xfrm>
                <a:off x="5371734" y="4565523"/>
                <a:ext cx="303736" cy="276999"/>
              </a:xfrm>
              <a:prstGeom prst="rect">
                <a:avLst/>
              </a:prstGeom>
              <a:blipFill>
                <a:blip r:embed="rId7"/>
                <a:stretch>
                  <a:fillRect l="-12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E3D9104-8DCE-EF0E-610D-81AA1F30055E}"/>
                  </a:ext>
                </a:extLst>
              </p:cNvPr>
              <p:cNvSpPr txBox="1"/>
              <p:nvPr/>
            </p:nvSpPr>
            <p:spPr>
              <a:xfrm>
                <a:off x="5355969" y="421342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35" name="TextBox 34">
                <a:extLst>
                  <a:ext uri="{FF2B5EF4-FFF2-40B4-BE49-F238E27FC236}">
                    <a16:creationId xmlns:a16="http://schemas.microsoft.com/office/drawing/2014/main" id="{FE3D9104-8DCE-EF0E-610D-81AA1F30055E}"/>
                  </a:ext>
                </a:extLst>
              </p:cNvPr>
              <p:cNvSpPr txBox="1">
                <a:spLocks noRot="1" noChangeAspect="1" noMove="1" noResize="1" noEditPoints="1" noAdjustHandles="1" noChangeArrowheads="1" noChangeShapeType="1" noTextEdit="1"/>
              </p:cNvSpPr>
              <p:nvPr/>
            </p:nvSpPr>
            <p:spPr>
              <a:xfrm>
                <a:off x="5355969" y="4213424"/>
                <a:ext cx="303736" cy="276999"/>
              </a:xfrm>
              <a:prstGeom prst="rect">
                <a:avLst/>
              </a:prstGeom>
              <a:blipFill>
                <a:blip r:embed="rId8"/>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AE456FE-43AC-1ACC-6C10-8E8142B0672F}"/>
                  </a:ext>
                </a:extLst>
              </p:cNvPr>
              <p:cNvSpPr txBox="1"/>
              <p:nvPr/>
            </p:nvSpPr>
            <p:spPr>
              <a:xfrm>
                <a:off x="5398014" y="3835058"/>
                <a:ext cx="3032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36" name="TextBox 35">
                <a:extLst>
                  <a:ext uri="{FF2B5EF4-FFF2-40B4-BE49-F238E27FC236}">
                    <a16:creationId xmlns:a16="http://schemas.microsoft.com/office/drawing/2014/main" id="{FAE456FE-43AC-1ACC-6C10-8E8142B0672F}"/>
                  </a:ext>
                </a:extLst>
              </p:cNvPr>
              <p:cNvSpPr txBox="1">
                <a:spLocks noRot="1" noChangeAspect="1" noMove="1" noResize="1" noEditPoints="1" noAdjustHandles="1" noChangeArrowheads="1" noChangeShapeType="1" noTextEdit="1"/>
              </p:cNvSpPr>
              <p:nvPr/>
            </p:nvSpPr>
            <p:spPr>
              <a:xfrm>
                <a:off x="5398014" y="3835058"/>
                <a:ext cx="303225" cy="276999"/>
              </a:xfrm>
              <a:prstGeom prst="rect">
                <a:avLst/>
              </a:prstGeom>
              <a:blipFill>
                <a:blip r:embed="rId9"/>
                <a:stretch>
                  <a:fillRect l="-20833" r="-83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861FA2B-9831-AB77-2E23-6E13516EC967}"/>
                  </a:ext>
                </a:extLst>
              </p:cNvPr>
              <p:cNvSpPr txBox="1"/>
              <p:nvPr/>
            </p:nvSpPr>
            <p:spPr>
              <a:xfrm>
                <a:off x="4631343" y="3465726"/>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37" name="TextBox 36">
                <a:extLst>
                  <a:ext uri="{FF2B5EF4-FFF2-40B4-BE49-F238E27FC236}">
                    <a16:creationId xmlns:a16="http://schemas.microsoft.com/office/drawing/2014/main" id="{7861FA2B-9831-AB77-2E23-6E13516EC967}"/>
                  </a:ext>
                </a:extLst>
              </p:cNvPr>
              <p:cNvSpPr txBox="1">
                <a:spLocks noRot="1" noChangeAspect="1" noMove="1" noResize="1" noEditPoints="1" noAdjustHandles="1" noChangeArrowheads="1" noChangeShapeType="1" noTextEdit="1"/>
              </p:cNvSpPr>
              <p:nvPr/>
            </p:nvSpPr>
            <p:spPr>
              <a:xfrm>
                <a:off x="4631343" y="3465726"/>
                <a:ext cx="373436" cy="276999"/>
              </a:xfrm>
              <a:prstGeom prst="rect">
                <a:avLst/>
              </a:prstGeom>
              <a:blipFill>
                <a:blip r:embed="rId10"/>
                <a:stretch>
                  <a:fillRect l="-12903" r="-3226" b="-18182"/>
                </a:stretch>
              </a:blipFill>
            </p:spPr>
            <p:txBody>
              <a:bodyPr/>
              <a:lstStyle/>
              <a:p>
                <a:r>
                  <a:rPr lang="en-US">
                    <a:noFill/>
                  </a:rPr>
                  <a:t> </a:t>
                </a:r>
              </a:p>
            </p:txBody>
          </p:sp>
        </mc:Fallback>
      </mc:AlternateContent>
      <p:graphicFrame>
        <p:nvGraphicFramePr>
          <p:cNvPr id="38" name="Table 37">
            <a:extLst>
              <a:ext uri="{FF2B5EF4-FFF2-40B4-BE49-F238E27FC236}">
                <a16:creationId xmlns:a16="http://schemas.microsoft.com/office/drawing/2014/main" id="{CDFA5E1D-8E6F-D4F2-A4CE-6A7735F0992D}"/>
              </a:ext>
            </a:extLst>
          </p:cNvPr>
          <p:cNvGraphicFramePr>
            <a:graphicFrameLocks noGrp="1"/>
          </p:cNvGraphicFramePr>
          <p:nvPr>
            <p:extLst>
              <p:ext uri="{D42A27DB-BD31-4B8C-83A1-F6EECF244321}">
                <p14:modId xmlns:p14="http://schemas.microsoft.com/office/powerpoint/2010/main" val="3942573780"/>
              </p:ext>
            </p:extLst>
          </p:nvPr>
        </p:nvGraphicFramePr>
        <p:xfrm>
          <a:off x="8855663" y="3429000"/>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S</a:t>
                      </a:r>
                    </a:p>
                  </a:txBody>
                  <a:tcPr/>
                </a:tc>
                <a:tc>
                  <a:txBody>
                    <a:bodyPr/>
                    <a:lstStyle/>
                    <a:p>
                      <a:pPr algn="ctr"/>
                      <a:r>
                        <a:rPr lang="en-US" dirty="0"/>
                        <a:t>T</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ABDE6D6-B210-DB10-F0B0-89CD85699744}"/>
                  </a:ext>
                </a:extLst>
              </p:cNvPr>
              <p:cNvSpPr txBox="1"/>
              <p:nvPr/>
            </p:nvSpPr>
            <p:spPr>
              <a:xfrm>
                <a:off x="9093789" y="4553543"/>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39" name="TextBox 38">
                <a:extLst>
                  <a:ext uri="{FF2B5EF4-FFF2-40B4-BE49-F238E27FC236}">
                    <a16:creationId xmlns:a16="http://schemas.microsoft.com/office/drawing/2014/main" id="{FABDE6D6-B210-DB10-F0B0-89CD85699744}"/>
                  </a:ext>
                </a:extLst>
              </p:cNvPr>
              <p:cNvSpPr txBox="1">
                <a:spLocks noRot="1" noChangeAspect="1" noMove="1" noResize="1" noEditPoints="1" noAdjustHandles="1" noChangeArrowheads="1" noChangeShapeType="1" noTextEdit="1"/>
              </p:cNvSpPr>
              <p:nvPr/>
            </p:nvSpPr>
            <p:spPr>
              <a:xfrm>
                <a:off x="9093789" y="4553543"/>
                <a:ext cx="335284" cy="276999"/>
              </a:xfrm>
              <a:prstGeom prst="rect">
                <a:avLst/>
              </a:prstGeom>
              <a:blipFill>
                <a:blip r:embed="rId11"/>
                <a:stretch>
                  <a:fillRect l="-18519" r="-3704"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68B15F7-D639-BF9D-F3A9-6ABF3EEE0B19}"/>
                  </a:ext>
                </a:extLst>
              </p:cNvPr>
              <p:cNvSpPr txBox="1"/>
              <p:nvPr/>
            </p:nvSpPr>
            <p:spPr>
              <a:xfrm>
                <a:off x="9078024" y="4201444"/>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40" name="TextBox 39">
                <a:extLst>
                  <a:ext uri="{FF2B5EF4-FFF2-40B4-BE49-F238E27FC236}">
                    <a16:creationId xmlns:a16="http://schemas.microsoft.com/office/drawing/2014/main" id="{B68B15F7-D639-BF9D-F3A9-6ABF3EEE0B19}"/>
                  </a:ext>
                </a:extLst>
              </p:cNvPr>
              <p:cNvSpPr txBox="1">
                <a:spLocks noRot="1" noChangeAspect="1" noMove="1" noResize="1" noEditPoints="1" noAdjustHandles="1" noChangeArrowheads="1" noChangeShapeType="1" noTextEdit="1"/>
              </p:cNvSpPr>
              <p:nvPr/>
            </p:nvSpPr>
            <p:spPr>
              <a:xfrm>
                <a:off x="9078024" y="4201444"/>
                <a:ext cx="335284" cy="276999"/>
              </a:xfrm>
              <a:prstGeom prst="rect">
                <a:avLst/>
              </a:prstGeom>
              <a:blipFill>
                <a:blip r:embed="rId12"/>
                <a:stretch>
                  <a:fillRect l="-14286" r="-3571"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D830B06-5232-C681-BB1B-1929D53596DA}"/>
                  </a:ext>
                </a:extLst>
              </p:cNvPr>
              <p:cNvSpPr txBox="1"/>
              <p:nvPr/>
            </p:nvSpPr>
            <p:spPr>
              <a:xfrm>
                <a:off x="9120069" y="3823078"/>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41" name="TextBox 40">
                <a:extLst>
                  <a:ext uri="{FF2B5EF4-FFF2-40B4-BE49-F238E27FC236}">
                    <a16:creationId xmlns:a16="http://schemas.microsoft.com/office/drawing/2014/main" id="{AD830B06-5232-C681-BB1B-1929D53596DA}"/>
                  </a:ext>
                </a:extLst>
              </p:cNvPr>
              <p:cNvSpPr txBox="1">
                <a:spLocks noRot="1" noChangeAspect="1" noMove="1" noResize="1" noEditPoints="1" noAdjustHandles="1" noChangeArrowheads="1" noChangeShapeType="1" noTextEdit="1"/>
              </p:cNvSpPr>
              <p:nvPr/>
            </p:nvSpPr>
            <p:spPr>
              <a:xfrm>
                <a:off x="9120069" y="3823078"/>
                <a:ext cx="335284" cy="276999"/>
              </a:xfrm>
              <a:prstGeom prst="rect">
                <a:avLst/>
              </a:prstGeom>
              <a:blipFill>
                <a:blip r:embed="rId13"/>
                <a:stretch>
                  <a:fillRect l="-14815" r="-3704"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60BE852-59A1-E15F-81C0-60C7847D0EA0}"/>
                  </a:ext>
                </a:extLst>
              </p:cNvPr>
              <p:cNvSpPr txBox="1"/>
              <p:nvPr/>
            </p:nvSpPr>
            <p:spPr>
              <a:xfrm>
                <a:off x="8358797" y="3401594"/>
                <a:ext cx="4968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𝟑</m:t>
                          </m:r>
                        </m:sub>
                      </m:sSub>
                    </m:oMath>
                  </m:oMathPara>
                </a14:m>
                <a:endParaRPr lang="en-US" sz="2400" b="1" dirty="0"/>
              </a:p>
            </p:txBody>
          </p:sp>
        </mc:Choice>
        <mc:Fallback xmlns="">
          <p:sp>
            <p:nvSpPr>
              <p:cNvPr id="42" name="TextBox 41">
                <a:extLst>
                  <a:ext uri="{FF2B5EF4-FFF2-40B4-BE49-F238E27FC236}">
                    <a16:creationId xmlns:a16="http://schemas.microsoft.com/office/drawing/2014/main" id="{C60BE852-59A1-E15F-81C0-60C7847D0EA0}"/>
                  </a:ext>
                </a:extLst>
              </p:cNvPr>
              <p:cNvSpPr txBox="1">
                <a:spLocks noRot="1" noChangeAspect="1" noMove="1" noResize="1" noEditPoints="1" noAdjustHandles="1" noChangeArrowheads="1" noChangeShapeType="1" noTextEdit="1"/>
              </p:cNvSpPr>
              <p:nvPr/>
            </p:nvSpPr>
            <p:spPr>
              <a:xfrm>
                <a:off x="8358797" y="3401594"/>
                <a:ext cx="496866" cy="369332"/>
              </a:xfrm>
              <a:prstGeom prst="rect">
                <a:avLst/>
              </a:prstGeom>
              <a:blipFill>
                <a:blip r:embed="rId14"/>
                <a:stretch>
                  <a:fillRect l="-15000" r="-5000"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4AC2F8B-A0C2-6696-4D1D-464AC16704DA}"/>
                  </a:ext>
                </a:extLst>
              </p:cNvPr>
              <p:cNvSpPr txBox="1"/>
              <p:nvPr/>
            </p:nvSpPr>
            <p:spPr>
              <a:xfrm>
                <a:off x="523420" y="5191167"/>
                <a:ext cx="3389967" cy="307777"/>
              </a:xfrm>
              <a:prstGeom prst="rect">
                <a:avLst/>
              </a:prstGeom>
              <a:noFill/>
            </p:spPr>
            <p:txBody>
              <a:bodyPr wrap="non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Sub>
                  </m:oMath>
                </a14:m>
                <a:r>
                  <a:rPr lang="en-US" sz="1400" dirty="0"/>
                  <a:t>: 1,000,001;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1,001,000</a:t>
                </a:r>
              </a:p>
            </p:txBody>
          </p:sp>
        </mc:Choice>
        <mc:Fallback xmlns="">
          <p:sp>
            <p:nvSpPr>
              <p:cNvPr id="43" name="TextBox 42">
                <a:extLst>
                  <a:ext uri="{FF2B5EF4-FFF2-40B4-BE49-F238E27FC236}">
                    <a16:creationId xmlns:a16="http://schemas.microsoft.com/office/drawing/2014/main" id="{54AC2F8B-A0C2-6696-4D1D-464AC16704DA}"/>
                  </a:ext>
                </a:extLst>
              </p:cNvPr>
              <p:cNvSpPr txBox="1">
                <a:spLocks noRot="1" noChangeAspect="1" noMove="1" noResize="1" noEditPoints="1" noAdjustHandles="1" noChangeArrowheads="1" noChangeShapeType="1" noTextEdit="1"/>
              </p:cNvSpPr>
              <p:nvPr/>
            </p:nvSpPr>
            <p:spPr>
              <a:xfrm>
                <a:off x="523420" y="5191167"/>
                <a:ext cx="3389967" cy="307777"/>
              </a:xfrm>
              <a:prstGeom prst="rect">
                <a:avLst/>
              </a:prstGeom>
              <a:blipFill>
                <a:blip r:embed="rId15"/>
                <a:stretch>
                  <a:fillRect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A58E72B-6665-E4FA-ED1F-ACDFCBE5D5BD}"/>
                  </a:ext>
                </a:extLst>
              </p:cNvPr>
              <p:cNvSpPr txBox="1"/>
              <p:nvPr/>
            </p:nvSpPr>
            <p:spPr>
              <a:xfrm>
                <a:off x="533930" y="5456151"/>
                <a:ext cx="2146870"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𝐴</m:t>
                    </m:r>
                  </m:oMath>
                </a14:m>
                <a:r>
                  <a:rPr lang="en-US" sz="1400" dirty="0"/>
                  <a:t>: 1,001,001; </a:t>
                </a:r>
                <a14:m>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 </m:t>
                    </m:r>
                  </m:oMath>
                </a14:m>
                <a:r>
                  <a:rPr lang="en-US" sz="1400" dirty="0"/>
                  <a:t>2,000,001</a:t>
                </a:r>
              </a:p>
            </p:txBody>
          </p:sp>
        </mc:Choice>
        <mc:Fallback xmlns="">
          <p:sp>
            <p:nvSpPr>
              <p:cNvPr id="44" name="TextBox 43">
                <a:extLst>
                  <a:ext uri="{FF2B5EF4-FFF2-40B4-BE49-F238E27FC236}">
                    <a16:creationId xmlns:a16="http://schemas.microsoft.com/office/drawing/2014/main" id="{FA58E72B-6665-E4FA-ED1F-ACDFCBE5D5BD}"/>
                  </a:ext>
                </a:extLst>
              </p:cNvPr>
              <p:cNvSpPr txBox="1">
                <a:spLocks noRot="1" noChangeAspect="1" noMove="1" noResize="1" noEditPoints="1" noAdjustHandles="1" noChangeArrowheads="1" noChangeShapeType="1" noTextEdit="1"/>
              </p:cNvSpPr>
              <p:nvPr/>
            </p:nvSpPr>
            <p:spPr>
              <a:xfrm>
                <a:off x="533930" y="5456151"/>
                <a:ext cx="2146870" cy="307777"/>
              </a:xfrm>
              <a:prstGeom prst="rect">
                <a:avLst/>
              </a:prstGeom>
              <a:blipFill>
                <a:blip r:embed="rId16"/>
                <a:stretch>
                  <a:fillRect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7E29352-4C68-897A-8736-5D8FC429394A}"/>
                  </a:ext>
                </a:extLst>
              </p:cNvPr>
              <p:cNvSpPr txBox="1"/>
              <p:nvPr/>
            </p:nvSpPr>
            <p:spPr>
              <a:xfrm>
                <a:off x="4375447" y="5206932"/>
                <a:ext cx="3470117" cy="307777"/>
              </a:xfrm>
              <a:prstGeom prst="rect">
                <a:avLst/>
              </a:prstGeom>
              <a:noFill/>
            </p:spPr>
            <p:txBody>
              <a:bodyPr wrap="none" rtlCol="0">
                <a:spAutoFit/>
              </a:bodyPr>
              <a:lstStyle/>
              <a:p>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 </m:t>
                    </m:r>
                  </m:oMath>
                </a14:m>
                <a:r>
                  <a:rPr lang="en-US" sz="1400" dirty="0"/>
                  <a:t>: 1,000,001;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2</m:t>
                        </m:r>
                      </m:sub>
                      <m:sup>
                        <m:r>
                          <a:rPr lang="en-US" sz="1400" i="1">
                            <a:latin typeface="Cambria Math" panose="02040503050406030204" pitchFamily="18" charset="0"/>
                          </a:rPr>
                          <m:t>′</m:t>
                        </m:r>
                      </m:sup>
                    </m:sSubSup>
                    <m:r>
                      <a:rPr lang="en-US" sz="1400" i="1">
                        <a:latin typeface="Cambria Math" panose="02040503050406030204" pitchFamily="18" charset="0"/>
                      </a:rPr>
                      <m:t> </m:t>
                    </m:r>
                  </m:oMath>
                </a14:m>
                <a:r>
                  <a:rPr lang="en-US" sz="1400" dirty="0"/>
                  <a:t>: 1,001,000;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3</m:t>
                        </m:r>
                      </m:sub>
                      <m:sup>
                        <m:r>
                          <a:rPr lang="en-US" sz="1400" i="1">
                            <a:latin typeface="Cambria Math" panose="02040503050406030204" pitchFamily="18" charset="0"/>
                          </a:rPr>
                          <m:t>′</m:t>
                        </m:r>
                      </m:sup>
                    </m:sSubSup>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a:t>
                </a:r>
              </a:p>
            </p:txBody>
          </p:sp>
        </mc:Choice>
        <mc:Fallback xmlns="">
          <p:sp>
            <p:nvSpPr>
              <p:cNvPr id="46" name="TextBox 45">
                <a:extLst>
                  <a:ext uri="{FF2B5EF4-FFF2-40B4-BE49-F238E27FC236}">
                    <a16:creationId xmlns:a16="http://schemas.microsoft.com/office/drawing/2014/main" id="{F7E29352-4C68-897A-8736-5D8FC429394A}"/>
                  </a:ext>
                </a:extLst>
              </p:cNvPr>
              <p:cNvSpPr txBox="1">
                <a:spLocks noRot="1" noChangeAspect="1" noMove="1" noResize="1" noEditPoints="1" noAdjustHandles="1" noChangeArrowheads="1" noChangeShapeType="1" noTextEdit="1"/>
              </p:cNvSpPr>
              <p:nvPr/>
            </p:nvSpPr>
            <p:spPr>
              <a:xfrm>
                <a:off x="4375447" y="5206932"/>
                <a:ext cx="3470117" cy="307777"/>
              </a:xfrm>
              <a:prstGeom prst="rect">
                <a:avLst/>
              </a:prstGeom>
              <a:blipFill>
                <a:blip r:embed="rId17"/>
                <a:stretch>
                  <a:fillRect t="-3846"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CDE331B-B5DF-C9C8-A4F1-6DB128037966}"/>
                  </a:ext>
                </a:extLst>
              </p:cNvPr>
              <p:cNvSpPr txBox="1"/>
              <p:nvPr/>
            </p:nvSpPr>
            <p:spPr>
              <a:xfrm>
                <a:off x="4364937" y="5471916"/>
                <a:ext cx="2179507"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𝑋</m:t>
                    </m:r>
                    <m:r>
                      <a:rPr lang="en-US" sz="1400" b="0" i="1" smtClean="0">
                        <a:latin typeface="Cambria Math" panose="02040503050406030204" pitchFamily="18" charset="0"/>
                      </a:rPr>
                      <m:t> </m:t>
                    </m:r>
                  </m:oMath>
                </a14:m>
                <a:r>
                  <a:rPr lang="en-US" sz="1400" dirty="0"/>
                  <a:t>: 2,001,001;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 </m:t>
                    </m:r>
                  </m:oMath>
                </a14:m>
                <a:r>
                  <a:rPr lang="en-US" sz="1400" dirty="0"/>
                  <a:t>1,000,001</a:t>
                </a:r>
              </a:p>
            </p:txBody>
          </p:sp>
        </mc:Choice>
        <mc:Fallback xmlns="">
          <p:sp>
            <p:nvSpPr>
              <p:cNvPr id="47" name="TextBox 46">
                <a:extLst>
                  <a:ext uri="{FF2B5EF4-FFF2-40B4-BE49-F238E27FC236}">
                    <a16:creationId xmlns:a16="http://schemas.microsoft.com/office/drawing/2014/main" id="{ECDE331B-B5DF-C9C8-A4F1-6DB128037966}"/>
                  </a:ext>
                </a:extLst>
              </p:cNvPr>
              <p:cNvSpPr txBox="1">
                <a:spLocks noRot="1" noChangeAspect="1" noMove="1" noResize="1" noEditPoints="1" noAdjustHandles="1" noChangeArrowheads="1" noChangeShapeType="1" noTextEdit="1"/>
              </p:cNvSpPr>
              <p:nvPr/>
            </p:nvSpPr>
            <p:spPr>
              <a:xfrm>
                <a:off x="4364937" y="5471916"/>
                <a:ext cx="2179507" cy="307777"/>
              </a:xfrm>
              <a:prstGeom prst="rect">
                <a:avLst/>
              </a:prstGeom>
              <a:blipFill>
                <a:blip r:embed="rId18"/>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BB2813A-59AF-54C1-5778-4EB0D1DD7D16}"/>
                  </a:ext>
                </a:extLst>
              </p:cNvPr>
              <p:cNvSpPr txBox="1"/>
              <p:nvPr/>
            </p:nvSpPr>
            <p:spPr>
              <a:xfrm>
                <a:off x="8211746" y="5154901"/>
                <a:ext cx="3456834" cy="314702"/>
              </a:xfrm>
              <a:prstGeom prst="rect">
                <a:avLst/>
              </a:prstGeom>
              <a:noFill/>
            </p:spPr>
            <p:txBody>
              <a:bodyPr wrap="square" rtlCol="0">
                <a:spAutoFit/>
              </a:bodyPr>
              <a:lstStyle/>
              <a:p>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 </m:t>
                    </m:r>
                  </m:oMath>
                </a14:m>
                <a:r>
                  <a:rPr lang="en-US" sz="1400" dirty="0"/>
                  <a:t>: 1,000,001;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2</m:t>
                        </m:r>
                      </m:sub>
                      <m:sup>
                        <m:r>
                          <a:rPr lang="en-US" sz="1400" i="1">
                            <a:latin typeface="Cambria Math" panose="02040503050406030204" pitchFamily="18" charset="0"/>
                          </a:rPr>
                          <m:t>′′</m:t>
                        </m:r>
                      </m:sup>
                    </m:sSubSup>
                    <m:r>
                      <a:rPr lang="en-US" sz="1400" i="1">
                        <a:latin typeface="Cambria Math" panose="02040503050406030204" pitchFamily="18" charset="0"/>
                      </a:rPr>
                      <m:t> </m:t>
                    </m:r>
                  </m:oMath>
                </a14:m>
                <a:r>
                  <a:rPr lang="en-US" sz="1400" dirty="0"/>
                  <a:t>1,001;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3</m:t>
                        </m:r>
                      </m:sub>
                      <m:sup>
                        <m:r>
                          <a:rPr lang="en-US" sz="1400" i="1">
                            <a:latin typeface="Cambria Math" panose="02040503050406030204" pitchFamily="18" charset="0"/>
                          </a:rPr>
                          <m:t>′′</m:t>
                        </m:r>
                      </m:sup>
                    </m:sSubSup>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a:t>
                </a:r>
              </a:p>
            </p:txBody>
          </p:sp>
        </mc:Choice>
        <mc:Fallback xmlns="">
          <p:sp>
            <p:nvSpPr>
              <p:cNvPr id="48" name="TextBox 47">
                <a:extLst>
                  <a:ext uri="{FF2B5EF4-FFF2-40B4-BE49-F238E27FC236}">
                    <a16:creationId xmlns:a16="http://schemas.microsoft.com/office/drawing/2014/main" id="{3BB2813A-59AF-54C1-5778-4EB0D1DD7D16}"/>
                  </a:ext>
                </a:extLst>
              </p:cNvPr>
              <p:cNvSpPr txBox="1">
                <a:spLocks noRot="1" noChangeAspect="1" noMove="1" noResize="1" noEditPoints="1" noAdjustHandles="1" noChangeArrowheads="1" noChangeShapeType="1" noTextEdit="1"/>
              </p:cNvSpPr>
              <p:nvPr/>
            </p:nvSpPr>
            <p:spPr>
              <a:xfrm>
                <a:off x="8211746" y="5154901"/>
                <a:ext cx="3456834" cy="314702"/>
              </a:xfrm>
              <a:prstGeom prst="rect">
                <a:avLst/>
              </a:prstGeom>
              <a:blipFill>
                <a:blip r:embed="rId19"/>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97C3548-E741-37AD-5059-BA04C69608A0}"/>
                  </a:ext>
                </a:extLst>
              </p:cNvPr>
              <p:cNvSpPr txBox="1"/>
              <p:nvPr/>
            </p:nvSpPr>
            <p:spPr>
              <a:xfrm>
                <a:off x="8201237" y="5419885"/>
                <a:ext cx="2157450"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 </m:t>
                    </m:r>
                  </m:oMath>
                </a14:m>
                <a:r>
                  <a:rPr lang="en-US" sz="1400" dirty="0"/>
                  <a:t>: 1,000,002; </a:t>
                </a:r>
                <a14:m>
                  <m:oMath xmlns:m="http://schemas.openxmlformats.org/officeDocument/2006/math">
                    <m:r>
                      <a:rPr lang="en-US" sz="1400" b="0" i="1" smtClean="0">
                        <a:latin typeface="Cambria Math" panose="02040503050406030204" pitchFamily="18" charset="0"/>
                      </a:rPr>
                      <m:t>𝑇</m:t>
                    </m:r>
                    <m:r>
                      <a:rPr lang="en-US" sz="1400" b="0" i="1" smtClean="0">
                        <a:latin typeface="Cambria Math" panose="02040503050406030204" pitchFamily="18" charset="0"/>
                      </a:rPr>
                      <m:t>: </m:t>
                    </m:r>
                  </m:oMath>
                </a14:m>
                <a:r>
                  <a:rPr lang="en-US" sz="1400" dirty="0"/>
                  <a:t>1,001,001</a:t>
                </a:r>
              </a:p>
            </p:txBody>
          </p:sp>
        </mc:Choice>
        <mc:Fallback xmlns="">
          <p:sp>
            <p:nvSpPr>
              <p:cNvPr id="49" name="TextBox 48">
                <a:extLst>
                  <a:ext uri="{FF2B5EF4-FFF2-40B4-BE49-F238E27FC236}">
                    <a16:creationId xmlns:a16="http://schemas.microsoft.com/office/drawing/2014/main" id="{F97C3548-E741-37AD-5059-BA04C69608A0}"/>
                  </a:ext>
                </a:extLst>
              </p:cNvPr>
              <p:cNvSpPr txBox="1">
                <a:spLocks noRot="1" noChangeAspect="1" noMove="1" noResize="1" noEditPoints="1" noAdjustHandles="1" noChangeArrowheads="1" noChangeShapeType="1" noTextEdit="1"/>
              </p:cNvSpPr>
              <p:nvPr/>
            </p:nvSpPr>
            <p:spPr>
              <a:xfrm>
                <a:off x="8201237" y="5419885"/>
                <a:ext cx="2157450" cy="307777"/>
              </a:xfrm>
              <a:prstGeom prst="rect">
                <a:avLst/>
              </a:prstGeom>
              <a:blipFill>
                <a:blip r:embed="rId20"/>
                <a:stretch>
                  <a:fillRect t="-3846" b="-19231"/>
                </a:stretch>
              </a:blipFill>
            </p:spPr>
            <p:txBody>
              <a:bodyPr/>
              <a:lstStyle/>
              <a:p>
                <a:r>
                  <a:rPr lang="en-US">
                    <a:noFill/>
                  </a:rPr>
                  <a:t> </a:t>
                </a:r>
              </a:p>
            </p:txBody>
          </p:sp>
        </mc:Fallback>
      </mc:AlternateContent>
    </p:spTree>
    <p:extLst>
      <p:ext uri="{BB962C8B-B14F-4D97-AF65-F5344CB8AC3E}">
        <p14:creationId xmlns:p14="http://schemas.microsoft.com/office/powerpoint/2010/main" val="183352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147145" y="165430"/>
            <a:ext cx="11887199" cy="713182"/>
          </a:xfrm>
        </p:spPr>
        <p:txBody>
          <a:bodyPr>
            <a:normAutofit/>
          </a:bodyPr>
          <a:lstStyle/>
          <a:p>
            <a:r>
              <a:rPr lang="en-US" sz="3600" dirty="0"/>
              <a:t>DSIRN: Detecting Structurally Identical Reaction Networks: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AE5F487-34CC-78A1-F4A8-4AC6047681DA}"/>
                  </a:ext>
                </a:extLst>
              </p:cNvPr>
              <p:cNvSpPr txBox="1"/>
              <p:nvPr/>
            </p:nvSpPr>
            <p:spPr>
              <a:xfrm>
                <a:off x="317397" y="817712"/>
                <a:ext cx="11508343" cy="369332"/>
              </a:xfrm>
              <a:prstGeom prst="rect">
                <a:avLst/>
              </a:prstGeom>
              <a:noFill/>
            </p:spPr>
            <p:txBody>
              <a:bodyPr wrap="none" rtlCol="0">
                <a:spAutoFit/>
              </a:bodyPr>
              <a:lstStyle/>
              <a:p>
                <a:r>
                  <a:rPr lang="en-US" dirty="0"/>
                  <a:t>Key insight: Only compare rows (columns) in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a14:m>
                <a:r>
                  <a:rPr lang="en-US" dirty="0"/>
                  <a:t> with those in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𝑴</m:t>
                        </m:r>
                      </m:e>
                      <m:sub>
                        <m:r>
                          <a:rPr lang="en-US" b="1" i="1" smtClean="0">
                            <a:latin typeface="Cambria Math" panose="02040503050406030204" pitchFamily="18" charset="0"/>
                          </a:rPr>
                          <m:t>𝟐</m:t>
                        </m:r>
                      </m:sub>
                    </m:sSub>
                    <m:r>
                      <a:rPr lang="en-US" b="1" i="1">
                        <a:latin typeface="Cambria Math" panose="02040503050406030204" pitchFamily="18" charset="0"/>
                      </a:rPr>
                      <m:t> </m:t>
                    </m:r>
                  </m:oMath>
                </a14:m>
                <a:r>
                  <a:rPr lang="en-US" dirty="0"/>
                  <a:t>that have the same order independent encoding (OIE). </a:t>
                </a:r>
              </a:p>
            </p:txBody>
          </p:sp>
        </mc:Choice>
        <mc:Fallback xmlns="">
          <p:sp>
            <p:nvSpPr>
              <p:cNvPr id="3" name="TextBox 2">
                <a:extLst>
                  <a:ext uri="{FF2B5EF4-FFF2-40B4-BE49-F238E27FC236}">
                    <a16:creationId xmlns:a16="http://schemas.microsoft.com/office/drawing/2014/main" id="{DAE5F487-34CC-78A1-F4A8-4AC6047681DA}"/>
                  </a:ext>
                </a:extLst>
              </p:cNvPr>
              <p:cNvSpPr txBox="1">
                <a:spLocks noRot="1" noChangeAspect="1" noMove="1" noResize="1" noEditPoints="1" noAdjustHandles="1" noChangeArrowheads="1" noChangeShapeType="1" noTextEdit="1"/>
              </p:cNvSpPr>
              <p:nvPr/>
            </p:nvSpPr>
            <p:spPr>
              <a:xfrm>
                <a:off x="317397" y="817712"/>
                <a:ext cx="11508343" cy="369332"/>
              </a:xfrm>
              <a:prstGeom prst="rect">
                <a:avLst/>
              </a:prstGeom>
              <a:blipFill>
                <a:blip r:embed="rId2"/>
                <a:stretch>
                  <a:fillRect l="-330" t="-6667" r="-110" b="-26667"/>
                </a:stretch>
              </a:blipFill>
            </p:spPr>
            <p:txBody>
              <a:bodyPr/>
              <a:lstStyle/>
              <a:p>
                <a:r>
                  <a:rPr lang="en-US">
                    <a:noFill/>
                  </a:rPr>
                  <a:t> </a:t>
                </a:r>
              </a:p>
            </p:txBody>
          </p:sp>
        </mc:Fallback>
      </mc:AlternateContent>
      <p:graphicFrame>
        <p:nvGraphicFramePr>
          <p:cNvPr id="25" name="Table 24">
            <a:extLst>
              <a:ext uri="{FF2B5EF4-FFF2-40B4-BE49-F238E27FC236}">
                <a16:creationId xmlns:a16="http://schemas.microsoft.com/office/drawing/2014/main" id="{9FA916E6-9C56-59B1-BAD7-396DD5C32117}"/>
              </a:ext>
            </a:extLst>
          </p:cNvPr>
          <p:cNvGraphicFramePr>
            <a:graphicFrameLocks noGrp="1"/>
          </p:cNvGraphicFramePr>
          <p:nvPr>
            <p:extLst>
              <p:ext uri="{D42A27DB-BD31-4B8C-83A1-F6EECF244321}">
                <p14:modId xmlns:p14="http://schemas.microsoft.com/office/powerpoint/2010/main" val="1079147852"/>
              </p:ext>
            </p:extLst>
          </p:nvPr>
        </p:nvGraphicFramePr>
        <p:xfrm>
          <a:off x="972124" y="1786264"/>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04184F5-55A1-39A3-1607-C684128105E8}"/>
                  </a:ext>
                </a:extLst>
              </p:cNvPr>
              <p:cNvSpPr txBox="1"/>
              <p:nvPr/>
            </p:nvSpPr>
            <p:spPr>
              <a:xfrm>
                <a:off x="1210249" y="2910807"/>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26" name="TextBox 25">
                <a:extLst>
                  <a:ext uri="{FF2B5EF4-FFF2-40B4-BE49-F238E27FC236}">
                    <a16:creationId xmlns:a16="http://schemas.microsoft.com/office/drawing/2014/main" id="{E04184F5-55A1-39A3-1607-C684128105E8}"/>
                  </a:ext>
                </a:extLst>
              </p:cNvPr>
              <p:cNvSpPr txBox="1">
                <a:spLocks noRot="1" noChangeAspect="1" noMove="1" noResize="1" noEditPoints="1" noAdjustHandles="1" noChangeArrowheads="1" noChangeShapeType="1" noTextEdit="1"/>
              </p:cNvSpPr>
              <p:nvPr/>
            </p:nvSpPr>
            <p:spPr>
              <a:xfrm>
                <a:off x="1210249" y="2910807"/>
                <a:ext cx="303738" cy="276999"/>
              </a:xfrm>
              <a:prstGeom prst="rect">
                <a:avLst/>
              </a:prstGeom>
              <a:blipFill>
                <a:blip r:embed="rId3"/>
                <a:stretch>
                  <a:fillRect l="-16000" r="-4000"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1CDA6A5-93B6-3FB8-432E-77CE594D6FAE}"/>
                  </a:ext>
                </a:extLst>
              </p:cNvPr>
              <p:cNvSpPr txBox="1"/>
              <p:nvPr/>
            </p:nvSpPr>
            <p:spPr>
              <a:xfrm>
                <a:off x="1194484" y="255870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27" name="TextBox 26">
                <a:extLst>
                  <a:ext uri="{FF2B5EF4-FFF2-40B4-BE49-F238E27FC236}">
                    <a16:creationId xmlns:a16="http://schemas.microsoft.com/office/drawing/2014/main" id="{91CDA6A5-93B6-3FB8-432E-77CE594D6FAE}"/>
                  </a:ext>
                </a:extLst>
              </p:cNvPr>
              <p:cNvSpPr txBox="1">
                <a:spLocks noRot="1" noChangeAspect="1" noMove="1" noResize="1" noEditPoints="1" noAdjustHandles="1" noChangeArrowheads="1" noChangeShapeType="1" noTextEdit="1"/>
              </p:cNvSpPr>
              <p:nvPr/>
            </p:nvSpPr>
            <p:spPr>
              <a:xfrm>
                <a:off x="1194484" y="2558708"/>
                <a:ext cx="303736" cy="276999"/>
              </a:xfrm>
              <a:prstGeom prst="rect">
                <a:avLst/>
              </a:prstGeom>
              <a:blipFill>
                <a:blip r:embed="rId4"/>
                <a:stretch>
                  <a:fillRect l="-20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835EEE7-7125-66E0-4EBE-B6A3B08FA92A}"/>
                  </a:ext>
                </a:extLst>
              </p:cNvPr>
              <p:cNvSpPr txBox="1"/>
              <p:nvPr/>
            </p:nvSpPr>
            <p:spPr>
              <a:xfrm>
                <a:off x="1236529" y="2180342"/>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28" name="TextBox 27">
                <a:extLst>
                  <a:ext uri="{FF2B5EF4-FFF2-40B4-BE49-F238E27FC236}">
                    <a16:creationId xmlns:a16="http://schemas.microsoft.com/office/drawing/2014/main" id="{3835EEE7-7125-66E0-4EBE-B6A3B08FA92A}"/>
                  </a:ext>
                </a:extLst>
              </p:cNvPr>
              <p:cNvSpPr txBox="1">
                <a:spLocks noRot="1" noChangeAspect="1" noMove="1" noResize="1" noEditPoints="1" noAdjustHandles="1" noChangeArrowheads="1" noChangeShapeType="1" noTextEdit="1"/>
              </p:cNvSpPr>
              <p:nvPr/>
            </p:nvSpPr>
            <p:spPr>
              <a:xfrm>
                <a:off x="1236529" y="2180342"/>
                <a:ext cx="298415" cy="276999"/>
              </a:xfrm>
              <a:prstGeom prst="rect">
                <a:avLst/>
              </a:prstGeom>
              <a:blipFill>
                <a:blip r:embed="rId5"/>
                <a:stretch>
                  <a:fillRect l="-16667"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8F67935-67E9-4F53-61DB-1B301DAC6BC6}"/>
                  </a:ext>
                </a:extLst>
              </p:cNvPr>
              <p:cNvSpPr txBox="1"/>
              <p:nvPr/>
            </p:nvSpPr>
            <p:spPr>
              <a:xfrm>
                <a:off x="343054" y="1786264"/>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29" name="TextBox 28">
                <a:extLst>
                  <a:ext uri="{FF2B5EF4-FFF2-40B4-BE49-F238E27FC236}">
                    <a16:creationId xmlns:a16="http://schemas.microsoft.com/office/drawing/2014/main" id="{88F67935-67E9-4F53-61DB-1B301DAC6BC6}"/>
                  </a:ext>
                </a:extLst>
              </p:cNvPr>
              <p:cNvSpPr txBox="1">
                <a:spLocks noRot="1" noChangeAspect="1" noMove="1" noResize="1" noEditPoints="1" noAdjustHandles="1" noChangeArrowheads="1" noChangeShapeType="1" noTextEdit="1"/>
              </p:cNvSpPr>
              <p:nvPr/>
            </p:nvSpPr>
            <p:spPr>
              <a:xfrm>
                <a:off x="343054" y="1786264"/>
                <a:ext cx="373436" cy="276999"/>
              </a:xfrm>
              <a:prstGeom prst="rect">
                <a:avLst/>
              </a:prstGeom>
              <a:blipFill>
                <a:blip r:embed="rId6"/>
                <a:stretch>
                  <a:fillRect l="-9677" r="-6452" b="-17391"/>
                </a:stretch>
              </a:blipFill>
            </p:spPr>
            <p:txBody>
              <a:bodyPr/>
              <a:lstStyle/>
              <a:p>
                <a:r>
                  <a:rPr lang="en-US">
                    <a:noFill/>
                  </a:rPr>
                  <a:t> </a:t>
                </a:r>
              </a:p>
            </p:txBody>
          </p:sp>
        </mc:Fallback>
      </mc:AlternateContent>
      <p:graphicFrame>
        <p:nvGraphicFramePr>
          <p:cNvPr id="30" name="Table 29">
            <a:extLst>
              <a:ext uri="{FF2B5EF4-FFF2-40B4-BE49-F238E27FC236}">
                <a16:creationId xmlns:a16="http://schemas.microsoft.com/office/drawing/2014/main" id="{94A1C56C-8CB7-06B1-C4A1-EF8D594B2BE3}"/>
              </a:ext>
            </a:extLst>
          </p:cNvPr>
          <p:cNvGraphicFramePr>
            <a:graphicFrameLocks noGrp="1"/>
          </p:cNvGraphicFramePr>
          <p:nvPr>
            <p:extLst>
              <p:ext uri="{D42A27DB-BD31-4B8C-83A1-F6EECF244321}">
                <p14:modId xmlns:p14="http://schemas.microsoft.com/office/powerpoint/2010/main" val="3240724537"/>
              </p:ext>
            </p:extLst>
          </p:nvPr>
        </p:nvGraphicFramePr>
        <p:xfrm>
          <a:off x="4051043" y="1735798"/>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258B86C-2F31-1A74-57FF-79DD821453B0}"/>
                  </a:ext>
                </a:extLst>
              </p:cNvPr>
              <p:cNvSpPr txBox="1"/>
              <p:nvPr/>
            </p:nvSpPr>
            <p:spPr>
              <a:xfrm>
                <a:off x="4289169" y="286034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31" name="TextBox 30">
                <a:extLst>
                  <a:ext uri="{FF2B5EF4-FFF2-40B4-BE49-F238E27FC236}">
                    <a16:creationId xmlns:a16="http://schemas.microsoft.com/office/drawing/2014/main" id="{D258B86C-2F31-1A74-57FF-79DD821453B0}"/>
                  </a:ext>
                </a:extLst>
              </p:cNvPr>
              <p:cNvSpPr txBox="1">
                <a:spLocks noRot="1" noChangeAspect="1" noMove="1" noResize="1" noEditPoints="1" noAdjustHandles="1" noChangeArrowheads="1" noChangeShapeType="1" noTextEdit="1"/>
              </p:cNvSpPr>
              <p:nvPr/>
            </p:nvSpPr>
            <p:spPr>
              <a:xfrm>
                <a:off x="4289169" y="2860341"/>
                <a:ext cx="303736" cy="276999"/>
              </a:xfrm>
              <a:prstGeom prst="rect">
                <a:avLst/>
              </a:prstGeom>
              <a:blipFill>
                <a:blip r:embed="rId7"/>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87857E2-1079-780A-692E-8938F145FFE9}"/>
                  </a:ext>
                </a:extLst>
              </p:cNvPr>
              <p:cNvSpPr txBox="1"/>
              <p:nvPr/>
            </p:nvSpPr>
            <p:spPr>
              <a:xfrm>
                <a:off x="4273404" y="250824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32" name="TextBox 31">
                <a:extLst>
                  <a:ext uri="{FF2B5EF4-FFF2-40B4-BE49-F238E27FC236}">
                    <a16:creationId xmlns:a16="http://schemas.microsoft.com/office/drawing/2014/main" id="{887857E2-1079-780A-692E-8938F145FFE9}"/>
                  </a:ext>
                </a:extLst>
              </p:cNvPr>
              <p:cNvSpPr txBox="1">
                <a:spLocks noRot="1" noChangeAspect="1" noMove="1" noResize="1" noEditPoints="1" noAdjustHandles="1" noChangeArrowheads="1" noChangeShapeType="1" noTextEdit="1"/>
              </p:cNvSpPr>
              <p:nvPr/>
            </p:nvSpPr>
            <p:spPr>
              <a:xfrm>
                <a:off x="4273404" y="2508242"/>
                <a:ext cx="303736" cy="276999"/>
              </a:xfrm>
              <a:prstGeom prst="rect">
                <a:avLst/>
              </a:prstGeom>
              <a:blipFill>
                <a:blip r:embed="rId8"/>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23A7846-2E06-944A-CDAE-87B0B61DE77C}"/>
                  </a:ext>
                </a:extLst>
              </p:cNvPr>
              <p:cNvSpPr txBox="1"/>
              <p:nvPr/>
            </p:nvSpPr>
            <p:spPr>
              <a:xfrm>
                <a:off x="4315449" y="2129876"/>
                <a:ext cx="3032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33" name="TextBox 32">
                <a:extLst>
                  <a:ext uri="{FF2B5EF4-FFF2-40B4-BE49-F238E27FC236}">
                    <a16:creationId xmlns:a16="http://schemas.microsoft.com/office/drawing/2014/main" id="{E23A7846-2E06-944A-CDAE-87B0B61DE77C}"/>
                  </a:ext>
                </a:extLst>
              </p:cNvPr>
              <p:cNvSpPr txBox="1">
                <a:spLocks noRot="1" noChangeAspect="1" noMove="1" noResize="1" noEditPoints="1" noAdjustHandles="1" noChangeArrowheads="1" noChangeShapeType="1" noTextEdit="1"/>
              </p:cNvSpPr>
              <p:nvPr/>
            </p:nvSpPr>
            <p:spPr>
              <a:xfrm>
                <a:off x="4315449" y="2129876"/>
                <a:ext cx="303225" cy="276999"/>
              </a:xfrm>
              <a:prstGeom prst="rect">
                <a:avLst/>
              </a:prstGeom>
              <a:blipFill>
                <a:blip r:embed="rId9"/>
                <a:stretch>
                  <a:fillRect l="-12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E089954-C9F8-A79B-96AD-71073C9936D8}"/>
                  </a:ext>
                </a:extLst>
              </p:cNvPr>
              <p:cNvSpPr txBox="1"/>
              <p:nvPr/>
            </p:nvSpPr>
            <p:spPr>
              <a:xfrm>
                <a:off x="3548778" y="1760544"/>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34" name="TextBox 33">
                <a:extLst>
                  <a:ext uri="{FF2B5EF4-FFF2-40B4-BE49-F238E27FC236}">
                    <a16:creationId xmlns:a16="http://schemas.microsoft.com/office/drawing/2014/main" id="{FE089954-C9F8-A79B-96AD-71073C9936D8}"/>
                  </a:ext>
                </a:extLst>
              </p:cNvPr>
              <p:cNvSpPr txBox="1">
                <a:spLocks noRot="1" noChangeAspect="1" noMove="1" noResize="1" noEditPoints="1" noAdjustHandles="1" noChangeArrowheads="1" noChangeShapeType="1" noTextEdit="1"/>
              </p:cNvSpPr>
              <p:nvPr/>
            </p:nvSpPr>
            <p:spPr>
              <a:xfrm>
                <a:off x="3548778" y="1760544"/>
                <a:ext cx="373436" cy="276999"/>
              </a:xfrm>
              <a:prstGeom prst="rect">
                <a:avLst/>
              </a:prstGeom>
              <a:blipFill>
                <a:blip r:embed="rId10"/>
                <a:stretch>
                  <a:fillRect l="-13333" r="-6667" b="-17391"/>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E3CAD49E-E5C3-ADF2-D8A8-5D61EB3ABED6}"/>
              </a:ext>
            </a:extLst>
          </p:cNvPr>
          <p:cNvGrpSpPr/>
          <p:nvPr/>
        </p:nvGrpSpPr>
        <p:grpSpPr>
          <a:xfrm>
            <a:off x="345529" y="3488614"/>
            <a:ext cx="3389967" cy="572761"/>
            <a:chOff x="523420" y="5191167"/>
            <a:chExt cx="3389967" cy="572761"/>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485E189-1C7F-9BEE-8899-E6626E83806C}"/>
                    </a:ext>
                  </a:extLst>
                </p:cNvPr>
                <p:cNvSpPr txBox="1"/>
                <p:nvPr/>
              </p:nvSpPr>
              <p:spPr>
                <a:xfrm>
                  <a:off x="523420" y="5191167"/>
                  <a:ext cx="3389967" cy="307777"/>
                </a:xfrm>
                <a:prstGeom prst="rect">
                  <a:avLst/>
                </a:prstGeom>
                <a:noFill/>
              </p:spPr>
              <p:txBody>
                <a:bodyPr wrap="non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Sub>
                    </m:oMath>
                  </a14:m>
                  <a:r>
                    <a:rPr lang="en-US" sz="1400" dirty="0"/>
                    <a:t>: 1,000,001;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1,001,000</a:t>
                  </a:r>
                </a:p>
              </p:txBody>
            </p:sp>
          </mc:Choice>
          <mc:Fallback xmlns="">
            <p:sp>
              <p:nvSpPr>
                <p:cNvPr id="40" name="TextBox 39">
                  <a:extLst>
                    <a:ext uri="{FF2B5EF4-FFF2-40B4-BE49-F238E27FC236}">
                      <a16:creationId xmlns:a16="http://schemas.microsoft.com/office/drawing/2014/main" id="{2485E189-1C7F-9BEE-8899-E6626E83806C}"/>
                    </a:ext>
                  </a:extLst>
                </p:cNvPr>
                <p:cNvSpPr txBox="1">
                  <a:spLocks noRot="1" noChangeAspect="1" noMove="1" noResize="1" noEditPoints="1" noAdjustHandles="1" noChangeArrowheads="1" noChangeShapeType="1" noTextEdit="1"/>
                </p:cNvSpPr>
                <p:nvPr/>
              </p:nvSpPr>
              <p:spPr>
                <a:xfrm>
                  <a:off x="523420" y="5191167"/>
                  <a:ext cx="3389967" cy="307777"/>
                </a:xfrm>
                <a:prstGeom prst="rect">
                  <a:avLst/>
                </a:prstGeom>
                <a:blipFill>
                  <a:blip r:embed="rId11"/>
                  <a:stretch>
                    <a:fillRect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C728084-1730-602E-D7DF-C183EE25C633}"/>
                    </a:ext>
                  </a:extLst>
                </p:cNvPr>
                <p:cNvSpPr txBox="1"/>
                <p:nvPr/>
              </p:nvSpPr>
              <p:spPr>
                <a:xfrm>
                  <a:off x="533930" y="5456151"/>
                  <a:ext cx="2146870"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𝐴</m:t>
                      </m:r>
                    </m:oMath>
                  </a14:m>
                  <a:r>
                    <a:rPr lang="en-US" sz="1400" dirty="0"/>
                    <a:t>: 1,001,001; </a:t>
                  </a:r>
                  <a14:m>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 </m:t>
                      </m:r>
                    </m:oMath>
                  </a14:m>
                  <a:r>
                    <a:rPr lang="en-US" sz="1400" dirty="0"/>
                    <a:t>2,000,001</a:t>
                  </a:r>
                </a:p>
              </p:txBody>
            </p:sp>
          </mc:Choice>
          <mc:Fallback xmlns="">
            <p:sp>
              <p:nvSpPr>
                <p:cNvPr id="41" name="TextBox 40">
                  <a:extLst>
                    <a:ext uri="{FF2B5EF4-FFF2-40B4-BE49-F238E27FC236}">
                      <a16:creationId xmlns:a16="http://schemas.microsoft.com/office/drawing/2014/main" id="{8C728084-1730-602E-D7DF-C183EE25C633}"/>
                    </a:ext>
                  </a:extLst>
                </p:cNvPr>
                <p:cNvSpPr txBox="1">
                  <a:spLocks noRot="1" noChangeAspect="1" noMove="1" noResize="1" noEditPoints="1" noAdjustHandles="1" noChangeArrowheads="1" noChangeShapeType="1" noTextEdit="1"/>
                </p:cNvSpPr>
                <p:nvPr/>
              </p:nvSpPr>
              <p:spPr>
                <a:xfrm>
                  <a:off x="533930" y="5456151"/>
                  <a:ext cx="2146870" cy="307777"/>
                </a:xfrm>
                <a:prstGeom prst="rect">
                  <a:avLst/>
                </a:prstGeom>
                <a:blipFill>
                  <a:blip r:embed="rId12"/>
                  <a:stretch>
                    <a:fillRect t="-4000" b="-20000"/>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90F2A167-0300-C40D-C486-CFC3893F3D56}"/>
              </a:ext>
            </a:extLst>
          </p:cNvPr>
          <p:cNvGrpSpPr/>
          <p:nvPr/>
        </p:nvGrpSpPr>
        <p:grpSpPr>
          <a:xfrm>
            <a:off x="4051043" y="3488614"/>
            <a:ext cx="3480627" cy="572761"/>
            <a:chOff x="4364937" y="5206932"/>
            <a:chExt cx="3480627" cy="572761"/>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6DF8DF9-11A6-956E-6ADF-49DCFA7F9A20}"/>
                    </a:ext>
                  </a:extLst>
                </p:cNvPr>
                <p:cNvSpPr txBox="1"/>
                <p:nvPr/>
              </p:nvSpPr>
              <p:spPr>
                <a:xfrm>
                  <a:off x="4375447" y="5206932"/>
                  <a:ext cx="3470117" cy="307777"/>
                </a:xfrm>
                <a:prstGeom prst="rect">
                  <a:avLst/>
                </a:prstGeom>
                <a:noFill/>
              </p:spPr>
              <p:txBody>
                <a:bodyPr wrap="none" rtlCol="0">
                  <a:spAutoFit/>
                </a:bodyPr>
                <a:lstStyle/>
                <a:p>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 </m:t>
                      </m:r>
                    </m:oMath>
                  </a14:m>
                  <a:r>
                    <a:rPr lang="en-US" sz="1400" dirty="0"/>
                    <a:t>: 1,000,001;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2</m:t>
                          </m:r>
                        </m:sub>
                        <m:sup>
                          <m:r>
                            <a:rPr lang="en-US" sz="1400" i="1">
                              <a:latin typeface="Cambria Math" panose="02040503050406030204" pitchFamily="18" charset="0"/>
                            </a:rPr>
                            <m:t>′</m:t>
                          </m:r>
                        </m:sup>
                      </m:sSubSup>
                      <m:r>
                        <a:rPr lang="en-US" sz="1400" i="1">
                          <a:latin typeface="Cambria Math" panose="02040503050406030204" pitchFamily="18" charset="0"/>
                        </a:rPr>
                        <m:t> </m:t>
                      </m:r>
                    </m:oMath>
                  </a14:m>
                  <a:r>
                    <a:rPr lang="en-US" sz="1400" dirty="0"/>
                    <a:t>: 1,001,000;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3</m:t>
                          </m:r>
                        </m:sub>
                        <m:sup>
                          <m:r>
                            <a:rPr lang="en-US" sz="1400" i="1">
                              <a:latin typeface="Cambria Math" panose="02040503050406030204" pitchFamily="18" charset="0"/>
                            </a:rPr>
                            <m:t>′</m:t>
                          </m:r>
                        </m:sup>
                      </m:sSubSup>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a:t>
                  </a:r>
                </a:p>
              </p:txBody>
            </p:sp>
          </mc:Choice>
          <mc:Fallback xmlns="">
            <p:sp>
              <p:nvSpPr>
                <p:cNvPr id="42" name="TextBox 41">
                  <a:extLst>
                    <a:ext uri="{FF2B5EF4-FFF2-40B4-BE49-F238E27FC236}">
                      <a16:creationId xmlns:a16="http://schemas.microsoft.com/office/drawing/2014/main" id="{46DF8DF9-11A6-956E-6ADF-49DCFA7F9A20}"/>
                    </a:ext>
                  </a:extLst>
                </p:cNvPr>
                <p:cNvSpPr txBox="1">
                  <a:spLocks noRot="1" noChangeAspect="1" noMove="1" noResize="1" noEditPoints="1" noAdjustHandles="1" noChangeArrowheads="1" noChangeShapeType="1" noTextEdit="1"/>
                </p:cNvSpPr>
                <p:nvPr/>
              </p:nvSpPr>
              <p:spPr>
                <a:xfrm>
                  <a:off x="4375447" y="5206932"/>
                  <a:ext cx="3470117" cy="307777"/>
                </a:xfrm>
                <a:prstGeom prst="rect">
                  <a:avLst/>
                </a:prstGeom>
                <a:blipFill>
                  <a:blip r:embed="rId13"/>
                  <a:stretch>
                    <a:fillRect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E9B63F3-CE07-9784-CFB1-B3297B76E4A8}"/>
                    </a:ext>
                  </a:extLst>
                </p:cNvPr>
                <p:cNvSpPr txBox="1"/>
                <p:nvPr/>
              </p:nvSpPr>
              <p:spPr>
                <a:xfrm>
                  <a:off x="4364937" y="5471916"/>
                  <a:ext cx="2179507"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𝑋</m:t>
                      </m:r>
                      <m:r>
                        <a:rPr lang="en-US" sz="1400" b="0" i="1" smtClean="0">
                          <a:latin typeface="Cambria Math" panose="02040503050406030204" pitchFamily="18" charset="0"/>
                        </a:rPr>
                        <m:t> </m:t>
                      </m:r>
                    </m:oMath>
                  </a14:m>
                  <a:r>
                    <a:rPr lang="en-US" sz="1400" dirty="0"/>
                    <a:t>: 2,001,001;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 </m:t>
                      </m:r>
                    </m:oMath>
                  </a14:m>
                  <a:r>
                    <a:rPr lang="en-US" sz="1400" dirty="0"/>
                    <a:t>1,000,001</a:t>
                  </a:r>
                </a:p>
              </p:txBody>
            </p:sp>
          </mc:Choice>
          <mc:Fallback xmlns="">
            <p:sp>
              <p:nvSpPr>
                <p:cNvPr id="43" name="TextBox 42">
                  <a:extLst>
                    <a:ext uri="{FF2B5EF4-FFF2-40B4-BE49-F238E27FC236}">
                      <a16:creationId xmlns:a16="http://schemas.microsoft.com/office/drawing/2014/main" id="{9E9B63F3-CE07-9784-CFB1-B3297B76E4A8}"/>
                    </a:ext>
                  </a:extLst>
                </p:cNvPr>
                <p:cNvSpPr txBox="1">
                  <a:spLocks noRot="1" noChangeAspect="1" noMove="1" noResize="1" noEditPoints="1" noAdjustHandles="1" noChangeArrowheads="1" noChangeShapeType="1" noTextEdit="1"/>
                </p:cNvSpPr>
                <p:nvPr/>
              </p:nvSpPr>
              <p:spPr>
                <a:xfrm>
                  <a:off x="4364937" y="5471916"/>
                  <a:ext cx="2179507" cy="307777"/>
                </a:xfrm>
                <a:prstGeom prst="rect">
                  <a:avLst/>
                </a:prstGeom>
                <a:blipFill>
                  <a:blip r:embed="rId14"/>
                  <a:stretch>
                    <a:fillRect t="-4000" b="-20000"/>
                  </a:stretch>
                </a:blipFill>
              </p:spPr>
              <p:txBody>
                <a:bodyPr/>
                <a:lstStyle/>
                <a:p>
                  <a:r>
                    <a:rPr lang="en-US">
                      <a:noFill/>
                    </a:rPr>
                    <a:t> </a:t>
                  </a:r>
                </a:p>
              </p:txBody>
            </p:sp>
          </mc:Fallback>
        </mc:AlternateContent>
      </p:grpSp>
      <p:sp>
        <p:nvSpPr>
          <p:cNvPr id="46" name="TextBox 45">
            <a:extLst>
              <a:ext uri="{FF2B5EF4-FFF2-40B4-BE49-F238E27FC236}">
                <a16:creationId xmlns:a16="http://schemas.microsoft.com/office/drawing/2014/main" id="{E444B922-CE41-6B63-F5CC-F9EEB4766471}"/>
              </a:ext>
            </a:extLst>
          </p:cNvPr>
          <p:cNvSpPr txBox="1"/>
          <p:nvPr/>
        </p:nvSpPr>
        <p:spPr>
          <a:xfrm>
            <a:off x="309611" y="1272237"/>
            <a:ext cx="7832785" cy="369332"/>
          </a:xfrm>
          <a:prstGeom prst="rect">
            <a:avLst/>
          </a:prstGeom>
          <a:noFill/>
        </p:spPr>
        <p:txBody>
          <a:bodyPr wrap="none" rtlCol="0">
            <a:spAutoFit/>
          </a:bodyPr>
          <a:lstStyle/>
          <a:p>
            <a:r>
              <a:rPr lang="en-US" dirty="0"/>
              <a:t>1. Sort the rows of columns of the matrices by their order independent encodings.</a:t>
            </a:r>
          </a:p>
        </p:txBody>
      </p:sp>
      <p:graphicFrame>
        <p:nvGraphicFramePr>
          <p:cNvPr id="49" name="Table 48">
            <a:extLst>
              <a:ext uri="{FF2B5EF4-FFF2-40B4-BE49-F238E27FC236}">
                <a16:creationId xmlns:a16="http://schemas.microsoft.com/office/drawing/2014/main" id="{F65F09B3-FA0A-A947-3A08-34E0166C5B2B}"/>
              </a:ext>
            </a:extLst>
          </p:cNvPr>
          <p:cNvGraphicFramePr>
            <a:graphicFrameLocks noGrp="1"/>
          </p:cNvGraphicFramePr>
          <p:nvPr>
            <p:extLst>
              <p:ext uri="{D42A27DB-BD31-4B8C-83A1-F6EECF244321}">
                <p14:modId xmlns:p14="http://schemas.microsoft.com/office/powerpoint/2010/main" val="1630070486"/>
              </p:ext>
            </p:extLst>
          </p:nvPr>
        </p:nvGraphicFramePr>
        <p:xfrm>
          <a:off x="1297943" y="5115028"/>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37A72DC-79FA-C11E-BB30-295FB4FE8486}"/>
                  </a:ext>
                </a:extLst>
              </p:cNvPr>
              <p:cNvSpPr txBox="1"/>
              <p:nvPr/>
            </p:nvSpPr>
            <p:spPr>
              <a:xfrm>
                <a:off x="1536068" y="623957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50" name="TextBox 49">
                <a:extLst>
                  <a:ext uri="{FF2B5EF4-FFF2-40B4-BE49-F238E27FC236}">
                    <a16:creationId xmlns:a16="http://schemas.microsoft.com/office/drawing/2014/main" id="{B37A72DC-79FA-C11E-BB30-295FB4FE8486}"/>
                  </a:ext>
                </a:extLst>
              </p:cNvPr>
              <p:cNvSpPr txBox="1">
                <a:spLocks noRot="1" noChangeAspect="1" noMove="1" noResize="1" noEditPoints="1" noAdjustHandles="1" noChangeArrowheads="1" noChangeShapeType="1" noTextEdit="1"/>
              </p:cNvSpPr>
              <p:nvPr/>
            </p:nvSpPr>
            <p:spPr>
              <a:xfrm>
                <a:off x="1536068" y="6239571"/>
                <a:ext cx="303736" cy="276999"/>
              </a:xfrm>
              <a:prstGeom prst="rect">
                <a:avLst/>
              </a:prstGeom>
              <a:blipFill>
                <a:blip r:embed="rId15"/>
                <a:stretch>
                  <a:fillRect l="-16000" r="-4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E02B6A3-637F-EAF6-4898-5DC9D5A4BCDA}"/>
                  </a:ext>
                </a:extLst>
              </p:cNvPr>
              <p:cNvSpPr txBox="1"/>
              <p:nvPr/>
            </p:nvSpPr>
            <p:spPr>
              <a:xfrm>
                <a:off x="1520303" y="588747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1" name="TextBox 50">
                <a:extLst>
                  <a:ext uri="{FF2B5EF4-FFF2-40B4-BE49-F238E27FC236}">
                    <a16:creationId xmlns:a16="http://schemas.microsoft.com/office/drawing/2014/main" id="{AE02B6A3-637F-EAF6-4898-5DC9D5A4BCDA}"/>
                  </a:ext>
                </a:extLst>
              </p:cNvPr>
              <p:cNvSpPr txBox="1">
                <a:spLocks noRot="1" noChangeAspect="1" noMove="1" noResize="1" noEditPoints="1" noAdjustHandles="1" noChangeArrowheads="1" noChangeShapeType="1" noTextEdit="1"/>
              </p:cNvSpPr>
              <p:nvPr/>
            </p:nvSpPr>
            <p:spPr>
              <a:xfrm>
                <a:off x="1520303" y="5887472"/>
                <a:ext cx="303736" cy="276999"/>
              </a:xfrm>
              <a:prstGeom prst="rect">
                <a:avLst/>
              </a:prstGeom>
              <a:blipFill>
                <a:blip r:embed="rId16"/>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1BD9231-EC02-2B63-4F8F-9E60410E0A93}"/>
                  </a:ext>
                </a:extLst>
              </p:cNvPr>
              <p:cNvSpPr txBox="1"/>
              <p:nvPr/>
            </p:nvSpPr>
            <p:spPr>
              <a:xfrm>
                <a:off x="1562348" y="5509106"/>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52" name="TextBox 51">
                <a:extLst>
                  <a:ext uri="{FF2B5EF4-FFF2-40B4-BE49-F238E27FC236}">
                    <a16:creationId xmlns:a16="http://schemas.microsoft.com/office/drawing/2014/main" id="{D1BD9231-EC02-2B63-4F8F-9E60410E0A93}"/>
                  </a:ext>
                </a:extLst>
              </p:cNvPr>
              <p:cNvSpPr txBox="1">
                <a:spLocks noRot="1" noChangeAspect="1" noMove="1" noResize="1" noEditPoints="1" noAdjustHandles="1" noChangeArrowheads="1" noChangeShapeType="1" noTextEdit="1"/>
              </p:cNvSpPr>
              <p:nvPr/>
            </p:nvSpPr>
            <p:spPr>
              <a:xfrm>
                <a:off x="1562348" y="5509106"/>
                <a:ext cx="298415" cy="276999"/>
              </a:xfrm>
              <a:prstGeom prst="rect">
                <a:avLst/>
              </a:prstGeom>
              <a:blipFill>
                <a:blip r:embed="rId17"/>
                <a:stretch>
                  <a:fillRect l="-12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2DB22CC-8F09-74A0-818C-7FFD1FB8A9F7}"/>
                  </a:ext>
                </a:extLst>
              </p:cNvPr>
              <p:cNvSpPr txBox="1"/>
              <p:nvPr/>
            </p:nvSpPr>
            <p:spPr>
              <a:xfrm>
                <a:off x="668873" y="5115028"/>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53" name="TextBox 52">
                <a:extLst>
                  <a:ext uri="{FF2B5EF4-FFF2-40B4-BE49-F238E27FC236}">
                    <a16:creationId xmlns:a16="http://schemas.microsoft.com/office/drawing/2014/main" id="{52DB22CC-8F09-74A0-818C-7FFD1FB8A9F7}"/>
                  </a:ext>
                </a:extLst>
              </p:cNvPr>
              <p:cNvSpPr txBox="1">
                <a:spLocks noRot="1" noChangeAspect="1" noMove="1" noResize="1" noEditPoints="1" noAdjustHandles="1" noChangeArrowheads="1" noChangeShapeType="1" noTextEdit="1"/>
              </p:cNvSpPr>
              <p:nvPr/>
            </p:nvSpPr>
            <p:spPr>
              <a:xfrm>
                <a:off x="668873" y="5115028"/>
                <a:ext cx="373436" cy="276999"/>
              </a:xfrm>
              <a:prstGeom prst="rect">
                <a:avLst/>
              </a:prstGeom>
              <a:blipFill>
                <a:blip r:embed="rId18"/>
                <a:stretch>
                  <a:fillRect l="-12903" r="-3226" b="-17391"/>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13EB92E3-081E-88B8-E85B-CE48D981CB15}"/>
              </a:ext>
            </a:extLst>
          </p:cNvPr>
          <p:cNvSpPr txBox="1"/>
          <p:nvPr/>
        </p:nvSpPr>
        <p:spPr>
          <a:xfrm>
            <a:off x="220718" y="5507421"/>
            <a:ext cx="914033" cy="307777"/>
          </a:xfrm>
          <a:prstGeom prst="rect">
            <a:avLst/>
          </a:prstGeom>
          <a:noFill/>
        </p:spPr>
        <p:txBody>
          <a:bodyPr wrap="none" rtlCol="0">
            <a:spAutoFit/>
          </a:bodyPr>
          <a:lstStyle/>
          <a:p>
            <a:r>
              <a:rPr lang="en-US" sz="1400" dirty="0"/>
              <a:t>1,000,001</a:t>
            </a:r>
          </a:p>
        </p:txBody>
      </p:sp>
      <p:sp>
        <p:nvSpPr>
          <p:cNvPr id="56" name="TextBox 55">
            <a:extLst>
              <a:ext uri="{FF2B5EF4-FFF2-40B4-BE49-F238E27FC236}">
                <a16:creationId xmlns:a16="http://schemas.microsoft.com/office/drawing/2014/main" id="{8A2CB7AC-436D-B39A-715C-B94D4CC7F47D}"/>
              </a:ext>
            </a:extLst>
          </p:cNvPr>
          <p:cNvSpPr txBox="1"/>
          <p:nvPr/>
        </p:nvSpPr>
        <p:spPr>
          <a:xfrm>
            <a:off x="186185" y="5886183"/>
            <a:ext cx="1045084" cy="307777"/>
          </a:xfrm>
          <a:prstGeom prst="rect">
            <a:avLst/>
          </a:prstGeom>
          <a:noFill/>
        </p:spPr>
        <p:txBody>
          <a:bodyPr wrap="square">
            <a:spAutoFit/>
          </a:bodyPr>
          <a:lstStyle/>
          <a:p>
            <a:r>
              <a:rPr lang="en-US" sz="1400" dirty="0"/>
              <a:t>1,000,001</a:t>
            </a:r>
          </a:p>
        </p:txBody>
      </p:sp>
      <p:sp>
        <p:nvSpPr>
          <p:cNvPr id="57" name="TextBox 56">
            <a:extLst>
              <a:ext uri="{FF2B5EF4-FFF2-40B4-BE49-F238E27FC236}">
                <a16:creationId xmlns:a16="http://schemas.microsoft.com/office/drawing/2014/main" id="{96F61A37-D9B9-056A-65C1-413CBAA6DA97}"/>
              </a:ext>
            </a:extLst>
          </p:cNvPr>
          <p:cNvSpPr txBox="1"/>
          <p:nvPr/>
        </p:nvSpPr>
        <p:spPr>
          <a:xfrm>
            <a:off x="170420" y="6248792"/>
            <a:ext cx="1045084" cy="307777"/>
          </a:xfrm>
          <a:prstGeom prst="rect">
            <a:avLst/>
          </a:prstGeom>
          <a:noFill/>
        </p:spPr>
        <p:txBody>
          <a:bodyPr wrap="square">
            <a:spAutoFit/>
          </a:bodyPr>
          <a:lstStyle/>
          <a:p>
            <a:r>
              <a:rPr lang="en-US" sz="1400" dirty="0"/>
              <a:t>1,001,000</a:t>
            </a:r>
          </a:p>
        </p:txBody>
      </p:sp>
      <p:sp>
        <p:nvSpPr>
          <p:cNvPr id="59" name="TextBox 58">
            <a:extLst>
              <a:ext uri="{FF2B5EF4-FFF2-40B4-BE49-F238E27FC236}">
                <a16:creationId xmlns:a16="http://schemas.microsoft.com/office/drawing/2014/main" id="{2181E07C-C12F-C435-A821-C0282B171E95}"/>
              </a:ext>
            </a:extLst>
          </p:cNvPr>
          <p:cNvSpPr txBox="1"/>
          <p:nvPr/>
        </p:nvSpPr>
        <p:spPr>
          <a:xfrm rot="5400000">
            <a:off x="2403644" y="4567866"/>
            <a:ext cx="915711" cy="307777"/>
          </a:xfrm>
          <a:prstGeom prst="rect">
            <a:avLst/>
          </a:prstGeom>
          <a:noFill/>
        </p:spPr>
        <p:txBody>
          <a:bodyPr wrap="square">
            <a:spAutoFit/>
          </a:bodyPr>
          <a:lstStyle/>
          <a:p>
            <a:r>
              <a:rPr lang="en-US" sz="1400" dirty="0"/>
              <a:t>2,000,001</a:t>
            </a:r>
          </a:p>
        </p:txBody>
      </p:sp>
      <p:sp>
        <p:nvSpPr>
          <p:cNvPr id="60" name="TextBox 59">
            <a:extLst>
              <a:ext uri="{FF2B5EF4-FFF2-40B4-BE49-F238E27FC236}">
                <a16:creationId xmlns:a16="http://schemas.microsoft.com/office/drawing/2014/main" id="{F9C6C992-9E4B-38A6-3E5C-785115D5FE71}"/>
              </a:ext>
            </a:extLst>
          </p:cNvPr>
          <p:cNvSpPr txBox="1"/>
          <p:nvPr/>
        </p:nvSpPr>
        <p:spPr>
          <a:xfrm rot="5400000">
            <a:off x="1823618" y="4569388"/>
            <a:ext cx="915711" cy="307777"/>
          </a:xfrm>
          <a:prstGeom prst="rect">
            <a:avLst/>
          </a:prstGeom>
          <a:noFill/>
        </p:spPr>
        <p:txBody>
          <a:bodyPr wrap="square">
            <a:spAutoFit/>
          </a:bodyPr>
          <a:lstStyle/>
          <a:p>
            <a:r>
              <a:rPr lang="en-US" sz="1400" dirty="0"/>
              <a:t>1,001,001</a:t>
            </a:r>
          </a:p>
        </p:txBody>
      </p:sp>
      <p:graphicFrame>
        <p:nvGraphicFramePr>
          <p:cNvPr id="61" name="Table 60">
            <a:extLst>
              <a:ext uri="{FF2B5EF4-FFF2-40B4-BE49-F238E27FC236}">
                <a16:creationId xmlns:a16="http://schemas.microsoft.com/office/drawing/2014/main" id="{B3F53F42-BCDA-BC3A-A992-07B7CB912B05}"/>
              </a:ext>
            </a:extLst>
          </p:cNvPr>
          <p:cNvGraphicFramePr>
            <a:graphicFrameLocks noGrp="1"/>
          </p:cNvGraphicFramePr>
          <p:nvPr>
            <p:extLst>
              <p:ext uri="{D42A27DB-BD31-4B8C-83A1-F6EECF244321}">
                <p14:modId xmlns:p14="http://schemas.microsoft.com/office/powerpoint/2010/main" val="3712033808"/>
              </p:ext>
            </p:extLst>
          </p:nvPr>
        </p:nvGraphicFramePr>
        <p:xfrm>
          <a:off x="5128234" y="5170195"/>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7E68331-D015-9F91-6F3F-153D56CFEE06}"/>
                  </a:ext>
                </a:extLst>
              </p:cNvPr>
              <p:cNvSpPr txBox="1"/>
              <p:nvPr/>
            </p:nvSpPr>
            <p:spPr>
              <a:xfrm>
                <a:off x="5366359" y="629473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62" name="TextBox 61">
                <a:extLst>
                  <a:ext uri="{FF2B5EF4-FFF2-40B4-BE49-F238E27FC236}">
                    <a16:creationId xmlns:a16="http://schemas.microsoft.com/office/drawing/2014/main" id="{67E68331-D015-9F91-6F3F-153D56CFEE06}"/>
                  </a:ext>
                </a:extLst>
              </p:cNvPr>
              <p:cNvSpPr txBox="1">
                <a:spLocks noRot="1" noChangeAspect="1" noMove="1" noResize="1" noEditPoints="1" noAdjustHandles="1" noChangeArrowheads="1" noChangeShapeType="1" noTextEdit="1"/>
              </p:cNvSpPr>
              <p:nvPr/>
            </p:nvSpPr>
            <p:spPr>
              <a:xfrm>
                <a:off x="5366359" y="6294738"/>
                <a:ext cx="303736" cy="276999"/>
              </a:xfrm>
              <a:prstGeom prst="rect">
                <a:avLst/>
              </a:prstGeom>
              <a:blipFill>
                <a:blip r:embed="rId19"/>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AB34D2D-28C0-5BDF-1098-69A66A952FBD}"/>
                  </a:ext>
                </a:extLst>
              </p:cNvPr>
              <p:cNvSpPr txBox="1"/>
              <p:nvPr/>
            </p:nvSpPr>
            <p:spPr>
              <a:xfrm>
                <a:off x="5350594" y="5942639"/>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63" name="TextBox 62">
                <a:extLst>
                  <a:ext uri="{FF2B5EF4-FFF2-40B4-BE49-F238E27FC236}">
                    <a16:creationId xmlns:a16="http://schemas.microsoft.com/office/drawing/2014/main" id="{4AB34D2D-28C0-5BDF-1098-69A66A952FBD}"/>
                  </a:ext>
                </a:extLst>
              </p:cNvPr>
              <p:cNvSpPr txBox="1">
                <a:spLocks noRot="1" noChangeAspect="1" noMove="1" noResize="1" noEditPoints="1" noAdjustHandles="1" noChangeArrowheads="1" noChangeShapeType="1" noTextEdit="1"/>
              </p:cNvSpPr>
              <p:nvPr/>
            </p:nvSpPr>
            <p:spPr>
              <a:xfrm>
                <a:off x="5350594" y="5942639"/>
                <a:ext cx="303736" cy="276999"/>
              </a:xfrm>
              <a:prstGeom prst="rect">
                <a:avLst/>
              </a:prstGeom>
              <a:blipFill>
                <a:blip r:embed="rId20"/>
                <a:stretch>
                  <a:fillRect l="-16000" r="-4000"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BBEB658-D6FC-D6BA-2A0B-A37266264E83}"/>
                  </a:ext>
                </a:extLst>
              </p:cNvPr>
              <p:cNvSpPr txBox="1"/>
              <p:nvPr/>
            </p:nvSpPr>
            <p:spPr>
              <a:xfrm>
                <a:off x="5392639" y="5564273"/>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64" name="TextBox 63">
                <a:extLst>
                  <a:ext uri="{FF2B5EF4-FFF2-40B4-BE49-F238E27FC236}">
                    <a16:creationId xmlns:a16="http://schemas.microsoft.com/office/drawing/2014/main" id="{DBBEB658-D6FC-D6BA-2A0B-A37266264E83}"/>
                  </a:ext>
                </a:extLst>
              </p:cNvPr>
              <p:cNvSpPr txBox="1">
                <a:spLocks noRot="1" noChangeAspect="1" noMove="1" noResize="1" noEditPoints="1" noAdjustHandles="1" noChangeArrowheads="1" noChangeShapeType="1" noTextEdit="1"/>
              </p:cNvSpPr>
              <p:nvPr/>
            </p:nvSpPr>
            <p:spPr>
              <a:xfrm>
                <a:off x="5392639" y="5564273"/>
                <a:ext cx="298415" cy="276999"/>
              </a:xfrm>
              <a:prstGeom prst="rect">
                <a:avLst/>
              </a:prstGeom>
              <a:blipFill>
                <a:blip r:embed="rId21"/>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EEC9824-C81A-5BA0-1EA7-EDE406B5396B}"/>
                  </a:ext>
                </a:extLst>
              </p:cNvPr>
              <p:cNvSpPr txBox="1"/>
              <p:nvPr/>
            </p:nvSpPr>
            <p:spPr>
              <a:xfrm>
                <a:off x="4499164" y="5170195"/>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65" name="TextBox 64">
                <a:extLst>
                  <a:ext uri="{FF2B5EF4-FFF2-40B4-BE49-F238E27FC236}">
                    <a16:creationId xmlns:a16="http://schemas.microsoft.com/office/drawing/2014/main" id="{2EEC9824-C81A-5BA0-1EA7-EDE406B5396B}"/>
                  </a:ext>
                </a:extLst>
              </p:cNvPr>
              <p:cNvSpPr txBox="1">
                <a:spLocks noRot="1" noChangeAspect="1" noMove="1" noResize="1" noEditPoints="1" noAdjustHandles="1" noChangeArrowheads="1" noChangeShapeType="1" noTextEdit="1"/>
              </p:cNvSpPr>
              <p:nvPr/>
            </p:nvSpPr>
            <p:spPr>
              <a:xfrm>
                <a:off x="4499164" y="5170195"/>
                <a:ext cx="373436" cy="276999"/>
              </a:xfrm>
              <a:prstGeom prst="rect">
                <a:avLst/>
              </a:prstGeom>
              <a:blipFill>
                <a:blip r:embed="rId22"/>
                <a:stretch>
                  <a:fillRect l="-13333" r="-6667" b="-13043"/>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9E9A749A-2852-835D-E100-11BC77FA6A95}"/>
              </a:ext>
            </a:extLst>
          </p:cNvPr>
          <p:cNvSpPr txBox="1"/>
          <p:nvPr/>
        </p:nvSpPr>
        <p:spPr>
          <a:xfrm>
            <a:off x="4051009" y="5562588"/>
            <a:ext cx="914033" cy="307777"/>
          </a:xfrm>
          <a:prstGeom prst="rect">
            <a:avLst/>
          </a:prstGeom>
          <a:noFill/>
        </p:spPr>
        <p:txBody>
          <a:bodyPr wrap="none" rtlCol="0">
            <a:spAutoFit/>
          </a:bodyPr>
          <a:lstStyle/>
          <a:p>
            <a:r>
              <a:rPr lang="en-US" sz="1400" dirty="0"/>
              <a:t>1,000,001</a:t>
            </a:r>
          </a:p>
        </p:txBody>
      </p:sp>
      <p:sp>
        <p:nvSpPr>
          <p:cNvPr id="67" name="TextBox 66">
            <a:extLst>
              <a:ext uri="{FF2B5EF4-FFF2-40B4-BE49-F238E27FC236}">
                <a16:creationId xmlns:a16="http://schemas.microsoft.com/office/drawing/2014/main" id="{54A913AE-95C5-0021-B1C1-2E93CCCC87DD}"/>
              </a:ext>
            </a:extLst>
          </p:cNvPr>
          <p:cNvSpPr txBox="1"/>
          <p:nvPr/>
        </p:nvSpPr>
        <p:spPr>
          <a:xfrm>
            <a:off x="4016476" y="5941350"/>
            <a:ext cx="1045084" cy="307777"/>
          </a:xfrm>
          <a:prstGeom prst="rect">
            <a:avLst/>
          </a:prstGeom>
          <a:noFill/>
        </p:spPr>
        <p:txBody>
          <a:bodyPr wrap="square">
            <a:spAutoFit/>
          </a:bodyPr>
          <a:lstStyle/>
          <a:p>
            <a:r>
              <a:rPr lang="en-US" sz="1400" dirty="0"/>
              <a:t>1,000,001</a:t>
            </a:r>
          </a:p>
        </p:txBody>
      </p:sp>
      <p:sp>
        <p:nvSpPr>
          <p:cNvPr id="68" name="TextBox 67">
            <a:extLst>
              <a:ext uri="{FF2B5EF4-FFF2-40B4-BE49-F238E27FC236}">
                <a16:creationId xmlns:a16="http://schemas.microsoft.com/office/drawing/2014/main" id="{78DB7B0F-7A74-6299-69AB-1233F6F9074C}"/>
              </a:ext>
            </a:extLst>
          </p:cNvPr>
          <p:cNvSpPr txBox="1"/>
          <p:nvPr/>
        </p:nvSpPr>
        <p:spPr>
          <a:xfrm>
            <a:off x="4000711" y="6303959"/>
            <a:ext cx="1045084" cy="307777"/>
          </a:xfrm>
          <a:prstGeom prst="rect">
            <a:avLst/>
          </a:prstGeom>
          <a:noFill/>
        </p:spPr>
        <p:txBody>
          <a:bodyPr wrap="square">
            <a:spAutoFit/>
          </a:bodyPr>
          <a:lstStyle/>
          <a:p>
            <a:r>
              <a:rPr lang="en-US" sz="1400" dirty="0"/>
              <a:t>1,001,000</a:t>
            </a:r>
          </a:p>
        </p:txBody>
      </p:sp>
      <p:sp>
        <p:nvSpPr>
          <p:cNvPr id="71" name="TextBox 70">
            <a:extLst>
              <a:ext uri="{FF2B5EF4-FFF2-40B4-BE49-F238E27FC236}">
                <a16:creationId xmlns:a16="http://schemas.microsoft.com/office/drawing/2014/main" id="{91AA713E-936A-7F5F-EA70-2EB0A38876D2}"/>
              </a:ext>
            </a:extLst>
          </p:cNvPr>
          <p:cNvSpPr txBox="1"/>
          <p:nvPr/>
        </p:nvSpPr>
        <p:spPr>
          <a:xfrm rot="5400000">
            <a:off x="6234649" y="4583632"/>
            <a:ext cx="915711" cy="307777"/>
          </a:xfrm>
          <a:prstGeom prst="rect">
            <a:avLst/>
          </a:prstGeom>
          <a:noFill/>
        </p:spPr>
        <p:txBody>
          <a:bodyPr wrap="square">
            <a:spAutoFit/>
          </a:bodyPr>
          <a:lstStyle/>
          <a:p>
            <a:r>
              <a:rPr lang="en-US" sz="1400" dirty="0"/>
              <a:t>2,000,001</a:t>
            </a:r>
          </a:p>
        </p:txBody>
      </p:sp>
      <p:sp>
        <p:nvSpPr>
          <p:cNvPr id="72" name="TextBox 71">
            <a:extLst>
              <a:ext uri="{FF2B5EF4-FFF2-40B4-BE49-F238E27FC236}">
                <a16:creationId xmlns:a16="http://schemas.microsoft.com/office/drawing/2014/main" id="{F54270F8-2C9E-A085-AF8A-E3BC9DDE4C55}"/>
              </a:ext>
            </a:extLst>
          </p:cNvPr>
          <p:cNvSpPr txBox="1"/>
          <p:nvPr/>
        </p:nvSpPr>
        <p:spPr>
          <a:xfrm rot="5400000">
            <a:off x="5654623" y="4585154"/>
            <a:ext cx="915711" cy="307777"/>
          </a:xfrm>
          <a:prstGeom prst="rect">
            <a:avLst/>
          </a:prstGeom>
          <a:noFill/>
        </p:spPr>
        <p:txBody>
          <a:bodyPr wrap="square">
            <a:spAutoFit/>
          </a:bodyPr>
          <a:lstStyle/>
          <a:p>
            <a:r>
              <a:rPr lang="en-US" sz="1400" dirty="0"/>
              <a:t>1,001,001</a:t>
            </a:r>
          </a:p>
        </p:txBody>
      </p:sp>
    </p:spTree>
    <p:extLst>
      <p:ext uri="{BB962C8B-B14F-4D97-AF65-F5344CB8AC3E}">
        <p14:creationId xmlns:p14="http://schemas.microsoft.com/office/powerpoint/2010/main" val="3184868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46895</TotalTime>
  <Words>1535</Words>
  <Application>Microsoft Macintosh PowerPoint</Application>
  <PresentationFormat>Widescreen</PresentationFormat>
  <Paragraphs>529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Courier New</vt:lpstr>
      <vt:lpstr>Office Theme</vt:lpstr>
      <vt:lpstr>Detecting Structurally Equivalent Chemical Reaction Networks</vt:lpstr>
      <vt:lpstr>Notes</vt:lpstr>
      <vt:lpstr>Structurally Identical Networks + Different Parameters = Different Oscillations (Oscillators_DOE_JUNE_12_B_41373)</vt:lpstr>
      <vt:lpstr>Structurally Identical Reaction Networks</vt:lpstr>
      <vt:lpstr>Example of Checking Permutably Identical</vt:lpstr>
      <vt:lpstr>Computational Complexity of Naïve Algorithm to Detect if Two Reaction Networks are Structurally Identical Using Stoichiometry Matrices</vt:lpstr>
      <vt:lpstr>Applying Naïve Algorithm to OscillatorDatabase</vt:lpstr>
      <vt:lpstr>Order Independent Encoding (OIE) of Arrays</vt:lpstr>
      <vt:lpstr>DSIRN: Detecting Structurally Identical Reaction Networks: 1</vt:lpstr>
      <vt:lpstr>DSIRN: Detecting Structurally Identical Reaction Networks: 2</vt:lpstr>
      <vt:lpstr>DSIRN Algorithm for Strong Identity</vt:lpstr>
      <vt:lpstr>Analysis of DSIRN Algorithm</vt:lpstr>
      <vt:lpstr>DSIRN Efficiently Clusters Structurally Identical Networks.</vt:lpstr>
      <vt:lpstr>Preliminary Analysis for OscillatorDatabase</vt:lpstr>
      <vt:lpstr>Next Steps</vt:lpstr>
      <vt:lpstr>BACKUP</vt:lpstr>
      <vt:lpstr>PowerPoint Presentation</vt:lpstr>
      <vt:lpstr>Effect of Deeper Search</vt:lpstr>
      <vt:lpstr>DSIRN: Detecting Structurally Identical Reaction Networks: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Structurally Equivalent Chemical Reaction Networks</dc:title>
  <dc:creator>Joseph Hellerstein</dc:creator>
  <cp:lastModifiedBy>Joseph Hellerstein</cp:lastModifiedBy>
  <cp:revision>142</cp:revision>
  <dcterms:created xsi:type="dcterms:W3CDTF">2024-06-02T22:53:58Z</dcterms:created>
  <dcterms:modified xsi:type="dcterms:W3CDTF">2024-07-10T21:58:21Z</dcterms:modified>
</cp:coreProperties>
</file>