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2" r:id="rId6"/>
    <p:sldId id="260" r:id="rId7"/>
    <p:sldId id="266" r:id="rId8"/>
    <p:sldId id="261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0C4D-B9E9-EF02-F32B-0F2BA987E3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2ADD4-B93C-680E-12E0-1D5432787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E0F65-D3B2-262F-8DC9-D3BF0F0B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3EAB0-78E5-9560-703A-CFCE7BCEB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B86D9-D31A-5FAF-22E8-F16F2C772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0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6279C-2CD5-256E-92DA-11684C9B5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080839-ABD0-82B2-EC3D-5A1E202CF8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BB242-DA25-9B31-45C7-606E8BE7E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A1028-8006-9C3A-123E-C0304432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E369E-BB90-D668-1AF5-4624B58C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95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32AA3D-B28C-348B-DB5B-336B7E137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B522-029D-1F2E-9C42-D5567AED0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59A88-4D03-4726-C2AC-DF71AAA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51C76-65F5-F078-9B28-66D9728EA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00316-607F-E62E-B7E5-E25DEB768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340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021F2-5099-CB26-BB94-836A9B2D8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20604-7BA9-C953-80C2-D916E5E5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17DA5-C60A-9278-E4C0-790B83B41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FC6C-F561-DFD2-4916-19E32FF2B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96EC-4277-0181-64DA-51314A45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2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32D1-2FC2-66D0-DE8E-C4E53104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4558D-0D5D-BE7E-04BC-69EEDD24C7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DEBF9-252E-1145-97F9-7740A74C6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522B7-31C4-3F68-A6CF-EF5F49EF6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2208E-0BE7-870F-F7E2-A3AF35F5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4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BFBB9-9D6B-D94E-889F-332F01CED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83D5F-4197-87ED-0A1A-68C16AE51D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800275-015A-A097-59CB-E9A5C29144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24B1C-40B4-E93C-5744-1E445FF1A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369EA-4E9E-1A42-6D6E-30C3CCB63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E1C1-1A63-A82B-5370-B808C20EE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8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D67B-660D-7EC5-7D34-B0E7D36AF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3FDA-3BDD-2C77-5B52-CF8ED7F66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00F68-2803-ACBB-987C-813FFE50CA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ACC5F1-50EB-B970-F49D-BAC0D92FE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FD1F30-DD57-D627-A071-DD98E95D1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7CE5D-BD4E-F7D7-51A9-C92EBDDC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D64950-1341-85EE-2DC8-167D3926E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4DB5FB-36DE-42CF-EE33-63B6E9E7C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531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BB45-F027-F81E-03F3-BB9BDB212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8D6EAC-54CE-381F-87BA-8F90DAEB4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E1D32-26BF-8650-68E1-2E7488D3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844385-6B57-2720-C102-DE1128249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020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528FE-9ECC-DCB6-31B1-83CB50E4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F78117-4041-2A06-A4CB-70F03F82F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749C0-2B95-344E-261E-2D38F28E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9A6AB-BF56-CB49-2137-BDA6BAEB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F849F-D0B1-E2AA-1756-EF58F08A6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361B88-7712-BC43-C4CF-121922063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EC94-6F9F-7F02-F1FC-E38B69777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918E2-656B-4AB1-1A2B-7E5D8BFE9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3E93A-3E9D-4201-CCBA-193E54DD5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11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544E-9B77-B57A-4659-709DC16AE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F2238-BBBE-D056-860D-3CA457ADB3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55E83-307D-6AB8-AD23-1A17DF1BC1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BD411-4940-E607-7D16-C6811C0F8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46FB8-3AFF-A5AD-CD74-0B229B665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2A3F0-A38D-5B7E-5A27-A2E28D3E7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15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BC928D-18E4-22FE-17B9-5F6B6907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C5BE5-A750-F8D6-2AF9-5CC9E0B32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EC3C9-DA93-6CA0-7D9C-E0D288B5D4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0C7FA-FCC8-2F46-A692-10E7DCE20533}" type="datetimeFigureOut">
              <a:rPr lang="en-US" smtClean="0"/>
              <a:t>6/2/24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F643A-A301-0C7A-7961-FD3B915B2F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C9CA-A38D-67B0-C036-AC38873EC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5705-10F6-A64A-9CD2-535B33A75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2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66.png"/><Relationship Id="rId3" Type="http://schemas.openxmlformats.org/officeDocument/2006/relationships/image" Target="../media/image45.png"/><Relationship Id="rId7" Type="http://schemas.openxmlformats.org/officeDocument/2006/relationships/image" Target="../media/image117.png"/><Relationship Id="rId12" Type="http://schemas.openxmlformats.org/officeDocument/2006/relationships/image" Target="../media/image8.png"/><Relationship Id="rId17" Type="http://schemas.openxmlformats.org/officeDocument/2006/relationships/image" Target="../media/image126.png"/><Relationship Id="rId2" Type="http://schemas.openxmlformats.org/officeDocument/2006/relationships/image" Target="../media/image115.png"/><Relationship Id="rId16" Type="http://schemas.openxmlformats.org/officeDocument/2006/relationships/image" Target="../media/image1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121.png"/><Relationship Id="rId5" Type="http://schemas.openxmlformats.org/officeDocument/2006/relationships/image" Target="../media/image40.png"/><Relationship Id="rId15" Type="http://schemas.openxmlformats.org/officeDocument/2006/relationships/image" Target="../media/image124.png"/><Relationship Id="rId10" Type="http://schemas.openxmlformats.org/officeDocument/2006/relationships/image" Target="../media/image120.png"/><Relationship Id="rId4" Type="http://schemas.openxmlformats.org/officeDocument/2006/relationships/image" Target="../media/image116.png"/><Relationship Id="rId9" Type="http://schemas.openxmlformats.org/officeDocument/2006/relationships/image" Target="../media/image119.png"/><Relationship Id="rId14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8.png"/><Relationship Id="rId21" Type="http://schemas.openxmlformats.org/officeDocument/2006/relationships/image" Target="../media/image94.png"/><Relationship Id="rId7" Type="http://schemas.openxmlformats.org/officeDocument/2006/relationships/image" Target="../media/image82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7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1.png"/><Relationship Id="rId11" Type="http://schemas.openxmlformats.org/officeDocument/2006/relationships/image" Target="../media/image84.png"/><Relationship Id="rId5" Type="http://schemas.openxmlformats.org/officeDocument/2006/relationships/image" Target="../media/image80.png"/><Relationship Id="rId15" Type="http://schemas.openxmlformats.org/officeDocument/2006/relationships/image" Target="../media/image88.png"/><Relationship Id="rId10" Type="http://schemas.openxmlformats.org/officeDocument/2006/relationships/image" Target="../media/image41.png"/><Relationship Id="rId19" Type="http://schemas.openxmlformats.org/officeDocument/2006/relationships/image" Target="../media/image92.png"/><Relationship Id="rId4" Type="http://schemas.openxmlformats.org/officeDocument/2006/relationships/image" Target="../media/image79.png"/><Relationship Id="rId9" Type="http://schemas.openxmlformats.org/officeDocument/2006/relationships/image" Target="../media/image83.png"/><Relationship Id="rId14" Type="http://schemas.openxmlformats.org/officeDocument/2006/relationships/image" Target="../media/image87.png"/><Relationship Id="rId22" Type="http://schemas.openxmlformats.org/officeDocument/2006/relationships/image" Target="../media/image9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7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10.png"/><Relationship Id="rId2" Type="http://schemas.openxmlformats.org/officeDocument/2006/relationships/image" Target="../media/image96.png"/><Relationship Id="rId16" Type="http://schemas.openxmlformats.org/officeDocument/2006/relationships/image" Target="../media/image109.png"/><Relationship Id="rId20" Type="http://schemas.openxmlformats.org/officeDocument/2006/relationships/image" Target="../media/image1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40.png"/><Relationship Id="rId15" Type="http://schemas.openxmlformats.org/officeDocument/2006/relationships/image" Target="../media/image108.png"/><Relationship Id="rId10" Type="http://schemas.openxmlformats.org/officeDocument/2006/relationships/image" Target="../media/image103.png"/><Relationship Id="rId19" Type="http://schemas.openxmlformats.org/officeDocument/2006/relationships/image" Target="../media/image112.png"/><Relationship Id="rId4" Type="http://schemas.openxmlformats.org/officeDocument/2006/relationships/image" Target="../media/image98.png"/><Relationship Id="rId9" Type="http://schemas.openxmlformats.org/officeDocument/2006/relationships/image" Target="../media/image102.png"/><Relationship Id="rId14" Type="http://schemas.openxmlformats.org/officeDocument/2006/relationships/image" Target="../media/image10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619EE-9E5C-7A4B-7A6A-B30FF06164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Detecting Structurally Equivalent Chemical Reaction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31E9BF-54F7-C730-2A04-50A0C6A076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071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BA15F-6CAF-9E3C-36AC-5FF6ACBC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238020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/>
        </p:nvGraphicFramePr>
        <p:xfrm>
          <a:off x="1031633" y="169569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269758" y="282023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758" y="2820234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2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253993" y="246813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993" y="2468135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296038" y="208976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6038" y="2089769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02258" y="1695691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58" y="1695691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154103" y="2088084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19570" y="246684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03805" y="2829455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137334" y="114852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557308" y="115005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/>
        </p:nvGraphicFramePr>
        <p:xfrm>
          <a:off x="4162136" y="175085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4400261" y="287540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261" y="2875401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4384496" y="252330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496" y="2523302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4426541" y="214493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541" y="2144936"/>
                <a:ext cx="298415" cy="276999"/>
              </a:xfrm>
              <a:prstGeom prst="rect">
                <a:avLst/>
              </a:prstGeom>
              <a:blipFill>
                <a:blip r:embed="rId8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3764294" y="175085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294" y="1750858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3316139" y="214325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3281606" y="252201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3265841" y="288462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5268551" y="11642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4688525" y="1165817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/>
              <p:nvPr/>
            </p:nvSpPr>
            <p:spPr>
              <a:xfrm>
                <a:off x="3045070" y="2422758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070" y="2422758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6667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84B3C0-64E4-5C7F-463B-5AD91EDE6C3C}"/>
              </a:ext>
            </a:extLst>
          </p:cNvPr>
          <p:cNvSpPr txBox="1"/>
          <p:nvPr/>
        </p:nvSpPr>
        <p:spPr>
          <a:xfrm>
            <a:off x="3022872" y="212309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7D536-5263-4993-0167-F6ABFC8E0407}"/>
              </a:ext>
            </a:extLst>
          </p:cNvPr>
          <p:cNvGraphicFramePr>
            <a:graphicFrameLocks noGrp="1"/>
          </p:cNvGraphicFramePr>
          <p:nvPr/>
        </p:nvGraphicFramePr>
        <p:xfrm>
          <a:off x="1177077" y="464383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/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202" y="5768378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/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437" y="5416279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/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1482" y="5037913"/>
                <a:ext cx="298415" cy="276999"/>
              </a:xfrm>
              <a:prstGeom prst="rect">
                <a:avLst/>
              </a:prstGeom>
              <a:blipFill>
                <a:blip r:embed="rId13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/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702" y="4643835"/>
                <a:ext cx="373436" cy="276999"/>
              </a:xfrm>
              <a:prstGeom prst="rect">
                <a:avLst/>
              </a:prstGeom>
              <a:blipFill>
                <a:blip r:embed="rId14"/>
                <a:stretch>
                  <a:fillRect l="-16667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8AB6E1-5B06-234C-F7D6-B019B4E3137B}"/>
              </a:ext>
            </a:extLst>
          </p:cNvPr>
          <p:cNvSpPr txBox="1"/>
          <p:nvPr/>
        </p:nvSpPr>
        <p:spPr>
          <a:xfrm>
            <a:off x="299547" y="503622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D9135-ACF8-AF40-178C-C1442CCF3E4B}"/>
              </a:ext>
            </a:extLst>
          </p:cNvPr>
          <p:cNvSpPr txBox="1"/>
          <p:nvPr/>
        </p:nvSpPr>
        <p:spPr>
          <a:xfrm>
            <a:off x="265014" y="541499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92E6-7A75-8886-7B16-007302AFD7E7}"/>
              </a:ext>
            </a:extLst>
          </p:cNvPr>
          <p:cNvSpPr txBox="1"/>
          <p:nvPr/>
        </p:nvSpPr>
        <p:spPr>
          <a:xfrm>
            <a:off x="249249" y="577759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B0411-6C79-674A-C725-2A357B5F7E6D}"/>
              </a:ext>
            </a:extLst>
          </p:cNvPr>
          <p:cNvSpPr txBox="1"/>
          <p:nvPr/>
        </p:nvSpPr>
        <p:spPr>
          <a:xfrm rot="5400000">
            <a:off x="2282778" y="4096673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7EE38-6CC5-35D3-AAFE-E9E1E0EE13B4}"/>
              </a:ext>
            </a:extLst>
          </p:cNvPr>
          <p:cNvSpPr txBox="1"/>
          <p:nvPr/>
        </p:nvSpPr>
        <p:spPr>
          <a:xfrm rot="5400000">
            <a:off x="1702752" y="4098195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DA5BD6-5FA4-DD7A-CFFB-7440285F4871}"/>
              </a:ext>
            </a:extLst>
          </p:cNvPr>
          <p:cNvGraphicFramePr>
            <a:graphicFrameLocks noGrp="1"/>
          </p:cNvGraphicFramePr>
          <p:nvPr/>
        </p:nvGraphicFramePr>
        <p:xfrm>
          <a:off x="4418791" y="4699002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/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16" y="5823545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/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151" y="5471446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/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3196" y="5093080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/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0949" y="4699002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F2513E-078F-8685-A7E9-7F3A50361A93}"/>
              </a:ext>
            </a:extLst>
          </p:cNvPr>
          <p:cNvSpPr txBox="1"/>
          <p:nvPr/>
        </p:nvSpPr>
        <p:spPr>
          <a:xfrm>
            <a:off x="3572794" y="509139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F9A8-82D9-0F41-CEB8-57C8E30FDADD}"/>
              </a:ext>
            </a:extLst>
          </p:cNvPr>
          <p:cNvSpPr txBox="1"/>
          <p:nvPr/>
        </p:nvSpPr>
        <p:spPr>
          <a:xfrm>
            <a:off x="3538261" y="5470157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8425D-0D54-06E3-71F0-4509887BA607}"/>
              </a:ext>
            </a:extLst>
          </p:cNvPr>
          <p:cNvSpPr txBox="1"/>
          <p:nvPr/>
        </p:nvSpPr>
        <p:spPr>
          <a:xfrm>
            <a:off x="3522496" y="583276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43E7D-6E74-6F05-CFCE-931F07F929C3}"/>
              </a:ext>
            </a:extLst>
          </p:cNvPr>
          <p:cNvSpPr txBox="1"/>
          <p:nvPr/>
        </p:nvSpPr>
        <p:spPr>
          <a:xfrm rot="5400000">
            <a:off x="5525206" y="4112439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DAAE4-FF60-F9C8-2B5A-6F4FD279020C}"/>
              </a:ext>
            </a:extLst>
          </p:cNvPr>
          <p:cNvSpPr txBox="1"/>
          <p:nvPr/>
        </p:nvSpPr>
        <p:spPr>
          <a:xfrm rot="5400000">
            <a:off x="4945180" y="4113961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/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657" y="5370902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5789" r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048B-F939-39F8-4D8F-D872C8A62D8B}"/>
              </a:ext>
            </a:extLst>
          </p:cNvPr>
          <p:cNvSpPr txBox="1"/>
          <p:nvPr/>
        </p:nvSpPr>
        <p:spPr>
          <a:xfrm>
            <a:off x="3242459" y="5071234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2C828C1-54FE-418D-EE21-4ACC626F550E}"/>
              </a:ext>
            </a:extLst>
          </p:cNvPr>
          <p:cNvGrpSpPr>
            <a:grpSpLocks noChangeAspect="1"/>
          </p:cNvGrpSpPr>
          <p:nvPr/>
        </p:nvGrpSpPr>
        <p:grpSpPr>
          <a:xfrm rot="10800000">
            <a:off x="97462" y="5245283"/>
            <a:ext cx="274320" cy="201065"/>
            <a:chOff x="6509000" y="4866820"/>
            <a:chExt cx="480379" cy="352097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52D84BD-6937-7A26-BD59-5729288B46C7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99CB0E9-44FC-9F09-16BB-6E7302498A84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DD044F4A-E1BC-A3C8-41F4-7343F4426123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1152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/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24F83B9-C982-BAF5-3DA4-A7A6ABFD4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220719"/>
                <a:ext cx="1077924" cy="276999"/>
              </a:xfrm>
              <a:prstGeom prst="rect">
                <a:avLst/>
              </a:prstGeom>
              <a:blipFill>
                <a:blip r:embed="rId2"/>
                <a:stretch>
                  <a:fillRect l="-4651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/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392C30-2C8C-6F3E-DA1C-C480C6BA0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586884"/>
                <a:ext cx="1083245" cy="276999"/>
              </a:xfrm>
              <a:prstGeom prst="rect">
                <a:avLst/>
              </a:prstGeom>
              <a:blipFill>
                <a:blip r:embed="rId3"/>
                <a:stretch>
                  <a:fillRect l="-4651" t="-8696" r="-465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/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41E65C-9077-0348-3474-F0B7AAB80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7" y="953049"/>
                <a:ext cx="871008" cy="276999"/>
              </a:xfrm>
              <a:prstGeom prst="rect">
                <a:avLst/>
              </a:prstGeom>
              <a:blipFill>
                <a:blip r:embed="rId4"/>
                <a:stretch>
                  <a:fillRect l="-5797" t="-4348" r="-57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/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C2DCFE-AFC8-474A-807C-4CCDD8C4A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220719"/>
                <a:ext cx="1071127" cy="276999"/>
              </a:xfrm>
              <a:prstGeom prst="rect">
                <a:avLst/>
              </a:prstGeom>
              <a:blipFill>
                <a:blip r:embed="rId5"/>
                <a:stretch>
                  <a:fillRect l="-3488" t="-8696" r="-3488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/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4C4985D-95BA-24C0-A065-F10C4FA32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953048"/>
                <a:ext cx="1076449" cy="276999"/>
              </a:xfrm>
              <a:prstGeom prst="rect">
                <a:avLst/>
              </a:prstGeom>
              <a:blipFill>
                <a:blip r:embed="rId6"/>
                <a:stretch>
                  <a:fillRect l="-3488" t="-4348" r="-4651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/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29974A0-4DA1-46A4-ADF4-BF4F58692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986" y="586883"/>
                <a:ext cx="867225" cy="276999"/>
              </a:xfrm>
              <a:prstGeom prst="rect">
                <a:avLst/>
              </a:prstGeom>
              <a:blipFill>
                <a:blip r:embed="rId7"/>
                <a:stretch>
                  <a:fillRect l="-4286" t="-8696" r="-428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57E437-7CCD-5FB8-72C4-9172CDCC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719747"/>
              </p:ext>
            </p:extLst>
          </p:nvPr>
        </p:nvGraphicFramePr>
        <p:xfrm>
          <a:off x="1038897" y="165730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/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C3025C4-0702-06AE-ACEB-7B3190F11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22" y="2781843"/>
                <a:ext cx="303738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/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6FA8E8-06C2-C916-4982-80F0A8EF9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1257" y="2429744"/>
                <a:ext cx="303736" cy="276999"/>
              </a:xfrm>
              <a:prstGeom prst="rect">
                <a:avLst/>
              </a:prstGeom>
              <a:blipFill>
                <a:blip r:embed="rId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/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CFD835-752C-7B51-E269-19FC275BFE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302" y="2051378"/>
                <a:ext cx="298415" cy="276999"/>
              </a:xfrm>
              <a:prstGeom prst="rect">
                <a:avLst/>
              </a:prstGeom>
              <a:blipFill>
                <a:blip r:embed="rId10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46A5229A-F6C2-D134-2771-65C80E22F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0686877"/>
              </p:ext>
            </p:extLst>
          </p:nvPr>
        </p:nvGraphicFramePr>
        <p:xfrm>
          <a:off x="3998493" y="165991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/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AED28E0-88AC-F4A6-CAB1-5EA63C836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19" y="2784460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8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/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8A4532C-2686-9B02-C56B-E5B27D20C1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854" y="2432361"/>
                <a:ext cx="303736" cy="276999"/>
              </a:xfrm>
              <a:prstGeom prst="rect">
                <a:avLst/>
              </a:prstGeom>
              <a:blipFill>
                <a:blip r:embed="rId1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/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084419D-42C1-977D-A5DF-EFBF59291A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99" y="2053995"/>
                <a:ext cx="303225" cy="276999"/>
              </a:xfrm>
              <a:prstGeom prst="rect">
                <a:avLst/>
              </a:prstGeom>
              <a:blipFill>
                <a:blip r:embed="rId13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/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06ED4CA-6E83-D8A4-16B1-3C7FDC81F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827" y="1657300"/>
                <a:ext cx="496867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/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4147B21-3D43-F1A3-369C-15F553C2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524" y="1642028"/>
                <a:ext cx="496867" cy="369332"/>
              </a:xfrm>
              <a:prstGeom prst="rect">
                <a:avLst/>
              </a:prstGeom>
              <a:blipFill>
                <a:blip r:embed="rId15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/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F1E499F-CC1B-5F12-AEE7-4251ED3A08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339" y="2214314"/>
                <a:ext cx="762951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938C39FC-6613-3871-64DF-48BD8A091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0396920"/>
              </p:ext>
            </p:extLst>
          </p:nvPr>
        </p:nvGraphicFramePr>
        <p:xfrm>
          <a:off x="1015717" y="3474261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/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4CDB25B-00C4-DFC5-19C7-211D22573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4598804"/>
                <a:ext cx="303738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/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A796E81-7357-480E-95BC-FF71720E9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4246705"/>
                <a:ext cx="303736" cy="276999"/>
              </a:xfrm>
              <a:prstGeom prst="rect">
                <a:avLst/>
              </a:prstGeom>
              <a:blipFill>
                <a:blip r:embed="rId1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/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C80ADD-A6D0-556E-0B56-8EF8B21F6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3868339"/>
                <a:ext cx="298415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FA73C737-4D8C-E387-78B2-CC8CD27D4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0863"/>
              </p:ext>
            </p:extLst>
          </p:nvPr>
        </p:nvGraphicFramePr>
        <p:xfrm>
          <a:off x="3975313" y="341381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/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D2FC5B8E-A5CA-1314-A15D-B815610BC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4538361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/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E9CBCE4-C060-79AF-51F1-090BB35B2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4186262"/>
                <a:ext cx="303736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/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78C7327-2DC2-235D-9035-423518D2E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3807896"/>
                <a:ext cx="303225" cy="276999"/>
              </a:xfrm>
              <a:prstGeom prst="rect">
                <a:avLst/>
              </a:prstGeom>
              <a:blipFill>
                <a:blip r:embed="rId22"/>
                <a:stretch>
                  <a:fillRect l="-16000" r="-8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/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237D614-01DA-C2B4-7EBB-2C36E4165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3474261"/>
                <a:ext cx="496867" cy="369332"/>
              </a:xfrm>
              <a:prstGeom prst="rect">
                <a:avLst/>
              </a:prstGeom>
              <a:blipFill>
                <a:blip r:embed="rId23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/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787CE5F-0338-C5BD-A987-02682AFBA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3438564"/>
                <a:ext cx="496867" cy="369332"/>
              </a:xfrm>
              <a:prstGeom prst="rect">
                <a:avLst/>
              </a:prstGeom>
              <a:blipFill>
                <a:blip r:embed="rId24"/>
                <a:stretch>
                  <a:fillRect l="-15000" r="-50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/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411B0B-4B6E-F51C-0238-3A6B3E7F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4031275"/>
                <a:ext cx="762951" cy="830997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B9A35B0-868C-CD31-AC41-8D88FA835733}"/>
              </a:ext>
            </a:extLst>
          </p:cNvPr>
          <p:cNvGrpSpPr/>
          <p:nvPr/>
        </p:nvGrpSpPr>
        <p:grpSpPr>
          <a:xfrm>
            <a:off x="5804808" y="4309765"/>
            <a:ext cx="480379" cy="352097"/>
            <a:chOff x="6509000" y="4866820"/>
            <a:chExt cx="480379" cy="352097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636C9507-B52B-D310-C89D-00FC85348ADC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9FB60E-BA99-C716-5DF4-42284BF8107E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5372BA0-8E56-5C46-602E-BB10C0249ED4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E1FE61-C0F7-BCFE-26D2-820846EA1BFA}"/>
              </a:ext>
            </a:extLst>
          </p:cNvPr>
          <p:cNvSpPr txBox="1"/>
          <p:nvPr/>
        </p:nvSpPr>
        <p:spPr>
          <a:xfrm>
            <a:off x="6421826" y="409540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84387DE-E2A4-7269-9CEB-8EA0BF6094C4}"/>
              </a:ext>
            </a:extLst>
          </p:cNvPr>
          <p:cNvGrpSpPr/>
          <p:nvPr/>
        </p:nvGrpSpPr>
        <p:grpSpPr>
          <a:xfrm rot="5400000">
            <a:off x="4964072" y="4972152"/>
            <a:ext cx="480379" cy="352097"/>
            <a:chOff x="6509000" y="4866820"/>
            <a:chExt cx="480379" cy="352097"/>
          </a:xfrm>
        </p:grpSpPr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DE051BF6-98CB-58C4-BF21-194C8339C633}"/>
                </a:ext>
              </a:extLst>
            </p:cNvPr>
            <p:cNvCxnSpPr/>
            <p:nvPr/>
          </p:nvCxnSpPr>
          <p:spPr>
            <a:xfrm flipH="1">
              <a:off x="6514254" y="4866820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3EF8F638-437F-FF69-F9F9-408706A45438}"/>
                </a:ext>
              </a:extLst>
            </p:cNvPr>
            <p:cNvCxnSpPr/>
            <p:nvPr/>
          </p:nvCxnSpPr>
          <p:spPr>
            <a:xfrm flipH="1">
              <a:off x="6509000" y="5218917"/>
              <a:ext cx="47512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CF29359-D340-2A69-E082-B7E2B912F84A}"/>
                </a:ext>
              </a:extLst>
            </p:cNvPr>
            <p:cNvCxnSpPr/>
            <p:nvPr/>
          </p:nvCxnSpPr>
          <p:spPr>
            <a:xfrm>
              <a:off x="6984125" y="4866820"/>
              <a:ext cx="0" cy="352097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C66DE7CE-A0FD-F414-5348-40F158055A1C}"/>
              </a:ext>
            </a:extLst>
          </p:cNvPr>
          <p:cNvSpPr txBox="1"/>
          <p:nvPr/>
        </p:nvSpPr>
        <p:spPr>
          <a:xfrm>
            <a:off x="4892687" y="5426427"/>
            <a:ext cx="668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/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84847935-5DD5-2F2F-B631-1922B9464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220872"/>
                <a:ext cx="1026114" cy="276999"/>
              </a:xfrm>
              <a:prstGeom prst="rect">
                <a:avLst/>
              </a:prstGeom>
              <a:blipFill>
                <a:blip r:embed="rId26"/>
                <a:stretch>
                  <a:fillRect l="-4878" r="-365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/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3979CF8-37A3-41E6-B298-42358D842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953201"/>
                <a:ext cx="1026115" cy="276999"/>
              </a:xfrm>
              <a:prstGeom prst="rect">
                <a:avLst/>
              </a:prstGeom>
              <a:blipFill>
                <a:blip r:embed="rId27"/>
                <a:stretch>
                  <a:fillRect l="-4878" r="-3659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/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1FD5138-EE20-F8A9-5AA6-182E4ADFE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4966" y="587036"/>
                <a:ext cx="819070" cy="276999"/>
              </a:xfrm>
              <a:prstGeom prst="rect">
                <a:avLst/>
              </a:prstGeom>
              <a:blipFill>
                <a:blip r:embed="rId28"/>
                <a:stretch>
                  <a:fillRect l="-6154" r="-4615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2" name="Table 61">
            <a:extLst>
              <a:ext uri="{FF2B5EF4-FFF2-40B4-BE49-F238E27FC236}">
                <a16:creationId xmlns:a16="http://schemas.microsoft.com/office/drawing/2014/main" id="{D7CBE375-3C14-E0DA-81F5-88ABBADC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629028"/>
              </p:ext>
            </p:extLst>
          </p:nvPr>
        </p:nvGraphicFramePr>
        <p:xfrm>
          <a:off x="8228534" y="320549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/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DCC6449-0F4C-65AD-2F3C-896AAD9E5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6660" y="4330033"/>
                <a:ext cx="335284" cy="276999"/>
              </a:xfrm>
              <a:prstGeom prst="rect">
                <a:avLst/>
              </a:prstGeom>
              <a:blipFill>
                <a:blip r:embed="rId29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/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8CAA2F4-CCE3-40D5-161A-0EA4E249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895" y="3977934"/>
                <a:ext cx="335284" cy="276999"/>
              </a:xfrm>
              <a:prstGeom prst="rect">
                <a:avLst/>
              </a:prstGeom>
              <a:blipFill>
                <a:blip r:embed="rId30"/>
                <a:stretch>
                  <a:fillRect l="-14815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/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05A6F714-1BE4-8FF0-F41B-46299A51A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940" y="3599568"/>
                <a:ext cx="335284" cy="276999"/>
              </a:xfrm>
              <a:prstGeom prst="rect">
                <a:avLst/>
              </a:prstGeom>
              <a:blipFill>
                <a:blip r:embed="rId31"/>
                <a:stretch>
                  <a:fillRect l="-1428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/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812B51B-8DB5-1961-932B-7BBC79FB7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1668" y="3178084"/>
                <a:ext cx="496866" cy="369332"/>
              </a:xfrm>
              <a:prstGeom prst="rect">
                <a:avLst/>
              </a:prstGeom>
              <a:blipFill>
                <a:blip r:embed="rId32"/>
                <a:stretch>
                  <a:fillRect l="-12500" r="-750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/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CFFC0-B801-DE83-08FE-9A25A91A9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9805" y="3658890"/>
                <a:ext cx="762951" cy="830997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39C3C7D3-0F25-B937-B472-DD7EEB5E9A4D}"/>
              </a:ext>
            </a:extLst>
          </p:cNvPr>
          <p:cNvSpPr txBox="1"/>
          <p:nvPr/>
        </p:nvSpPr>
        <p:spPr>
          <a:xfrm>
            <a:off x="7436332" y="5386650"/>
            <a:ext cx="4626455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Structurally identical reaction networks have stoichiometry matrices that are </a:t>
            </a:r>
            <a:r>
              <a:rPr lang="en-US" dirty="0" err="1"/>
              <a:t>permutably</a:t>
            </a:r>
            <a:r>
              <a:rPr lang="en-US" dirty="0"/>
              <a:t> identical.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/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Permutably identical matrices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 (=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𝝈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Equal if properly permute rows and columns </a:t>
                </a:r>
              </a:p>
            </p:txBody>
          </p:sp>
        </mc:Choice>
        <mc:Fallback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6E409D14-4D46-5CE7-927B-1739EB734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17" y="5849016"/>
                <a:ext cx="4819819" cy="646331"/>
              </a:xfrm>
              <a:prstGeom prst="rect">
                <a:avLst/>
              </a:prstGeom>
              <a:blipFill>
                <a:blip r:embed="rId34"/>
                <a:stretch>
                  <a:fillRect l="-1050" t="-3846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AAC6FC95-5D4B-A0B7-7986-B300B258FA68}"/>
              </a:ext>
            </a:extLst>
          </p:cNvPr>
          <p:cNvSpPr/>
          <p:nvPr/>
        </p:nvSpPr>
        <p:spPr>
          <a:xfrm>
            <a:off x="369379" y="103683"/>
            <a:ext cx="5547945" cy="1202303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52B346-AEE1-EA04-0F1D-AC352AF3ACF6}"/>
              </a:ext>
            </a:extLst>
          </p:cNvPr>
          <p:cNvSpPr/>
          <p:nvPr/>
        </p:nvSpPr>
        <p:spPr>
          <a:xfrm>
            <a:off x="369378" y="1380845"/>
            <a:ext cx="6804413" cy="5256436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4DB06-E1FB-A7A2-87F7-DFAAACF297F5}"/>
              </a:ext>
            </a:extLst>
          </p:cNvPr>
          <p:cNvSpPr/>
          <p:nvPr/>
        </p:nvSpPr>
        <p:spPr>
          <a:xfrm>
            <a:off x="7411916" y="142456"/>
            <a:ext cx="4650872" cy="4818428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4BF7ED-ADAB-4C85-0D00-FBA59A9DB7AB}"/>
              </a:ext>
            </a:extLst>
          </p:cNvPr>
          <p:cNvSpPr txBox="1"/>
          <p:nvPr/>
        </p:nvSpPr>
        <p:spPr>
          <a:xfrm>
            <a:off x="347414" y="103683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75331F-BF7E-4396-3503-B60623F06DC5}"/>
              </a:ext>
            </a:extLst>
          </p:cNvPr>
          <p:cNvSpPr txBox="1"/>
          <p:nvPr/>
        </p:nvSpPr>
        <p:spPr>
          <a:xfrm>
            <a:off x="336890" y="135853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C1E229-FE2B-C13B-586E-8F71D0F9BDB2}"/>
              </a:ext>
            </a:extLst>
          </p:cNvPr>
          <p:cNvSpPr txBox="1"/>
          <p:nvPr/>
        </p:nvSpPr>
        <p:spPr>
          <a:xfrm>
            <a:off x="7436333" y="1745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5688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311"/>
          </a:xfrm>
        </p:spPr>
        <p:txBody>
          <a:bodyPr/>
          <a:lstStyle/>
          <a:p>
            <a:r>
              <a:rPr lang="en-US" dirty="0"/>
              <a:t>Example of Checking Permutably Identical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649104"/>
              </p:ext>
            </p:extLst>
          </p:nvPr>
        </p:nvGraphicFramePr>
        <p:xfrm>
          <a:off x="1015717" y="1351177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3842" y="2475720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077" y="2123621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22" y="1745255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7E750A1-952D-AEDA-E84B-473313CD8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843351"/>
              </p:ext>
            </p:extLst>
          </p:nvPr>
        </p:nvGraphicFramePr>
        <p:xfrm>
          <a:off x="3975313" y="1290734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/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4B67C-66C5-0CAF-8176-C365D3416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3439" y="2415277"/>
                <a:ext cx="303736" cy="276999"/>
              </a:xfrm>
              <a:prstGeom prst="rect">
                <a:avLst/>
              </a:prstGeom>
              <a:blipFill>
                <a:blip r:embed="rId5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/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F87A05B-9A69-A2D7-E630-3B060E1BD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7674" y="206317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/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46B3F89-D5E4-A537-FE4F-143E74C99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719" y="1684812"/>
                <a:ext cx="303225" cy="276999"/>
              </a:xfrm>
              <a:prstGeom prst="rect">
                <a:avLst/>
              </a:prstGeom>
              <a:blipFill>
                <a:blip r:embed="rId7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647" y="1351177"/>
                <a:ext cx="373436" cy="276999"/>
              </a:xfrm>
              <a:prstGeom prst="rect">
                <a:avLst/>
              </a:prstGeom>
              <a:blipFill>
                <a:blip r:embed="rId8"/>
                <a:stretch>
                  <a:fillRect l="-12903" r="-3226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/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F898992-70F8-1F91-A01C-C2C7908CD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3048" y="1315480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/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723B0F-9222-C9BA-3A57-16230F7450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159" y="1908191"/>
                <a:ext cx="762951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Table 13">
                <a:extLst>
                  <a:ext uri="{FF2B5EF4-FFF2-40B4-BE49-F238E27FC236}">
                    <a16:creationId xmlns:a16="http://schemas.microsoft.com/office/drawing/2014/main" id="{FCDBC003-5FC7-9C06-1798-E857376819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0697342"/>
                  </p:ext>
                </p:extLst>
              </p:nvPr>
            </p:nvGraphicFramePr>
            <p:xfrm>
              <a:off x="794149" y="3627755"/>
              <a:ext cx="1811110" cy="28651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Column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182759" r="-1389" b="-5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282759" r="-1389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370000" r="-1389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26121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486207" r="-1389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939342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566667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595532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1"/>
                          <a:stretch>
                            <a:fillRect l="-694" t="-689655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243585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013BE0B5-29BB-9228-9B23-D53A5B9C714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9666794"/>
                  </p:ext>
                </p:extLst>
              </p:nvPr>
            </p:nvGraphicFramePr>
            <p:xfrm>
              <a:off x="2913753" y="3646077"/>
              <a:ext cx="1811110" cy="138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11110">
                      <a:extLst>
                        <a:ext uri="{9D8B030D-6E8A-4147-A177-3AD203B41FA5}">
                          <a16:colId xmlns:a16="http://schemas.microsoft.com/office/drawing/2014/main" val="16763860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Row Permutations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33552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173333" r="-1389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9979725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12"/>
                          <a:stretch>
                            <a:fillRect l="-694" t="-282759" r="-1389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7439661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0CCE142A-4D2D-D344-0E52-DECF21B88B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3403443"/>
              </p:ext>
            </p:extLst>
          </p:nvPr>
        </p:nvGraphicFramePr>
        <p:xfrm>
          <a:off x="6909461" y="3593710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/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1A4632B-B4F2-2575-2AAB-7900AF4E96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7586" y="4718253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/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5D7E3A1-4D68-943F-9B03-5E8E435B9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821" y="4366154"/>
                <a:ext cx="303736" cy="276999"/>
              </a:xfrm>
              <a:prstGeom prst="rect">
                <a:avLst/>
              </a:prstGeom>
              <a:blipFill>
                <a:blip r:embed="rId1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/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626F337-5D2C-690E-59BC-B48096CD3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866" y="3987788"/>
                <a:ext cx="298415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20708769-E43C-B06F-3F4C-449FED433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621644"/>
              </p:ext>
            </p:extLst>
          </p:nvPr>
        </p:nvGraphicFramePr>
        <p:xfrm>
          <a:off x="9511707" y="3533267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/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53B562-9BB1-8499-35DA-3F0E38928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9833" y="4657810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/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E4127E-782C-834C-B06E-366815345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4068" y="4305711"/>
                <a:ext cx="303736" cy="276999"/>
              </a:xfrm>
              <a:prstGeom prst="rect">
                <a:avLst/>
              </a:prstGeom>
              <a:blipFill>
                <a:blip r:embed="rId17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/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52EA30B-7C4F-D2DD-6C2D-8F2D2D970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113" y="3927345"/>
                <a:ext cx="303225" cy="276999"/>
              </a:xfrm>
              <a:prstGeom prst="rect">
                <a:avLst/>
              </a:prstGeom>
              <a:blipFill>
                <a:blip r:embed="rId18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/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en-US" b="1" dirty="0"/>
                  <a:t>permuted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09E74C8-0945-4B27-1E4C-C45237382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3648" y="3614730"/>
                <a:ext cx="1321196" cy="276999"/>
              </a:xfrm>
              <a:prstGeom prst="rect">
                <a:avLst/>
              </a:prstGeom>
              <a:blipFill>
                <a:blip r:embed="rId19"/>
                <a:stretch>
                  <a:fillRect l="-10377" t="-26087" r="-1887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/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CC61AE4-FA94-6105-77F6-4857F48A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3012" y="3558013"/>
                <a:ext cx="373436" cy="276999"/>
              </a:xfrm>
              <a:prstGeom prst="rect">
                <a:avLst/>
              </a:prstGeom>
              <a:blipFill>
                <a:blip r:embed="rId20"/>
                <a:stretch>
                  <a:fillRect l="-13333" r="-6667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/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74BFDE-87A9-A442-7E66-5AA73D3D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5738" y="4150724"/>
                <a:ext cx="762951" cy="83099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/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/>
                  <a:t>Reaction permutation: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D889BCA-869B-F705-3476-646AFC2BE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5210" y="5331543"/>
                <a:ext cx="3259412" cy="369332"/>
              </a:xfrm>
              <a:prstGeom prst="rect">
                <a:avLst/>
              </a:prstGeom>
              <a:blipFill>
                <a:blip r:embed="rId22"/>
                <a:stretch>
                  <a:fillRect l="-1946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/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/>
                  <a:t>Column permutation: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A82407E-385F-7F7C-275F-2C03395D91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9587" y="5701586"/>
                <a:ext cx="2467342" cy="276999"/>
              </a:xfrm>
              <a:prstGeom prst="rect">
                <a:avLst/>
              </a:prstGeom>
              <a:blipFill>
                <a:blip r:embed="rId23"/>
                <a:stretch>
                  <a:fillRect l="-6154" t="-21739" r="-2051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DFAA82BC-4ACB-BB19-2DA6-406F09D32B01}"/>
              </a:ext>
            </a:extLst>
          </p:cNvPr>
          <p:cNvSpPr txBox="1"/>
          <p:nvPr/>
        </p:nvSpPr>
        <p:spPr>
          <a:xfrm>
            <a:off x="3247714" y="174472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1925AF-E322-907D-8011-1F0B1241577D}"/>
              </a:ext>
            </a:extLst>
          </p:cNvPr>
          <p:cNvSpPr txBox="1"/>
          <p:nvPr/>
        </p:nvSpPr>
        <p:spPr>
          <a:xfrm>
            <a:off x="237357" y="3162875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Find all of the permutations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0A25906-53A3-86CD-9BC1-A2AA3C84A0C8}"/>
              </a:ext>
            </a:extLst>
          </p:cNvPr>
          <p:cNvSpPr txBox="1"/>
          <p:nvPr/>
        </p:nvSpPr>
        <p:spPr>
          <a:xfrm>
            <a:off x="6280715" y="3064619"/>
            <a:ext cx="5151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For each permutation, check equality of matrices.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F7CEEB-1103-36DB-AD52-3A098FB50CDF}"/>
              </a:ext>
            </a:extLst>
          </p:cNvPr>
          <p:cNvSpPr txBox="1"/>
          <p:nvPr/>
        </p:nvSpPr>
        <p:spPr>
          <a:xfrm>
            <a:off x="2997112" y="5978585"/>
            <a:ext cx="3427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matrix permutations: 6*2=12</a:t>
            </a:r>
          </a:p>
        </p:txBody>
      </p:sp>
    </p:spTree>
    <p:extLst>
      <p:ext uri="{BB962C8B-B14F-4D97-AF65-F5344CB8AC3E}">
        <p14:creationId xmlns:p14="http://schemas.microsoft.com/office/powerpoint/2010/main" val="4260975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AA271-6B5B-B09A-B5CE-084E60BA7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444" y="15491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Computational Complexity of Naïve Algorithm to Detect if Two Reaction Networks are Structurally Identical Using Stoichiometry Matrices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DF8EB90-A0DE-89C3-E355-9CBF55289836}"/>
              </a:ext>
            </a:extLst>
          </p:cNvPr>
          <p:cNvGrpSpPr/>
          <p:nvPr/>
        </p:nvGrpSpPr>
        <p:grpSpPr>
          <a:xfrm>
            <a:off x="449317" y="1660635"/>
            <a:ext cx="5561138" cy="2428563"/>
            <a:chOff x="449317" y="1660635"/>
            <a:chExt cx="5561138" cy="242856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1E8FFF4-E437-2ADE-0995-69D779F5AC8F}"/>
                </a:ext>
              </a:extLst>
            </p:cNvPr>
            <p:cNvSpPr txBox="1"/>
            <p:nvPr/>
          </p:nvSpPr>
          <p:spPr>
            <a:xfrm>
              <a:off x="449317" y="2057873"/>
              <a:ext cx="5561138" cy="20313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isPIdentical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(M1:matrix, M2:matrix):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reaction_permutations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species_permutations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M1[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== M2;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return True</a:t>
              </a:r>
            </a:p>
            <a:p>
              <a:pPr lvl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return False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DF65F6A-A6A9-C07B-192D-CF81F655AF30}"/>
                </a:ext>
              </a:extLst>
            </p:cNvPr>
            <p:cNvSpPr txBox="1"/>
            <p:nvPr/>
          </p:nvSpPr>
          <p:spPr>
            <a:xfrm>
              <a:off x="459829" y="1660635"/>
              <a:ext cx="19126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Naïve Algorithm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316804-E5B7-0DE2-0460-62C4B1E6F744}"/>
              </a:ext>
            </a:extLst>
          </p:cNvPr>
          <p:cNvGrpSpPr/>
          <p:nvPr/>
        </p:nvGrpSpPr>
        <p:grpSpPr>
          <a:xfrm>
            <a:off x="323193" y="4131352"/>
            <a:ext cx="4564117" cy="1994595"/>
            <a:chOff x="323193" y="4331048"/>
            <a:chExt cx="4564117" cy="199459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DAEA24-DDBA-E6C5-6BC0-0DAB56B208A9}"/>
                </a:ext>
              </a:extLst>
            </p:cNvPr>
            <p:cNvSpPr txBox="1"/>
            <p:nvPr/>
          </p:nvSpPr>
          <p:spPr>
            <a:xfrm>
              <a:off x="323193" y="5402313"/>
              <a:ext cx="45641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Long compute times on modest size networks: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5 species, 10 reactions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1.5 </a:t>
              </a:r>
              <a:r>
                <a:rPr lang="en-US" dirty="0" err="1"/>
                <a:t>hrs</a:t>
              </a:r>
              <a:r>
                <a:rPr lang="en-US" dirty="0"/>
                <a:t> (Mac M1, 12 </a:t>
              </a:r>
              <a:r>
                <a:rPr lang="en-US" dirty="0" err="1"/>
                <a:t>usec</a:t>
              </a:r>
              <a:r>
                <a:rPr lang="en-US" dirty="0"/>
                <a:t>/comparison) 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/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Computational complexity: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!)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N </a:t>
                  </a:r>
                  <a:r>
                    <a:rPr lang="en-US" sz="1400" dirty="0"/>
                    <a:t>is number of reactions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1400" i="1" dirty="0"/>
                    <a:t>M</a:t>
                  </a:r>
                  <a:r>
                    <a:rPr lang="en-US" sz="1400" dirty="0"/>
                    <a:t> is number of species</a:t>
                  </a: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4B91312-A011-867D-1968-8D0761302F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194" y="4331048"/>
                  <a:ext cx="3754820" cy="800219"/>
                </a:xfrm>
                <a:prstGeom prst="rect">
                  <a:avLst/>
                </a:prstGeom>
                <a:blipFill>
                  <a:blip r:embed="rId2"/>
                  <a:stretch>
                    <a:fillRect l="-1347" t="-3125"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115E85EF-29C8-D1D8-D5BD-04963D00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712" y="2260197"/>
            <a:ext cx="5030202" cy="41292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580A18-081A-AFA9-EC32-36ADC1A4812E}"/>
              </a:ext>
            </a:extLst>
          </p:cNvPr>
          <p:cNvSpPr txBox="1"/>
          <p:nvPr/>
        </p:nvSpPr>
        <p:spPr>
          <a:xfrm>
            <a:off x="10053332" y="6177926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log</a:t>
            </a:r>
            <a:r>
              <a:rPr lang="en-US" sz="1200" baseline="-25000" dirty="0"/>
              <a:t>10</a:t>
            </a:r>
            <a:r>
              <a:rPr lang="en-US" sz="1200" dirty="0"/>
              <a:t> (hour) on mac M1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C0C5ADD-5CEF-69A6-21DB-52C191D650FE}"/>
              </a:ext>
            </a:extLst>
          </p:cNvPr>
          <p:cNvGrpSpPr/>
          <p:nvPr/>
        </p:nvGrpSpPr>
        <p:grpSpPr>
          <a:xfrm>
            <a:off x="10752975" y="2356660"/>
            <a:ext cx="1226041" cy="2245528"/>
            <a:chOff x="11036752" y="2177984"/>
            <a:chExt cx="1226041" cy="22455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4C34EB0-B0E8-FBD5-44E8-80364878EF11}"/>
                </a:ext>
              </a:extLst>
            </p:cNvPr>
            <p:cNvSpPr txBox="1"/>
            <p:nvPr/>
          </p:nvSpPr>
          <p:spPr>
            <a:xfrm>
              <a:off x="11036752" y="3890177"/>
              <a:ext cx="5725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--hour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B916C92-CFF0-3609-C49D-7D6DB8DA859E}"/>
                </a:ext>
              </a:extLst>
            </p:cNvPr>
            <p:cNvSpPr txBox="1"/>
            <p:nvPr/>
          </p:nvSpPr>
          <p:spPr>
            <a:xfrm>
              <a:off x="11036752" y="3708230"/>
              <a:ext cx="4975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--day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F4E56C-9E8B-8B9A-B7F7-E572D5176EE6}"/>
                </a:ext>
              </a:extLst>
            </p:cNvPr>
            <p:cNvSpPr txBox="1"/>
            <p:nvPr/>
          </p:nvSpPr>
          <p:spPr>
            <a:xfrm>
              <a:off x="11036752" y="3440221"/>
              <a:ext cx="5468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--year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BD05D4-C583-5316-4878-98CF24233B6A}"/>
                </a:ext>
              </a:extLst>
            </p:cNvPr>
            <p:cNvSpPr txBox="1"/>
            <p:nvPr/>
          </p:nvSpPr>
          <p:spPr>
            <a:xfrm>
              <a:off x="11036752" y="3256293"/>
              <a:ext cx="75309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--century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41F9531-FD74-A8B9-704C-206B809F4C08}"/>
                </a:ext>
              </a:extLst>
            </p:cNvPr>
            <p:cNvSpPr txBox="1"/>
            <p:nvPr/>
          </p:nvSpPr>
          <p:spPr>
            <a:xfrm>
              <a:off x="11036752" y="3124915"/>
              <a:ext cx="982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--millennium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5D9BE3B-9281-46C2-6C75-E58CAFCD58C4}"/>
                </a:ext>
              </a:extLst>
            </p:cNvPr>
            <p:cNvSpPr txBox="1"/>
            <p:nvPr/>
          </p:nvSpPr>
          <p:spPr>
            <a:xfrm>
              <a:off x="11036752" y="2177984"/>
              <a:ext cx="12260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--age of universe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C62E51E-2157-7BB0-22B6-858F0B5C9584}"/>
                </a:ext>
              </a:extLst>
            </p:cNvPr>
            <p:cNvSpPr txBox="1"/>
            <p:nvPr/>
          </p:nvSpPr>
          <p:spPr>
            <a:xfrm>
              <a:off x="11036752" y="4146513"/>
              <a:ext cx="72199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--second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564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430"/>
            <a:ext cx="10975428" cy="884311"/>
          </a:xfrm>
        </p:spPr>
        <p:txBody>
          <a:bodyPr>
            <a:normAutofit/>
          </a:bodyPr>
          <a:lstStyle/>
          <a:p>
            <a:r>
              <a:rPr lang="en-US" dirty="0"/>
              <a:t>Order Independent Encoding (OIE) of Arrays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F359AD4-38E0-F8BD-C06D-09EA12866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19213"/>
              </p:ext>
            </p:extLst>
          </p:nvPr>
        </p:nvGraphicFramePr>
        <p:xfrm>
          <a:off x="1333263" y="3501423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/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5AFF0D7-3D67-9737-F5F0-424A5F549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388" y="4625966"/>
                <a:ext cx="303738" cy="276999"/>
              </a:xfrm>
              <a:prstGeom prst="rect">
                <a:avLst/>
              </a:prstGeom>
              <a:blipFill>
                <a:blip r:embed="rId2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/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492DC19-79E0-2D37-D597-2CCC575E9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5623" y="4273867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/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FE92014-C05B-A8C7-996F-E36DE1F7C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7668" y="3895501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/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ED285F-8A24-F34C-CAA1-E20669C0F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3501423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/>
              <p:nvPr/>
            </p:nvSpPr>
            <p:spPr>
              <a:xfrm>
                <a:off x="704193" y="1393770"/>
                <a:ext cx="6632713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Some order independent properties of an array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column B):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&lt; 0 (e.g., 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= 0 (</a:t>
                </a:r>
                <a:r>
                  <a:rPr lang="en-US" dirty="0" err="1"/>
                  <a:t>e.g</a:t>
                </a:r>
                <a:r>
                  <a:rPr lang="en-US" dirty="0"/>
                  <a:t>, 0)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Number of values  &gt; 0 (e.g., 2)</a:t>
                </a:r>
              </a:p>
              <a:p>
                <a:r>
                  <a:rPr lang="en-US" b="1" dirty="0"/>
                  <a:t>OIE</a:t>
                </a:r>
                <a:r>
                  <a:rPr lang="en-US" dirty="0"/>
                  <a:t>: sum of the above values multiplied by powers of 1000 (2, 1, 0)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0864615-873D-BF87-FF21-840CE324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93" y="1393770"/>
                <a:ext cx="6632713" cy="1477328"/>
              </a:xfrm>
              <a:prstGeom prst="rect">
                <a:avLst/>
              </a:prstGeom>
              <a:blipFill>
                <a:blip r:embed="rId6"/>
                <a:stretch>
                  <a:fillRect l="-765" t="-1695"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665041EA-A859-7B73-D6AE-8FB6C8AA6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407667"/>
              </p:ext>
            </p:extLst>
          </p:nvPr>
        </p:nvGraphicFramePr>
        <p:xfrm>
          <a:off x="5133608" y="344098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/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7DC6C62-34AF-C725-D624-A1EAA1C36B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1734" y="4565523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/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FE3D9104-8DCE-EF0E-610D-81AA1F3005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969" y="4213424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/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AE456FE-43AC-1ACC-6C10-8E8142B06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8014" y="3835058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20833" r="-8333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/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61FA2B-9831-AB77-2E23-6E13516EC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343" y="3465726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2903" r="-3226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DFA5E1D-8E6F-D4F2-A4CE-6A7735F09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573780"/>
              </p:ext>
            </p:extLst>
          </p:nvPr>
        </p:nvGraphicFramePr>
        <p:xfrm>
          <a:off x="8855663" y="3429000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/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ABDE6D6-B210-DB10-F0B0-89CD85699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3789" y="4553543"/>
                <a:ext cx="335284" cy="276999"/>
              </a:xfrm>
              <a:prstGeom prst="rect">
                <a:avLst/>
              </a:prstGeom>
              <a:blipFill>
                <a:blip r:embed="rId11"/>
                <a:stretch>
                  <a:fillRect l="-18519" r="-3704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/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68B15F7-D639-BF9D-F3A9-6ABF3EEE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024" y="4201444"/>
                <a:ext cx="335284" cy="276999"/>
              </a:xfrm>
              <a:prstGeom prst="rect">
                <a:avLst/>
              </a:prstGeom>
              <a:blipFill>
                <a:blip r:embed="rId12"/>
                <a:stretch>
                  <a:fillRect l="-14286" r="-3571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/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830B06-5232-C681-BB1B-1929D535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069" y="3823078"/>
                <a:ext cx="335284" cy="276999"/>
              </a:xfrm>
              <a:prstGeom prst="rect">
                <a:avLst/>
              </a:prstGeom>
              <a:blipFill>
                <a:blip r:embed="rId13"/>
                <a:stretch>
                  <a:fillRect l="-14815" r="-370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/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60BE852-59A1-E15F-81C0-60C7847D0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8797" y="3401594"/>
                <a:ext cx="496866" cy="369332"/>
              </a:xfrm>
              <a:prstGeom prst="rect">
                <a:avLst/>
              </a:prstGeom>
              <a:blipFill>
                <a:blip r:embed="rId14"/>
                <a:stretch>
                  <a:fillRect l="-15000" r="-500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/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1,001,000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4AC2F8B-A0C2-6696-4D1D-464AC1670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20" y="5191167"/>
                <a:ext cx="3389967" cy="307777"/>
              </a:xfrm>
              <a:prstGeom prst="rect">
                <a:avLst/>
              </a:prstGeom>
              <a:blipFill>
                <a:blip r:embed="rId15"/>
                <a:stretch>
                  <a:fillRect b="-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/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dirty="0"/>
                  <a:t>: 1,001,001;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2,000,001</a:t>
                </a: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A58E72B-6665-E4FA-ED1F-ACDFCBE5D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30" y="5456151"/>
                <a:ext cx="2146870" cy="307777"/>
              </a:xfrm>
              <a:prstGeom prst="rect">
                <a:avLst/>
              </a:prstGeom>
              <a:blipFill>
                <a:blip r:embed="rId16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/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1,001,000;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7E29352-4C68-897A-8736-5D8FC4293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447" y="5206932"/>
                <a:ext cx="3470117" cy="307777"/>
              </a:xfrm>
              <a:prstGeom prst="rect">
                <a:avLst/>
              </a:prstGeom>
              <a:blipFill>
                <a:blip r:embed="rId17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/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2,001,001;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CDE331B-B5DF-C9C8-A4F1-6DB128037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4937" y="5471916"/>
                <a:ext cx="2179507" cy="307777"/>
              </a:xfrm>
              <a:prstGeom prst="rect">
                <a:avLst/>
              </a:prstGeom>
              <a:blipFill>
                <a:blip r:embed="rId18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/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1,001;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1,000,001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BB2813A-59AF-54C1-5778-4EB0D1DD7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46" y="5154901"/>
                <a:ext cx="3456834" cy="314702"/>
              </a:xfrm>
              <a:prstGeom prst="rect">
                <a:avLst/>
              </a:prstGeom>
              <a:blipFill>
                <a:blip r:embed="rId19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/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: 1,000,002;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1400" dirty="0"/>
                  <a:t>1,001,001</a:t>
                </a: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97C3548-E741-37AD-5059-BA04C696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1237" y="5419885"/>
                <a:ext cx="2157450" cy="307777"/>
              </a:xfrm>
              <a:prstGeom prst="rect">
                <a:avLst/>
              </a:prstGeom>
              <a:blipFill>
                <a:blip r:embed="rId20"/>
                <a:stretch>
                  <a:fillRect t="-3846"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52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/>
              <p:nvPr/>
            </p:nvSpPr>
            <p:spPr>
              <a:xfrm>
                <a:off x="317397" y="817712"/>
                <a:ext cx="11508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Key insight: Only compare rows (columns)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with those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that have the same order independent encoding (OIE). </a:t>
                </a: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AE5F487-34CC-78A1-F4A8-4AC604768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7" y="817712"/>
                <a:ext cx="11508343" cy="369332"/>
              </a:xfrm>
              <a:prstGeom prst="rect">
                <a:avLst/>
              </a:prstGeom>
              <a:blipFill>
                <a:blip r:embed="rId2"/>
                <a:stretch>
                  <a:fillRect l="-330" t="-6667" r="-1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9FA916E6-9C56-59B1-BAD7-396DD5C32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147852"/>
              </p:ext>
            </p:extLst>
          </p:nvPr>
        </p:nvGraphicFramePr>
        <p:xfrm>
          <a:off x="972124" y="1786264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/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04184F5-55A1-39A3-1607-C68412810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249" y="2910807"/>
                <a:ext cx="303738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/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CDA6A5-93B6-3FB8-432E-77CE594D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84" y="2558708"/>
                <a:ext cx="303736" cy="276999"/>
              </a:xfrm>
              <a:prstGeom prst="rect">
                <a:avLst/>
              </a:prstGeom>
              <a:blipFill>
                <a:blip r:embed="rId4"/>
                <a:stretch>
                  <a:fillRect l="-20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/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35EEE7-7125-66E0-4EBE-B6A3B08FA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529" y="2180342"/>
                <a:ext cx="298415" cy="276999"/>
              </a:xfrm>
              <a:prstGeom prst="rect">
                <a:avLst/>
              </a:prstGeom>
              <a:blipFill>
                <a:blip r:embed="rId5"/>
                <a:stretch>
                  <a:fillRect l="-16667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/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8F67935-67E9-4F53-61DB-1B301DAC6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054" y="1786264"/>
                <a:ext cx="373436" cy="276999"/>
              </a:xfrm>
              <a:prstGeom prst="rect">
                <a:avLst/>
              </a:prstGeom>
              <a:blipFill>
                <a:blip r:embed="rId6"/>
                <a:stretch>
                  <a:fillRect l="-9677" r="-645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94A1C56C-8CB7-06B1-C4A1-EF8D594B2B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724537"/>
              </p:ext>
            </p:extLst>
          </p:nvPr>
        </p:nvGraphicFramePr>
        <p:xfrm>
          <a:off x="4051043" y="1735798"/>
          <a:ext cx="1834749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583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11583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/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58B86C-2F31-1A74-57FF-79DD82145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9169" y="2860341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/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87857E2-1079-780A-692E-8938F145F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3404" y="2508242"/>
                <a:ext cx="303736" cy="276999"/>
              </a:xfrm>
              <a:prstGeom prst="rect">
                <a:avLst/>
              </a:prstGeom>
              <a:blipFill>
                <a:blip r:embed="rId8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/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7846-2E06-944A-CDAE-87B0B61DE7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449" y="2129876"/>
                <a:ext cx="303225" cy="276999"/>
              </a:xfrm>
              <a:prstGeom prst="rect">
                <a:avLst/>
              </a:prstGeom>
              <a:blipFill>
                <a:blip r:embed="rId9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/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E089954-C9F8-A79B-96AD-71073C993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778" y="1760544"/>
                <a:ext cx="373436" cy="276999"/>
              </a:xfrm>
              <a:prstGeom prst="rect">
                <a:avLst/>
              </a:prstGeom>
              <a:blipFill>
                <a:blip r:embed="rId10"/>
                <a:stretch>
                  <a:fillRect l="-13333" r="-666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E3CAD49E-E5C3-ADF2-D8A8-5D61EB3ABED6}"/>
              </a:ext>
            </a:extLst>
          </p:cNvPr>
          <p:cNvGrpSpPr/>
          <p:nvPr/>
        </p:nvGrpSpPr>
        <p:grpSpPr>
          <a:xfrm>
            <a:off x="345529" y="3488614"/>
            <a:ext cx="3389967" cy="572761"/>
            <a:chOff x="523420" y="5191167"/>
            <a:chExt cx="3389967" cy="572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/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1,000,001;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1,001,000</a:t>
                  </a: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485E189-1C7F-9BEE-8899-E6626E838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20" y="5191167"/>
                  <a:ext cx="3389967" cy="307777"/>
                </a:xfrm>
                <a:prstGeom prst="rect">
                  <a:avLst/>
                </a:prstGeom>
                <a:blipFill>
                  <a:blip r:embed="rId11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/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1400" dirty="0"/>
                    <a:t>: 1,001,001;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2,000,001</a:t>
                  </a: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8C728084-1730-602E-D7DF-C183EE25C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930" y="5456151"/>
                  <a:ext cx="2146870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0F2A167-0300-C40D-C486-CFC3893F3D56}"/>
              </a:ext>
            </a:extLst>
          </p:cNvPr>
          <p:cNvGrpSpPr/>
          <p:nvPr/>
        </p:nvGrpSpPr>
        <p:grpSpPr>
          <a:xfrm>
            <a:off x="4051043" y="3488614"/>
            <a:ext cx="3480627" cy="572761"/>
            <a:chOff x="4364937" y="5206932"/>
            <a:chExt cx="3480627" cy="5727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/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1,000,001;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1,001,000;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6DF8DF9-11A6-956E-6ADF-49DCFA7F9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5447" y="5206932"/>
                  <a:ext cx="3470117" cy="307777"/>
                </a:xfrm>
                <a:prstGeom prst="rect">
                  <a:avLst/>
                </a:prstGeom>
                <a:blipFill>
                  <a:blip r:embed="rId13"/>
                  <a:stretch>
                    <a:fillRect t="-3846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/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1400" dirty="0"/>
                    <a:t>: 2,001,001; </a:t>
                  </a:r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: </m:t>
                      </m:r>
                    </m:oMath>
                  </a14:m>
                  <a:r>
                    <a:rPr lang="en-US" sz="1400" dirty="0"/>
                    <a:t>1,000,001</a:t>
                  </a:r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9E9B63F3-CE07-9784-CFB1-B3297B76E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937" y="5471916"/>
                  <a:ext cx="2179507" cy="307777"/>
                </a:xfrm>
                <a:prstGeom prst="rect">
                  <a:avLst/>
                </a:prstGeom>
                <a:blipFill>
                  <a:blip r:embed="rId1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44B922-CE41-6B63-F5CC-F9EEB4766471}"/>
              </a:ext>
            </a:extLst>
          </p:cNvPr>
          <p:cNvSpPr txBox="1"/>
          <p:nvPr/>
        </p:nvSpPr>
        <p:spPr>
          <a:xfrm>
            <a:off x="309611" y="1272237"/>
            <a:ext cx="7832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Sort the rows of columns of the matrices by their order independent encodings.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070486"/>
              </p:ext>
            </p:extLst>
          </p:nvPr>
        </p:nvGraphicFramePr>
        <p:xfrm>
          <a:off x="1297943" y="511502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6068" y="6239571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16000" r="-400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303" y="5887472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348" y="5509106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12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73" y="5115028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12903" r="-3226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220718" y="550742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86185" y="588618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70420" y="624879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403644" y="456786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823618" y="456938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033808"/>
              </p:ext>
            </p:extLst>
          </p:nvPr>
        </p:nvGraphicFramePr>
        <p:xfrm>
          <a:off x="5128234" y="517019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359" y="6294738"/>
                <a:ext cx="303736" cy="276999"/>
              </a:xfrm>
              <a:prstGeom prst="rect">
                <a:avLst/>
              </a:prstGeom>
              <a:blipFill>
                <a:blip r:embed="rId19"/>
                <a:stretch>
                  <a:fillRect l="-16000" r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0594" y="5942639"/>
                <a:ext cx="303736" cy="276999"/>
              </a:xfrm>
              <a:prstGeom prst="rect">
                <a:avLst/>
              </a:prstGeom>
              <a:blipFill>
                <a:blip r:embed="rId20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2639" y="5564273"/>
                <a:ext cx="298415" cy="276999"/>
              </a:xfrm>
              <a:prstGeom prst="rect">
                <a:avLst/>
              </a:prstGeom>
              <a:blipFill>
                <a:blip r:embed="rId21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164" y="5170195"/>
                <a:ext cx="373436" cy="276999"/>
              </a:xfrm>
              <a:prstGeom prst="rect">
                <a:avLst/>
              </a:prstGeom>
              <a:blipFill>
                <a:blip r:embed="rId22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4051009" y="556258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4016476" y="594135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4000711" y="630395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6234649" y="458363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5654623" y="4585154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</p:spTree>
    <p:extLst>
      <p:ext uri="{BB962C8B-B14F-4D97-AF65-F5344CB8AC3E}">
        <p14:creationId xmlns:p14="http://schemas.microsoft.com/office/powerpoint/2010/main" val="3184868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45" y="165430"/>
            <a:ext cx="11887199" cy="713182"/>
          </a:xfrm>
        </p:spPr>
        <p:txBody>
          <a:bodyPr>
            <a:normAutofit/>
          </a:bodyPr>
          <a:lstStyle/>
          <a:p>
            <a:r>
              <a:rPr lang="en-US" sz="3600" dirty="0"/>
              <a:t>DSIRN: Detecting Structurally Identical Reaction Networks: 2</a:t>
            </a:r>
          </a:p>
        </p:txBody>
      </p: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65F09B3-FA0A-A947-3A08-34E0166C5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559832"/>
              </p:ext>
            </p:extLst>
          </p:nvPr>
        </p:nvGraphicFramePr>
        <p:xfrm>
          <a:off x="1105773" y="1831618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/>
              <p:nvPr/>
            </p:nvSpPr>
            <p:spPr>
              <a:xfrm>
                <a:off x="1343898" y="2956161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37A72DC-79FA-C11E-BB30-295FB4FE8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98" y="2956161"/>
                <a:ext cx="303736" cy="276999"/>
              </a:xfrm>
              <a:prstGeom prst="rect">
                <a:avLst/>
              </a:prstGeom>
              <a:blipFill>
                <a:blip r:embed="rId2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/>
              <p:nvPr/>
            </p:nvSpPr>
            <p:spPr>
              <a:xfrm>
                <a:off x="1328133" y="260406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E02B6A3-637F-EAF6-4898-5DC9D5A4BC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133" y="2604062"/>
                <a:ext cx="303736" cy="276999"/>
              </a:xfrm>
              <a:prstGeom prst="rect">
                <a:avLst/>
              </a:prstGeom>
              <a:blipFill>
                <a:blip r:embed="rId3"/>
                <a:stretch>
                  <a:fillRect l="-16000" r="-4000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/>
              <p:nvPr/>
            </p:nvSpPr>
            <p:spPr>
              <a:xfrm>
                <a:off x="1370178" y="2225696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1BD9231-EC02-2B63-4F8F-9E60410E0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178" y="2225696"/>
                <a:ext cx="298415" cy="276999"/>
              </a:xfrm>
              <a:prstGeom prst="rect">
                <a:avLst/>
              </a:prstGeom>
              <a:blipFill>
                <a:blip r:embed="rId4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/>
              <p:nvPr/>
            </p:nvSpPr>
            <p:spPr>
              <a:xfrm>
                <a:off x="676398" y="1831618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2DB22CC-8F09-74A0-818C-7FFD1FB8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398" y="1831618"/>
                <a:ext cx="373436" cy="276999"/>
              </a:xfrm>
              <a:prstGeom prst="rect">
                <a:avLst/>
              </a:prstGeom>
              <a:blipFill>
                <a:blip r:embed="rId5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3EB92E3-081E-88B8-E85B-CE48D981CB15}"/>
              </a:ext>
            </a:extLst>
          </p:cNvPr>
          <p:cNvSpPr txBox="1"/>
          <p:nvPr/>
        </p:nvSpPr>
        <p:spPr>
          <a:xfrm>
            <a:off x="228243" y="2224011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CB7AC-436D-B39A-715C-B94D4CC7F47D}"/>
              </a:ext>
            </a:extLst>
          </p:cNvPr>
          <p:cNvSpPr txBox="1"/>
          <p:nvPr/>
        </p:nvSpPr>
        <p:spPr>
          <a:xfrm>
            <a:off x="193710" y="260277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6F61A37-D9B9-056A-65C1-413CBAA6DA97}"/>
              </a:ext>
            </a:extLst>
          </p:cNvPr>
          <p:cNvSpPr txBox="1"/>
          <p:nvPr/>
        </p:nvSpPr>
        <p:spPr>
          <a:xfrm>
            <a:off x="177945" y="2965382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181E07C-C12F-C435-A821-C0282B171E95}"/>
              </a:ext>
            </a:extLst>
          </p:cNvPr>
          <p:cNvSpPr txBox="1"/>
          <p:nvPr/>
        </p:nvSpPr>
        <p:spPr>
          <a:xfrm rot="5400000">
            <a:off x="2211474" y="128445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F9C6C992-9E4B-38A6-3E5C-785115D5FE71}"/>
              </a:ext>
            </a:extLst>
          </p:cNvPr>
          <p:cNvSpPr txBox="1"/>
          <p:nvPr/>
        </p:nvSpPr>
        <p:spPr>
          <a:xfrm rot="5400000">
            <a:off x="1631448" y="128597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61" name="Table 60">
            <a:extLst>
              <a:ext uri="{FF2B5EF4-FFF2-40B4-BE49-F238E27FC236}">
                <a16:creationId xmlns:a16="http://schemas.microsoft.com/office/drawing/2014/main" id="{B3F53F42-BCDA-BC3A-A992-07B7CB912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147792"/>
              </p:ext>
            </p:extLst>
          </p:nvPr>
        </p:nvGraphicFramePr>
        <p:xfrm>
          <a:off x="4236276" y="1886785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/>
              <p:nvPr/>
            </p:nvSpPr>
            <p:spPr>
              <a:xfrm>
                <a:off x="4474401" y="3011328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7E68331-D015-9F91-6F3F-153D56CFE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401" y="3011328"/>
                <a:ext cx="303736" cy="276999"/>
              </a:xfrm>
              <a:prstGeom prst="rect">
                <a:avLst/>
              </a:prstGeom>
              <a:blipFill>
                <a:blip r:embed="rId6"/>
                <a:stretch>
                  <a:fillRect l="-16000" r="-4000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/>
              <p:nvPr/>
            </p:nvSpPr>
            <p:spPr>
              <a:xfrm>
                <a:off x="4458636" y="2659229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AB34D2D-28C0-5BDF-1098-69A66A952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636" y="2659229"/>
                <a:ext cx="303736" cy="276999"/>
              </a:xfrm>
              <a:prstGeom prst="rect">
                <a:avLst/>
              </a:prstGeom>
              <a:blipFill>
                <a:blip r:embed="rId7"/>
                <a:stretch>
                  <a:fillRect l="-12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/>
              <p:nvPr/>
            </p:nvSpPr>
            <p:spPr>
              <a:xfrm>
                <a:off x="4500681" y="2280863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DBBEB658-D6FC-D6BA-2A0B-A37266264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0681" y="2280863"/>
                <a:ext cx="298415" cy="276999"/>
              </a:xfrm>
              <a:prstGeom prst="rect">
                <a:avLst/>
              </a:prstGeom>
              <a:blipFill>
                <a:blip r:embed="rId8"/>
                <a:stretch>
                  <a:fillRect l="-16667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/>
              <p:nvPr/>
            </p:nvSpPr>
            <p:spPr>
              <a:xfrm>
                <a:off x="3838434" y="1886785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EEC9824-C81A-5BA0-1EA7-EDE406B539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8434" y="1886785"/>
                <a:ext cx="373436" cy="276999"/>
              </a:xfrm>
              <a:prstGeom prst="rect">
                <a:avLst/>
              </a:prstGeom>
              <a:blipFill>
                <a:blip r:embed="rId9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9E9A749A-2852-835D-E100-11BC77FA6A95}"/>
              </a:ext>
            </a:extLst>
          </p:cNvPr>
          <p:cNvSpPr txBox="1"/>
          <p:nvPr/>
        </p:nvSpPr>
        <p:spPr>
          <a:xfrm>
            <a:off x="3390279" y="2279178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4A913AE-95C5-0021-B1C1-2E93CCCC87DD}"/>
              </a:ext>
            </a:extLst>
          </p:cNvPr>
          <p:cNvSpPr txBox="1"/>
          <p:nvPr/>
        </p:nvSpPr>
        <p:spPr>
          <a:xfrm>
            <a:off x="3355746" y="2657940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8DB7B0F-7A74-6299-69AB-1233F6F9074C}"/>
              </a:ext>
            </a:extLst>
          </p:cNvPr>
          <p:cNvSpPr txBox="1"/>
          <p:nvPr/>
        </p:nvSpPr>
        <p:spPr>
          <a:xfrm>
            <a:off x="3339981" y="3020549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1AA713E-936A-7F5F-EA70-2EB0A38876D2}"/>
              </a:ext>
            </a:extLst>
          </p:cNvPr>
          <p:cNvSpPr txBox="1"/>
          <p:nvPr/>
        </p:nvSpPr>
        <p:spPr>
          <a:xfrm rot="5400000">
            <a:off x="5342691" y="130022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54270F8-2C9E-A085-AF8A-E3BC9DDE4C55}"/>
              </a:ext>
            </a:extLst>
          </p:cNvPr>
          <p:cNvSpPr txBox="1"/>
          <p:nvPr/>
        </p:nvSpPr>
        <p:spPr>
          <a:xfrm rot="5400000">
            <a:off x="4762665" y="1301744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/>
              <p:nvPr/>
            </p:nvSpPr>
            <p:spPr>
              <a:xfrm>
                <a:off x="3119210" y="2558685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D99D63-3DE6-EFBA-D81F-FAE6FB70EF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210" y="2558685"/>
                <a:ext cx="226024" cy="276999"/>
              </a:xfrm>
              <a:prstGeom prst="rect">
                <a:avLst/>
              </a:prstGeom>
              <a:blipFill>
                <a:blip r:embed="rId10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84B3C0-64E4-5C7F-463B-5AD91EDE6C3C}"/>
              </a:ext>
            </a:extLst>
          </p:cNvPr>
          <p:cNvSpPr txBox="1"/>
          <p:nvPr/>
        </p:nvSpPr>
        <p:spPr>
          <a:xfrm>
            <a:off x="3097012" y="2259017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5C7D536-5263-4993-0167-F6ABFC8E04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951433"/>
              </p:ext>
            </p:extLst>
          </p:nvPr>
        </p:nvGraphicFramePr>
        <p:xfrm>
          <a:off x="1016437" y="4779762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/>
              <p:nvPr/>
            </p:nvSpPr>
            <p:spPr>
              <a:xfrm>
                <a:off x="1254562" y="5904305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B83BF19-0623-1635-6E6E-DB2869A67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562" y="5904305"/>
                <a:ext cx="303736" cy="276999"/>
              </a:xfrm>
              <a:prstGeom prst="rect">
                <a:avLst/>
              </a:prstGeom>
              <a:blipFill>
                <a:blip r:embed="rId11"/>
                <a:stretch>
                  <a:fillRect l="-16000" r="-400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/>
              <p:nvPr/>
            </p:nvSpPr>
            <p:spPr>
              <a:xfrm>
                <a:off x="1238797" y="5552206"/>
                <a:ext cx="29841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35D7E2-34FD-46C5-2D33-AC542255B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797" y="5552206"/>
                <a:ext cx="298415" cy="276999"/>
              </a:xfrm>
              <a:prstGeom prst="rect">
                <a:avLst/>
              </a:prstGeom>
              <a:blipFill>
                <a:blip r:embed="rId12"/>
                <a:stretch>
                  <a:fillRect l="-16667" r="-8333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/>
              <p:nvPr/>
            </p:nvSpPr>
            <p:spPr>
              <a:xfrm>
                <a:off x="1280842" y="5173840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062BB0-8225-A85A-4AAC-5CB9CAA5A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842" y="5173840"/>
                <a:ext cx="303736" cy="276999"/>
              </a:xfrm>
              <a:prstGeom prst="rect">
                <a:avLst/>
              </a:prstGeom>
              <a:blipFill>
                <a:blip r:embed="rId13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/>
              <p:nvPr/>
            </p:nvSpPr>
            <p:spPr>
              <a:xfrm>
                <a:off x="587062" y="4779762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8D2C0AA-0DC7-E71C-1F4B-6AC5E2CD9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62" y="4779762"/>
                <a:ext cx="373436" cy="276999"/>
              </a:xfrm>
              <a:prstGeom prst="rect">
                <a:avLst/>
              </a:prstGeom>
              <a:blipFill>
                <a:blip r:embed="rId14"/>
                <a:stretch>
                  <a:fillRect l="-13333" r="-66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18AB6E1-5B06-234C-F7D6-B019B4E3137B}"/>
              </a:ext>
            </a:extLst>
          </p:cNvPr>
          <p:cNvSpPr txBox="1"/>
          <p:nvPr/>
        </p:nvSpPr>
        <p:spPr>
          <a:xfrm>
            <a:off x="138907" y="5172155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9D9135-ACF8-AF40-178C-C1442CCF3E4B}"/>
              </a:ext>
            </a:extLst>
          </p:cNvPr>
          <p:cNvSpPr txBox="1"/>
          <p:nvPr/>
        </p:nvSpPr>
        <p:spPr>
          <a:xfrm>
            <a:off x="104374" y="5550917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DE92E6-7A75-8886-7B16-007302AFD7E7}"/>
              </a:ext>
            </a:extLst>
          </p:cNvPr>
          <p:cNvSpPr txBox="1"/>
          <p:nvPr/>
        </p:nvSpPr>
        <p:spPr>
          <a:xfrm>
            <a:off x="88609" y="5913526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7B0411-6C79-674A-C725-2A357B5F7E6D}"/>
              </a:ext>
            </a:extLst>
          </p:cNvPr>
          <p:cNvSpPr txBox="1"/>
          <p:nvPr/>
        </p:nvSpPr>
        <p:spPr>
          <a:xfrm rot="5400000">
            <a:off x="2122138" y="4232600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07EE38-6CC5-35D3-AAFE-E9E1E0EE13B4}"/>
              </a:ext>
            </a:extLst>
          </p:cNvPr>
          <p:cNvSpPr txBox="1"/>
          <p:nvPr/>
        </p:nvSpPr>
        <p:spPr>
          <a:xfrm rot="5400000">
            <a:off x="1542112" y="4234122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63DA5BD6-5FA4-DD7A-CFFB-7440285F4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76895"/>
              </p:ext>
            </p:extLst>
          </p:nvPr>
        </p:nvGraphicFramePr>
        <p:xfrm>
          <a:off x="4258151" y="4834929"/>
          <a:ext cx="193553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177">
                  <a:extLst>
                    <a:ext uri="{9D8B030D-6E8A-4147-A177-3AD203B41FA5}">
                      <a16:colId xmlns:a16="http://schemas.microsoft.com/office/drawing/2014/main" val="1823096244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567734860"/>
                    </a:ext>
                  </a:extLst>
                </a:gridCol>
                <a:gridCol w="645177">
                  <a:extLst>
                    <a:ext uri="{9D8B030D-6E8A-4147-A177-3AD203B41FA5}">
                      <a16:colId xmlns:a16="http://schemas.microsoft.com/office/drawing/2014/main" val="1116869917"/>
                    </a:ext>
                  </a:extLst>
                </a:gridCol>
              </a:tblGrid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242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436688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559439"/>
                  </a:ext>
                </a:extLst>
              </a:tr>
              <a:tr h="27935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2235192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/>
              <p:nvPr/>
            </p:nvSpPr>
            <p:spPr>
              <a:xfrm>
                <a:off x="4496276" y="5959472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ED36EA9-630D-59CA-0BB1-99EB298C1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6276" y="5959472"/>
                <a:ext cx="303736" cy="276999"/>
              </a:xfrm>
              <a:prstGeom prst="rect">
                <a:avLst/>
              </a:prstGeom>
              <a:blipFill>
                <a:blip r:embed="rId15"/>
                <a:stretch>
                  <a:fillRect l="-20833" r="-8333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/>
              <p:nvPr/>
            </p:nvSpPr>
            <p:spPr>
              <a:xfrm>
                <a:off x="4480511" y="5607373"/>
                <a:ext cx="3037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3A8E62-9518-C183-DB69-817DAA223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511" y="5607373"/>
                <a:ext cx="303736" cy="276999"/>
              </a:xfrm>
              <a:prstGeom prst="rect">
                <a:avLst/>
              </a:prstGeom>
              <a:blipFill>
                <a:blip r:embed="rId16"/>
                <a:stretch>
                  <a:fillRect l="-16000" r="-8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/>
              <p:nvPr/>
            </p:nvSpPr>
            <p:spPr>
              <a:xfrm>
                <a:off x="4522556" y="5229007"/>
                <a:ext cx="2984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8EB620-22FB-5909-F1FB-17661A957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556" y="5229007"/>
                <a:ext cx="298415" cy="276999"/>
              </a:xfrm>
              <a:prstGeom prst="rect">
                <a:avLst/>
              </a:prstGeom>
              <a:blipFill>
                <a:blip r:embed="rId17"/>
                <a:stretch>
                  <a:fillRect l="-20833" r="-4167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/>
              <p:nvPr/>
            </p:nvSpPr>
            <p:spPr>
              <a:xfrm>
                <a:off x="3860309" y="4834929"/>
                <a:ext cx="3734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73F0C79-7DCB-0D98-F6E4-318A79340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309" y="4834929"/>
                <a:ext cx="373436" cy="276999"/>
              </a:xfrm>
              <a:prstGeom prst="rect">
                <a:avLst/>
              </a:prstGeom>
              <a:blipFill>
                <a:blip r:embed="rId18"/>
                <a:stretch>
                  <a:fillRect l="-9677" r="-6452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24F2513E-078F-8685-A7E9-7F3A50361A93}"/>
              </a:ext>
            </a:extLst>
          </p:cNvPr>
          <p:cNvSpPr txBox="1"/>
          <p:nvPr/>
        </p:nvSpPr>
        <p:spPr>
          <a:xfrm>
            <a:off x="3412154" y="5227322"/>
            <a:ext cx="914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39F9A8-82D9-0F41-CEB8-57C8E30FDADD}"/>
              </a:ext>
            </a:extLst>
          </p:cNvPr>
          <p:cNvSpPr txBox="1"/>
          <p:nvPr/>
        </p:nvSpPr>
        <p:spPr>
          <a:xfrm>
            <a:off x="3377621" y="5606084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1,000,001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28425D-0D54-06E3-71F0-4509887BA607}"/>
              </a:ext>
            </a:extLst>
          </p:cNvPr>
          <p:cNvSpPr txBox="1"/>
          <p:nvPr/>
        </p:nvSpPr>
        <p:spPr>
          <a:xfrm>
            <a:off x="3361856" y="5968693"/>
            <a:ext cx="1045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E43E7D-6E74-6F05-CFCE-931F07F929C3}"/>
              </a:ext>
            </a:extLst>
          </p:cNvPr>
          <p:cNvSpPr txBox="1"/>
          <p:nvPr/>
        </p:nvSpPr>
        <p:spPr>
          <a:xfrm rot="5400000">
            <a:off x="5364566" y="4248366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2,000,001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DAAE4-FF60-F9C8-2B5A-6F4FD279020C}"/>
              </a:ext>
            </a:extLst>
          </p:cNvPr>
          <p:cNvSpPr txBox="1"/>
          <p:nvPr/>
        </p:nvSpPr>
        <p:spPr>
          <a:xfrm rot="5400000">
            <a:off x="4784540" y="4249888"/>
            <a:ext cx="91571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1,001,001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/>
              <p:nvPr/>
            </p:nvSpPr>
            <p:spPr>
              <a:xfrm>
                <a:off x="3104017" y="5506829"/>
                <a:ext cx="2260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F067130-40D6-1F14-CB51-CF0A79092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17" y="5506829"/>
                <a:ext cx="226024" cy="276999"/>
              </a:xfrm>
              <a:prstGeom prst="rect">
                <a:avLst/>
              </a:prstGeom>
              <a:blipFill>
                <a:blip r:embed="rId19"/>
                <a:stretch>
                  <a:fillRect l="-10526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1DD4048B-F939-39F8-4D8F-D872C8A62D8B}"/>
              </a:ext>
            </a:extLst>
          </p:cNvPr>
          <p:cNvSpPr txBox="1"/>
          <p:nvPr/>
        </p:nvSpPr>
        <p:spPr>
          <a:xfrm>
            <a:off x="3081819" y="5207161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4A63-9D9C-5C59-B3ED-9820C3065DBE}"/>
                  </a:ext>
                </a:extLst>
              </p:cNvPr>
              <p:cNvSpPr txBox="1"/>
              <p:nvPr/>
            </p:nvSpPr>
            <p:spPr>
              <a:xfrm>
                <a:off x="6755456" y="1831618"/>
                <a:ext cx="5208302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Rows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have the same encoding and so only need to consider their permutations.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Result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2 constrained permutations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12 unconstrained permutations (3!*2!)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Speedup: 12/2=6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794A63-9D9C-5C59-B3ED-9820C3065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456" y="1831618"/>
                <a:ext cx="5208302" cy="1938992"/>
              </a:xfrm>
              <a:prstGeom prst="rect">
                <a:avLst/>
              </a:prstGeom>
              <a:blipFill>
                <a:blip r:embed="rId20"/>
                <a:stretch>
                  <a:fillRect l="-728" t="-1948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734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BBC80-2191-7568-8B11-10295A575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DSIRN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9ADEC-4FA8-64E2-C3E3-151247DC07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Formula and plot</a:t>
            </a:r>
          </a:p>
          <a:p>
            <a:r>
              <a:rPr lang="en-US" dirty="0"/>
              <a:t>Need for threshold on maximum number of permutations</a:t>
            </a:r>
          </a:p>
        </p:txBody>
      </p:sp>
    </p:spTree>
    <p:extLst>
      <p:ext uri="{BB962C8B-B14F-4D97-AF65-F5344CB8AC3E}">
        <p14:creationId xmlns:p14="http://schemas.microsoft.com/office/powerpoint/2010/main" val="3939599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0F1C-389F-8989-92BC-57EA5144C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 of Deeper Search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B43E88-E909-60CE-C0F5-9865617C5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388" y="2198902"/>
            <a:ext cx="5725297" cy="4293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5028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36488</TotalTime>
  <Words>981</Words>
  <Application>Microsoft Macintosh PowerPoint</Application>
  <PresentationFormat>Widescreen</PresentationFormat>
  <Paragraphs>439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Courier New</vt:lpstr>
      <vt:lpstr>Office Theme</vt:lpstr>
      <vt:lpstr>Detecting Structurally Equivalent Chemical Reaction Networks</vt:lpstr>
      <vt:lpstr>PowerPoint Presentation</vt:lpstr>
      <vt:lpstr>Example of Checking Permutably Identical</vt:lpstr>
      <vt:lpstr>Computational Complexity of Naïve Algorithm to Detect if Two Reaction Networks are Structurally Identical Using Stoichiometry Matrices</vt:lpstr>
      <vt:lpstr>Order Independent Encoding (OIE) of Arrays</vt:lpstr>
      <vt:lpstr>DSIRN: Detecting Structurally Identical Reaction Networks: 1</vt:lpstr>
      <vt:lpstr>DSIRN: Detecting Structurally Identical Reaction Networks: 2</vt:lpstr>
      <vt:lpstr>Complexity of DSIRN Algorithm</vt:lpstr>
      <vt:lpstr>Effect of Deeper Search</vt:lpstr>
      <vt:lpstr>BACKUP</vt:lpstr>
      <vt:lpstr>DSIRN: Detecting Structurally Identical Reaction Networks: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Structurally Equivalent Chemical Reaction Networks</dc:title>
  <dc:creator>Joseph Hellerstein</dc:creator>
  <cp:lastModifiedBy>Joseph Hellerstein</cp:lastModifiedBy>
  <cp:revision>97</cp:revision>
  <dcterms:created xsi:type="dcterms:W3CDTF">2024-06-02T22:53:58Z</dcterms:created>
  <dcterms:modified xsi:type="dcterms:W3CDTF">2024-06-28T07:05:40Z</dcterms:modified>
</cp:coreProperties>
</file>