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6" r:id="rId8"/>
    <p:sldId id="261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0C4D-B9E9-EF02-F32B-0F2BA987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2ADD4-B93C-680E-12E0-1D543278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0F65-D3B2-262F-8DC9-D3BF0F0B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EAB0-78E5-9560-703A-CFCE7BCE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86D9-D31A-5FAF-22E8-F16F2C7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79C-2CD5-256E-92DA-11684C9B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0839-ABD0-82B2-EC3D-5A1E202C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B242-DA25-9B31-45C7-606E8BE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1028-8006-9C3A-123E-C0304432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369E-BB90-D668-1AF5-4624B58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2AA3D-B28C-348B-DB5B-336B7E137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B522-029D-1F2E-9C42-D5567AED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9A88-4D03-4726-C2AC-DF71AAAD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1C76-65F5-F078-9B28-66D9728E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0316-607F-E62E-B7E5-E25DEB76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1F2-5099-CB26-BB94-836A9B2D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0604-7BA9-C953-80C2-D916E5E5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7DA5-C60A-9278-E4C0-790B83B4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FC6C-F561-DFD2-4916-19E32FF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96EC-4277-0181-64DA-51314A4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32D1-2FC2-66D0-DE8E-C4E53104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558D-0D5D-BE7E-04BC-69EEDD24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EBF9-252E-1145-97F9-7740A74C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22B7-31C4-3F68-A6CF-EF5F49E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208E-0BE7-870F-F7E2-A3AF35F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FBB9-9D6B-D94E-889F-332F01C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3D5F-4197-87ED-0A1A-68C16AE5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0275-015A-A097-59CB-E9A5C291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4B1C-40B4-E93C-5744-1E445FF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69EA-4E9E-1A42-6D6E-30C3CCB6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E1C1-1A63-A82B-5370-B808C20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67B-660D-7EC5-7D34-B0E7D36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3FDA-3BDD-2C77-5B52-CF8ED7F6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0F68-2803-ACBB-987C-813FFE50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C5F1-50EB-B970-F49D-BAC0D92F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D1F30-DD57-D627-A071-DD98E95D1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CE5D-BD4E-F7D7-51A9-C92EBDD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64950-1341-85EE-2DC8-167D392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DB5FB-36DE-42CF-EE33-63B6E9E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B45-F027-F81E-03F3-BB9BDB21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6EAC-54CE-381F-87BA-8F90DAE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1D32-26BF-8650-68E1-2E7488D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4385-6B57-2720-C102-DE11282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28FE-9ECC-DCB6-31B1-83CB50E4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78117-4041-2A06-A4CB-70F03F82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749C0-2B95-344E-261E-2D38F28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A6AB-BF56-CB49-2137-BDA6BAEB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849F-D0B1-E2AA-1756-EF58F08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61B88-7712-BC43-C4CF-12192206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EC94-6F9F-7F02-F1FC-E38B697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18E2-656B-4AB1-1A2B-7E5D8BF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E93A-3E9D-4201-CCBA-193E54D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544E-9B77-B57A-4659-709DC16A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F2238-BBBE-D056-860D-3CA457AD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5E83-307D-6AB8-AD23-1A17DF1B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D411-4940-E607-7D16-C6811C0F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46FB8-3AFF-A5AD-CD74-0B229B66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A3F0-A38D-5B7E-5A27-A2E28D3E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C928D-18E4-22FE-17B9-5F6B6907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5BE5-A750-F8D6-2AF9-5CC9E0B3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C3C9-DA93-6CA0-7D9C-E0D288B5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643A-A301-0C7A-7961-FD3B915B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9CA-A38D-67B0-C036-AC38873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66.png"/><Relationship Id="rId3" Type="http://schemas.openxmlformats.org/officeDocument/2006/relationships/image" Target="../media/image45.png"/><Relationship Id="rId7" Type="http://schemas.openxmlformats.org/officeDocument/2006/relationships/image" Target="../media/image117.png"/><Relationship Id="rId12" Type="http://schemas.openxmlformats.org/officeDocument/2006/relationships/image" Target="../media/image8.png"/><Relationship Id="rId17" Type="http://schemas.openxmlformats.org/officeDocument/2006/relationships/image" Target="../media/image126.png"/><Relationship Id="rId2" Type="http://schemas.openxmlformats.org/officeDocument/2006/relationships/image" Target="../media/image115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121.png"/><Relationship Id="rId5" Type="http://schemas.openxmlformats.org/officeDocument/2006/relationships/image" Target="../media/image40.png"/><Relationship Id="rId15" Type="http://schemas.openxmlformats.org/officeDocument/2006/relationships/image" Target="../media/image124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8.png"/><Relationship Id="rId21" Type="http://schemas.openxmlformats.org/officeDocument/2006/relationships/image" Target="../media/image94.png"/><Relationship Id="rId7" Type="http://schemas.openxmlformats.org/officeDocument/2006/relationships/image" Target="../media/image82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7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80.png"/><Relationship Id="rId15" Type="http://schemas.openxmlformats.org/officeDocument/2006/relationships/image" Target="../media/image88.png"/><Relationship Id="rId10" Type="http://schemas.openxmlformats.org/officeDocument/2006/relationships/image" Target="../media/image41.png"/><Relationship Id="rId19" Type="http://schemas.openxmlformats.org/officeDocument/2006/relationships/image" Target="../media/image92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6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40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9EE-9E5C-7A4B-7A6A-B30FF0616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Structurally Equivalent Chemical Reaction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E9BF-54F7-C730-2A04-50A0C6A07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15F-6CAF-9E3C-36AC-5FF6ACB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23802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/>
        </p:nvGraphicFramePr>
        <p:xfrm>
          <a:off x="1031633" y="169569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269758" y="282023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58" y="2820234"/>
                <a:ext cx="303736" cy="276999"/>
              </a:xfrm>
              <a:prstGeom prst="rect">
                <a:avLst/>
              </a:prstGeom>
              <a:blipFill>
                <a:blip r:embed="rId2"/>
                <a:stretch>
                  <a:fillRect l="-12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253993" y="246813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93" y="2468135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296038" y="208976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38" y="2089769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02258" y="1695691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58" y="1695691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154103" y="208808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19570" y="246684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03805" y="2829455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137334" y="1148529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557308" y="1150051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/>
        </p:nvGraphicFramePr>
        <p:xfrm>
          <a:off x="4162136" y="175085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4400261" y="287540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61" y="2875401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4384496" y="252330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96" y="2523302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4426541" y="214493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41" y="2144936"/>
                <a:ext cx="298415" cy="276999"/>
              </a:xfrm>
              <a:prstGeom prst="rect">
                <a:avLst/>
              </a:prstGeom>
              <a:blipFill>
                <a:blip r:embed="rId8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3764294" y="175085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94" y="1750858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3316139" y="214325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3281606" y="252201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3265841" y="288462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5268551" y="1164295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4688525" y="1165817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/>
              <p:nvPr/>
            </p:nvSpPr>
            <p:spPr>
              <a:xfrm>
                <a:off x="3045070" y="242275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70" y="2422758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84B3C0-64E4-5C7F-463B-5AD91EDE6C3C}"/>
              </a:ext>
            </a:extLst>
          </p:cNvPr>
          <p:cNvSpPr txBox="1"/>
          <p:nvPr/>
        </p:nvSpPr>
        <p:spPr>
          <a:xfrm>
            <a:off x="3022872" y="2123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C7D536-5263-4993-0167-F6ABFC8E0407}"/>
              </a:ext>
            </a:extLst>
          </p:cNvPr>
          <p:cNvGraphicFramePr>
            <a:graphicFrameLocks noGrp="1"/>
          </p:cNvGraphicFramePr>
          <p:nvPr/>
        </p:nvGraphicFramePr>
        <p:xfrm>
          <a:off x="1177077" y="464383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/>
              <p:nvPr/>
            </p:nvSpPr>
            <p:spPr>
              <a:xfrm>
                <a:off x="1415202" y="576837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02" y="5768378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/>
              <p:nvPr/>
            </p:nvSpPr>
            <p:spPr>
              <a:xfrm>
                <a:off x="1399437" y="541627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37" y="5416279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/>
              <p:nvPr/>
            </p:nvSpPr>
            <p:spPr>
              <a:xfrm>
                <a:off x="1441482" y="503791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82" y="5037913"/>
                <a:ext cx="298415" cy="276999"/>
              </a:xfrm>
              <a:prstGeom prst="rect">
                <a:avLst/>
              </a:prstGeom>
              <a:blipFill>
                <a:blip r:embed="rId13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/>
              <p:nvPr/>
            </p:nvSpPr>
            <p:spPr>
              <a:xfrm>
                <a:off x="747702" y="464383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" y="4643835"/>
                <a:ext cx="373436" cy="276999"/>
              </a:xfrm>
              <a:prstGeom prst="rect">
                <a:avLst/>
              </a:prstGeom>
              <a:blipFill>
                <a:blip r:embed="rId14"/>
                <a:stretch>
                  <a:fillRect l="-16667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8AB6E1-5B06-234C-F7D6-B019B4E3137B}"/>
              </a:ext>
            </a:extLst>
          </p:cNvPr>
          <p:cNvSpPr txBox="1"/>
          <p:nvPr/>
        </p:nvSpPr>
        <p:spPr>
          <a:xfrm>
            <a:off x="299547" y="503622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D9135-ACF8-AF40-178C-C1442CCF3E4B}"/>
              </a:ext>
            </a:extLst>
          </p:cNvPr>
          <p:cNvSpPr txBox="1"/>
          <p:nvPr/>
        </p:nvSpPr>
        <p:spPr>
          <a:xfrm>
            <a:off x="265014" y="541499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92E6-7A75-8886-7B16-007302AFD7E7}"/>
              </a:ext>
            </a:extLst>
          </p:cNvPr>
          <p:cNvSpPr txBox="1"/>
          <p:nvPr/>
        </p:nvSpPr>
        <p:spPr>
          <a:xfrm>
            <a:off x="249249" y="577759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B0411-6C79-674A-C725-2A357B5F7E6D}"/>
              </a:ext>
            </a:extLst>
          </p:cNvPr>
          <p:cNvSpPr txBox="1"/>
          <p:nvPr/>
        </p:nvSpPr>
        <p:spPr>
          <a:xfrm rot="5400000">
            <a:off x="2282778" y="4096673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7EE38-6CC5-35D3-AAFE-E9E1E0EE13B4}"/>
              </a:ext>
            </a:extLst>
          </p:cNvPr>
          <p:cNvSpPr txBox="1"/>
          <p:nvPr/>
        </p:nvSpPr>
        <p:spPr>
          <a:xfrm rot="5400000">
            <a:off x="1702752" y="4098195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DA5BD6-5FA4-DD7A-CFFB-7440285F4871}"/>
              </a:ext>
            </a:extLst>
          </p:cNvPr>
          <p:cNvGraphicFramePr>
            <a:graphicFrameLocks noGrp="1"/>
          </p:cNvGraphicFramePr>
          <p:nvPr/>
        </p:nvGraphicFramePr>
        <p:xfrm>
          <a:off x="4418791" y="4699002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/>
              <p:nvPr/>
            </p:nvSpPr>
            <p:spPr>
              <a:xfrm>
                <a:off x="4656916" y="582354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6" y="5823545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/>
              <p:nvPr/>
            </p:nvSpPr>
            <p:spPr>
              <a:xfrm>
                <a:off x="4641151" y="5471446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51" y="5471446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/>
              <p:nvPr/>
            </p:nvSpPr>
            <p:spPr>
              <a:xfrm>
                <a:off x="4683196" y="5093080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96" y="5093080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/>
              <p:nvPr/>
            </p:nvSpPr>
            <p:spPr>
              <a:xfrm>
                <a:off x="4020949" y="4699002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49" y="4699002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12903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F2513E-078F-8685-A7E9-7F3A50361A93}"/>
              </a:ext>
            </a:extLst>
          </p:cNvPr>
          <p:cNvSpPr txBox="1"/>
          <p:nvPr/>
        </p:nvSpPr>
        <p:spPr>
          <a:xfrm>
            <a:off x="3572794" y="509139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9F9A8-82D9-0F41-CEB8-57C8E30FDADD}"/>
              </a:ext>
            </a:extLst>
          </p:cNvPr>
          <p:cNvSpPr txBox="1"/>
          <p:nvPr/>
        </p:nvSpPr>
        <p:spPr>
          <a:xfrm>
            <a:off x="3538261" y="5470157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8425D-0D54-06E3-71F0-4509887BA607}"/>
              </a:ext>
            </a:extLst>
          </p:cNvPr>
          <p:cNvSpPr txBox="1"/>
          <p:nvPr/>
        </p:nvSpPr>
        <p:spPr>
          <a:xfrm>
            <a:off x="3522496" y="583276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43E7D-6E74-6F05-CFCE-931F07F929C3}"/>
              </a:ext>
            </a:extLst>
          </p:cNvPr>
          <p:cNvSpPr txBox="1"/>
          <p:nvPr/>
        </p:nvSpPr>
        <p:spPr>
          <a:xfrm rot="5400000">
            <a:off x="5525206" y="4112439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DAAE4-FF60-F9C8-2B5A-6F4FD279020C}"/>
              </a:ext>
            </a:extLst>
          </p:cNvPr>
          <p:cNvSpPr txBox="1"/>
          <p:nvPr/>
        </p:nvSpPr>
        <p:spPr>
          <a:xfrm rot="5400000">
            <a:off x="4945180" y="4113961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/>
              <p:nvPr/>
            </p:nvSpPr>
            <p:spPr>
              <a:xfrm>
                <a:off x="3264657" y="537090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57" y="5370902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5789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048B-F939-39F8-4D8F-D872C8A62D8B}"/>
              </a:ext>
            </a:extLst>
          </p:cNvPr>
          <p:cNvSpPr txBox="1"/>
          <p:nvPr/>
        </p:nvSpPr>
        <p:spPr>
          <a:xfrm>
            <a:off x="3242459" y="507123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C828C1-54FE-418D-EE21-4ACC626F550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97462" y="5245283"/>
            <a:ext cx="274320" cy="201065"/>
            <a:chOff x="6509000" y="4866820"/>
            <a:chExt cx="480379" cy="35209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52D84BD-6937-7A26-BD59-5729288B46C7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99CB0E9-44FC-9F09-16BB-6E7302498A84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044F4A-E1BC-A3C8-41F4-7343F4426123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1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/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blipFill>
                <a:blip r:embed="rId2"/>
                <a:stretch>
                  <a:fillRect l="-4651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/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blipFill>
                <a:blip r:embed="rId3"/>
                <a:stretch>
                  <a:fillRect l="-4651" t="-8696" r="-465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/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blipFill>
                <a:blip r:embed="rId4"/>
                <a:stretch>
                  <a:fillRect l="-5797" t="-4348" r="-57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/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blipFill>
                <a:blip r:embed="rId5"/>
                <a:stretch>
                  <a:fillRect l="-3488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/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blipFill>
                <a:blip r:embed="rId6"/>
                <a:stretch>
                  <a:fillRect l="-3488" t="-4348" r="-465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/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blipFill>
                <a:blip r:embed="rId7"/>
                <a:stretch>
                  <a:fillRect l="-4286" t="-8696" r="-42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57E437-7CCD-5FB8-72C4-9172CDCC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9747"/>
              </p:ext>
            </p:extLst>
          </p:nvPr>
        </p:nvGraphicFramePr>
        <p:xfrm>
          <a:off x="1038897" y="165730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/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/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blipFill>
                <a:blip r:embed="rId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/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blipFill>
                <a:blip r:embed="rId10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A5229A-F6C2-D134-2771-65C80E2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6877"/>
              </p:ext>
            </p:extLst>
          </p:nvPr>
        </p:nvGraphicFramePr>
        <p:xfrm>
          <a:off x="3998493" y="165991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/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/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/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blipFill>
                <a:blip r:embed="rId13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/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/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blipFill>
                <a:blip r:embed="rId1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/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38C39FC-6613-3871-64DF-48BD8A09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96920"/>
              </p:ext>
            </p:extLst>
          </p:nvPr>
        </p:nvGraphicFramePr>
        <p:xfrm>
          <a:off x="1015717" y="347426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/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/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blipFill>
                <a:blip r:embed="rId1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/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A73C737-4D8C-E387-78B2-CC8CD27D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0863"/>
              </p:ext>
            </p:extLst>
          </p:nvPr>
        </p:nvGraphicFramePr>
        <p:xfrm>
          <a:off x="3975313" y="341381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/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/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/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blipFill>
                <a:blip r:embed="rId22"/>
                <a:stretch>
                  <a:fillRect l="-16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/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blipFill>
                <a:blip r:embed="rId23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/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blipFill>
                <a:blip r:embed="rId2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/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9A35B0-868C-CD31-AC41-8D88FA835733}"/>
              </a:ext>
            </a:extLst>
          </p:cNvPr>
          <p:cNvGrpSpPr/>
          <p:nvPr/>
        </p:nvGrpSpPr>
        <p:grpSpPr>
          <a:xfrm>
            <a:off x="5804808" y="4309765"/>
            <a:ext cx="480379" cy="352097"/>
            <a:chOff x="6509000" y="4866820"/>
            <a:chExt cx="480379" cy="35209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C9507-B52B-D310-C89D-00FC85348ADC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FB60E-BA99-C716-5DF4-42284BF8107E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372BA0-8E56-5C46-602E-BB10C0249ED4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E1FE61-C0F7-BCFE-26D2-820846EA1BFA}"/>
              </a:ext>
            </a:extLst>
          </p:cNvPr>
          <p:cNvSpPr txBox="1"/>
          <p:nvPr/>
        </p:nvSpPr>
        <p:spPr>
          <a:xfrm>
            <a:off x="6421826" y="409540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4387DE-E2A4-7269-9CEB-8EA0BF6094C4}"/>
              </a:ext>
            </a:extLst>
          </p:cNvPr>
          <p:cNvGrpSpPr/>
          <p:nvPr/>
        </p:nvGrpSpPr>
        <p:grpSpPr>
          <a:xfrm rot="5400000">
            <a:off x="4964072" y="4972152"/>
            <a:ext cx="480379" cy="352097"/>
            <a:chOff x="6509000" y="4866820"/>
            <a:chExt cx="480379" cy="35209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051BF6-98CB-58C4-BF21-194C8339C633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EF8F638-437F-FF69-F9F9-408706A45438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F29359-D340-2A69-E082-B7E2B912F84A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6DE7CE-A0FD-F414-5348-40F158055A1C}"/>
              </a:ext>
            </a:extLst>
          </p:cNvPr>
          <p:cNvSpPr txBox="1"/>
          <p:nvPr/>
        </p:nvSpPr>
        <p:spPr>
          <a:xfrm>
            <a:off x="4892687" y="542642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/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blipFill>
                <a:blip r:embed="rId26"/>
                <a:stretch>
                  <a:fillRect l="-4878" r="-365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/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blipFill>
                <a:blip r:embed="rId27"/>
                <a:stretch>
                  <a:fillRect l="-4878" r="-365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/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blipFill>
                <a:blip r:embed="rId28"/>
                <a:stretch>
                  <a:fillRect l="-6154" r="-461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7CBE375-3C14-E0DA-81F5-88ABBADC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9028"/>
              </p:ext>
            </p:extLst>
          </p:nvPr>
        </p:nvGraphicFramePr>
        <p:xfrm>
          <a:off x="8228534" y="320549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/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blipFill>
                <a:blip r:embed="rId29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/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blipFill>
                <a:blip r:embed="rId30"/>
                <a:stretch>
                  <a:fillRect l="-14815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/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blipFill>
                <a:blip r:embed="rId31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/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blipFill>
                <a:blip r:embed="rId32"/>
                <a:stretch>
                  <a:fillRect l="-12500" r="-7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/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9C3C7D3-0F25-B937-B472-DD7EEB5E9A4D}"/>
              </a:ext>
            </a:extLst>
          </p:cNvPr>
          <p:cNvSpPr txBox="1"/>
          <p:nvPr/>
        </p:nvSpPr>
        <p:spPr>
          <a:xfrm>
            <a:off x="7436332" y="5386650"/>
            <a:ext cx="462645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Structurally identical reaction networks have stoichiometry matrices that are </a:t>
            </a:r>
            <a:r>
              <a:rPr lang="en-US" dirty="0" err="1"/>
              <a:t>permutably</a:t>
            </a:r>
            <a:r>
              <a:rPr lang="en-US" dirty="0"/>
              <a:t> identical.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/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Permutably identical matrices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(=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Equal if properly permute rows and columns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blipFill>
                <a:blip r:embed="rId34"/>
                <a:stretch>
                  <a:fillRect l="-105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AC6FC95-5D4B-A0B7-7986-B300B258FA68}"/>
              </a:ext>
            </a:extLst>
          </p:cNvPr>
          <p:cNvSpPr/>
          <p:nvPr/>
        </p:nvSpPr>
        <p:spPr>
          <a:xfrm>
            <a:off x="369379" y="103683"/>
            <a:ext cx="5547945" cy="120230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2B346-AEE1-EA04-0F1D-AC352AF3ACF6}"/>
              </a:ext>
            </a:extLst>
          </p:cNvPr>
          <p:cNvSpPr/>
          <p:nvPr/>
        </p:nvSpPr>
        <p:spPr>
          <a:xfrm>
            <a:off x="369378" y="1380845"/>
            <a:ext cx="6804413" cy="525643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4DB06-E1FB-A7A2-87F7-DFAAACF297F5}"/>
              </a:ext>
            </a:extLst>
          </p:cNvPr>
          <p:cNvSpPr/>
          <p:nvPr/>
        </p:nvSpPr>
        <p:spPr>
          <a:xfrm>
            <a:off x="7411916" y="142456"/>
            <a:ext cx="4650872" cy="481842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BF7ED-ADAB-4C85-0D00-FBA59A9DB7AB}"/>
              </a:ext>
            </a:extLst>
          </p:cNvPr>
          <p:cNvSpPr txBox="1"/>
          <p:nvPr/>
        </p:nvSpPr>
        <p:spPr>
          <a:xfrm>
            <a:off x="347414" y="1036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5331F-BF7E-4396-3503-B60623F06DC5}"/>
              </a:ext>
            </a:extLst>
          </p:cNvPr>
          <p:cNvSpPr txBox="1"/>
          <p:nvPr/>
        </p:nvSpPr>
        <p:spPr>
          <a:xfrm>
            <a:off x="336890" y="13585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1E229-FE2B-C13B-586E-8F71D0F9BDB2}"/>
              </a:ext>
            </a:extLst>
          </p:cNvPr>
          <p:cNvSpPr txBox="1"/>
          <p:nvPr/>
        </p:nvSpPr>
        <p:spPr>
          <a:xfrm>
            <a:off x="7436333" y="1745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568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311"/>
          </a:xfrm>
        </p:spPr>
        <p:txBody>
          <a:bodyPr/>
          <a:lstStyle/>
          <a:p>
            <a:r>
              <a:rPr lang="en-US" dirty="0"/>
              <a:t>Example of Checking Permutably Identical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59AD4-38E0-F8BD-C06D-09EA1286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49104"/>
              </p:ext>
            </p:extLst>
          </p:nvPr>
        </p:nvGraphicFramePr>
        <p:xfrm>
          <a:off x="1015717" y="1351177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/>
              <p:nvPr/>
            </p:nvSpPr>
            <p:spPr>
              <a:xfrm>
                <a:off x="1253842" y="2475720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2475720"/>
                <a:ext cx="303738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/>
              <p:nvPr/>
            </p:nvSpPr>
            <p:spPr>
              <a:xfrm>
                <a:off x="1238077" y="212362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2123621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/>
              <p:nvPr/>
            </p:nvSpPr>
            <p:spPr>
              <a:xfrm>
                <a:off x="1280122" y="1745255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1745255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E750A1-952D-AEDA-E84B-473313CD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43351"/>
              </p:ext>
            </p:extLst>
          </p:nvPr>
        </p:nvGraphicFramePr>
        <p:xfrm>
          <a:off x="3975313" y="1290734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4B67C-66C5-0CAF-8176-C365D341676F}"/>
                  </a:ext>
                </a:extLst>
              </p:cNvPr>
              <p:cNvSpPr txBox="1"/>
              <p:nvPr/>
            </p:nvSpPr>
            <p:spPr>
              <a:xfrm>
                <a:off x="4213439" y="241527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4B67C-66C5-0CAF-8176-C365D341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2415277"/>
                <a:ext cx="303736" cy="276999"/>
              </a:xfrm>
              <a:prstGeom prst="rect">
                <a:avLst/>
              </a:prstGeom>
              <a:blipFill>
                <a:blip r:embed="rId5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7A05B-9A69-A2D7-E630-3B060E1BDAE2}"/>
                  </a:ext>
                </a:extLst>
              </p:cNvPr>
              <p:cNvSpPr txBox="1"/>
              <p:nvPr/>
            </p:nvSpPr>
            <p:spPr>
              <a:xfrm>
                <a:off x="4197674" y="206317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7A05B-9A69-A2D7-E630-3B060E1B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2063178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6B3F89-D5E4-A537-FE4F-143E74C990BE}"/>
                  </a:ext>
                </a:extLst>
              </p:cNvPr>
              <p:cNvSpPr txBox="1"/>
              <p:nvPr/>
            </p:nvSpPr>
            <p:spPr>
              <a:xfrm>
                <a:off x="4239719" y="1684812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6B3F89-D5E4-A537-FE4F-143E74C9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1684812"/>
                <a:ext cx="303225" cy="276999"/>
              </a:xfrm>
              <a:prstGeom prst="rect">
                <a:avLst/>
              </a:prstGeom>
              <a:blipFill>
                <a:blip r:embed="rId7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/>
              <p:nvPr/>
            </p:nvSpPr>
            <p:spPr>
              <a:xfrm>
                <a:off x="386647" y="1351177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1351177"/>
                <a:ext cx="373436" cy="276999"/>
              </a:xfrm>
              <a:prstGeom prst="rect">
                <a:avLst/>
              </a:prstGeom>
              <a:blipFill>
                <a:blip r:embed="rId8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98992-70F8-1F91-A01C-C2C7908CD25E}"/>
                  </a:ext>
                </a:extLst>
              </p:cNvPr>
              <p:cNvSpPr txBox="1"/>
              <p:nvPr/>
            </p:nvSpPr>
            <p:spPr>
              <a:xfrm>
                <a:off x="3473048" y="1315480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98992-70F8-1F91-A01C-C2C7908C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1315480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23B0F-9222-C9BA-3A57-16230F7450CE}"/>
                  </a:ext>
                </a:extLst>
              </p:cNvPr>
              <p:cNvSpPr txBox="1"/>
              <p:nvPr/>
            </p:nvSpPr>
            <p:spPr>
              <a:xfrm>
                <a:off x="3080159" y="1908191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23B0F-9222-C9BA-3A57-16230F745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1908191"/>
                <a:ext cx="762951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DBC003-5FC7-9C06-1798-E8573768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97342"/>
                  </p:ext>
                </p:extLst>
              </p:nvPr>
            </p:nvGraphicFramePr>
            <p:xfrm>
              <a:off x="794149" y="3627755"/>
              <a:ext cx="181111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61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934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95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358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DBC003-5FC7-9C06-1798-E8573768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97342"/>
                  </p:ext>
                </p:extLst>
              </p:nvPr>
            </p:nvGraphicFramePr>
            <p:xfrm>
              <a:off x="794149" y="3627755"/>
              <a:ext cx="181111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182759" r="-1389" b="-5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282759" r="-1389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370000" r="-1389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61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486207" r="-1389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934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566667" r="-138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95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689655" r="-138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358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3BE0B5-29BB-9228-9B23-D53A5B9C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794"/>
                  </p:ext>
                </p:extLst>
              </p:nvPr>
            </p:nvGraphicFramePr>
            <p:xfrm>
              <a:off x="2913753" y="3646077"/>
              <a:ext cx="181111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Row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3BE0B5-29BB-9228-9B23-D53A5B9C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794"/>
                  </p:ext>
                </p:extLst>
              </p:nvPr>
            </p:nvGraphicFramePr>
            <p:xfrm>
              <a:off x="2913753" y="3646077"/>
              <a:ext cx="181111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Row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94" t="-173333" r="-138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94" t="-282759" r="-138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CE142A-4D2D-D344-0E52-DECF21B8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03443"/>
              </p:ext>
            </p:extLst>
          </p:nvPr>
        </p:nvGraphicFramePr>
        <p:xfrm>
          <a:off x="6909461" y="359371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A4632B-B4F2-2575-2AAB-7900AF4E9682}"/>
                  </a:ext>
                </a:extLst>
              </p:cNvPr>
              <p:cNvSpPr txBox="1"/>
              <p:nvPr/>
            </p:nvSpPr>
            <p:spPr>
              <a:xfrm>
                <a:off x="7147586" y="471825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A4632B-B4F2-2575-2AAB-7900AF4E9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86" y="4718253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D7E3A1-4D68-943F-9B03-5E8E435B9AD5}"/>
                  </a:ext>
                </a:extLst>
              </p:cNvPr>
              <p:cNvSpPr txBox="1"/>
              <p:nvPr/>
            </p:nvSpPr>
            <p:spPr>
              <a:xfrm>
                <a:off x="7131821" y="436615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D7E3A1-4D68-943F-9B03-5E8E435B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1" y="4366154"/>
                <a:ext cx="303736" cy="276999"/>
              </a:xfrm>
              <a:prstGeom prst="rect">
                <a:avLst/>
              </a:prstGeom>
              <a:blipFill>
                <a:blip r:embed="rId1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6F337-5D2C-690E-59BC-B48096CD3E9A}"/>
                  </a:ext>
                </a:extLst>
              </p:cNvPr>
              <p:cNvSpPr txBox="1"/>
              <p:nvPr/>
            </p:nvSpPr>
            <p:spPr>
              <a:xfrm>
                <a:off x="7173866" y="398778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6F337-5D2C-690E-59BC-B48096CD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66" y="3987788"/>
                <a:ext cx="298415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0708769-E43C-B06F-3F4C-449FED433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21644"/>
              </p:ext>
            </p:extLst>
          </p:nvPr>
        </p:nvGraphicFramePr>
        <p:xfrm>
          <a:off x="9511707" y="353326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53B562-9BB1-8499-35DA-3F0E38928474}"/>
                  </a:ext>
                </a:extLst>
              </p:cNvPr>
              <p:cNvSpPr txBox="1"/>
              <p:nvPr/>
            </p:nvSpPr>
            <p:spPr>
              <a:xfrm>
                <a:off x="9749833" y="465781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53B562-9BB1-8499-35DA-3F0E3892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833" y="4657810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127E-782C-834C-B06E-36681534577D}"/>
                  </a:ext>
                </a:extLst>
              </p:cNvPr>
              <p:cNvSpPr txBox="1"/>
              <p:nvPr/>
            </p:nvSpPr>
            <p:spPr>
              <a:xfrm>
                <a:off x="9734068" y="430571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127E-782C-834C-B06E-36681534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068" y="4305711"/>
                <a:ext cx="303736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2EA30B-7C4F-D2DD-6C2D-8F2D2D970C40}"/>
                  </a:ext>
                </a:extLst>
              </p:cNvPr>
              <p:cNvSpPr txBox="1"/>
              <p:nvPr/>
            </p:nvSpPr>
            <p:spPr>
              <a:xfrm>
                <a:off x="9776113" y="392734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2EA30B-7C4F-D2DD-6C2D-8F2D2D970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113" y="3927345"/>
                <a:ext cx="303225" cy="276999"/>
              </a:xfrm>
              <a:prstGeom prst="rect">
                <a:avLst/>
              </a:prstGeom>
              <a:blipFill>
                <a:blip r:embed="rId18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E74C8-0945-4B27-1E4C-C452373820B0}"/>
                  </a:ext>
                </a:extLst>
              </p:cNvPr>
              <p:cNvSpPr txBox="1"/>
              <p:nvPr/>
            </p:nvSpPr>
            <p:spPr>
              <a:xfrm>
                <a:off x="5523648" y="3614730"/>
                <a:ext cx="1321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1" dirty="0"/>
                  <a:t>permuted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E74C8-0945-4B27-1E4C-C4523738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48" y="3614730"/>
                <a:ext cx="1321196" cy="276999"/>
              </a:xfrm>
              <a:prstGeom prst="rect">
                <a:avLst/>
              </a:prstGeom>
              <a:blipFill>
                <a:blip r:embed="rId19"/>
                <a:stretch>
                  <a:fillRect l="-10377" t="-26087" r="-18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C61AE4-FA94-6105-77F6-4857F48A543D}"/>
                  </a:ext>
                </a:extLst>
              </p:cNvPr>
              <p:cNvSpPr txBox="1"/>
              <p:nvPr/>
            </p:nvSpPr>
            <p:spPr>
              <a:xfrm>
                <a:off x="9083012" y="3558013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C61AE4-FA94-6105-77F6-4857F48A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12" y="3558013"/>
                <a:ext cx="373436" cy="276999"/>
              </a:xfrm>
              <a:prstGeom prst="rect">
                <a:avLst/>
              </a:prstGeom>
              <a:blipFill>
                <a:blip r:embed="rId20"/>
                <a:stretch>
                  <a:fillRect l="-13333" r="-66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4BFDE-87A9-A442-7E66-5AA73D3D1270}"/>
                  </a:ext>
                </a:extLst>
              </p:cNvPr>
              <p:cNvSpPr txBox="1"/>
              <p:nvPr/>
            </p:nvSpPr>
            <p:spPr>
              <a:xfrm>
                <a:off x="8805738" y="4150724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4BFDE-87A9-A442-7E66-5AA73D3D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38" y="4150724"/>
                <a:ext cx="762951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89BCA-869B-F705-3476-646AFC2BE4ED}"/>
                  </a:ext>
                </a:extLst>
              </p:cNvPr>
              <p:cNvSpPr txBox="1"/>
              <p:nvPr/>
            </p:nvSpPr>
            <p:spPr>
              <a:xfrm>
                <a:off x="6515210" y="5331543"/>
                <a:ext cx="32594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Reaction permutation: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89BCA-869B-F705-3476-646AFC2B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210" y="5331543"/>
                <a:ext cx="3259412" cy="369332"/>
              </a:xfrm>
              <a:prstGeom prst="rect">
                <a:avLst/>
              </a:prstGeom>
              <a:blipFill>
                <a:blip r:embed="rId22"/>
                <a:stretch>
                  <a:fillRect l="-1946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2407E-385F-7F7C-275F-2C03395D9185}"/>
                  </a:ext>
                </a:extLst>
              </p:cNvPr>
              <p:cNvSpPr txBox="1"/>
              <p:nvPr/>
            </p:nvSpPr>
            <p:spPr>
              <a:xfrm>
                <a:off x="6619587" y="5701586"/>
                <a:ext cx="2467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Column permutation: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2407E-385F-7F7C-275F-2C03395D9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87" y="5701586"/>
                <a:ext cx="2467342" cy="276999"/>
              </a:xfrm>
              <a:prstGeom prst="rect">
                <a:avLst/>
              </a:prstGeom>
              <a:blipFill>
                <a:blip r:embed="rId23"/>
                <a:stretch>
                  <a:fillRect l="-6154" t="-21739" r="-205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FAA82BC-4ACB-BB19-2DA6-406F09D32B01}"/>
              </a:ext>
            </a:extLst>
          </p:cNvPr>
          <p:cNvSpPr txBox="1"/>
          <p:nvPr/>
        </p:nvSpPr>
        <p:spPr>
          <a:xfrm>
            <a:off x="3247714" y="17447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1925AF-E322-907D-8011-1F0B1241577D}"/>
              </a:ext>
            </a:extLst>
          </p:cNvPr>
          <p:cNvSpPr txBox="1"/>
          <p:nvPr/>
        </p:nvSpPr>
        <p:spPr>
          <a:xfrm>
            <a:off x="237357" y="3162875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Find all of the permutations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25906-53A3-86CD-9BC1-A2AA3C84A0C8}"/>
              </a:ext>
            </a:extLst>
          </p:cNvPr>
          <p:cNvSpPr txBox="1"/>
          <p:nvPr/>
        </p:nvSpPr>
        <p:spPr>
          <a:xfrm>
            <a:off x="6280715" y="3064619"/>
            <a:ext cx="515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For each permutation, check equality of matrices.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7CEEB-1103-36DB-AD52-3A098FB50CDF}"/>
              </a:ext>
            </a:extLst>
          </p:cNvPr>
          <p:cNvSpPr txBox="1"/>
          <p:nvPr/>
        </p:nvSpPr>
        <p:spPr>
          <a:xfrm>
            <a:off x="2997112" y="5978585"/>
            <a:ext cx="342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matrix permutations: 6*2=12</a:t>
            </a:r>
          </a:p>
        </p:txBody>
      </p:sp>
    </p:spTree>
    <p:extLst>
      <p:ext uri="{BB962C8B-B14F-4D97-AF65-F5344CB8AC3E}">
        <p14:creationId xmlns:p14="http://schemas.microsoft.com/office/powerpoint/2010/main" val="426097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271-6B5B-B09A-B5CE-084E60BA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1549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Computational Complexity of Naïve Algorithm to Detect if Two Reaction Networks are Structurally Identical Using Stoichiometry Matrices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F8EB90-A0DE-89C3-E355-9CBF55289836}"/>
              </a:ext>
            </a:extLst>
          </p:cNvPr>
          <p:cNvGrpSpPr/>
          <p:nvPr/>
        </p:nvGrpSpPr>
        <p:grpSpPr>
          <a:xfrm>
            <a:off x="449317" y="1660635"/>
            <a:ext cx="5561138" cy="2428563"/>
            <a:chOff x="449317" y="1660635"/>
            <a:chExt cx="5561138" cy="24285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E8FFF4-E437-2ADE-0995-69D779F5AC8F}"/>
                </a:ext>
              </a:extLst>
            </p:cNvPr>
            <p:cNvSpPr txBox="1"/>
            <p:nvPr/>
          </p:nvSpPr>
          <p:spPr>
            <a:xfrm>
              <a:off x="449317" y="2057873"/>
              <a:ext cx="556113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isPIdentical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(M1:matrix, M2:matrix):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reaction_permutations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species_permutations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M1[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== M2;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return True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False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F65F6A-A6A9-C07B-192D-CF81F655AF30}"/>
                </a:ext>
              </a:extLst>
            </p:cNvPr>
            <p:cNvSpPr txBox="1"/>
            <p:nvPr/>
          </p:nvSpPr>
          <p:spPr>
            <a:xfrm>
              <a:off x="459829" y="1660635"/>
              <a:ext cx="1912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Naïve Algorithm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16804-E5B7-0DE2-0460-62C4B1E6F744}"/>
              </a:ext>
            </a:extLst>
          </p:cNvPr>
          <p:cNvGrpSpPr/>
          <p:nvPr/>
        </p:nvGrpSpPr>
        <p:grpSpPr>
          <a:xfrm>
            <a:off x="323193" y="4131352"/>
            <a:ext cx="4564117" cy="1994595"/>
            <a:chOff x="323193" y="4331048"/>
            <a:chExt cx="4564117" cy="19945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DAEA24-DDBA-E6C5-6BC0-0DAB56B208A9}"/>
                </a:ext>
              </a:extLst>
            </p:cNvPr>
            <p:cNvSpPr txBox="1"/>
            <p:nvPr/>
          </p:nvSpPr>
          <p:spPr>
            <a:xfrm>
              <a:off x="323193" y="5402313"/>
              <a:ext cx="45641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Long compute times on modest size networks: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5 species, 10 reactions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1.5 </a:t>
              </a:r>
              <a:r>
                <a:rPr lang="en-US" dirty="0" err="1"/>
                <a:t>hrs</a:t>
              </a:r>
              <a:r>
                <a:rPr lang="en-US" dirty="0"/>
                <a:t> (Mac M1, 12 </a:t>
              </a:r>
              <a:r>
                <a:rPr lang="en-US" dirty="0" err="1"/>
                <a:t>usec</a:t>
              </a:r>
              <a:r>
                <a:rPr lang="en-US" dirty="0"/>
                <a:t>/comparison)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/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Computational complexity: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N </a:t>
                  </a:r>
                  <a:r>
                    <a:rPr lang="en-US" sz="1400" dirty="0"/>
                    <a:t>is number of reactions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M</a:t>
                  </a:r>
                  <a:r>
                    <a:rPr lang="en-US" sz="1400" dirty="0"/>
                    <a:t> is number of species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blipFill>
                  <a:blip r:embed="rId2"/>
                  <a:stretch>
                    <a:fillRect l="-1347" t="-3125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15E85EF-29C8-D1D8-D5BD-04963D00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2" y="2260197"/>
            <a:ext cx="5030202" cy="4129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580A18-081A-AFA9-EC32-36ADC1A4812E}"/>
              </a:ext>
            </a:extLst>
          </p:cNvPr>
          <p:cNvSpPr txBox="1"/>
          <p:nvPr/>
        </p:nvSpPr>
        <p:spPr>
          <a:xfrm>
            <a:off x="10053332" y="6177926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</a:t>
            </a:r>
            <a:r>
              <a:rPr lang="en-US" sz="1200" baseline="-25000" dirty="0"/>
              <a:t>10</a:t>
            </a:r>
            <a:r>
              <a:rPr lang="en-US" sz="1200" dirty="0"/>
              <a:t> (hour) on mac M1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0C5ADD-5CEF-69A6-21DB-52C191D650FE}"/>
              </a:ext>
            </a:extLst>
          </p:cNvPr>
          <p:cNvGrpSpPr/>
          <p:nvPr/>
        </p:nvGrpSpPr>
        <p:grpSpPr>
          <a:xfrm>
            <a:off x="10752975" y="2356660"/>
            <a:ext cx="1226041" cy="2245528"/>
            <a:chOff x="11036752" y="2177984"/>
            <a:chExt cx="1226041" cy="22455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C34EB0-B0E8-FBD5-44E8-80364878EF11}"/>
                </a:ext>
              </a:extLst>
            </p:cNvPr>
            <p:cNvSpPr txBox="1"/>
            <p:nvPr/>
          </p:nvSpPr>
          <p:spPr>
            <a:xfrm>
              <a:off x="11036752" y="3890177"/>
              <a:ext cx="572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--hour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16C92-CFF0-3609-C49D-7D6DB8DA859E}"/>
                </a:ext>
              </a:extLst>
            </p:cNvPr>
            <p:cNvSpPr txBox="1"/>
            <p:nvPr/>
          </p:nvSpPr>
          <p:spPr>
            <a:xfrm>
              <a:off x="11036752" y="3708230"/>
              <a:ext cx="497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--day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F4E56C-9E8B-8B9A-B7F7-E572D5176EE6}"/>
                </a:ext>
              </a:extLst>
            </p:cNvPr>
            <p:cNvSpPr txBox="1"/>
            <p:nvPr/>
          </p:nvSpPr>
          <p:spPr>
            <a:xfrm>
              <a:off x="11036752" y="3440221"/>
              <a:ext cx="546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--year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BD05D4-C583-5316-4878-98CF24233B6A}"/>
                </a:ext>
              </a:extLst>
            </p:cNvPr>
            <p:cNvSpPr txBox="1"/>
            <p:nvPr/>
          </p:nvSpPr>
          <p:spPr>
            <a:xfrm>
              <a:off x="11036752" y="3256293"/>
              <a:ext cx="753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--century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1F9531-FD74-A8B9-704C-206B809F4C08}"/>
                </a:ext>
              </a:extLst>
            </p:cNvPr>
            <p:cNvSpPr txBox="1"/>
            <p:nvPr/>
          </p:nvSpPr>
          <p:spPr>
            <a:xfrm>
              <a:off x="11036752" y="3124915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--millennium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D9BE3B-9281-46C2-6C75-E58CAFCD58C4}"/>
                </a:ext>
              </a:extLst>
            </p:cNvPr>
            <p:cNvSpPr txBox="1"/>
            <p:nvPr/>
          </p:nvSpPr>
          <p:spPr>
            <a:xfrm>
              <a:off x="11036752" y="2177984"/>
              <a:ext cx="1226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--age of universe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2E51E-2157-7BB0-22B6-858F0B5C9584}"/>
                </a:ext>
              </a:extLst>
            </p:cNvPr>
            <p:cNvSpPr txBox="1"/>
            <p:nvPr/>
          </p:nvSpPr>
          <p:spPr>
            <a:xfrm>
              <a:off x="11036752" y="4146513"/>
              <a:ext cx="721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--second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56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0"/>
            <a:ext cx="10975428" cy="884311"/>
          </a:xfrm>
        </p:spPr>
        <p:txBody>
          <a:bodyPr>
            <a:normAutofit/>
          </a:bodyPr>
          <a:lstStyle/>
          <a:p>
            <a:r>
              <a:rPr lang="en-US" dirty="0"/>
              <a:t>Order Independent Encoding (OIE) of Arrays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59AD4-38E0-F8BD-C06D-09EA1286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19213"/>
              </p:ext>
            </p:extLst>
          </p:nvPr>
        </p:nvGraphicFramePr>
        <p:xfrm>
          <a:off x="1333263" y="3501423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/>
              <p:nvPr/>
            </p:nvSpPr>
            <p:spPr>
              <a:xfrm>
                <a:off x="1571388" y="4625966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88" y="4625966"/>
                <a:ext cx="303738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/>
              <p:nvPr/>
            </p:nvSpPr>
            <p:spPr>
              <a:xfrm>
                <a:off x="1555623" y="427386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23" y="4273867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/>
              <p:nvPr/>
            </p:nvSpPr>
            <p:spPr>
              <a:xfrm>
                <a:off x="1597668" y="3895501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68" y="3895501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/>
              <p:nvPr/>
            </p:nvSpPr>
            <p:spPr>
              <a:xfrm>
                <a:off x="704193" y="3501423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93" y="3501423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864615-873D-BF87-FF21-840CE324ABDE}"/>
                  </a:ext>
                </a:extLst>
              </p:cNvPr>
              <p:cNvSpPr txBox="1"/>
              <p:nvPr/>
            </p:nvSpPr>
            <p:spPr>
              <a:xfrm>
                <a:off x="704193" y="1393770"/>
                <a:ext cx="663271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Some order independent properties of an array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column B):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&lt; 0 (e.g.,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= 0 (</a:t>
                </a:r>
                <a:r>
                  <a:rPr lang="en-US" dirty="0" err="1"/>
                  <a:t>e.g</a:t>
                </a:r>
                <a:r>
                  <a:rPr lang="en-US" dirty="0"/>
                  <a:t>, 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 &gt; 0 (e.g., 2)</a:t>
                </a:r>
              </a:p>
              <a:p>
                <a:r>
                  <a:rPr lang="en-US" b="1" dirty="0"/>
                  <a:t>OIE</a:t>
                </a:r>
                <a:r>
                  <a:rPr lang="en-US" dirty="0"/>
                  <a:t>: sum of the above values multiplied by powers of 1000 (2, 1, 0)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864615-873D-BF87-FF21-840CE324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93" y="1393770"/>
                <a:ext cx="6632713" cy="1477328"/>
              </a:xfrm>
              <a:prstGeom prst="rect">
                <a:avLst/>
              </a:prstGeom>
              <a:blipFill>
                <a:blip r:embed="rId6"/>
                <a:stretch>
                  <a:fillRect l="-765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65041EA-A859-7B73-D6AE-8FB6C8AA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07667"/>
              </p:ext>
            </p:extLst>
          </p:nvPr>
        </p:nvGraphicFramePr>
        <p:xfrm>
          <a:off x="5133608" y="344098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DC6C62-34AF-C725-D624-A1EAA1C36BCE}"/>
                  </a:ext>
                </a:extLst>
              </p:cNvPr>
              <p:cNvSpPr txBox="1"/>
              <p:nvPr/>
            </p:nvSpPr>
            <p:spPr>
              <a:xfrm>
                <a:off x="5371734" y="456552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DC6C62-34AF-C725-D624-A1EAA1C3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4" y="4565523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3D9104-8DCE-EF0E-610D-81AA1F30055E}"/>
                  </a:ext>
                </a:extLst>
              </p:cNvPr>
              <p:cNvSpPr txBox="1"/>
              <p:nvPr/>
            </p:nvSpPr>
            <p:spPr>
              <a:xfrm>
                <a:off x="5355969" y="421342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3D9104-8DCE-EF0E-610D-81AA1F30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969" y="4213424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456FE-43AC-1ACC-6C10-8E8142B0672F}"/>
                  </a:ext>
                </a:extLst>
              </p:cNvPr>
              <p:cNvSpPr txBox="1"/>
              <p:nvPr/>
            </p:nvSpPr>
            <p:spPr>
              <a:xfrm>
                <a:off x="5398014" y="3835058"/>
                <a:ext cx="303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456FE-43AC-1ACC-6C10-8E8142B06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14" y="3835058"/>
                <a:ext cx="303225" cy="276999"/>
              </a:xfrm>
              <a:prstGeom prst="rect">
                <a:avLst/>
              </a:prstGeom>
              <a:blipFill>
                <a:blip r:embed="rId9"/>
                <a:stretch>
                  <a:fillRect l="-20833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61FA2B-9831-AB77-2E23-6E13516EC967}"/>
                  </a:ext>
                </a:extLst>
              </p:cNvPr>
              <p:cNvSpPr txBox="1"/>
              <p:nvPr/>
            </p:nvSpPr>
            <p:spPr>
              <a:xfrm>
                <a:off x="4631343" y="3465726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61FA2B-9831-AB77-2E23-6E13516EC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43" y="3465726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 l="-12903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DFA5E1D-8E6F-D4F2-A4CE-6A7735F0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73780"/>
              </p:ext>
            </p:extLst>
          </p:nvPr>
        </p:nvGraphicFramePr>
        <p:xfrm>
          <a:off x="8855663" y="342900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BDE6D6-B210-DB10-F0B0-89CD85699744}"/>
                  </a:ext>
                </a:extLst>
              </p:cNvPr>
              <p:cNvSpPr txBox="1"/>
              <p:nvPr/>
            </p:nvSpPr>
            <p:spPr>
              <a:xfrm>
                <a:off x="9093789" y="455354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BDE6D6-B210-DB10-F0B0-89CD8569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89" y="4553543"/>
                <a:ext cx="335284" cy="276999"/>
              </a:xfrm>
              <a:prstGeom prst="rect">
                <a:avLst/>
              </a:prstGeom>
              <a:blipFill>
                <a:blip r:embed="rId11"/>
                <a:stretch>
                  <a:fillRect l="-18519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8B15F7-D639-BF9D-F3A9-6ABF3EEE0B19}"/>
                  </a:ext>
                </a:extLst>
              </p:cNvPr>
              <p:cNvSpPr txBox="1"/>
              <p:nvPr/>
            </p:nvSpPr>
            <p:spPr>
              <a:xfrm>
                <a:off x="9078024" y="420144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8B15F7-D639-BF9D-F3A9-6ABF3EEE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024" y="4201444"/>
                <a:ext cx="335284" cy="276999"/>
              </a:xfrm>
              <a:prstGeom prst="rect">
                <a:avLst/>
              </a:prstGeom>
              <a:blipFill>
                <a:blip r:embed="rId12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830B06-5232-C681-BB1B-1929D53596DA}"/>
                  </a:ext>
                </a:extLst>
              </p:cNvPr>
              <p:cNvSpPr txBox="1"/>
              <p:nvPr/>
            </p:nvSpPr>
            <p:spPr>
              <a:xfrm>
                <a:off x="9120069" y="382307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830B06-5232-C681-BB1B-1929D535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069" y="3823078"/>
                <a:ext cx="335284" cy="276999"/>
              </a:xfrm>
              <a:prstGeom prst="rect">
                <a:avLst/>
              </a:prstGeom>
              <a:blipFill>
                <a:blip r:embed="rId13"/>
                <a:stretch>
                  <a:fillRect l="-14815" r="-37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BE852-59A1-E15F-81C0-60C7847D0EA0}"/>
                  </a:ext>
                </a:extLst>
              </p:cNvPr>
              <p:cNvSpPr txBox="1"/>
              <p:nvPr/>
            </p:nvSpPr>
            <p:spPr>
              <a:xfrm>
                <a:off x="8358797" y="340159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BE852-59A1-E15F-81C0-60C7847D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97" y="3401594"/>
                <a:ext cx="496866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AC2F8B-A0C2-6696-4D1D-464AC16704DA}"/>
                  </a:ext>
                </a:extLst>
              </p:cNvPr>
              <p:cNvSpPr txBox="1"/>
              <p:nvPr/>
            </p:nvSpPr>
            <p:spPr>
              <a:xfrm>
                <a:off x="523420" y="5191167"/>
                <a:ext cx="33899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1,001,000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AC2F8B-A0C2-6696-4D1D-464AC167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0" y="5191167"/>
                <a:ext cx="3389967" cy="307777"/>
              </a:xfrm>
              <a:prstGeom prst="rect">
                <a:avLst/>
              </a:prstGeom>
              <a:blipFill>
                <a:blip r:embed="rId15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58E72B-6665-E4FA-ED1F-ACDFCBE5D5BD}"/>
                  </a:ext>
                </a:extLst>
              </p:cNvPr>
              <p:cNvSpPr txBox="1"/>
              <p:nvPr/>
            </p:nvSpPr>
            <p:spPr>
              <a:xfrm>
                <a:off x="533930" y="5456151"/>
                <a:ext cx="214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: 1,001,001;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2,000,001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58E72B-6665-E4FA-ED1F-ACDFCBE5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0" y="5456151"/>
                <a:ext cx="2146870" cy="307777"/>
              </a:xfrm>
              <a:prstGeom prst="rect">
                <a:avLst/>
              </a:prstGeom>
              <a:blipFill>
                <a:blip r:embed="rId1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9352-4C68-897A-8736-5D8FC429394A}"/>
                  </a:ext>
                </a:extLst>
              </p:cNvPr>
              <p:cNvSpPr txBox="1"/>
              <p:nvPr/>
            </p:nvSpPr>
            <p:spPr>
              <a:xfrm>
                <a:off x="4375447" y="5206932"/>
                <a:ext cx="3470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1,001,000;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9352-4C68-897A-8736-5D8FC4293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47" y="5206932"/>
                <a:ext cx="3470117" cy="307777"/>
              </a:xfrm>
              <a:prstGeom prst="rect">
                <a:avLst/>
              </a:prstGeom>
              <a:blipFill>
                <a:blip r:embed="rId17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DE331B-B5DF-C9C8-A4F1-6DB128037966}"/>
                  </a:ext>
                </a:extLst>
              </p:cNvPr>
              <p:cNvSpPr txBox="1"/>
              <p:nvPr/>
            </p:nvSpPr>
            <p:spPr>
              <a:xfrm>
                <a:off x="4364937" y="5471916"/>
                <a:ext cx="2179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2,001,001;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DE331B-B5DF-C9C8-A4F1-6DB12803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37" y="5471916"/>
                <a:ext cx="217950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2813A-59AF-54C1-5778-4EB0D1DD7D16}"/>
                  </a:ext>
                </a:extLst>
              </p:cNvPr>
              <p:cNvSpPr txBox="1"/>
              <p:nvPr/>
            </p:nvSpPr>
            <p:spPr>
              <a:xfrm>
                <a:off x="8211746" y="5154901"/>
                <a:ext cx="3456834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2813A-59AF-54C1-5778-4EB0D1D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46" y="5154901"/>
                <a:ext cx="3456834" cy="314702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7C3548-E741-37AD-5059-BA04C69608A0}"/>
                  </a:ext>
                </a:extLst>
              </p:cNvPr>
              <p:cNvSpPr txBox="1"/>
              <p:nvPr/>
            </p:nvSpPr>
            <p:spPr>
              <a:xfrm>
                <a:off x="8201237" y="5419885"/>
                <a:ext cx="21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1,000,002;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1,001,001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7C3548-E741-37AD-5059-BA04C696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237" y="5419885"/>
                <a:ext cx="2157450" cy="307777"/>
              </a:xfrm>
              <a:prstGeom prst="rect">
                <a:avLst/>
              </a:prstGeom>
              <a:blipFill>
                <a:blip r:embed="rId20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2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5F487-34CC-78A1-F4A8-4AC6047681DA}"/>
                  </a:ext>
                </a:extLst>
              </p:cNvPr>
              <p:cNvSpPr txBox="1"/>
              <p:nvPr/>
            </p:nvSpPr>
            <p:spPr>
              <a:xfrm>
                <a:off x="317397" y="817712"/>
                <a:ext cx="11508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insight: Only compare rows (columns)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with those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have the same order independent encoding (OIE).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5F487-34CC-78A1-F4A8-4AC604768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7" y="817712"/>
                <a:ext cx="11508343" cy="369332"/>
              </a:xfrm>
              <a:prstGeom prst="rect">
                <a:avLst/>
              </a:prstGeom>
              <a:blipFill>
                <a:blip r:embed="rId2"/>
                <a:stretch>
                  <a:fillRect l="-330" t="-6667" r="-1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FA916E6-9C56-59B1-BAD7-396DD5C3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47852"/>
              </p:ext>
            </p:extLst>
          </p:nvPr>
        </p:nvGraphicFramePr>
        <p:xfrm>
          <a:off x="972124" y="1786264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4184F5-55A1-39A3-1607-C684128105E8}"/>
                  </a:ext>
                </a:extLst>
              </p:cNvPr>
              <p:cNvSpPr txBox="1"/>
              <p:nvPr/>
            </p:nvSpPr>
            <p:spPr>
              <a:xfrm>
                <a:off x="1210249" y="2910807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4184F5-55A1-39A3-1607-C68412810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49" y="2910807"/>
                <a:ext cx="303738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CDA6A5-93B6-3FB8-432E-77CE594D6FAE}"/>
                  </a:ext>
                </a:extLst>
              </p:cNvPr>
              <p:cNvSpPr txBox="1"/>
              <p:nvPr/>
            </p:nvSpPr>
            <p:spPr>
              <a:xfrm>
                <a:off x="1194484" y="255870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CDA6A5-93B6-3FB8-432E-77CE594D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84" y="2558708"/>
                <a:ext cx="303736" cy="276999"/>
              </a:xfrm>
              <a:prstGeom prst="rect">
                <a:avLst/>
              </a:prstGeom>
              <a:blipFill>
                <a:blip r:embed="rId4"/>
                <a:stretch>
                  <a:fillRect l="-20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5EEE7-7125-66E0-4EBE-B6A3B08FA92A}"/>
                  </a:ext>
                </a:extLst>
              </p:cNvPr>
              <p:cNvSpPr txBox="1"/>
              <p:nvPr/>
            </p:nvSpPr>
            <p:spPr>
              <a:xfrm>
                <a:off x="1236529" y="2180342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5EEE7-7125-66E0-4EBE-B6A3B08F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29" y="2180342"/>
                <a:ext cx="298415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F67935-67E9-4F53-61DB-1B301DAC6BC6}"/>
                  </a:ext>
                </a:extLst>
              </p:cNvPr>
              <p:cNvSpPr txBox="1"/>
              <p:nvPr/>
            </p:nvSpPr>
            <p:spPr>
              <a:xfrm>
                <a:off x="343054" y="1786264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F67935-67E9-4F53-61DB-1B301DAC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54" y="1786264"/>
                <a:ext cx="373436" cy="276999"/>
              </a:xfrm>
              <a:prstGeom prst="rect">
                <a:avLst/>
              </a:prstGeom>
              <a:blipFill>
                <a:blip r:embed="rId6"/>
                <a:stretch>
                  <a:fillRect l="-9677" r="-645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4A1C56C-8CB7-06B1-C4A1-EF8D594B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24537"/>
              </p:ext>
            </p:extLst>
          </p:nvPr>
        </p:nvGraphicFramePr>
        <p:xfrm>
          <a:off x="4051043" y="173579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58B86C-2F31-1A74-57FF-79DD821453B0}"/>
                  </a:ext>
                </a:extLst>
              </p:cNvPr>
              <p:cNvSpPr txBox="1"/>
              <p:nvPr/>
            </p:nvSpPr>
            <p:spPr>
              <a:xfrm>
                <a:off x="4289169" y="286034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58B86C-2F31-1A74-57FF-79DD8214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69" y="2860341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857E2-1079-780A-692E-8938F145FFE9}"/>
                  </a:ext>
                </a:extLst>
              </p:cNvPr>
              <p:cNvSpPr txBox="1"/>
              <p:nvPr/>
            </p:nvSpPr>
            <p:spPr>
              <a:xfrm>
                <a:off x="4273404" y="250824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857E2-1079-780A-692E-8938F145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04" y="2508242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7846-2E06-944A-CDAE-87B0B61DE77C}"/>
                  </a:ext>
                </a:extLst>
              </p:cNvPr>
              <p:cNvSpPr txBox="1"/>
              <p:nvPr/>
            </p:nvSpPr>
            <p:spPr>
              <a:xfrm>
                <a:off x="4315449" y="2129876"/>
                <a:ext cx="303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7846-2E06-944A-CDAE-87B0B61DE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49" y="2129876"/>
                <a:ext cx="303225" cy="276999"/>
              </a:xfrm>
              <a:prstGeom prst="rect">
                <a:avLst/>
              </a:prstGeom>
              <a:blipFill>
                <a:blip r:embed="rId9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89954-C9F8-A79B-96AD-71073C9936D8}"/>
                  </a:ext>
                </a:extLst>
              </p:cNvPr>
              <p:cNvSpPr txBox="1"/>
              <p:nvPr/>
            </p:nvSpPr>
            <p:spPr>
              <a:xfrm>
                <a:off x="3548778" y="1760544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89954-C9F8-A79B-96AD-71073C99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78" y="1760544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3CAD49E-E5C3-ADF2-D8A8-5D61EB3ABED6}"/>
              </a:ext>
            </a:extLst>
          </p:cNvPr>
          <p:cNvGrpSpPr/>
          <p:nvPr/>
        </p:nvGrpSpPr>
        <p:grpSpPr>
          <a:xfrm>
            <a:off x="345529" y="3488614"/>
            <a:ext cx="3389967" cy="572761"/>
            <a:chOff x="523420" y="5191167"/>
            <a:chExt cx="3389967" cy="5727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85E189-1C7F-9BEE-8899-E6626E83806C}"/>
                    </a:ext>
                  </a:extLst>
                </p:cNvPr>
                <p:cNvSpPr txBox="1"/>
                <p:nvPr/>
              </p:nvSpPr>
              <p:spPr>
                <a:xfrm>
                  <a:off x="523420" y="5191167"/>
                  <a:ext cx="33899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/>
                    <a:t>: 1,000,001;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1,000,001;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1,001,000</a:t>
                  </a: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85E189-1C7F-9BEE-8899-E6626E838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20" y="5191167"/>
                  <a:ext cx="3389967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728084-1730-602E-D7DF-C183EE25C633}"/>
                    </a:ext>
                  </a:extLst>
                </p:cNvPr>
                <p:cNvSpPr txBox="1"/>
                <p:nvPr/>
              </p:nvSpPr>
              <p:spPr>
                <a:xfrm>
                  <a:off x="533930" y="5456151"/>
                  <a:ext cx="214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/>
                    <a:t>: 1,001,001;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1400" dirty="0"/>
                    <a:t>2,000,001</a:t>
                  </a: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728084-1730-602E-D7DF-C183EE25C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930" y="5456151"/>
                  <a:ext cx="2146870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F2A167-0300-C40D-C486-CFC3893F3D56}"/>
              </a:ext>
            </a:extLst>
          </p:cNvPr>
          <p:cNvGrpSpPr/>
          <p:nvPr/>
        </p:nvGrpSpPr>
        <p:grpSpPr>
          <a:xfrm>
            <a:off x="4051043" y="3488614"/>
            <a:ext cx="3480627" cy="572761"/>
            <a:chOff x="4364937" y="5206932"/>
            <a:chExt cx="3480627" cy="5727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DF8DF9-11A6-956E-6ADF-49DCFA7F9A20}"/>
                    </a:ext>
                  </a:extLst>
                </p:cNvPr>
                <p:cNvSpPr txBox="1"/>
                <p:nvPr/>
              </p:nvSpPr>
              <p:spPr>
                <a:xfrm>
                  <a:off x="4375447" y="5206932"/>
                  <a:ext cx="34701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1,000,001;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1,001,000;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1,000,001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DF8DF9-11A6-956E-6ADF-49DCFA7F9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447" y="5206932"/>
                  <a:ext cx="3470117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9B63F3-CE07-9784-CFB1-B3297B76E4A8}"/>
                    </a:ext>
                  </a:extLst>
                </p:cNvPr>
                <p:cNvSpPr txBox="1"/>
                <p:nvPr/>
              </p:nvSpPr>
              <p:spPr>
                <a:xfrm>
                  <a:off x="4364937" y="5471916"/>
                  <a:ext cx="21795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2,001,001;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1400" dirty="0"/>
                    <a:t>1,000,001</a:t>
                  </a: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9B63F3-CE07-9784-CFB1-B3297B76E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937" y="5471916"/>
                  <a:ext cx="2179507" cy="307777"/>
                </a:xfrm>
                <a:prstGeom prst="rect">
                  <a:avLst/>
                </a:prstGeom>
                <a:blipFill>
                  <a:blip r:embed="rId1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44B922-CE41-6B63-F5CC-F9EEB4766471}"/>
              </a:ext>
            </a:extLst>
          </p:cNvPr>
          <p:cNvSpPr txBox="1"/>
          <p:nvPr/>
        </p:nvSpPr>
        <p:spPr>
          <a:xfrm>
            <a:off x="309611" y="1272237"/>
            <a:ext cx="783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Sort the rows of columns of the matrices by their order independent encodings.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70486"/>
              </p:ext>
            </p:extLst>
          </p:nvPr>
        </p:nvGraphicFramePr>
        <p:xfrm>
          <a:off x="1297943" y="511502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536068" y="623957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068" y="6239571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520303" y="588747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303" y="5887472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562348" y="550910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48" y="5509106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68873" y="511502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73" y="5115028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12903" r="-32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220718" y="550742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86185" y="588618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70420" y="624879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403644" y="456786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823618" y="456938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33808"/>
              </p:ext>
            </p:extLst>
          </p:nvPr>
        </p:nvGraphicFramePr>
        <p:xfrm>
          <a:off x="5128234" y="517019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5366359" y="629473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59" y="6294738"/>
                <a:ext cx="303736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5350594" y="594263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94" y="5942639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5392639" y="556427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39" y="5564273"/>
                <a:ext cx="298415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4499164" y="517019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64" y="5170195"/>
                <a:ext cx="373436" cy="276999"/>
              </a:xfrm>
              <a:prstGeom prst="rect">
                <a:avLst/>
              </a:prstGeom>
              <a:blipFill>
                <a:blip r:embed="rId22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4051009" y="556258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4016476" y="594135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4000711" y="630395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6234649" y="458363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5654623" y="4585154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</p:spTree>
    <p:extLst>
      <p:ext uri="{BB962C8B-B14F-4D97-AF65-F5344CB8AC3E}">
        <p14:creationId xmlns:p14="http://schemas.microsoft.com/office/powerpoint/2010/main" val="318486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59832"/>
              </p:ext>
            </p:extLst>
          </p:nvPr>
        </p:nvGraphicFramePr>
        <p:xfrm>
          <a:off x="1105773" y="183161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343898" y="29561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98" y="2956161"/>
                <a:ext cx="303736" cy="276999"/>
              </a:xfrm>
              <a:prstGeom prst="rect">
                <a:avLst/>
              </a:prstGeom>
              <a:blipFill>
                <a:blip r:embed="rId2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328133" y="26040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33" y="2604062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370178" y="222569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78" y="2225696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76398" y="183161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98" y="1831618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228243" y="222401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93710" y="260277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77945" y="296538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211474" y="128445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631448" y="128597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47792"/>
              </p:ext>
            </p:extLst>
          </p:nvPr>
        </p:nvGraphicFramePr>
        <p:xfrm>
          <a:off x="4236276" y="188678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4474401" y="301132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01" y="3011328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4458636" y="265922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636" y="2659229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4500681" y="228086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81" y="2280863"/>
                <a:ext cx="298415" cy="276999"/>
              </a:xfrm>
              <a:prstGeom prst="rect">
                <a:avLst/>
              </a:prstGeom>
              <a:blipFill>
                <a:blip r:embed="rId8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3838434" y="188678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34" y="1886785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3390279" y="227917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3355746" y="265794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3339981" y="302054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5342691" y="130022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4762665" y="1301744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/>
              <p:nvPr/>
            </p:nvSpPr>
            <p:spPr>
              <a:xfrm>
                <a:off x="3119210" y="255868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210" y="2558685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84B3C0-64E4-5C7F-463B-5AD91EDE6C3C}"/>
              </a:ext>
            </a:extLst>
          </p:cNvPr>
          <p:cNvSpPr txBox="1"/>
          <p:nvPr/>
        </p:nvSpPr>
        <p:spPr>
          <a:xfrm>
            <a:off x="3097012" y="22590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C7D536-5263-4993-0167-F6ABFC8E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51433"/>
              </p:ext>
            </p:extLst>
          </p:nvPr>
        </p:nvGraphicFramePr>
        <p:xfrm>
          <a:off x="1016437" y="4779762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/>
              <p:nvPr/>
            </p:nvSpPr>
            <p:spPr>
              <a:xfrm>
                <a:off x="1254562" y="59043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62" y="5904305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/>
              <p:nvPr/>
            </p:nvSpPr>
            <p:spPr>
              <a:xfrm>
                <a:off x="1238797" y="5552206"/>
                <a:ext cx="2984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97" y="5552206"/>
                <a:ext cx="298415" cy="276999"/>
              </a:xfrm>
              <a:prstGeom prst="rect">
                <a:avLst/>
              </a:prstGeom>
              <a:blipFill>
                <a:blip r:embed="rId12"/>
                <a:stretch>
                  <a:fillRect l="-16667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/>
              <p:nvPr/>
            </p:nvSpPr>
            <p:spPr>
              <a:xfrm>
                <a:off x="1280842" y="517384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42" y="5173840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/>
              <p:nvPr/>
            </p:nvSpPr>
            <p:spPr>
              <a:xfrm>
                <a:off x="587062" y="4779762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2" y="4779762"/>
                <a:ext cx="373436" cy="276999"/>
              </a:xfrm>
              <a:prstGeom prst="rect">
                <a:avLst/>
              </a:prstGeom>
              <a:blipFill>
                <a:blip r:embed="rId14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8AB6E1-5B06-234C-F7D6-B019B4E3137B}"/>
              </a:ext>
            </a:extLst>
          </p:cNvPr>
          <p:cNvSpPr txBox="1"/>
          <p:nvPr/>
        </p:nvSpPr>
        <p:spPr>
          <a:xfrm>
            <a:off x="138907" y="517215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D9135-ACF8-AF40-178C-C1442CCF3E4B}"/>
              </a:ext>
            </a:extLst>
          </p:cNvPr>
          <p:cNvSpPr txBox="1"/>
          <p:nvPr/>
        </p:nvSpPr>
        <p:spPr>
          <a:xfrm>
            <a:off x="104374" y="5550917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92E6-7A75-8886-7B16-007302AFD7E7}"/>
              </a:ext>
            </a:extLst>
          </p:cNvPr>
          <p:cNvSpPr txBox="1"/>
          <p:nvPr/>
        </p:nvSpPr>
        <p:spPr>
          <a:xfrm>
            <a:off x="88609" y="591352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B0411-6C79-674A-C725-2A357B5F7E6D}"/>
              </a:ext>
            </a:extLst>
          </p:cNvPr>
          <p:cNvSpPr txBox="1"/>
          <p:nvPr/>
        </p:nvSpPr>
        <p:spPr>
          <a:xfrm rot="5400000">
            <a:off x="2122138" y="4232600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7EE38-6CC5-35D3-AAFE-E9E1E0EE13B4}"/>
              </a:ext>
            </a:extLst>
          </p:cNvPr>
          <p:cNvSpPr txBox="1"/>
          <p:nvPr/>
        </p:nvSpPr>
        <p:spPr>
          <a:xfrm rot="5400000">
            <a:off x="1542112" y="423412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DA5BD6-5FA4-DD7A-CFFB-7440285F4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76895"/>
              </p:ext>
            </p:extLst>
          </p:nvPr>
        </p:nvGraphicFramePr>
        <p:xfrm>
          <a:off x="4258151" y="4834929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/>
              <p:nvPr/>
            </p:nvSpPr>
            <p:spPr>
              <a:xfrm>
                <a:off x="4496276" y="595947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276" y="5959472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/>
              <p:nvPr/>
            </p:nvSpPr>
            <p:spPr>
              <a:xfrm>
                <a:off x="4480511" y="560737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11" y="5607373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/>
              <p:nvPr/>
            </p:nvSpPr>
            <p:spPr>
              <a:xfrm>
                <a:off x="4522556" y="5229007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56" y="5229007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/>
              <p:nvPr/>
            </p:nvSpPr>
            <p:spPr>
              <a:xfrm>
                <a:off x="3860309" y="4834929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09" y="4834929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9677" r="-645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F2513E-078F-8685-A7E9-7F3A50361A93}"/>
              </a:ext>
            </a:extLst>
          </p:cNvPr>
          <p:cNvSpPr txBox="1"/>
          <p:nvPr/>
        </p:nvSpPr>
        <p:spPr>
          <a:xfrm>
            <a:off x="3412154" y="522732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9F9A8-82D9-0F41-CEB8-57C8E30FDADD}"/>
              </a:ext>
            </a:extLst>
          </p:cNvPr>
          <p:cNvSpPr txBox="1"/>
          <p:nvPr/>
        </p:nvSpPr>
        <p:spPr>
          <a:xfrm>
            <a:off x="3377621" y="5606084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8425D-0D54-06E3-71F0-4509887BA607}"/>
              </a:ext>
            </a:extLst>
          </p:cNvPr>
          <p:cNvSpPr txBox="1"/>
          <p:nvPr/>
        </p:nvSpPr>
        <p:spPr>
          <a:xfrm>
            <a:off x="3361856" y="596869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43E7D-6E74-6F05-CFCE-931F07F929C3}"/>
              </a:ext>
            </a:extLst>
          </p:cNvPr>
          <p:cNvSpPr txBox="1"/>
          <p:nvPr/>
        </p:nvSpPr>
        <p:spPr>
          <a:xfrm rot="5400000">
            <a:off x="5364566" y="424836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DAAE4-FF60-F9C8-2B5A-6F4FD279020C}"/>
              </a:ext>
            </a:extLst>
          </p:cNvPr>
          <p:cNvSpPr txBox="1"/>
          <p:nvPr/>
        </p:nvSpPr>
        <p:spPr>
          <a:xfrm rot="5400000">
            <a:off x="4784540" y="424988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/>
              <p:nvPr/>
            </p:nvSpPr>
            <p:spPr>
              <a:xfrm>
                <a:off x="3104017" y="550682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17" y="5506829"/>
                <a:ext cx="226024" cy="276999"/>
              </a:xfrm>
              <a:prstGeom prst="rect">
                <a:avLst/>
              </a:prstGeom>
              <a:blipFill>
                <a:blip r:embed="rId19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048B-F939-39F8-4D8F-D872C8A62D8B}"/>
              </a:ext>
            </a:extLst>
          </p:cNvPr>
          <p:cNvSpPr txBox="1"/>
          <p:nvPr/>
        </p:nvSpPr>
        <p:spPr>
          <a:xfrm>
            <a:off x="3081819" y="52071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4A63-9D9C-5C59-B3ED-9820C3065DBE}"/>
                  </a:ext>
                </a:extLst>
              </p:cNvPr>
              <p:cNvSpPr txBox="1"/>
              <p:nvPr/>
            </p:nvSpPr>
            <p:spPr>
              <a:xfrm>
                <a:off x="6755456" y="1831618"/>
                <a:ext cx="520830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have the same encoding and so only need to consider their permutations.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Result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 constrained permutations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12 unconstrained permutations (3!*2!)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Speedup: 12/2=6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4A63-9D9C-5C59-B3ED-9820C3065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456" y="1831618"/>
                <a:ext cx="5208302" cy="1938992"/>
              </a:xfrm>
              <a:prstGeom prst="rect">
                <a:avLst/>
              </a:prstGeom>
              <a:blipFill>
                <a:blip r:embed="rId20"/>
                <a:stretch>
                  <a:fillRect l="-728" t="-1948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73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DSIRN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ADEC-4FA8-64E2-C3E3-151247DC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 and plot</a:t>
            </a:r>
          </a:p>
          <a:p>
            <a:r>
              <a:rPr lang="en-US" dirty="0"/>
              <a:t>Need for threshold on maximum number </a:t>
            </a:r>
            <a:r>
              <a:rPr lang="en-US"/>
              <a:t>of permutations</a:t>
            </a:r>
          </a:p>
        </p:txBody>
      </p:sp>
    </p:spTree>
    <p:extLst>
      <p:ext uri="{BB962C8B-B14F-4D97-AF65-F5344CB8AC3E}">
        <p14:creationId xmlns:p14="http://schemas.microsoft.com/office/powerpoint/2010/main" val="393959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0F1C-389F-8989-92BC-57EA5144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Deeper 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B43E88-E909-60CE-C0F5-9865617C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88" y="2198902"/>
            <a:ext cx="5725297" cy="429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2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33018</TotalTime>
  <Words>981</Words>
  <Application>Microsoft Macintosh PowerPoint</Application>
  <PresentationFormat>Widescreen</PresentationFormat>
  <Paragraphs>439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Detecting Structurally Equivalent Chemical Reaction Networks</vt:lpstr>
      <vt:lpstr>PowerPoint Presentation</vt:lpstr>
      <vt:lpstr>Example of Checking Permutably Identical</vt:lpstr>
      <vt:lpstr>Computational Complexity of Naïve Algorithm to Detect if Two Reaction Networks are Structurally Identical Using Stoichiometry Matrices</vt:lpstr>
      <vt:lpstr>Order Independent Encoding (OIE) of Arrays</vt:lpstr>
      <vt:lpstr>DSIRN: Detecting Structurally Identical Reaction Networks: 1</vt:lpstr>
      <vt:lpstr>DSIRN: Detecting Structurally Identical Reaction Networks: 2</vt:lpstr>
      <vt:lpstr>Complexity of DSIRN Algorithm</vt:lpstr>
      <vt:lpstr>Effect of Deeper Search</vt:lpstr>
      <vt:lpstr>BACKUP</vt:lpstr>
      <vt:lpstr>DSIRN: Detecting Structurally Identical Reaction Networks: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Structurally Equivalent Chemical Reaction Networks</dc:title>
  <dc:creator>Joseph Hellerstein</dc:creator>
  <cp:lastModifiedBy>Joseph Hellerstein</cp:lastModifiedBy>
  <cp:revision>96</cp:revision>
  <dcterms:created xsi:type="dcterms:W3CDTF">2024-06-02T22:53:58Z</dcterms:created>
  <dcterms:modified xsi:type="dcterms:W3CDTF">2024-06-25T21:16:24Z</dcterms:modified>
</cp:coreProperties>
</file>