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4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0508-4E97-40BE-9028-0301204F9788}" type="datetimeFigureOut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2AE5-959C-4206-A690-18F63B14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The Synoptic Analysis Pipeline</a:t>
            </a:r>
            <a:endParaRPr lang="en-US" dirty="0"/>
          </a:p>
        </p:txBody>
      </p:sp>
      <p:pic>
        <p:nvPicPr>
          <p:cNvPr id="1026" name="Picture 2" descr="C:\Users\slava\Documents\HW\CSE 503\SVN2\docs\presentation\joined_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749801" cy="38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5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GK-Tail: </a:t>
            </a:r>
            <a:r>
              <a:rPr lang="en-US" dirty="0" err="1" smtClean="0"/>
              <a:t>Subsumption</a:t>
            </a:r>
            <a:r>
              <a:rPr lang="en-US" dirty="0" smtClean="0"/>
              <a:t> </a:t>
            </a:r>
            <a:r>
              <a:rPr lang="en-US" dirty="0" err="1" smtClean="0"/>
              <a:t>Nondeterminsim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5105400"/>
            <a:ext cx="5410200" cy="10667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Result of 1-merge on (a) can be either (b) or (c) </a:t>
            </a:r>
          </a:p>
          <a:p>
            <a:r>
              <a:rPr lang="en-US" sz="2000" dirty="0" smtClean="0"/>
              <a:t>If we chose to merge at </a:t>
            </a:r>
            <a:r>
              <a:rPr lang="en-US" sz="2000" i="1" dirty="0" smtClean="0"/>
              <a:t>e </a:t>
            </a:r>
            <a:r>
              <a:rPr lang="en-US" sz="2000" dirty="0" smtClean="0"/>
              <a:t>and </a:t>
            </a:r>
            <a:r>
              <a:rPr lang="en-US" sz="2000" i="1" dirty="0" smtClean="0"/>
              <a:t>a </a:t>
            </a:r>
            <a:r>
              <a:rPr lang="en-US" sz="2000" dirty="0" smtClean="0"/>
              <a:t>we get (b)</a:t>
            </a:r>
          </a:p>
          <a:p>
            <a:r>
              <a:rPr lang="en-US" sz="2000" dirty="0" smtClean="0"/>
              <a:t>If we chose to merge at </a:t>
            </a:r>
            <a:r>
              <a:rPr lang="en-US" sz="2000" i="1" dirty="0" smtClean="0"/>
              <a:t>e </a:t>
            </a:r>
            <a:r>
              <a:rPr lang="en-US" sz="2000" dirty="0" smtClean="0"/>
              <a:t>and </a:t>
            </a:r>
            <a:r>
              <a:rPr lang="en-US" sz="2000" i="1" dirty="0" smtClean="0"/>
              <a:t>i </a:t>
            </a:r>
            <a:r>
              <a:rPr lang="en-US" sz="2000" dirty="0" smtClean="0"/>
              <a:t>we get (c)</a:t>
            </a: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743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47800"/>
            <a:ext cx="8229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Multiple merge candidates for </a:t>
            </a:r>
            <a:r>
              <a:rPr lang="en-US" sz="2000" i="1" dirty="0" smtClean="0"/>
              <a:t>e</a:t>
            </a:r>
            <a:r>
              <a:rPr lang="en-US" sz="2000" dirty="0" smtClean="0"/>
              <a:t>: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i </a:t>
            </a:r>
            <a:r>
              <a:rPr lang="en-US" sz="2000" dirty="0" smtClean="0"/>
              <a:t>both work.</a:t>
            </a:r>
          </a:p>
          <a:p>
            <a:r>
              <a:rPr lang="en-US" sz="2000" dirty="0" smtClean="0"/>
              <a:t>After merge, algorithm produces distinct results - both local optima.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49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GK-Tail: When can we merge</a:t>
            </a:r>
            <a:r>
              <a:rPr lang="en-US" dirty="0" smtClean="0"/>
              <a:t>?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notion of k-Tails does not capture all desired properties of the trace. </a:t>
            </a:r>
          </a:p>
          <a:p>
            <a:pPr lvl="1"/>
            <a:r>
              <a:rPr lang="en-US" dirty="0" smtClean="0"/>
              <a:t>Example: Messages more than k apart are temporally related. </a:t>
            </a:r>
          </a:p>
          <a:p>
            <a:r>
              <a:rPr lang="en-US" dirty="0" smtClean="0"/>
              <a:t>One solution: Make k bigger</a:t>
            </a:r>
          </a:p>
          <a:p>
            <a:pPr lvl="1"/>
            <a:r>
              <a:rPr lang="en-US" dirty="0" smtClean="0"/>
              <a:t>Problem: If we make k too big summarization will be weak</a:t>
            </a:r>
          </a:p>
          <a:p>
            <a:pPr lvl="1"/>
            <a:r>
              <a:rPr lang="en-US" dirty="0" smtClean="0"/>
              <a:t>Another problem: There could be other relationships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How do we chose the right value of k?</a:t>
            </a:r>
          </a:p>
          <a:p>
            <a:pPr lvl="1"/>
            <a:r>
              <a:rPr lang="en-US" dirty="0" smtClean="0"/>
              <a:t>In general, this is hard – encodes domain 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8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GK-Tail: When can we merge</a:t>
            </a:r>
            <a:r>
              <a:rPr lang="en-US" dirty="0" smtClean="0"/>
              <a:t>?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Solution: Compute and encode </a:t>
            </a:r>
            <a:r>
              <a:rPr lang="en-US" i="1" dirty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nvariants </a:t>
            </a:r>
            <a:r>
              <a:rPr lang="en-US" dirty="0" smtClean="0"/>
              <a:t>about the trace</a:t>
            </a:r>
          </a:p>
          <a:p>
            <a:r>
              <a:rPr lang="en-US" dirty="0" smtClean="0"/>
              <a:t>We call a graph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i="1" dirty="0" smtClean="0">
                <a:solidFill>
                  <a:schemeClr val="accent1"/>
                </a:solidFill>
              </a:rPr>
              <a:t>alid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if it satisfies the invariants of the original trace.</a:t>
            </a:r>
          </a:p>
          <a:p>
            <a:r>
              <a:rPr lang="en-US" dirty="0" smtClean="0"/>
              <a:t>When performing the GK-Tail algorithm make sure that each merge produces a valid graph.</a:t>
            </a:r>
          </a:p>
          <a:p>
            <a:r>
              <a:rPr lang="en-US" dirty="0" smtClean="0"/>
              <a:t>GK-Tail now repeats until there are no more states to merge with matching k-Tails OR no ones that will lead to a valid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GK-Tail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implementation is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current graph have to consider at most merging every state to every other state 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merge removes a state – can do at most n merges.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we do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GK-Tail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97" y="1238189"/>
            <a:ext cx="8229600" cy="13526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 Idea: Divide and Conquer.</a:t>
            </a:r>
          </a:p>
          <a:p>
            <a:r>
              <a:rPr lang="en-US" sz="2400" dirty="0" smtClean="0"/>
              <a:t>We can perform GK-Tail on </a:t>
            </a:r>
            <a:r>
              <a:rPr lang="en-US" sz="2400" dirty="0" err="1" smtClean="0"/>
              <a:t>subgraphs</a:t>
            </a:r>
            <a:r>
              <a:rPr lang="en-US" sz="2400" dirty="0" smtClean="0"/>
              <a:t> and then perform GK-Tail on the resulting graph if we pick the </a:t>
            </a:r>
            <a:r>
              <a:rPr lang="en-US" sz="2400" dirty="0" err="1" smtClean="0"/>
              <a:t>subgraphs</a:t>
            </a:r>
            <a:r>
              <a:rPr lang="en-US" sz="2400" dirty="0" smtClean="0"/>
              <a:t> carefully.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404862" y="351082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92252" y="271445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  <a:endCxn id="5" idx="0"/>
          </p:cNvCxnSpPr>
          <p:nvPr/>
        </p:nvCxnSpPr>
        <p:spPr>
          <a:xfrm flipH="1">
            <a:off x="1557262" y="3019251"/>
            <a:ext cx="387390" cy="491573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79643" y="350491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6" idx="4"/>
            <a:endCxn id="76" idx="0"/>
          </p:cNvCxnSpPr>
          <p:nvPr/>
        </p:nvCxnSpPr>
        <p:spPr>
          <a:xfrm>
            <a:off x="1944652" y="3019251"/>
            <a:ext cx="387391" cy="48566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" idx="4"/>
            <a:endCxn id="83" idx="0"/>
          </p:cNvCxnSpPr>
          <p:nvPr/>
        </p:nvCxnSpPr>
        <p:spPr>
          <a:xfrm>
            <a:off x="1557262" y="3815624"/>
            <a:ext cx="0" cy="8469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404862" y="4662539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6" idx="4"/>
            <a:endCxn id="87" idx="0"/>
          </p:cNvCxnSpPr>
          <p:nvPr/>
        </p:nvCxnSpPr>
        <p:spPr>
          <a:xfrm flipH="1">
            <a:off x="2331508" y="3809712"/>
            <a:ext cx="535" cy="86617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179108" y="467588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137792" y="3257985"/>
            <a:ext cx="889451" cy="1989000"/>
          </a:xfrm>
          <a:prstGeom prst="roundRect">
            <a:avLst/>
          </a:prstGeom>
          <a:noFill/>
          <a:ln w="19050">
            <a:solidFill>
              <a:srgbClr xmlns:mc="http://schemas.openxmlformats.org/markup-compatibility/2006" xmlns:a14="http://schemas.microsoft.com/office/drawing/2010/main" val="C00000" mc:Ignorable="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DSF</a:t>
            </a:r>
            <a:endParaRPr lang="en-US" dirty="0"/>
          </a:p>
        </p:txBody>
      </p:sp>
      <p:sp>
        <p:nvSpPr>
          <p:cNvPr id="94" name="Right Arrow 93"/>
          <p:cNvSpPr/>
          <p:nvPr/>
        </p:nvSpPr>
        <p:spPr>
          <a:xfrm>
            <a:off x="2661792" y="398838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GK-Tail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3825916" y="345569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232359" y="26670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6" idx="4"/>
            <a:endCxn id="95" idx="0"/>
          </p:cNvCxnSpPr>
          <p:nvPr/>
        </p:nvCxnSpPr>
        <p:spPr>
          <a:xfrm flipH="1">
            <a:off x="3978316" y="2971800"/>
            <a:ext cx="406443" cy="48389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600697" y="344978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6" idx="4"/>
            <a:endCxn id="98" idx="0"/>
          </p:cNvCxnSpPr>
          <p:nvPr/>
        </p:nvCxnSpPr>
        <p:spPr>
          <a:xfrm>
            <a:off x="4384759" y="2971800"/>
            <a:ext cx="368338" cy="47798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5" idx="4"/>
            <a:endCxn id="101" idx="0"/>
          </p:cNvCxnSpPr>
          <p:nvPr/>
        </p:nvCxnSpPr>
        <p:spPr>
          <a:xfrm>
            <a:off x="3978316" y="3760497"/>
            <a:ext cx="0" cy="3261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825916" y="408668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4"/>
            <a:endCxn id="103" idx="0"/>
          </p:cNvCxnSpPr>
          <p:nvPr/>
        </p:nvCxnSpPr>
        <p:spPr>
          <a:xfrm flipH="1">
            <a:off x="4752562" y="3754585"/>
            <a:ext cx="535" cy="86617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00162" y="462075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317021" y="3185587"/>
            <a:ext cx="889451" cy="1989000"/>
          </a:xfrm>
          <a:prstGeom prst="roundRect">
            <a:avLst/>
          </a:prstGeom>
          <a:noFill/>
          <a:ln w="19050">
            <a:solidFill>
              <a:srgbClr xmlns:mc="http://schemas.openxmlformats.org/markup-compatibility/2006" xmlns:a14="http://schemas.microsoft.com/office/drawing/2010/main" val="C00000" mc:Ignorable="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DSF</a:t>
            </a:r>
            <a:endParaRPr lang="en-US" dirty="0"/>
          </a:p>
        </p:txBody>
      </p:sp>
      <p:sp>
        <p:nvSpPr>
          <p:cNvPr id="110" name="Right Arrow 109"/>
          <p:cNvSpPr/>
          <p:nvPr/>
        </p:nvSpPr>
        <p:spPr>
          <a:xfrm>
            <a:off x="5349916" y="3941905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GK-Tail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6815557" y="401526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213328" y="320478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16" idx="4"/>
            <a:endCxn id="115" idx="0"/>
          </p:cNvCxnSpPr>
          <p:nvPr/>
        </p:nvCxnSpPr>
        <p:spPr>
          <a:xfrm flipH="1">
            <a:off x="6967957" y="3509588"/>
            <a:ext cx="397771" cy="505678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7590338" y="400935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>
            <a:stCxn id="116" idx="4"/>
            <a:endCxn id="118" idx="0"/>
          </p:cNvCxnSpPr>
          <p:nvPr/>
        </p:nvCxnSpPr>
        <p:spPr>
          <a:xfrm>
            <a:off x="7365728" y="3509588"/>
            <a:ext cx="377010" cy="49976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5" idx="4"/>
            <a:endCxn id="121" idx="0"/>
          </p:cNvCxnSpPr>
          <p:nvPr/>
        </p:nvCxnSpPr>
        <p:spPr>
          <a:xfrm>
            <a:off x="6967957" y="4320066"/>
            <a:ext cx="0" cy="3261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815557" y="46462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>
            <a:stCxn id="118" idx="4"/>
            <a:endCxn id="123" idx="0"/>
          </p:cNvCxnSpPr>
          <p:nvPr/>
        </p:nvCxnSpPr>
        <p:spPr>
          <a:xfrm flipH="1">
            <a:off x="7733656" y="4314154"/>
            <a:ext cx="9082" cy="36385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7581256" y="467800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6661473" y="3103934"/>
            <a:ext cx="1407189" cy="2014108"/>
          </a:xfrm>
          <a:prstGeom prst="roundRect">
            <a:avLst/>
          </a:prstGeom>
          <a:noFill/>
          <a:ln w="19050">
            <a:solidFill>
              <a:srgbClr xmlns:mc="http://schemas.openxmlformats.org/markup-compatibility/2006" xmlns:a14="http://schemas.microsoft.com/office/drawing/2010/main" val="C00000" mc:Ignorable="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DSF</a:t>
            </a:r>
            <a:endParaRPr lang="en-US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89010" y="5334000"/>
            <a:ext cx="8229601" cy="1352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Theoretical complexity is the same – O(n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Worst case: no chosen sub-graph is </a:t>
            </a:r>
            <a:r>
              <a:rPr lang="en-US" sz="2000" dirty="0" err="1" smtClean="0"/>
              <a:t>mergeable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In practice, the expectation is that each sub-graph will have approximately the same distribution of messages as the complete graph.</a:t>
            </a:r>
          </a:p>
        </p:txBody>
      </p:sp>
    </p:spTree>
    <p:extLst>
      <p:ext uri="{BB962C8B-B14F-4D97-AF65-F5344CB8AC3E}">
        <p14:creationId xmlns:p14="http://schemas.microsoft.com/office/powerpoint/2010/main" val="303236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GK-Tail Performance</a:t>
            </a:r>
            <a:endParaRPr lang="en-US" dirty="0"/>
          </a:p>
        </p:txBody>
      </p:sp>
      <p:pic>
        <p:nvPicPr>
          <p:cNvPr id="6146" name="Picture 2" descr="C:\Users\slava\Documents\HW\CSE 503\SVN2\docs\presentation\per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13954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5033727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Input is a repeated sequence of messages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GK-Tail performance is polynomial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Scalable GK-Tail performance is roughly linear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Still slow when we use Invariants.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05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choses a predicate </a:t>
            </a:r>
          </a:p>
          <a:p>
            <a:pPr lvl="1"/>
            <a:r>
              <a:rPr lang="en-US" sz="2400" dirty="0" smtClean="0"/>
              <a:t>Examples (Source, Timestamp range, Parameter,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Trace is partitioned on the predicate into a set of trace partitions.</a:t>
            </a:r>
          </a:p>
          <a:p>
            <a:r>
              <a:rPr lang="en-US" dirty="0" smtClean="0"/>
              <a:t>Crucial to encode domain knowledge.</a:t>
            </a:r>
          </a:p>
          <a:p>
            <a:pPr lvl="1"/>
            <a:r>
              <a:rPr lang="en-US" dirty="0" smtClean="0"/>
              <a:t>Example: For 2-Phase Commit each partition is an instance of the protocol execution.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Trace Partitioning Example with NFS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4400" y="1423987"/>
            <a:ext cx="4040188" cy="639762"/>
          </a:xfrm>
        </p:spPr>
        <p:txBody>
          <a:bodyPr/>
          <a:lstStyle/>
          <a:p>
            <a:r>
              <a:rPr lang="en-US" dirty="0" err="1" smtClean="0"/>
              <a:t>Unparitioned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2174874"/>
            <a:ext cx="2438400" cy="4378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Lookup	file1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Lookup	file2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Access	file2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Access 	file1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Access	file1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Read	file2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Read	file1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Getattr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Read	file1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Write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file2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Courier New" pitchFamily="49" charset="0"/>
              </a:rPr>
              <a:t>Could infer invariant:</a:t>
            </a:r>
            <a:endParaRPr lang="en-US" sz="1600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+mj-lt"/>
                <a:cs typeface="Courier New" pitchFamily="49" charset="0"/>
              </a:rPr>
              <a:t>“lookup file1” 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+mj-lt"/>
                <a:cs typeface="Courier New" pitchFamily="49" charset="0"/>
              </a:rPr>
              <a:t>always precedes 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+mj-lt"/>
                <a:cs typeface="Courier New" pitchFamily="49" charset="0"/>
              </a:rPr>
              <a:t>“access file 2”</a:t>
            </a:r>
            <a:endParaRPr lang="en-US" sz="1600" i="1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Courier New" pitchFamily="49" charset="0"/>
              </a:rPr>
              <a:t>But this doesn’t make sense.</a:t>
            </a:r>
            <a:endParaRPr lang="en-US" sz="16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33801" y="1423987"/>
            <a:ext cx="5410200" cy="639762"/>
          </a:xfrm>
        </p:spPr>
        <p:txBody>
          <a:bodyPr/>
          <a:lstStyle/>
          <a:p>
            <a:r>
              <a:rPr lang="en-US" dirty="0" smtClean="0"/>
              <a:t>	Partitioned by file ID: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733801" y="2063749"/>
            <a:ext cx="541020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    p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Lookup	file1		Lookup	file2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Access 	file1		Access	file2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Access	file1		Read	file2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Read	file1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Getattr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file2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Read	file1		Write	file2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86200" y="4537074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Invariants inferred from these traces will be over access patterns to a particular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5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Traces As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 Representation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Captures the notion that messages are temporally related.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State Representation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 smtClean="0"/>
              <a:t>Captures the notion that messages represent change in system state.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dirty="0"/>
          </a:p>
        </p:txBody>
      </p:sp>
      <p:pic>
        <p:nvPicPr>
          <p:cNvPr id="2050" name="Picture 2" descr="C:\Users\slava\Documents\HW\CSE 503\SVN2\docs\presentation\bisim_to_gktai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26240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2051" name="Picture 3" descr="C:\Users\slava\Documents\HW\CSE 503\SVN2\docs\presentation\bisim_to_gktail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1800"/>
            <a:ext cx="14478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598001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we can convert one representation to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1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the Representations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5638800"/>
            <a:ext cx="8229600" cy="102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Converge on the answer using either graph coarsening or graph refinement </a:t>
            </a:r>
            <a:endParaRPr lang="en-US" sz="2000" dirty="0"/>
          </a:p>
        </p:txBody>
      </p:sp>
      <p:pic>
        <p:nvPicPr>
          <p:cNvPr id="3074" name="Picture 2" descr="C:\Users\slava\Documents\HW\CSE 503\SVN2\docs\presentation\refine_coar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705600" cy="396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0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of with the most precise trace description - a linear graph for each trace partition:</a:t>
            </a:r>
          </a:p>
          <a:p>
            <a:endParaRPr lang="en-US" dirty="0"/>
          </a:p>
          <a:p>
            <a:r>
              <a:rPr lang="en-US" dirty="0" smtClean="0"/>
              <a:t>Graph is the system state representation of the trace.</a:t>
            </a:r>
          </a:p>
          <a:p>
            <a:r>
              <a:rPr lang="en-US" dirty="0" smtClean="0"/>
              <a:t>Tries to compress the graph to get a concise representation.</a:t>
            </a:r>
          </a:p>
        </p:txBody>
      </p:sp>
      <p:pic>
        <p:nvPicPr>
          <p:cNvPr id="4098" name="Picture 2" descr="C:\Users\slava\Documents\HW\CSE 503\SVN2\docs\presentation\gktail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5143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Coarsening Algorithm: </a:t>
            </a:r>
            <a:r>
              <a:rPr lang="en-US" dirty="0" smtClean="0"/>
              <a:t>GK-Tail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state in the graph we define its k-Tail as the </a:t>
            </a:r>
            <a:r>
              <a:rPr lang="en-US" dirty="0" err="1" smtClean="0"/>
              <a:t>subgraph</a:t>
            </a:r>
            <a:r>
              <a:rPr lang="en-US" dirty="0"/>
              <a:t> </a:t>
            </a:r>
            <a:r>
              <a:rPr lang="en-US" dirty="0" smtClean="0"/>
              <a:t>made by the frontier k edges out</a:t>
            </a:r>
          </a:p>
          <a:p>
            <a:r>
              <a:rPr lang="en-US" dirty="0" smtClean="0"/>
              <a:t>The 2-tail of the state S in the graph below is in blue: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81256" y="4419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014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86400" y="502254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67200" y="532734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4419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563214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57400" y="487014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6"/>
            <a:endCxn id="5" idx="2"/>
          </p:cNvCxnSpPr>
          <p:nvPr/>
        </p:nvCxnSpPr>
        <p:spPr>
          <a:xfrm>
            <a:off x="2362200" y="5022542"/>
            <a:ext cx="6858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4" idx="2"/>
          </p:cNvCxnSpPr>
          <p:nvPr/>
        </p:nvCxnSpPr>
        <p:spPr>
          <a:xfrm flipV="1">
            <a:off x="3352800" y="4572000"/>
            <a:ext cx="928456" cy="450542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2"/>
          </p:cNvCxnSpPr>
          <p:nvPr/>
        </p:nvCxnSpPr>
        <p:spPr>
          <a:xfrm>
            <a:off x="3352800" y="5022542"/>
            <a:ext cx="914400" cy="457200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8" idx="2"/>
          </p:cNvCxnSpPr>
          <p:nvPr/>
        </p:nvCxnSpPr>
        <p:spPr>
          <a:xfrm>
            <a:off x="4586056" y="4572000"/>
            <a:ext cx="900344" cy="0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6" idx="2"/>
          </p:cNvCxnSpPr>
          <p:nvPr/>
        </p:nvCxnSpPr>
        <p:spPr>
          <a:xfrm flipV="1">
            <a:off x="4572000" y="5174942"/>
            <a:ext cx="914400" cy="304800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9" idx="2"/>
          </p:cNvCxnSpPr>
          <p:nvPr/>
        </p:nvCxnSpPr>
        <p:spPr>
          <a:xfrm>
            <a:off x="4572000" y="5479742"/>
            <a:ext cx="914400" cy="304800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05600" y="4419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05600" y="563214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8" idx="6"/>
            <a:endCxn id="30" idx="2"/>
          </p:cNvCxnSpPr>
          <p:nvPr/>
        </p:nvCxnSpPr>
        <p:spPr>
          <a:xfrm>
            <a:off x="5791200" y="4572000"/>
            <a:ext cx="914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6"/>
            <a:endCxn id="31" idx="2"/>
          </p:cNvCxnSpPr>
          <p:nvPr/>
        </p:nvCxnSpPr>
        <p:spPr>
          <a:xfrm>
            <a:off x="5791200" y="5784542"/>
            <a:ext cx="914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55168" y="4825992"/>
            <a:ext cx="290464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5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Coarsening Algorithm: </a:t>
            </a:r>
            <a:r>
              <a:rPr lang="en-US" dirty="0" smtClean="0"/>
              <a:t>GK-Tail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5638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GK-Tail algorithm idea: if two states have </a:t>
            </a:r>
            <a:r>
              <a:rPr lang="en-US" i="1" dirty="0" smtClean="0"/>
              <a:t>equivalent</a:t>
            </a:r>
            <a:r>
              <a:rPr lang="en-US" dirty="0" smtClean="0"/>
              <a:t> k-Tails, we merge them.</a:t>
            </a:r>
          </a:p>
          <a:p>
            <a:r>
              <a:rPr lang="en-US" dirty="0" smtClean="0"/>
              <a:t>Repeat until there are no more states to merge.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87120" y="503659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49011" y="420773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49011" y="335945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  <a:endCxn id="5" idx="0"/>
          </p:cNvCxnSpPr>
          <p:nvPr/>
        </p:nvCxnSpPr>
        <p:spPr>
          <a:xfrm>
            <a:off x="1501411" y="3664258"/>
            <a:ext cx="0" cy="54347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01411" y="4535179"/>
            <a:ext cx="228600" cy="494021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4" idx="0"/>
          </p:cNvCxnSpPr>
          <p:nvPr/>
        </p:nvCxnSpPr>
        <p:spPr>
          <a:xfrm flipH="1">
            <a:off x="1239520" y="4512530"/>
            <a:ext cx="261891" cy="524068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92299" y="57912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77611" y="503659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7889" y="4179469"/>
            <a:ext cx="290464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84396" y="375132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baz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42984" y="4629219"/>
            <a:ext cx="6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3811" y="461639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4173" y="527504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booze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36148" y="499909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98039" y="417022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998039" y="332195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9" idx="4"/>
            <a:endCxn id="58" idx="0"/>
          </p:cNvCxnSpPr>
          <p:nvPr/>
        </p:nvCxnSpPr>
        <p:spPr>
          <a:xfrm>
            <a:off x="3150439" y="3626755"/>
            <a:ext cx="0" cy="54347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50439" y="4497676"/>
            <a:ext cx="228600" cy="494021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4"/>
            <a:endCxn id="57" idx="0"/>
          </p:cNvCxnSpPr>
          <p:nvPr/>
        </p:nvCxnSpPr>
        <p:spPr>
          <a:xfrm flipH="1">
            <a:off x="2888548" y="4475027"/>
            <a:ext cx="261891" cy="524068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741327" y="575369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26639" y="499909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984723" y="414196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33424" y="37138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bees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92012" y="4591716"/>
            <a:ext cx="6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302839" y="457889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421120" y="4970243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683011" y="414137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452933" y="3293103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>
            <a:stCxn id="115" idx="4"/>
            <a:endCxn id="114" idx="0"/>
          </p:cNvCxnSpPr>
          <p:nvPr/>
        </p:nvCxnSpPr>
        <p:spPr>
          <a:xfrm>
            <a:off x="6605333" y="3597903"/>
            <a:ext cx="230078" cy="54347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835411" y="4468824"/>
            <a:ext cx="228600" cy="494021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4" idx="4"/>
            <a:endCxn id="113" idx="0"/>
          </p:cNvCxnSpPr>
          <p:nvPr/>
        </p:nvCxnSpPr>
        <p:spPr>
          <a:xfrm flipH="1">
            <a:off x="6573520" y="4446175"/>
            <a:ext cx="261891" cy="524068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911611" y="4970243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686709" y="4112580"/>
            <a:ext cx="290464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176984" y="4562864"/>
            <a:ext cx="6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987811" y="455004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</a:t>
            </a:r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6987811" y="332195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32" idx="4"/>
            <a:endCxn id="114" idx="0"/>
          </p:cNvCxnSpPr>
          <p:nvPr/>
        </p:nvCxnSpPr>
        <p:spPr>
          <a:xfrm flipH="1">
            <a:off x="6835411" y="3626755"/>
            <a:ext cx="304800" cy="51462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239868" y="3668697"/>
            <a:ext cx="6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baz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7064011" y="368497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bees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908126" y="542135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booze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4" idx="4"/>
            <a:endCxn id="17" idx="0"/>
          </p:cNvCxnSpPr>
          <p:nvPr/>
        </p:nvCxnSpPr>
        <p:spPr>
          <a:xfrm>
            <a:off x="1239520" y="5341398"/>
            <a:ext cx="5179" cy="449802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893727" y="5308848"/>
            <a:ext cx="5179" cy="449802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6414832" y="5698952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endCxn id="156" idx="0"/>
          </p:cNvCxnSpPr>
          <p:nvPr/>
        </p:nvCxnSpPr>
        <p:spPr>
          <a:xfrm>
            <a:off x="6562053" y="5249150"/>
            <a:ext cx="5179" cy="449802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31591" y="534908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booze</a:t>
            </a:r>
            <a:endParaRPr lang="en-US" dirty="0"/>
          </a:p>
        </p:txBody>
      </p:sp>
      <p:sp>
        <p:nvSpPr>
          <p:cNvPr id="159" name="Right Arrow 158"/>
          <p:cNvSpPr/>
          <p:nvPr/>
        </p:nvSpPr>
        <p:spPr>
          <a:xfrm>
            <a:off x="4276424" y="4550040"/>
            <a:ext cx="1492187" cy="48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GK-Tail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0" idx="0"/>
          </p:cNvCxnSpPr>
          <p:nvPr/>
        </p:nvCxnSpPr>
        <p:spPr>
          <a:xfrm flipH="1">
            <a:off x="1501411" y="3048000"/>
            <a:ext cx="1710" cy="3114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9" idx="0"/>
          </p:cNvCxnSpPr>
          <p:nvPr/>
        </p:nvCxnSpPr>
        <p:spPr>
          <a:xfrm flipH="1">
            <a:off x="3150439" y="2981645"/>
            <a:ext cx="5984" cy="3403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4"/>
          </p:cNvCxnSpPr>
          <p:nvPr/>
        </p:nvCxnSpPr>
        <p:spPr>
          <a:xfrm>
            <a:off x="1730011" y="5341398"/>
            <a:ext cx="0" cy="5711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4"/>
          </p:cNvCxnSpPr>
          <p:nvPr/>
        </p:nvCxnSpPr>
        <p:spPr>
          <a:xfrm>
            <a:off x="2893727" y="6058497"/>
            <a:ext cx="5179" cy="42516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5" idx="0"/>
          </p:cNvCxnSpPr>
          <p:nvPr/>
        </p:nvCxnSpPr>
        <p:spPr>
          <a:xfrm flipH="1">
            <a:off x="6605333" y="2974474"/>
            <a:ext cx="1710" cy="3186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32" idx="0"/>
          </p:cNvCxnSpPr>
          <p:nvPr/>
        </p:nvCxnSpPr>
        <p:spPr>
          <a:xfrm flipH="1">
            <a:off x="7140211" y="3031951"/>
            <a:ext cx="1710" cy="2900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56" idx="4"/>
          </p:cNvCxnSpPr>
          <p:nvPr/>
        </p:nvCxnSpPr>
        <p:spPr>
          <a:xfrm flipH="1">
            <a:off x="6562053" y="6003752"/>
            <a:ext cx="5179" cy="39704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064356" y="5280734"/>
            <a:ext cx="0" cy="5711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2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GK-Tail: What Is Equivalent?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Strict notion of equivalence: k-Tails exactly equal.</a:t>
            </a:r>
          </a:p>
          <a:p>
            <a:pPr lvl="1"/>
            <a:r>
              <a:rPr lang="en-US" dirty="0" smtClean="0"/>
              <a:t>Advantage: True equivalence relation – algorithm result is deterministic.</a:t>
            </a:r>
          </a:p>
          <a:p>
            <a:pPr lvl="1"/>
            <a:r>
              <a:rPr lang="en-US" dirty="0" smtClean="0"/>
              <a:t>Disadvantage: Often too strict for meaningful data reduction.</a:t>
            </a:r>
          </a:p>
          <a:p>
            <a:r>
              <a:rPr lang="en-US" dirty="0" err="1" smtClean="0"/>
              <a:t>Subsumption</a:t>
            </a:r>
            <a:r>
              <a:rPr lang="en-US" dirty="0" smtClean="0"/>
              <a:t> equivalence: k-Tail of S’ contained within the k-Tail of S</a:t>
            </a:r>
          </a:p>
          <a:p>
            <a:pPr lvl="1"/>
            <a:r>
              <a:rPr lang="en-US" dirty="0" smtClean="0"/>
              <a:t>Advantage: Reduces representation much more efficiently</a:t>
            </a:r>
          </a:p>
          <a:p>
            <a:pPr lvl="1"/>
            <a:r>
              <a:rPr lang="en-US" dirty="0" smtClean="0"/>
              <a:t>Disadvantage: Not an equivalence relation – output of algorithm is a local optimum, may not be global.</a:t>
            </a:r>
          </a:p>
        </p:txBody>
      </p:sp>
    </p:spTree>
    <p:extLst>
      <p:ext uri="{BB962C8B-B14F-4D97-AF65-F5344CB8AC3E}">
        <p14:creationId xmlns:p14="http://schemas.microsoft.com/office/powerpoint/2010/main" val="369493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714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Synoptic Analysis Pipeline</vt:lpstr>
      <vt:lpstr>Trace Partitioning</vt:lpstr>
      <vt:lpstr>Trace Partitioning Example with NFS</vt:lpstr>
      <vt:lpstr>Interpreting Traces As Graphs</vt:lpstr>
      <vt:lpstr>Exploring the Representations</vt:lpstr>
      <vt:lpstr>Coarsening</vt:lpstr>
      <vt:lpstr>Coarsening Algorithm: GK-Tail [1]</vt:lpstr>
      <vt:lpstr>Coarsening Algorithm: GK-Tail [2]</vt:lpstr>
      <vt:lpstr>GK-Tail: What Is Equivalent?</vt:lpstr>
      <vt:lpstr>GK-Tail: Subsumption Nondeterminsim</vt:lpstr>
      <vt:lpstr>GK-Tail: When can we merge? [1]</vt:lpstr>
      <vt:lpstr>GK-Tail: When can we merge? [2]</vt:lpstr>
      <vt:lpstr>GK-Tail Performance</vt:lpstr>
      <vt:lpstr>Scalable GK-Tail</vt:lpstr>
      <vt:lpstr>GK-Tail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</cp:lastModifiedBy>
  <cp:revision>23</cp:revision>
  <dcterms:created xsi:type="dcterms:W3CDTF">2010-03-14T06:30:23Z</dcterms:created>
  <dcterms:modified xsi:type="dcterms:W3CDTF">2010-03-14T18:13:05Z</dcterms:modified>
</cp:coreProperties>
</file>