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800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263E-7A28-5541-1C10-3783C9286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D0E10-0C23-11F5-B2F0-7FFAC34A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6AFFE-A403-6D82-8D76-1EE4B99C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1F4C-337B-43D1-A124-6562B9F507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EDCB7-DF04-0AD3-18D4-67D60DB2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091ED-EE9E-6217-2108-D418022C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E1F-DCEB-4920-BBC4-C721B9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1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5F56-DD5F-88C2-56D9-E58CFECD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C68DE-3174-CFBF-8385-FFFA98FB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FF74-CDD0-95E4-6975-7937AC05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1F4C-337B-43D1-A124-6562B9F507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062E-9EB1-4AC1-0852-46E03B52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0534-01DF-34EF-E7B9-C5A1CAEB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E1F-DCEB-4920-BBC4-C721B9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69CFE-28A0-E94A-1645-8C49149C0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792D1-7443-5687-BB52-39BABCC37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176D-9E48-8633-68B4-522C0720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1F4C-337B-43D1-A124-6562B9F507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13A63-CE29-4597-9B1C-18E90215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C2DF-DB15-EBF2-38A4-5C691D47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E1F-DCEB-4920-BBC4-C721B9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A4B4-51F2-0E8E-84BD-2DFF0707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2331-88C3-A09E-1EF3-628367EE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ECD4-FC0B-1951-5B1E-2FBF8ABC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1F4C-337B-43D1-A124-6562B9F507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D5CD5-B677-6FCA-1B62-C3DD1F73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CA5B7-BAA5-BF76-29A7-8DEBFBB9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E1F-DCEB-4920-BBC4-C721B9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57AE-2888-F8A9-4D1B-39E3FB58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2C8FC-E25D-B7A7-268E-E0759C59C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63C6F-B63E-E355-E13D-B1555C89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1F4C-337B-43D1-A124-6562B9F507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80F9-81E6-6FEC-3F78-B6543A84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EDA6-F6BA-E3FA-EFF1-697FC814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E1F-DCEB-4920-BBC4-C721B9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4597-8A4B-B39F-5529-E746B33A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5093-9E64-0A20-6C43-581A31447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DE3D8-9A4E-BE90-CF98-A4817D731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26BA4-128F-0674-F45D-B8FC2A58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1F4C-337B-43D1-A124-6562B9F507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988C2-EF48-C458-10D4-8AEA9901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7B383-398C-35D6-B734-C9B910E3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E1F-DCEB-4920-BBC4-C721B9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3049-FB3F-4106-3E9F-75FC7CED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10542-51D1-EDE5-7DF5-B0EC8680C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2C147-47F8-D7E1-49C8-9C0E061E0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36200-A216-A520-950D-E774997E8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98830-8F13-C81B-33FA-B5E1E54E1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CC284-3515-BFCD-B2CC-20F05B94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1F4C-337B-43D1-A124-6562B9F507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EEEFE-1EFD-B102-932E-98097ED3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21C4F-C2F1-1191-45D5-7733FA73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E1F-DCEB-4920-BBC4-C721B9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3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A025-BAAF-11A3-67E6-DFDE7F33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BF5EA-90A0-A840-9872-0F3E8FCE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1F4C-337B-43D1-A124-6562B9F507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7FDC5-785F-4821-716C-66FDE3DE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7E71C-FA27-333B-AEC2-5E79C6C3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E1F-DCEB-4920-BBC4-C721B9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04068-E28A-0DD1-A71D-35348E08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1F4C-337B-43D1-A124-6562B9F507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94655-615B-FFB4-3F40-2AE17B28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83E15-5488-2450-E6B6-317AD2FD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E1F-DCEB-4920-BBC4-C721B9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1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0D66-A88B-95B4-A29C-0F65C8DB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F1E1-56B6-08DF-A648-E0726B8ED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9A6F7-79EC-6A24-64BC-CF404E94D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FCF8B-7D5A-9867-B3C6-C8468ED1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1F4C-337B-43D1-A124-6562B9F507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A75C8-D544-4C88-3F49-EE7006DE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8987C-0C07-A2DF-6277-1B90D0DD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E1F-DCEB-4920-BBC4-C721B9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1A4C-ABD9-EDCD-F54F-D8D8A410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0419-01ED-92FC-0D23-9D6AFF1DF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1A909-DD62-381F-283D-F921481E8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2E63-A990-1924-0DF9-979F8514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1F4C-337B-43D1-A124-6562B9F507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B8B9-0B9B-EC57-E58F-A8AEF901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0393A-78B9-4C31-707B-0028F860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3E1F-DCEB-4920-BBC4-C721B9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D8844-37CE-C76C-D15C-3BF9102F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6E0A-DD37-1509-4EE0-4F51B41C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B0C5-6CC8-1AAD-2E14-B0A632787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B1F4C-337B-43D1-A124-6562B9F5077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DCF7-9EAC-A4B7-E460-5C46CF8D7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7490-00FA-CF6C-8F4F-95CF67614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F83E1F-DCEB-4920-BBC4-C721B9DC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AA5BF80-292F-6550-E599-516C8B3B3871}"/>
              </a:ext>
            </a:extLst>
          </p:cNvPr>
          <p:cNvSpPr/>
          <p:nvPr/>
        </p:nvSpPr>
        <p:spPr>
          <a:xfrm>
            <a:off x="1052111" y="1406142"/>
            <a:ext cx="1040524" cy="278577"/>
          </a:xfrm>
          <a:custGeom>
            <a:avLst/>
            <a:gdLst>
              <a:gd name="connsiteX0" fmla="*/ 0 w 1040524"/>
              <a:gd name="connsiteY0" fmla="*/ 142441 h 278577"/>
              <a:gd name="connsiteX1" fmla="*/ 365760 w 1040524"/>
              <a:gd name="connsiteY1" fmla="*/ 3705 h 278577"/>
              <a:gd name="connsiteX2" fmla="*/ 718907 w 1040524"/>
              <a:gd name="connsiteY2" fmla="*/ 274872 h 278577"/>
              <a:gd name="connsiteX3" fmla="*/ 1040524 w 1040524"/>
              <a:gd name="connsiteY3" fmla="*/ 136135 h 27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524" h="278577">
                <a:moveTo>
                  <a:pt x="0" y="142441"/>
                </a:moveTo>
                <a:cubicBezTo>
                  <a:pt x="122971" y="62037"/>
                  <a:pt x="245942" y="-18367"/>
                  <a:pt x="365760" y="3705"/>
                </a:cubicBezTo>
                <a:cubicBezTo>
                  <a:pt x="485578" y="25777"/>
                  <a:pt x="606446" y="252800"/>
                  <a:pt x="718907" y="274872"/>
                </a:cubicBezTo>
                <a:cubicBezTo>
                  <a:pt x="831368" y="296944"/>
                  <a:pt x="935946" y="216539"/>
                  <a:pt x="1040524" y="136135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4FDB94-B98E-8925-CFED-4DF27856963D}"/>
              </a:ext>
            </a:extLst>
          </p:cNvPr>
          <p:cNvCxnSpPr/>
          <p:nvPr/>
        </p:nvCxnSpPr>
        <p:spPr>
          <a:xfrm>
            <a:off x="1052111" y="2189071"/>
            <a:ext cx="104052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0E31A-063D-827B-011D-681A004F2F7C}"/>
              </a:ext>
            </a:extLst>
          </p:cNvPr>
          <p:cNvCxnSpPr/>
          <p:nvPr/>
        </p:nvCxnSpPr>
        <p:spPr>
          <a:xfrm>
            <a:off x="1052111" y="2832712"/>
            <a:ext cx="10405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C6C0C2-A882-9205-C9E6-0EEF0F3051B5}"/>
              </a:ext>
            </a:extLst>
          </p:cNvPr>
          <p:cNvSpPr txBox="1"/>
          <p:nvPr/>
        </p:nvSpPr>
        <p:spPr>
          <a:xfrm>
            <a:off x="372066" y="168471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9C53AF-249C-815F-3D70-021A802DD799}"/>
              </a:ext>
            </a:extLst>
          </p:cNvPr>
          <p:cNvSpPr txBox="1"/>
          <p:nvPr/>
        </p:nvSpPr>
        <p:spPr>
          <a:xfrm>
            <a:off x="372066" y="23730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E6B98-8F29-F539-4BE5-2CA2E06FC6CA}"/>
              </a:ext>
            </a:extLst>
          </p:cNvPr>
          <p:cNvSpPr txBox="1"/>
          <p:nvPr/>
        </p:nvSpPr>
        <p:spPr>
          <a:xfrm>
            <a:off x="372066" y="310444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CC1AF-9941-3CEA-5D39-4A15EFD52EB4}"/>
              </a:ext>
            </a:extLst>
          </p:cNvPr>
          <p:cNvSpPr txBox="1"/>
          <p:nvPr/>
        </p:nvSpPr>
        <p:spPr>
          <a:xfrm rot="16200000">
            <a:off x="558690" y="23529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A36AA-5537-6033-6E50-0C28D257DFBC}"/>
              </a:ext>
            </a:extLst>
          </p:cNvPr>
          <p:cNvSpPr txBox="1"/>
          <p:nvPr/>
        </p:nvSpPr>
        <p:spPr>
          <a:xfrm rot="16200000">
            <a:off x="496975" y="31483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cm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A8B24E-93E9-DB7A-D441-25655BB07FAF}"/>
              </a:ext>
            </a:extLst>
          </p:cNvPr>
          <p:cNvCxnSpPr/>
          <p:nvPr/>
        </p:nvCxnSpPr>
        <p:spPr>
          <a:xfrm flipV="1">
            <a:off x="1052111" y="2269067"/>
            <a:ext cx="0" cy="460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A8A93C-11C5-7073-E50B-81B1D69CF430}"/>
              </a:ext>
            </a:extLst>
          </p:cNvPr>
          <p:cNvCxnSpPr>
            <a:cxnSpLocks/>
          </p:cNvCxnSpPr>
          <p:nvPr/>
        </p:nvCxnSpPr>
        <p:spPr>
          <a:xfrm flipV="1">
            <a:off x="1052111" y="2886605"/>
            <a:ext cx="0" cy="921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C1DCED-C74C-0DE7-30C8-842A982AC1D4}"/>
              </a:ext>
            </a:extLst>
          </p:cNvPr>
          <p:cNvSpPr/>
          <p:nvPr/>
        </p:nvSpPr>
        <p:spPr>
          <a:xfrm>
            <a:off x="3240744" y="1406142"/>
            <a:ext cx="1040524" cy="278577"/>
          </a:xfrm>
          <a:custGeom>
            <a:avLst/>
            <a:gdLst>
              <a:gd name="connsiteX0" fmla="*/ 0 w 1040524"/>
              <a:gd name="connsiteY0" fmla="*/ 142441 h 278577"/>
              <a:gd name="connsiteX1" fmla="*/ 365760 w 1040524"/>
              <a:gd name="connsiteY1" fmla="*/ 3705 h 278577"/>
              <a:gd name="connsiteX2" fmla="*/ 718907 w 1040524"/>
              <a:gd name="connsiteY2" fmla="*/ 274872 h 278577"/>
              <a:gd name="connsiteX3" fmla="*/ 1040524 w 1040524"/>
              <a:gd name="connsiteY3" fmla="*/ 136135 h 27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524" h="278577">
                <a:moveTo>
                  <a:pt x="0" y="142441"/>
                </a:moveTo>
                <a:cubicBezTo>
                  <a:pt x="122971" y="62037"/>
                  <a:pt x="245942" y="-18367"/>
                  <a:pt x="365760" y="3705"/>
                </a:cubicBezTo>
                <a:cubicBezTo>
                  <a:pt x="485578" y="25777"/>
                  <a:pt x="606446" y="252800"/>
                  <a:pt x="718907" y="274872"/>
                </a:cubicBezTo>
                <a:cubicBezTo>
                  <a:pt x="831368" y="296944"/>
                  <a:pt x="935946" y="216539"/>
                  <a:pt x="1040524" y="136135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0EAF35-86D7-5D9C-2FE0-CA92F7A54ABF}"/>
              </a:ext>
            </a:extLst>
          </p:cNvPr>
          <p:cNvCxnSpPr/>
          <p:nvPr/>
        </p:nvCxnSpPr>
        <p:spPr>
          <a:xfrm>
            <a:off x="3240744" y="2189071"/>
            <a:ext cx="104052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C97F7-9C03-4C7E-E7A4-02871EF3D50A}"/>
              </a:ext>
            </a:extLst>
          </p:cNvPr>
          <p:cNvCxnSpPr/>
          <p:nvPr/>
        </p:nvCxnSpPr>
        <p:spPr>
          <a:xfrm>
            <a:off x="3240744" y="2832712"/>
            <a:ext cx="10405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7724A0-7AC4-EDD3-0556-76E43F4E2CB2}"/>
              </a:ext>
            </a:extLst>
          </p:cNvPr>
          <p:cNvSpPr/>
          <p:nvPr/>
        </p:nvSpPr>
        <p:spPr>
          <a:xfrm>
            <a:off x="5429377" y="1401441"/>
            <a:ext cx="1040524" cy="278577"/>
          </a:xfrm>
          <a:custGeom>
            <a:avLst/>
            <a:gdLst>
              <a:gd name="connsiteX0" fmla="*/ 0 w 1040524"/>
              <a:gd name="connsiteY0" fmla="*/ 142441 h 278577"/>
              <a:gd name="connsiteX1" fmla="*/ 365760 w 1040524"/>
              <a:gd name="connsiteY1" fmla="*/ 3705 h 278577"/>
              <a:gd name="connsiteX2" fmla="*/ 718907 w 1040524"/>
              <a:gd name="connsiteY2" fmla="*/ 274872 h 278577"/>
              <a:gd name="connsiteX3" fmla="*/ 1040524 w 1040524"/>
              <a:gd name="connsiteY3" fmla="*/ 136135 h 27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524" h="278577">
                <a:moveTo>
                  <a:pt x="0" y="142441"/>
                </a:moveTo>
                <a:cubicBezTo>
                  <a:pt x="122971" y="62037"/>
                  <a:pt x="245942" y="-18367"/>
                  <a:pt x="365760" y="3705"/>
                </a:cubicBezTo>
                <a:cubicBezTo>
                  <a:pt x="485578" y="25777"/>
                  <a:pt x="606446" y="252800"/>
                  <a:pt x="718907" y="274872"/>
                </a:cubicBezTo>
                <a:cubicBezTo>
                  <a:pt x="831368" y="296944"/>
                  <a:pt x="935946" y="216539"/>
                  <a:pt x="1040524" y="136135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D3F456-8910-5389-34A6-87F22AB8417D}"/>
              </a:ext>
            </a:extLst>
          </p:cNvPr>
          <p:cNvCxnSpPr/>
          <p:nvPr/>
        </p:nvCxnSpPr>
        <p:spPr>
          <a:xfrm>
            <a:off x="5429377" y="2184370"/>
            <a:ext cx="104052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42A7DF-EB4F-3B61-47FB-F2062EAA5EFD}"/>
              </a:ext>
            </a:extLst>
          </p:cNvPr>
          <p:cNvCxnSpPr/>
          <p:nvPr/>
        </p:nvCxnSpPr>
        <p:spPr>
          <a:xfrm>
            <a:off x="5429377" y="2828011"/>
            <a:ext cx="10405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7620B1-647C-F398-E0C4-068188036654}"/>
              </a:ext>
            </a:extLst>
          </p:cNvPr>
          <p:cNvSpPr txBox="1"/>
          <p:nvPr/>
        </p:nvSpPr>
        <p:spPr>
          <a:xfrm>
            <a:off x="5041900" y="894955"/>
            <a:ext cx="180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Wetland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F617B9-F4EA-602B-279B-021764475EFE}"/>
              </a:ext>
            </a:extLst>
          </p:cNvPr>
          <p:cNvSpPr txBox="1"/>
          <p:nvPr/>
        </p:nvSpPr>
        <p:spPr>
          <a:xfrm>
            <a:off x="2840113" y="894955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Restored Saltern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E75A30-EA3E-3BAC-DE5B-985FC74C8B8F}"/>
              </a:ext>
            </a:extLst>
          </p:cNvPr>
          <p:cNvSpPr txBox="1"/>
          <p:nvPr/>
        </p:nvSpPr>
        <p:spPr>
          <a:xfrm>
            <a:off x="542443" y="889995"/>
            <a:ext cx="20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Unrestored Saltern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B7D4C1-F14E-A83A-9883-46DC0B5A8C01}"/>
              </a:ext>
            </a:extLst>
          </p:cNvPr>
          <p:cNvSpPr txBox="1"/>
          <p:nvPr/>
        </p:nvSpPr>
        <p:spPr>
          <a:xfrm>
            <a:off x="5569859" y="1717821"/>
            <a:ext cx="248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f__</a:t>
            </a:r>
            <a:r>
              <a:rPr lang="en-US" sz="1400" dirty="0" err="1"/>
              <a:t>Nitrincolaceae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FC1FD-4972-D633-508F-92385B4A44DD}"/>
              </a:ext>
            </a:extLst>
          </p:cNvPr>
          <p:cNvSpPr txBox="1"/>
          <p:nvPr/>
        </p:nvSpPr>
        <p:spPr>
          <a:xfrm>
            <a:off x="3080659" y="1733746"/>
            <a:ext cx="248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f__</a:t>
            </a:r>
            <a:r>
              <a:rPr lang="en-US" sz="1400" dirty="0" err="1"/>
              <a:t>Actinomarinaceae</a:t>
            </a:r>
            <a:endParaRPr lang="en-US" sz="1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B819A3-6694-95F8-A564-035720530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77" y="4763924"/>
            <a:ext cx="9062720" cy="177852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60E2532-B187-A1D4-5C71-1577912DC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71" y="2161728"/>
            <a:ext cx="4343626" cy="253306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480310F-1764-DCAC-9C77-788CD42672A9}"/>
              </a:ext>
            </a:extLst>
          </p:cNvPr>
          <p:cNvSpPr txBox="1"/>
          <p:nvPr/>
        </p:nvSpPr>
        <p:spPr>
          <a:xfrm>
            <a:off x="7709044" y="2689782"/>
            <a:ext cx="228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Methylphosphonate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83F104-E83D-CDE3-707A-933CD93E26AB}"/>
              </a:ext>
            </a:extLst>
          </p:cNvPr>
          <p:cNvSpPr txBox="1"/>
          <p:nvPr/>
        </p:nvSpPr>
        <p:spPr>
          <a:xfrm>
            <a:off x="7709044" y="3611302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Betaine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6DD603-B29C-7348-160A-0814F1C6775F}"/>
              </a:ext>
            </a:extLst>
          </p:cNvPr>
          <p:cNvSpPr txBox="1"/>
          <p:nvPr/>
        </p:nvSpPr>
        <p:spPr>
          <a:xfrm>
            <a:off x="1011985" y="1740523"/>
            <a:ext cx="248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f__</a:t>
            </a:r>
            <a:r>
              <a:rPr lang="en-US" sz="1400" dirty="0" err="1"/>
              <a:t>Haloferacaceae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986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D31C2-2C6F-19D1-2200-F6F64856A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F8D5F4-98FA-6598-A4B6-9CDAEF2A1322}"/>
              </a:ext>
            </a:extLst>
          </p:cNvPr>
          <p:cNvSpPr/>
          <p:nvPr/>
        </p:nvSpPr>
        <p:spPr>
          <a:xfrm>
            <a:off x="1064129" y="2071622"/>
            <a:ext cx="1040524" cy="278577"/>
          </a:xfrm>
          <a:custGeom>
            <a:avLst/>
            <a:gdLst>
              <a:gd name="connsiteX0" fmla="*/ 0 w 1040524"/>
              <a:gd name="connsiteY0" fmla="*/ 142441 h 278577"/>
              <a:gd name="connsiteX1" fmla="*/ 365760 w 1040524"/>
              <a:gd name="connsiteY1" fmla="*/ 3705 h 278577"/>
              <a:gd name="connsiteX2" fmla="*/ 718907 w 1040524"/>
              <a:gd name="connsiteY2" fmla="*/ 274872 h 278577"/>
              <a:gd name="connsiteX3" fmla="*/ 1040524 w 1040524"/>
              <a:gd name="connsiteY3" fmla="*/ 136135 h 27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524" h="278577">
                <a:moveTo>
                  <a:pt x="0" y="142441"/>
                </a:moveTo>
                <a:cubicBezTo>
                  <a:pt x="122971" y="62037"/>
                  <a:pt x="245942" y="-18367"/>
                  <a:pt x="365760" y="3705"/>
                </a:cubicBezTo>
                <a:cubicBezTo>
                  <a:pt x="485578" y="25777"/>
                  <a:pt x="606446" y="252800"/>
                  <a:pt x="718907" y="274872"/>
                </a:cubicBezTo>
                <a:cubicBezTo>
                  <a:pt x="831368" y="296944"/>
                  <a:pt x="935946" y="216539"/>
                  <a:pt x="1040524" y="136135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DF6DB5-8625-B122-9852-FCE264189955}"/>
              </a:ext>
            </a:extLst>
          </p:cNvPr>
          <p:cNvCxnSpPr/>
          <p:nvPr/>
        </p:nvCxnSpPr>
        <p:spPr>
          <a:xfrm>
            <a:off x="1064129" y="2854551"/>
            <a:ext cx="104052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0C2B74-E785-42EE-AFE6-25949F8E9C7D}"/>
              </a:ext>
            </a:extLst>
          </p:cNvPr>
          <p:cNvCxnSpPr/>
          <p:nvPr/>
        </p:nvCxnSpPr>
        <p:spPr>
          <a:xfrm>
            <a:off x="1064129" y="3498192"/>
            <a:ext cx="10405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DDFCAE-31A1-664D-BDC2-BE374FD05AE4}"/>
              </a:ext>
            </a:extLst>
          </p:cNvPr>
          <p:cNvSpPr txBox="1"/>
          <p:nvPr/>
        </p:nvSpPr>
        <p:spPr>
          <a:xfrm>
            <a:off x="384084" y="23501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58044-412F-AC28-C020-2B85761C11DE}"/>
              </a:ext>
            </a:extLst>
          </p:cNvPr>
          <p:cNvSpPr txBox="1"/>
          <p:nvPr/>
        </p:nvSpPr>
        <p:spPr>
          <a:xfrm>
            <a:off x="384084" y="303850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259D3-512C-265F-0648-C25109A40656}"/>
              </a:ext>
            </a:extLst>
          </p:cNvPr>
          <p:cNvSpPr txBox="1"/>
          <p:nvPr/>
        </p:nvSpPr>
        <p:spPr>
          <a:xfrm>
            <a:off x="384084" y="37699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7AAC-4341-FCEF-4ECD-64EDDAB40C50}"/>
              </a:ext>
            </a:extLst>
          </p:cNvPr>
          <p:cNvSpPr txBox="1"/>
          <p:nvPr/>
        </p:nvSpPr>
        <p:spPr>
          <a:xfrm rot="16200000">
            <a:off x="570708" y="301847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8AF46-F1E3-5348-1A1F-01ADCB12E733}"/>
              </a:ext>
            </a:extLst>
          </p:cNvPr>
          <p:cNvSpPr txBox="1"/>
          <p:nvPr/>
        </p:nvSpPr>
        <p:spPr>
          <a:xfrm rot="16200000">
            <a:off x="508993" y="381378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cm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5B4452-F449-3B20-DD5F-2F4C866419F3}"/>
              </a:ext>
            </a:extLst>
          </p:cNvPr>
          <p:cNvCxnSpPr/>
          <p:nvPr/>
        </p:nvCxnSpPr>
        <p:spPr>
          <a:xfrm flipV="1">
            <a:off x="1064129" y="2934547"/>
            <a:ext cx="0" cy="460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A367F7-A705-F40E-95AD-F1EFDF24C1A6}"/>
              </a:ext>
            </a:extLst>
          </p:cNvPr>
          <p:cNvCxnSpPr>
            <a:cxnSpLocks/>
          </p:cNvCxnSpPr>
          <p:nvPr/>
        </p:nvCxnSpPr>
        <p:spPr>
          <a:xfrm flipV="1">
            <a:off x="1064129" y="3552085"/>
            <a:ext cx="0" cy="921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B6162B-FCCB-9C05-B403-E8489CB11B5B}"/>
              </a:ext>
            </a:extLst>
          </p:cNvPr>
          <p:cNvSpPr txBox="1"/>
          <p:nvPr/>
        </p:nvSpPr>
        <p:spPr>
          <a:xfrm>
            <a:off x="554461" y="1697589"/>
            <a:ext cx="22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Wetland R2A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7280F8-26AA-F575-59BD-B645C2666618}"/>
              </a:ext>
            </a:extLst>
          </p:cNvPr>
          <p:cNvSpPr txBox="1"/>
          <p:nvPr/>
        </p:nvSpPr>
        <p:spPr>
          <a:xfrm>
            <a:off x="554461" y="1366108"/>
            <a:ext cx="226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Restored Saltern SF2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CD1348-27EB-10FA-523F-06633B3C39D2}"/>
              </a:ext>
            </a:extLst>
          </p:cNvPr>
          <p:cNvSpPr txBox="1"/>
          <p:nvPr/>
        </p:nvSpPr>
        <p:spPr>
          <a:xfrm>
            <a:off x="372066" y="1028595"/>
            <a:ext cx="271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Unrestored Saltern R1/R2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A59779A-F86E-9CFA-392F-ADFC6C28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66" y="4796878"/>
            <a:ext cx="9062720" cy="177852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2D3020B-7F3F-2699-893D-B91715247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086" y="435186"/>
            <a:ext cx="7329594" cy="427438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BCF44E5-7E53-DD3C-EEA5-845B2B10CFD6}"/>
              </a:ext>
            </a:extLst>
          </p:cNvPr>
          <p:cNvSpPr txBox="1"/>
          <p:nvPr/>
        </p:nvSpPr>
        <p:spPr>
          <a:xfrm>
            <a:off x="3134448" y="1408329"/>
            <a:ext cx="228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Methylphosphonate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FD7D6A-C846-D2B4-6448-94EAB97D7C3F}"/>
              </a:ext>
            </a:extLst>
          </p:cNvPr>
          <p:cNvSpPr txBox="1"/>
          <p:nvPr/>
        </p:nvSpPr>
        <p:spPr>
          <a:xfrm>
            <a:off x="3142443" y="1736051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Betaine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8973780-9156-AC0E-8BBE-1922DD544A44}"/>
              </a:ext>
            </a:extLst>
          </p:cNvPr>
          <p:cNvSpPr/>
          <p:nvPr/>
        </p:nvSpPr>
        <p:spPr>
          <a:xfrm>
            <a:off x="8333302" y="2663868"/>
            <a:ext cx="1040524" cy="278577"/>
          </a:xfrm>
          <a:custGeom>
            <a:avLst/>
            <a:gdLst>
              <a:gd name="connsiteX0" fmla="*/ 0 w 1040524"/>
              <a:gd name="connsiteY0" fmla="*/ 142441 h 278577"/>
              <a:gd name="connsiteX1" fmla="*/ 365760 w 1040524"/>
              <a:gd name="connsiteY1" fmla="*/ 3705 h 278577"/>
              <a:gd name="connsiteX2" fmla="*/ 718907 w 1040524"/>
              <a:gd name="connsiteY2" fmla="*/ 274872 h 278577"/>
              <a:gd name="connsiteX3" fmla="*/ 1040524 w 1040524"/>
              <a:gd name="connsiteY3" fmla="*/ 136135 h 27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524" h="278577">
                <a:moveTo>
                  <a:pt x="0" y="142441"/>
                </a:moveTo>
                <a:cubicBezTo>
                  <a:pt x="122971" y="62037"/>
                  <a:pt x="245942" y="-18367"/>
                  <a:pt x="365760" y="3705"/>
                </a:cubicBezTo>
                <a:cubicBezTo>
                  <a:pt x="485578" y="25777"/>
                  <a:pt x="606446" y="252800"/>
                  <a:pt x="718907" y="274872"/>
                </a:cubicBezTo>
                <a:cubicBezTo>
                  <a:pt x="831368" y="296944"/>
                  <a:pt x="935946" y="216539"/>
                  <a:pt x="1040524" y="136135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2E4637-D3F6-0F20-93A8-5E9628AB9621}"/>
              </a:ext>
            </a:extLst>
          </p:cNvPr>
          <p:cNvCxnSpPr/>
          <p:nvPr/>
        </p:nvCxnSpPr>
        <p:spPr>
          <a:xfrm>
            <a:off x="8333302" y="3262725"/>
            <a:ext cx="104052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CA6550-A728-E153-1D66-7F859D482293}"/>
              </a:ext>
            </a:extLst>
          </p:cNvPr>
          <p:cNvCxnSpPr/>
          <p:nvPr/>
        </p:nvCxnSpPr>
        <p:spPr>
          <a:xfrm>
            <a:off x="8333302" y="3719598"/>
            <a:ext cx="10405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45662A-E98E-80ED-D360-5E113DFC4D1C}"/>
              </a:ext>
            </a:extLst>
          </p:cNvPr>
          <p:cNvSpPr txBox="1"/>
          <p:nvPr/>
        </p:nvSpPr>
        <p:spPr>
          <a:xfrm>
            <a:off x="8498840" y="291607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0.03%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DC3DF-F273-07C1-7221-B8B810AD9696}"/>
              </a:ext>
            </a:extLst>
          </p:cNvPr>
          <p:cNvSpPr txBox="1"/>
          <p:nvPr/>
        </p:nvSpPr>
        <p:spPr>
          <a:xfrm>
            <a:off x="8437124" y="325194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18.34%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D2F9F-785C-1E66-BDA2-471B398202D4}"/>
              </a:ext>
            </a:extLst>
          </p:cNvPr>
          <p:cNvSpPr txBox="1"/>
          <p:nvPr/>
        </p:nvSpPr>
        <p:spPr>
          <a:xfrm>
            <a:off x="8437124" y="370555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17.77%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ECB858-A5D9-D720-F920-381D93790A78}"/>
              </a:ext>
            </a:extLst>
          </p:cNvPr>
          <p:cNvSpPr txBox="1"/>
          <p:nvPr/>
        </p:nvSpPr>
        <p:spPr>
          <a:xfrm>
            <a:off x="9475817" y="2987474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0.0% SF2</a:t>
            </a:r>
          </a:p>
          <a:p>
            <a:r>
              <a:rPr lang="en-US" dirty="0"/>
              <a:t>0.17% R2A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E3FEB0-381C-878B-497D-ABF49FE2BED0}"/>
              </a:ext>
            </a:extLst>
          </p:cNvPr>
          <p:cNvSpPr txBox="1"/>
          <p:nvPr/>
        </p:nvSpPr>
        <p:spPr>
          <a:xfrm>
            <a:off x="8462599" y="2305322"/>
            <a:ext cx="88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R1/R2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C461DE-CBFC-FB13-E704-8786387C8FB0}"/>
              </a:ext>
            </a:extLst>
          </p:cNvPr>
          <p:cNvSpPr/>
          <p:nvPr/>
        </p:nvSpPr>
        <p:spPr>
          <a:xfrm>
            <a:off x="10609033" y="509695"/>
            <a:ext cx="1040524" cy="278577"/>
          </a:xfrm>
          <a:custGeom>
            <a:avLst/>
            <a:gdLst>
              <a:gd name="connsiteX0" fmla="*/ 0 w 1040524"/>
              <a:gd name="connsiteY0" fmla="*/ 142441 h 278577"/>
              <a:gd name="connsiteX1" fmla="*/ 365760 w 1040524"/>
              <a:gd name="connsiteY1" fmla="*/ 3705 h 278577"/>
              <a:gd name="connsiteX2" fmla="*/ 718907 w 1040524"/>
              <a:gd name="connsiteY2" fmla="*/ 274872 h 278577"/>
              <a:gd name="connsiteX3" fmla="*/ 1040524 w 1040524"/>
              <a:gd name="connsiteY3" fmla="*/ 136135 h 27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524" h="278577">
                <a:moveTo>
                  <a:pt x="0" y="142441"/>
                </a:moveTo>
                <a:cubicBezTo>
                  <a:pt x="122971" y="62037"/>
                  <a:pt x="245942" y="-18367"/>
                  <a:pt x="365760" y="3705"/>
                </a:cubicBezTo>
                <a:cubicBezTo>
                  <a:pt x="485578" y="25777"/>
                  <a:pt x="606446" y="252800"/>
                  <a:pt x="718907" y="274872"/>
                </a:cubicBezTo>
                <a:cubicBezTo>
                  <a:pt x="831368" y="296944"/>
                  <a:pt x="935946" y="216539"/>
                  <a:pt x="1040524" y="136135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3175B3-3200-82FE-E482-4CBA114BB55C}"/>
              </a:ext>
            </a:extLst>
          </p:cNvPr>
          <p:cNvCxnSpPr/>
          <p:nvPr/>
        </p:nvCxnSpPr>
        <p:spPr>
          <a:xfrm>
            <a:off x="10609033" y="1108552"/>
            <a:ext cx="104052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E3A965-B8C3-6B3A-26A9-4149CC01B0E0}"/>
              </a:ext>
            </a:extLst>
          </p:cNvPr>
          <p:cNvCxnSpPr/>
          <p:nvPr/>
        </p:nvCxnSpPr>
        <p:spPr>
          <a:xfrm>
            <a:off x="10609033" y="1565425"/>
            <a:ext cx="10405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6589E5-6305-7EB3-B6FC-2FF12AB2D33C}"/>
              </a:ext>
            </a:extLst>
          </p:cNvPr>
          <p:cNvSpPr txBox="1"/>
          <p:nvPr/>
        </p:nvSpPr>
        <p:spPr>
          <a:xfrm>
            <a:off x="10774571" y="76190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6.43%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03C23C-1A8B-F491-D350-C25E2062B936}"/>
              </a:ext>
            </a:extLst>
          </p:cNvPr>
          <p:cNvSpPr txBox="1"/>
          <p:nvPr/>
        </p:nvSpPr>
        <p:spPr>
          <a:xfrm>
            <a:off x="10712855" y="109776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19.13%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C331A6-6026-6802-93DD-D4DD914D8ED3}"/>
              </a:ext>
            </a:extLst>
          </p:cNvPr>
          <p:cNvSpPr txBox="1"/>
          <p:nvPr/>
        </p:nvSpPr>
        <p:spPr>
          <a:xfrm>
            <a:off x="10712855" y="155138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29.82%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44C894-4923-69AF-1460-B70CB10E76FC}"/>
              </a:ext>
            </a:extLst>
          </p:cNvPr>
          <p:cNvSpPr txBox="1"/>
          <p:nvPr/>
        </p:nvSpPr>
        <p:spPr>
          <a:xfrm>
            <a:off x="10577234" y="1843657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0.05% SF2</a:t>
            </a:r>
          </a:p>
          <a:p>
            <a:r>
              <a:rPr lang="en-US" dirty="0"/>
              <a:t>0.27% R2A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EC9F1A-717B-15AA-8C89-EB6036026B17}"/>
              </a:ext>
            </a:extLst>
          </p:cNvPr>
          <p:cNvSpPr txBox="1"/>
          <p:nvPr/>
        </p:nvSpPr>
        <p:spPr>
          <a:xfrm>
            <a:off x="10738330" y="151149"/>
            <a:ext cx="88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R1/R2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A29784A-ACCC-63FF-C926-A98A52E6BE3F}"/>
              </a:ext>
            </a:extLst>
          </p:cNvPr>
          <p:cNvSpPr/>
          <p:nvPr/>
        </p:nvSpPr>
        <p:spPr>
          <a:xfrm>
            <a:off x="5077776" y="2718332"/>
            <a:ext cx="728342" cy="278577"/>
          </a:xfrm>
          <a:custGeom>
            <a:avLst/>
            <a:gdLst>
              <a:gd name="connsiteX0" fmla="*/ 0 w 1040524"/>
              <a:gd name="connsiteY0" fmla="*/ 142441 h 278577"/>
              <a:gd name="connsiteX1" fmla="*/ 365760 w 1040524"/>
              <a:gd name="connsiteY1" fmla="*/ 3705 h 278577"/>
              <a:gd name="connsiteX2" fmla="*/ 718907 w 1040524"/>
              <a:gd name="connsiteY2" fmla="*/ 274872 h 278577"/>
              <a:gd name="connsiteX3" fmla="*/ 1040524 w 1040524"/>
              <a:gd name="connsiteY3" fmla="*/ 136135 h 27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524" h="278577">
                <a:moveTo>
                  <a:pt x="0" y="142441"/>
                </a:moveTo>
                <a:cubicBezTo>
                  <a:pt x="122971" y="62037"/>
                  <a:pt x="245942" y="-18367"/>
                  <a:pt x="365760" y="3705"/>
                </a:cubicBezTo>
                <a:cubicBezTo>
                  <a:pt x="485578" y="25777"/>
                  <a:pt x="606446" y="252800"/>
                  <a:pt x="718907" y="274872"/>
                </a:cubicBezTo>
                <a:cubicBezTo>
                  <a:pt x="831368" y="296944"/>
                  <a:pt x="935946" y="216539"/>
                  <a:pt x="1040524" y="136135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DB1152-1EED-32CE-2C61-458206DE0E35}"/>
              </a:ext>
            </a:extLst>
          </p:cNvPr>
          <p:cNvCxnSpPr>
            <a:cxnSpLocks/>
          </p:cNvCxnSpPr>
          <p:nvPr/>
        </p:nvCxnSpPr>
        <p:spPr>
          <a:xfrm>
            <a:off x="5062442" y="3055781"/>
            <a:ext cx="728342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A6E599-6316-A324-FBE5-9D8A69940B5C}"/>
              </a:ext>
            </a:extLst>
          </p:cNvPr>
          <p:cNvCxnSpPr>
            <a:cxnSpLocks/>
          </p:cNvCxnSpPr>
          <p:nvPr/>
        </p:nvCxnSpPr>
        <p:spPr>
          <a:xfrm>
            <a:off x="5047617" y="3278327"/>
            <a:ext cx="728342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097342D-CD0E-8E21-1E90-5CEDCB448699}"/>
              </a:ext>
            </a:extLst>
          </p:cNvPr>
          <p:cNvSpPr txBox="1"/>
          <p:nvPr/>
        </p:nvSpPr>
        <p:spPr>
          <a:xfrm>
            <a:off x="5046603" y="2811009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0.76%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C90A5F-3680-DA70-411A-331DBC146419}"/>
              </a:ext>
            </a:extLst>
          </p:cNvPr>
          <p:cNvSpPr txBox="1"/>
          <p:nvPr/>
        </p:nvSpPr>
        <p:spPr>
          <a:xfrm>
            <a:off x="5097231" y="3058541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25.07%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D78CAD-AFA3-BACD-0287-3FCC2CE3833E}"/>
              </a:ext>
            </a:extLst>
          </p:cNvPr>
          <p:cNvSpPr txBox="1"/>
          <p:nvPr/>
        </p:nvSpPr>
        <p:spPr>
          <a:xfrm>
            <a:off x="5097231" y="3341835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21.72%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9CF2E2-6163-08DF-D50B-6300BBFC22D8}"/>
              </a:ext>
            </a:extLst>
          </p:cNvPr>
          <p:cNvSpPr txBox="1"/>
          <p:nvPr/>
        </p:nvSpPr>
        <p:spPr>
          <a:xfrm>
            <a:off x="5720618" y="3032146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26.33% SF2</a:t>
            </a:r>
          </a:p>
          <a:p>
            <a:r>
              <a:rPr lang="en-US" sz="1100" dirty="0"/>
              <a:t>4.46% R2A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5F208A-4269-0878-01F0-08A098F61554}"/>
              </a:ext>
            </a:extLst>
          </p:cNvPr>
          <p:cNvSpPr txBox="1"/>
          <p:nvPr/>
        </p:nvSpPr>
        <p:spPr>
          <a:xfrm>
            <a:off x="7388579" y="4301025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1.33%</a:t>
            </a:r>
            <a:r>
              <a:rPr lang="en-US" dirty="0"/>
              <a:t>/</a:t>
            </a:r>
            <a:r>
              <a:rPr lang="en-US" dirty="0">
                <a:solidFill>
                  <a:srgbClr val="002060"/>
                </a:solidFill>
              </a:rPr>
              <a:t>34.82%</a:t>
            </a:r>
            <a:r>
              <a:rPr lang="en-US" dirty="0"/>
              <a:t>/</a:t>
            </a:r>
            <a:r>
              <a:rPr lang="en-US" dirty="0">
                <a:solidFill>
                  <a:schemeClr val="accent2"/>
                </a:solidFill>
              </a:rPr>
              <a:t>40.98%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935D10-0159-9CAE-AB29-FD5C4AF531E1}"/>
              </a:ext>
            </a:extLst>
          </p:cNvPr>
          <p:cNvSpPr txBox="1"/>
          <p:nvPr/>
        </p:nvSpPr>
        <p:spPr>
          <a:xfrm>
            <a:off x="9796369" y="4237142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56.99% SF2</a:t>
            </a:r>
          </a:p>
          <a:p>
            <a:r>
              <a:rPr lang="en-US" dirty="0"/>
              <a:t>24.70% R2A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41EF3D-D009-FEBC-BDF9-35FFD4B77BCC}"/>
              </a:ext>
            </a:extLst>
          </p:cNvPr>
          <p:cNvSpPr txBox="1"/>
          <p:nvPr/>
        </p:nvSpPr>
        <p:spPr>
          <a:xfrm>
            <a:off x="3515736" y="431278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0.0%</a:t>
            </a:r>
            <a:r>
              <a:rPr lang="en-US" dirty="0"/>
              <a:t>/0</a:t>
            </a:r>
            <a:r>
              <a:rPr lang="en-US" dirty="0">
                <a:solidFill>
                  <a:srgbClr val="002060"/>
                </a:solidFill>
              </a:rPr>
              <a:t>.65%</a:t>
            </a:r>
            <a:r>
              <a:rPr lang="en-US" dirty="0"/>
              <a:t>/</a:t>
            </a:r>
            <a:r>
              <a:rPr lang="en-US" dirty="0">
                <a:solidFill>
                  <a:schemeClr val="accent2"/>
                </a:solidFill>
              </a:rPr>
              <a:t>0.61%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CC345C-F9DF-8B86-9F8E-41F1DE5602C4}"/>
              </a:ext>
            </a:extLst>
          </p:cNvPr>
          <p:cNvSpPr txBox="1"/>
          <p:nvPr/>
        </p:nvSpPr>
        <p:spPr>
          <a:xfrm>
            <a:off x="3685033" y="451476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 SF2 0% R2A</a:t>
            </a:r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D6B7A963-D371-82FC-8F40-37F7645C2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9" y="4589565"/>
            <a:ext cx="2397760" cy="1615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Trimethylamine methyltransferase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74E0C21-27EE-E0BC-49C1-90B9679047C4}"/>
              </a:ext>
            </a:extLst>
          </p:cNvPr>
          <p:cNvSpPr/>
          <p:nvPr/>
        </p:nvSpPr>
        <p:spPr>
          <a:xfrm>
            <a:off x="3510117" y="2667066"/>
            <a:ext cx="728342" cy="278577"/>
          </a:xfrm>
          <a:custGeom>
            <a:avLst/>
            <a:gdLst>
              <a:gd name="connsiteX0" fmla="*/ 0 w 1040524"/>
              <a:gd name="connsiteY0" fmla="*/ 142441 h 278577"/>
              <a:gd name="connsiteX1" fmla="*/ 365760 w 1040524"/>
              <a:gd name="connsiteY1" fmla="*/ 3705 h 278577"/>
              <a:gd name="connsiteX2" fmla="*/ 718907 w 1040524"/>
              <a:gd name="connsiteY2" fmla="*/ 274872 h 278577"/>
              <a:gd name="connsiteX3" fmla="*/ 1040524 w 1040524"/>
              <a:gd name="connsiteY3" fmla="*/ 136135 h 27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524" h="278577">
                <a:moveTo>
                  <a:pt x="0" y="142441"/>
                </a:moveTo>
                <a:cubicBezTo>
                  <a:pt x="122971" y="62037"/>
                  <a:pt x="245942" y="-18367"/>
                  <a:pt x="365760" y="3705"/>
                </a:cubicBezTo>
                <a:cubicBezTo>
                  <a:pt x="485578" y="25777"/>
                  <a:pt x="606446" y="252800"/>
                  <a:pt x="718907" y="274872"/>
                </a:cubicBezTo>
                <a:cubicBezTo>
                  <a:pt x="831368" y="296944"/>
                  <a:pt x="935946" y="216539"/>
                  <a:pt x="1040524" y="136135"/>
                </a:cubicBezTo>
              </a:path>
            </a:pathLst>
          </a:cu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27FF100-D0DC-9118-B740-0FB966CD0246}"/>
              </a:ext>
            </a:extLst>
          </p:cNvPr>
          <p:cNvCxnSpPr>
            <a:cxnSpLocks/>
          </p:cNvCxnSpPr>
          <p:nvPr/>
        </p:nvCxnSpPr>
        <p:spPr>
          <a:xfrm>
            <a:off x="3494783" y="3004515"/>
            <a:ext cx="728342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A157CD5-EDF2-5FBA-46ED-39AD98520A0E}"/>
              </a:ext>
            </a:extLst>
          </p:cNvPr>
          <p:cNvCxnSpPr>
            <a:cxnSpLocks/>
          </p:cNvCxnSpPr>
          <p:nvPr/>
        </p:nvCxnSpPr>
        <p:spPr>
          <a:xfrm>
            <a:off x="3479958" y="3227061"/>
            <a:ext cx="728342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F98BD81-95B8-6050-BC2E-F01A8022F564}"/>
              </a:ext>
            </a:extLst>
          </p:cNvPr>
          <p:cNvSpPr txBox="1"/>
          <p:nvPr/>
        </p:nvSpPr>
        <p:spPr>
          <a:xfrm>
            <a:off x="3478944" y="2759743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3.8%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4202BE-AE7E-21B0-7D11-A955B1146AD7}"/>
              </a:ext>
            </a:extLst>
          </p:cNvPr>
          <p:cNvSpPr txBox="1"/>
          <p:nvPr/>
        </p:nvSpPr>
        <p:spPr>
          <a:xfrm>
            <a:off x="3529572" y="3007275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21.27%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3C6C0E-31E8-D435-E1D5-FF074E8D4A7D}"/>
              </a:ext>
            </a:extLst>
          </p:cNvPr>
          <p:cNvSpPr txBox="1"/>
          <p:nvPr/>
        </p:nvSpPr>
        <p:spPr>
          <a:xfrm>
            <a:off x="3529572" y="3290569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27.67%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254F79-D003-10DA-1F9F-7764F2AD3B54}"/>
              </a:ext>
            </a:extLst>
          </p:cNvPr>
          <p:cNvSpPr txBox="1"/>
          <p:nvPr/>
        </p:nvSpPr>
        <p:spPr>
          <a:xfrm>
            <a:off x="4152959" y="2980880"/>
            <a:ext cx="915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9.41% SF2</a:t>
            </a:r>
          </a:p>
          <a:p>
            <a:r>
              <a:rPr lang="en-US" sz="1100" dirty="0"/>
              <a:t>13.47% R2A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CB572B-6FCA-3EBC-9F9F-A81E50C67A86}"/>
              </a:ext>
            </a:extLst>
          </p:cNvPr>
          <p:cNvSpPr txBox="1"/>
          <p:nvPr/>
        </p:nvSpPr>
        <p:spPr>
          <a:xfrm>
            <a:off x="9475817" y="5130513"/>
            <a:ext cx="25028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much happening in unrestored H2O which is dominated by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66-90% f__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Haloferacaceae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2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7E8FD0-04B7-E352-6495-121CB3AE9EFF}"/>
              </a:ext>
            </a:extLst>
          </p:cNvPr>
          <p:cNvSpPr/>
          <p:nvPr/>
        </p:nvSpPr>
        <p:spPr>
          <a:xfrm>
            <a:off x="1277073" y="2739815"/>
            <a:ext cx="1040524" cy="278577"/>
          </a:xfrm>
          <a:custGeom>
            <a:avLst/>
            <a:gdLst>
              <a:gd name="connsiteX0" fmla="*/ 0 w 1040524"/>
              <a:gd name="connsiteY0" fmla="*/ 142441 h 278577"/>
              <a:gd name="connsiteX1" fmla="*/ 365760 w 1040524"/>
              <a:gd name="connsiteY1" fmla="*/ 3705 h 278577"/>
              <a:gd name="connsiteX2" fmla="*/ 718907 w 1040524"/>
              <a:gd name="connsiteY2" fmla="*/ 274872 h 278577"/>
              <a:gd name="connsiteX3" fmla="*/ 1040524 w 1040524"/>
              <a:gd name="connsiteY3" fmla="*/ 136135 h 27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524" h="278577">
                <a:moveTo>
                  <a:pt x="0" y="142441"/>
                </a:moveTo>
                <a:cubicBezTo>
                  <a:pt x="122971" y="62037"/>
                  <a:pt x="245942" y="-18367"/>
                  <a:pt x="365760" y="3705"/>
                </a:cubicBezTo>
                <a:cubicBezTo>
                  <a:pt x="485578" y="25777"/>
                  <a:pt x="606446" y="252800"/>
                  <a:pt x="718907" y="274872"/>
                </a:cubicBezTo>
                <a:cubicBezTo>
                  <a:pt x="831368" y="296944"/>
                  <a:pt x="935946" y="216539"/>
                  <a:pt x="1040524" y="136135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387A67-2488-A839-76EA-CC52167FA0C3}"/>
              </a:ext>
            </a:extLst>
          </p:cNvPr>
          <p:cNvCxnSpPr/>
          <p:nvPr/>
        </p:nvCxnSpPr>
        <p:spPr>
          <a:xfrm>
            <a:off x="1277073" y="3338672"/>
            <a:ext cx="104052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B4F4BD-593E-0610-7126-867E3B0675C7}"/>
              </a:ext>
            </a:extLst>
          </p:cNvPr>
          <p:cNvCxnSpPr/>
          <p:nvPr/>
        </p:nvCxnSpPr>
        <p:spPr>
          <a:xfrm>
            <a:off x="1277073" y="3795545"/>
            <a:ext cx="10405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ABC8DF-0C79-DDC9-165E-DE422207E68C}"/>
              </a:ext>
            </a:extLst>
          </p:cNvPr>
          <p:cNvSpPr txBox="1"/>
          <p:nvPr/>
        </p:nvSpPr>
        <p:spPr>
          <a:xfrm>
            <a:off x="1442611" y="299202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8FA55-1D0B-04D1-5865-D7843FB392D9}"/>
              </a:ext>
            </a:extLst>
          </p:cNvPr>
          <p:cNvSpPr txBox="1"/>
          <p:nvPr/>
        </p:nvSpPr>
        <p:spPr>
          <a:xfrm>
            <a:off x="1380895" y="332788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7.07%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6756A-A244-2517-CFF7-925C73A90954}"/>
              </a:ext>
            </a:extLst>
          </p:cNvPr>
          <p:cNvSpPr txBox="1"/>
          <p:nvPr/>
        </p:nvSpPr>
        <p:spPr>
          <a:xfrm>
            <a:off x="1380895" y="37815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2.7%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C5902-1DDB-C1D3-F6F4-7C15DFE5863F}"/>
              </a:ext>
            </a:extLst>
          </p:cNvPr>
          <p:cNvSpPr txBox="1"/>
          <p:nvPr/>
        </p:nvSpPr>
        <p:spPr>
          <a:xfrm>
            <a:off x="1245274" y="4073777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0.00% SF2</a:t>
            </a:r>
          </a:p>
          <a:p>
            <a:r>
              <a:rPr lang="en-US" dirty="0"/>
              <a:t>0.00% R2A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38E34-EBE8-5A0C-D77D-CE59AE3189AE}"/>
              </a:ext>
            </a:extLst>
          </p:cNvPr>
          <p:cNvSpPr txBox="1"/>
          <p:nvPr/>
        </p:nvSpPr>
        <p:spPr>
          <a:xfrm>
            <a:off x="1406370" y="2381269"/>
            <a:ext cx="88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R1/R2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0216F-5800-D9BC-F2C9-0A186609CC57}"/>
              </a:ext>
            </a:extLst>
          </p:cNvPr>
          <p:cNvSpPr txBox="1"/>
          <p:nvPr/>
        </p:nvSpPr>
        <p:spPr>
          <a:xfrm>
            <a:off x="189615" y="3509746"/>
            <a:ext cx="88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GbsB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D5018B-2213-B207-B358-6DEB363CDDA5}"/>
              </a:ext>
            </a:extLst>
          </p:cNvPr>
          <p:cNvGrpSpPr/>
          <p:nvPr/>
        </p:nvGrpSpPr>
        <p:grpSpPr>
          <a:xfrm>
            <a:off x="3714154" y="2381269"/>
            <a:ext cx="1380506" cy="2338839"/>
            <a:chOff x="3714154" y="2381269"/>
            <a:chExt cx="1380506" cy="233883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58EA7A-6822-128F-52AD-F71FEFDB313D}"/>
                </a:ext>
              </a:extLst>
            </p:cNvPr>
            <p:cNvSpPr/>
            <p:nvPr/>
          </p:nvSpPr>
          <p:spPr>
            <a:xfrm>
              <a:off x="3745953" y="2739815"/>
              <a:ext cx="1040524" cy="278577"/>
            </a:xfrm>
            <a:custGeom>
              <a:avLst/>
              <a:gdLst>
                <a:gd name="connsiteX0" fmla="*/ 0 w 1040524"/>
                <a:gd name="connsiteY0" fmla="*/ 142441 h 278577"/>
                <a:gd name="connsiteX1" fmla="*/ 365760 w 1040524"/>
                <a:gd name="connsiteY1" fmla="*/ 3705 h 278577"/>
                <a:gd name="connsiteX2" fmla="*/ 718907 w 1040524"/>
                <a:gd name="connsiteY2" fmla="*/ 274872 h 278577"/>
                <a:gd name="connsiteX3" fmla="*/ 1040524 w 1040524"/>
                <a:gd name="connsiteY3" fmla="*/ 136135 h 27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24" h="278577">
                  <a:moveTo>
                    <a:pt x="0" y="142441"/>
                  </a:moveTo>
                  <a:cubicBezTo>
                    <a:pt x="122971" y="62037"/>
                    <a:pt x="245942" y="-18367"/>
                    <a:pt x="365760" y="3705"/>
                  </a:cubicBezTo>
                  <a:cubicBezTo>
                    <a:pt x="485578" y="25777"/>
                    <a:pt x="606446" y="252800"/>
                    <a:pt x="718907" y="274872"/>
                  </a:cubicBezTo>
                  <a:cubicBezTo>
                    <a:pt x="831368" y="296944"/>
                    <a:pt x="935946" y="216539"/>
                    <a:pt x="1040524" y="136135"/>
                  </a:cubicBezTo>
                </a:path>
              </a:pathLst>
            </a:cu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D28187-8D08-C43C-E21C-31E4D112A0EC}"/>
                </a:ext>
              </a:extLst>
            </p:cNvPr>
            <p:cNvCxnSpPr/>
            <p:nvPr/>
          </p:nvCxnSpPr>
          <p:spPr>
            <a:xfrm>
              <a:off x="3745953" y="3338672"/>
              <a:ext cx="104052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CC2255-FC0D-9347-7357-2AA252DCC63C}"/>
                </a:ext>
              </a:extLst>
            </p:cNvPr>
            <p:cNvCxnSpPr/>
            <p:nvPr/>
          </p:nvCxnSpPr>
          <p:spPr>
            <a:xfrm>
              <a:off x="3745953" y="3795545"/>
              <a:ext cx="1040524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AD1AE2-56AC-DCBA-58B9-D4640CDEFAD1}"/>
                </a:ext>
              </a:extLst>
            </p:cNvPr>
            <p:cNvSpPr txBox="1"/>
            <p:nvPr/>
          </p:nvSpPr>
          <p:spPr>
            <a:xfrm>
              <a:off x="3911491" y="299202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3.8%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73AC4A-F679-19CB-8871-C8B6653640D4}"/>
                </a:ext>
              </a:extLst>
            </p:cNvPr>
            <p:cNvSpPr txBox="1"/>
            <p:nvPr/>
          </p:nvSpPr>
          <p:spPr>
            <a:xfrm>
              <a:off x="3849775" y="3327887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21.27%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8426F2-84E1-758E-BFBE-E81CC2A66B5D}"/>
                </a:ext>
              </a:extLst>
            </p:cNvPr>
            <p:cNvSpPr txBox="1"/>
            <p:nvPr/>
          </p:nvSpPr>
          <p:spPr>
            <a:xfrm>
              <a:off x="3849775" y="3781505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27.67%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D69A46-053E-5FB4-1822-1D3D5AB7F21A}"/>
                </a:ext>
              </a:extLst>
            </p:cNvPr>
            <p:cNvSpPr txBox="1"/>
            <p:nvPr/>
          </p:nvSpPr>
          <p:spPr>
            <a:xfrm>
              <a:off x="3714154" y="4073777"/>
              <a:ext cx="13805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9.41% SF2</a:t>
              </a:r>
            </a:p>
            <a:p>
              <a:r>
                <a:rPr lang="en-US" dirty="0"/>
                <a:t>13.47% R2A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19FCE4-A0BE-CA30-C22E-34324309115B}"/>
                </a:ext>
              </a:extLst>
            </p:cNvPr>
            <p:cNvSpPr txBox="1"/>
            <p:nvPr/>
          </p:nvSpPr>
          <p:spPr>
            <a:xfrm>
              <a:off x="3875250" y="2381269"/>
              <a:ext cx="8839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R1/R2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203D14B-1635-AD49-BECB-14573730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36" y="113438"/>
            <a:ext cx="5182323" cy="1838582"/>
          </a:xfrm>
          <a:prstGeom prst="rect">
            <a:avLst/>
          </a:prstGeom>
        </p:spPr>
      </p:pic>
      <p:sp>
        <p:nvSpPr>
          <p:cNvPr id="23" name="Rectangle 1">
            <a:extLst>
              <a:ext uri="{FF2B5EF4-FFF2-40B4-BE49-F238E27FC236}">
                <a16:creationId xmlns:a16="http://schemas.microsoft.com/office/drawing/2014/main" id="{66C96BFB-DECB-6FF5-BCDB-C18ADD4D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" y="5585337"/>
            <a:ext cx="813844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Methyl coenzyme M reductase gamma subunit (EC 2.8.4.1) Methyl coenzyme M reductase beta subunit (EC 2.8.4.1) Methyl coenzyme M reductase alpha subunit (EC 2.8.4.1)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0.65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H2O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D1 0.65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D2 0.61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0.0 0.0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17CA393-2090-18D6-F3E3-7C126D53B7F0}"/>
              </a:ext>
            </a:extLst>
          </p:cNvPr>
          <p:cNvSpPr/>
          <p:nvPr/>
        </p:nvSpPr>
        <p:spPr>
          <a:xfrm>
            <a:off x="6085536" y="2739815"/>
            <a:ext cx="1040524" cy="278577"/>
          </a:xfrm>
          <a:custGeom>
            <a:avLst/>
            <a:gdLst>
              <a:gd name="connsiteX0" fmla="*/ 0 w 1040524"/>
              <a:gd name="connsiteY0" fmla="*/ 142441 h 278577"/>
              <a:gd name="connsiteX1" fmla="*/ 365760 w 1040524"/>
              <a:gd name="connsiteY1" fmla="*/ 3705 h 278577"/>
              <a:gd name="connsiteX2" fmla="*/ 718907 w 1040524"/>
              <a:gd name="connsiteY2" fmla="*/ 274872 h 278577"/>
              <a:gd name="connsiteX3" fmla="*/ 1040524 w 1040524"/>
              <a:gd name="connsiteY3" fmla="*/ 136135 h 27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524" h="278577">
                <a:moveTo>
                  <a:pt x="0" y="142441"/>
                </a:moveTo>
                <a:cubicBezTo>
                  <a:pt x="122971" y="62037"/>
                  <a:pt x="245942" y="-18367"/>
                  <a:pt x="365760" y="3705"/>
                </a:cubicBezTo>
                <a:cubicBezTo>
                  <a:pt x="485578" y="25777"/>
                  <a:pt x="606446" y="252800"/>
                  <a:pt x="718907" y="274872"/>
                </a:cubicBezTo>
                <a:cubicBezTo>
                  <a:pt x="831368" y="296944"/>
                  <a:pt x="935946" y="216539"/>
                  <a:pt x="1040524" y="136135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A257A4-4A6C-9B99-949D-DD90017AE28B}"/>
              </a:ext>
            </a:extLst>
          </p:cNvPr>
          <p:cNvCxnSpPr/>
          <p:nvPr/>
        </p:nvCxnSpPr>
        <p:spPr>
          <a:xfrm>
            <a:off x="6085536" y="3338672"/>
            <a:ext cx="104052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8F38BB-32A9-6211-F302-31815F7EBDC6}"/>
              </a:ext>
            </a:extLst>
          </p:cNvPr>
          <p:cNvCxnSpPr/>
          <p:nvPr/>
        </p:nvCxnSpPr>
        <p:spPr>
          <a:xfrm>
            <a:off x="6085536" y="3795545"/>
            <a:ext cx="10405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45C1F5-A3FF-D8B9-BB9E-222DB263CAD2}"/>
              </a:ext>
            </a:extLst>
          </p:cNvPr>
          <p:cNvSpPr txBox="1"/>
          <p:nvPr/>
        </p:nvSpPr>
        <p:spPr>
          <a:xfrm>
            <a:off x="6251074" y="299202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1.33%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EA94F1-EB48-6104-724F-8EE6E01C6689}"/>
              </a:ext>
            </a:extLst>
          </p:cNvPr>
          <p:cNvSpPr txBox="1"/>
          <p:nvPr/>
        </p:nvSpPr>
        <p:spPr>
          <a:xfrm>
            <a:off x="6189358" y="332788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34.82%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B1126-E1EE-4DB2-D940-2274EED1CA97}"/>
              </a:ext>
            </a:extLst>
          </p:cNvPr>
          <p:cNvSpPr txBox="1"/>
          <p:nvPr/>
        </p:nvSpPr>
        <p:spPr>
          <a:xfrm>
            <a:off x="6189358" y="378150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40.98%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86B631-594F-CB21-599A-0EFAC5ED20C6}"/>
              </a:ext>
            </a:extLst>
          </p:cNvPr>
          <p:cNvSpPr txBox="1"/>
          <p:nvPr/>
        </p:nvSpPr>
        <p:spPr>
          <a:xfrm>
            <a:off x="6053737" y="4073777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56.99% SF2</a:t>
            </a:r>
          </a:p>
          <a:p>
            <a:r>
              <a:rPr lang="en-US" dirty="0"/>
              <a:t>24.70% R2A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C90824-78C7-8545-4917-DF6178C67308}"/>
              </a:ext>
            </a:extLst>
          </p:cNvPr>
          <p:cNvSpPr txBox="1"/>
          <p:nvPr/>
        </p:nvSpPr>
        <p:spPr>
          <a:xfrm>
            <a:off x="6214833" y="2381269"/>
            <a:ext cx="88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R1/R2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FC64211F-9D51-D49B-C6CA-3045DCCBD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074" y="4944974"/>
            <a:ext cx="239776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Trimethylamine methyltransferase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970CD81-DFC1-2506-D897-799D04918083}"/>
              </a:ext>
            </a:extLst>
          </p:cNvPr>
          <p:cNvSpPr/>
          <p:nvPr/>
        </p:nvSpPr>
        <p:spPr>
          <a:xfrm>
            <a:off x="8584384" y="2705718"/>
            <a:ext cx="1040524" cy="278577"/>
          </a:xfrm>
          <a:custGeom>
            <a:avLst/>
            <a:gdLst>
              <a:gd name="connsiteX0" fmla="*/ 0 w 1040524"/>
              <a:gd name="connsiteY0" fmla="*/ 142441 h 278577"/>
              <a:gd name="connsiteX1" fmla="*/ 365760 w 1040524"/>
              <a:gd name="connsiteY1" fmla="*/ 3705 h 278577"/>
              <a:gd name="connsiteX2" fmla="*/ 718907 w 1040524"/>
              <a:gd name="connsiteY2" fmla="*/ 274872 h 278577"/>
              <a:gd name="connsiteX3" fmla="*/ 1040524 w 1040524"/>
              <a:gd name="connsiteY3" fmla="*/ 136135 h 27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524" h="278577">
                <a:moveTo>
                  <a:pt x="0" y="142441"/>
                </a:moveTo>
                <a:cubicBezTo>
                  <a:pt x="122971" y="62037"/>
                  <a:pt x="245942" y="-18367"/>
                  <a:pt x="365760" y="3705"/>
                </a:cubicBezTo>
                <a:cubicBezTo>
                  <a:pt x="485578" y="25777"/>
                  <a:pt x="606446" y="252800"/>
                  <a:pt x="718907" y="274872"/>
                </a:cubicBezTo>
                <a:cubicBezTo>
                  <a:pt x="831368" y="296944"/>
                  <a:pt x="935946" y="216539"/>
                  <a:pt x="1040524" y="136135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4D5727-17C0-2D0A-83DE-7D9DF409EB44}"/>
              </a:ext>
            </a:extLst>
          </p:cNvPr>
          <p:cNvCxnSpPr/>
          <p:nvPr/>
        </p:nvCxnSpPr>
        <p:spPr>
          <a:xfrm>
            <a:off x="8584384" y="3304575"/>
            <a:ext cx="104052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247A16-11C1-5115-EE79-9A2119728EA8}"/>
              </a:ext>
            </a:extLst>
          </p:cNvPr>
          <p:cNvCxnSpPr/>
          <p:nvPr/>
        </p:nvCxnSpPr>
        <p:spPr>
          <a:xfrm>
            <a:off x="8584384" y="3761448"/>
            <a:ext cx="104052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264FB2C-FFF8-2044-8C81-2CF01107E4C8}"/>
              </a:ext>
            </a:extLst>
          </p:cNvPr>
          <p:cNvSpPr txBox="1"/>
          <p:nvPr/>
        </p:nvSpPr>
        <p:spPr>
          <a:xfrm>
            <a:off x="8749922" y="295792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0.76%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F754C0-A265-DBAD-DBC5-703BAAFE8FC3}"/>
              </a:ext>
            </a:extLst>
          </p:cNvPr>
          <p:cNvSpPr txBox="1"/>
          <p:nvPr/>
        </p:nvSpPr>
        <p:spPr>
          <a:xfrm>
            <a:off x="8688206" y="329379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25.07%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A051AE-6C84-4C8E-1276-C4A2E656E653}"/>
              </a:ext>
            </a:extLst>
          </p:cNvPr>
          <p:cNvSpPr txBox="1"/>
          <p:nvPr/>
        </p:nvSpPr>
        <p:spPr>
          <a:xfrm>
            <a:off x="8688206" y="37474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21.72%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6D200A-8353-ABB2-6476-BAC7A48F6558}"/>
              </a:ext>
            </a:extLst>
          </p:cNvPr>
          <p:cNvSpPr txBox="1"/>
          <p:nvPr/>
        </p:nvSpPr>
        <p:spPr>
          <a:xfrm>
            <a:off x="8552585" y="4039680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26.33% SF2</a:t>
            </a:r>
          </a:p>
          <a:p>
            <a:r>
              <a:rPr lang="en-US" dirty="0"/>
              <a:t>4.46% R2A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428B91-A526-9059-42DE-8EFBE4687722}"/>
              </a:ext>
            </a:extLst>
          </p:cNvPr>
          <p:cNvSpPr txBox="1"/>
          <p:nvPr/>
        </p:nvSpPr>
        <p:spPr>
          <a:xfrm>
            <a:off x="8713681" y="2347172"/>
            <a:ext cx="88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R1/R2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E960D7-F7FF-0D95-7540-5AA3500FC062}"/>
              </a:ext>
            </a:extLst>
          </p:cNvPr>
          <p:cNvSpPr txBox="1"/>
          <p:nvPr/>
        </p:nvSpPr>
        <p:spPr>
          <a:xfrm>
            <a:off x="873479" y="5932606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0.0%</a:t>
            </a:r>
            <a:r>
              <a:rPr lang="en-US" dirty="0"/>
              <a:t>/0</a:t>
            </a:r>
            <a:r>
              <a:rPr lang="en-US" dirty="0">
                <a:solidFill>
                  <a:srgbClr val="002060"/>
                </a:solidFill>
              </a:rPr>
              <a:t>.65%</a:t>
            </a:r>
            <a:r>
              <a:rPr lang="en-US" dirty="0"/>
              <a:t>/</a:t>
            </a:r>
            <a:r>
              <a:rPr lang="en-US" dirty="0">
                <a:solidFill>
                  <a:schemeClr val="accent2"/>
                </a:solidFill>
              </a:rPr>
              <a:t>0.61%</a:t>
            </a:r>
          </a:p>
        </p:txBody>
      </p:sp>
    </p:spTree>
    <p:extLst>
      <p:ext uri="{BB962C8B-B14F-4D97-AF65-F5344CB8AC3E}">
        <p14:creationId xmlns:p14="http://schemas.microsoft.com/office/powerpoint/2010/main" val="415809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8515</TotalTime>
  <Words>250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Liu, Filipe</dc:creator>
  <cp:lastModifiedBy>Wang Liu, Filipe</cp:lastModifiedBy>
  <cp:revision>2</cp:revision>
  <dcterms:created xsi:type="dcterms:W3CDTF">2025-04-24T03:08:31Z</dcterms:created>
  <dcterms:modified xsi:type="dcterms:W3CDTF">2025-04-30T01:04:15Z</dcterms:modified>
</cp:coreProperties>
</file>