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9.png" ContentType="image/png"/>
  <Override PartName="/ppt/media/image17.png" ContentType="image/png"/>
  <Override PartName="/ppt/media/image5.png" ContentType="image/png"/>
  <Override PartName="/ppt/media/image13.png" ContentType="image/png"/>
  <Override PartName="/ppt/media/image3.png" ContentType="image/png"/>
  <Override PartName="/ppt/media/image1.jpeg" ContentType="image/jpeg"/>
  <Override PartName="/ppt/media/image4.png" ContentType="image/png"/>
  <Override PartName="/ppt/media/image12.png" ContentType="image/png"/>
  <Override PartName="/ppt/media/image6.png" ContentType="image/png"/>
  <Override PartName="/ppt/media/image14.png" ContentType="image/png"/>
  <Override PartName="/ppt/media/image15.png" ContentType="image/png"/>
  <Override PartName="/ppt/media/image7.png" ContentType="image/png"/>
  <Override PartName="/ppt/media/image16.png" ContentType="image/png"/>
  <Override PartName="/ppt/media/image8.png" ContentType="image/png"/>
  <Override PartName="/ppt/media/image10.png" ContentType="image/png"/>
  <Override PartName="/ppt/media/image2.png" ContentType="image/png"/>
  <Override PartName="/ppt/media/image11.jpeg" ContentType="image/jpeg"/>
  <Override PartName="/ppt/media/image18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144000" cy="51435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8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9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5DF4898-3368-4DBA-A025-B5353D2AEEB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080" cy="3599640"/>
          </a:xfrm>
          <a:prstGeom prst="rect">
            <a:avLst/>
          </a:prstGeom>
          <a:ln w="0">
            <a:noFill/>
          </a:ln>
        </p:spPr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96480" bIns="96480" anchor="t">
            <a:noAutofit/>
          </a:bodyPr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This presentation outlines the purpose, design, and progress of the GAME bioreactor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sldNum" idx="11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56574C-6B64-4A50-969D-1101AFAED228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ldNum" idx="12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6D10DE-59E3-4BB8-BE92-AD78BC532FC1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ldImg"/>
          </p:nvPr>
        </p:nvSpPr>
        <p:spPr>
          <a:xfrm>
            <a:off x="482760" y="733320"/>
            <a:ext cx="6352560" cy="3572640"/>
          </a:xfrm>
          <a:prstGeom prst="rect">
            <a:avLst/>
          </a:prstGeom>
          <a:ln w="0">
            <a:noFill/>
          </a:ln>
        </p:spPr>
      </p:sp>
      <p:sp>
        <p:nvSpPr>
          <p:cNvPr id="225" name="PlaceHolder 3"/>
          <p:cNvSpPr>
            <a:spLocks noGrp="1"/>
          </p:cNvSpPr>
          <p:nvPr>
            <p:ph type="body"/>
          </p:nvPr>
        </p:nvSpPr>
        <p:spPr>
          <a:xfrm>
            <a:off x="973800" y="4560480"/>
            <a:ext cx="53672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sldNum" idx="13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57F949-6B6F-46E2-9B32-04D5BC1FC4A3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Img"/>
          </p:nvPr>
        </p:nvSpPr>
        <p:spPr>
          <a:xfrm>
            <a:off x="482760" y="733320"/>
            <a:ext cx="6352560" cy="3572640"/>
          </a:xfrm>
          <a:prstGeom prst="rect">
            <a:avLst/>
          </a:prstGeom>
          <a:ln w="0">
            <a:noFill/>
          </a:ln>
        </p:spPr>
      </p:sp>
      <p:sp>
        <p:nvSpPr>
          <p:cNvPr id="228" name="PlaceHolder 3"/>
          <p:cNvSpPr>
            <a:spLocks noGrp="1"/>
          </p:cNvSpPr>
          <p:nvPr>
            <p:ph type="body"/>
          </p:nvPr>
        </p:nvSpPr>
        <p:spPr>
          <a:xfrm>
            <a:off x="973800" y="4560480"/>
            <a:ext cx="53672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Calibri"/>
              </a:rPr>
              <a:t>https://biovoima.com/en/biogas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sldNum" idx="14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BC0B11-C555-4683-8994-4F4D8F26A0EF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Img"/>
          </p:nvPr>
        </p:nvSpPr>
        <p:spPr>
          <a:xfrm>
            <a:off x="482760" y="733320"/>
            <a:ext cx="6352560" cy="357264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973800" y="4560480"/>
            <a:ext cx="53672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Sample mapping slide.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Reference: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chemeClr val="dk1"/>
                </a:solidFill>
                <a:latin typeface="Calibri"/>
                <a:ea typeface="Calibri"/>
              </a:rPr>
              <a:t>Katrina Aspmo, Torunn Berg, and Grethe Wibetoe, “Atmospheric Mercury Depletion Events (AMDEs) in Polar Regions During Arctic Spring,” presentation (Oslo, Norway: University of Oslo, 16 June 2004). 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sldNum" idx="15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F36ACE-A38C-4323-9D32-B80FD082544D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sldImg"/>
          </p:nvPr>
        </p:nvSpPr>
        <p:spPr>
          <a:xfrm>
            <a:off x="482760" y="733320"/>
            <a:ext cx="6352560" cy="357264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3"/>
          <p:cNvSpPr>
            <a:spLocks noGrp="1"/>
          </p:cNvSpPr>
          <p:nvPr>
            <p:ph type="body"/>
          </p:nvPr>
        </p:nvSpPr>
        <p:spPr>
          <a:xfrm>
            <a:off x="973800" y="4560480"/>
            <a:ext cx="53672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Talk about diffusion kinetics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The speed at which these molecules diffuse into water prevents efficient consuption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 marL="216000" indent="0" defTabSz="9144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16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8D77C5-8A93-473C-AC5E-7121B7885007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ldImg"/>
          </p:nvPr>
        </p:nvSpPr>
        <p:spPr>
          <a:xfrm>
            <a:off x="482760" y="733320"/>
            <a:ext cx="6352560" cy="357264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973800" y="4560480"/>
            <a:ext cx="5367240" cy="43182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sldImg"/>
          </p:nvPr>
        </p:nvSpPr>
        <p:spPr>
          <a:xfrm>
            <a:off x="457200" y="720720"/>
            <a:ext cx="6400080" cy="3599640"/>
          </a:xfrm>
          <a:prstGeom prst="rect">
            <a:avLst/>
          </a:prstGeom>
          <a:ln w="0">
            <a:noFill/>
          </a:ln>
        </p:spPr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440" cy="432000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96480" bIns="9648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Only have to worry about dissolving hydrogen – co2 already present, available, and abundant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Talk about diffusion kinetics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sldNum" idx="17"/>
          </p:nvPr>
        </p:nvSpPr>
        <p:spPr>
          <a:xfrm>
            <a:off x="4143600" y="9119520"/>
            <a:ext cx="3169080" cy="47952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3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794788-4CB7-4304-8321-27403520C350}" type="slidenum">
              <a:rPr b="0" lang="en-US" sz="13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ssertion Evid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4992B9-7E84-41F8-B4DE-CC36872B76A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8F8CDA8-2DE2-4614-8169-3F5F746F3B6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D169B01-3278-4643-BA5A-BB685EF692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63000" y="4788360"/>
            <a:ext cx="455400" cy="307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5DDA7E-DC20-4236-A113-B99F7F5388B9}" type="slidenum">
              <a: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63000" y="4788360"/>
            <a:ext cx="45540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D1F607-043A-4DE5-AC5A-B199C3EA81B4}" type="slidenum">
              <a: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ftr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sldNum" idx="6"/>
          </p:nvPr>
        </p:nvSpPr>
        <p:spPr>
          <a:xfrm>
            <a:off x="63000" y="4788360"/>
            <a:ext cx="45540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F63B1A-2D6F-40BC-A741-FA8513B5F8E2}" type="slidenum">
              <a:rPr b="0" lang="en-US" sz="16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Arial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86640" y="982080"/>
            <a:ext cx="8369640" cy="165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500" spc="-1" strike="noStrike">
                <a:solidFill>
                  <a:srgbClr val="000000"/>
                </a:solidFill>
                <a:latin typeface="Arial"/>
                <a:ea typeface="Arial"/>
              </a:rPr>
              <a:t>IBET GAME BASICS</a:t>
            </a:r>
            <a:endParaRPr b="0" lang="en-US" sz="4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707400" y="2637720"/>
            <a:ext cx="7481160" cy="103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" name="Google Shape;428;p27" descr=""/>
          <p:cNvPicPr/>
          <p:nvPr/>
        </p:nvPicPr>
        <p:blipFill>
          <a:blip r:embed="rId1"/>
          <a:srcRect l="0" t="27328" r="2273" b="25877"/>
          <a:stretch/>
        </p:blipFill>
        <p:spPr>
          <a:xfrm>
            <a:off x="4663080" y="54720"/>
            <a:ext cx="2056680" cy="517320"/>
          </a:xfrm>
          <a:prstGeom prst="rect">
            <a:avLst/>
          </a:prstGeom>
          <a:ln w="0">
            <a:noFill/>
          </a:ln>
        </p:spPr>
      </p:pic>
      <p:pic>
        <p:nvPicPr>
          <p:cNvPr id="26" name="Picture 9" descr=""/>
          <p:cNvPicPr/>
          <p:nvPr/>
        </p:nvPicPr>
        <p:blipFill>
          <a:blip r:embed="rId2"/>
          <a:stretch/>
        </p:blipFill>
        <p:spPr>
          <a:xfrm>
            <a:off x="7086600" y="0"/>
            <a:ext cx="2056680" cy="632880"/>
          </a:xfrm>
          <a:prstGeom prst="rect">
            <a:avLst/>
          </a:prstGeom>
          <a:ln w="0">
            <a:noFill/>
          </a:ln>
        </p:spPr>
      </p:pic>
      <p:sp>
        <p:nvSpPr>
          <p:cNvPr id="27" name="Google Shape;71;p15"/>
          <p:cNvSpPr/>
          <p:nvPr/>
        </p:nvSpPr>
        <p:spPr>
          <a:xfrm>
            <a:off x="2261520" y="3875760"/>
            <a:ext cx="4509000" cy="11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algn="ctr">
              <a:lnSpc>
                <a:spcPct val="115000"/>
              </a:lnSpc>
              <a:tabLst>
                <a:tab algn="l" pos="0"/>
              </a:tabLst>
            </a:pPr>
            <a:r>
              <a:rPr b="0" lang="en" sz="1700" spc="-1" strike="noStrike">
                <a:solidFill>
                  <a:srgbClr val="000000"/>
                </a:solidFill>
                <a:latin typeface="Arial"/>
                <a:ea typeface="Arial"/>
              </a:rPr>
              <a:t>Feb 15, 2024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FA9C3-16F0-4414-B854-A88FE2F30F56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59"/>
          <p:cNvSpPr/>
          <p:nvPr/>
        </p:nvSpPr>
        <p:spPr>
          <a:xfrm>
            <a:off x="228600" y="114480"/>
            <a:ext cx="1836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9" name="Shape 60"/>
          <p:cNvSpPr/>
          <p:nvPr/>
        </p:nvSpPr>
        <p:spPr>
          <a:xfrm>
            <a:off x="76320" y="57240"/>
            <a:ext cx="90165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GAME reactor selects for hydrogenotrophic methanogens to consume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CO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and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H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TextBox 1"/>
          <p:cNvSpPr/>
          <p:nvPr/>
        </p:nvSpPr>
        <p:spPr>
          <a:xfrm flipH="1">
            <a:off x="-720" y="1112040"/>
            <a:ext cx="91432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3600" spc="-1" strike="noStrike">
                <a:solidFill>
                  <a:srgbClr val="c00000"/>
                </a:solidFill>
                <a:latin typeface="Calibri"/>
                <a:ea typeface="Arial"/>
              </a:rPr>
              <a:t>HYDROGEN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Arial"/>
              </a:rPr>
              <a:t>O</a:t>
            </a:r>
            <a:r>
              <a:rPr b="1" lang="en-US" sz="3600" spc="-1" strike="noStrike">
                <a:solidFill>
                  <a:schemeClr val="accent6">
                    <a:lumMod val="75000"/>
                  </a:schemeClr>
                </a:solidFill>
                <a:latin typeface="Calibri"/>
                <a:ea typeface="Arial"/>
              </a:rPr>
              <a:t>TROPHIC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Arial"/>
              </a:rPr>
              <a:t> </a:t>
            </a:r>
            <a:r>
              <a:rPr b="1" lang="en-US" sz="3600" spc="-1" strike="noStrike">
                <a:solidFill>
                  <a:schemeClr val="lt2">
                    <a:lumMod val="60000"/>
                    <a:lumOff val="40000"/>
                  </a:schemeClr>
                </a:solidFill>
                <a:latin typeface="Calibri"/>
                <a:ea typeface="Arial"/>
              </a:rPr>
              <a:t>METHAN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Arial"/>
              </a:rPr>
              <a:t>O</a:t>
            </a:r>
            <a:r>
              <a:rPr b="1" lang="en-US" sz="3600" spc="-1" strike="noStrike">
                <a:solidFill>
                  <a:srgbClr val="00b050"/>
                </a:solidFill>
                <a:latin typeface="Calibri"/>
                <a:ea typeface="Arial"/>
              </a:rPr>
              <a:t>GEN</a:t>
            </a:r>
            <a:r>
              <a:rPr b="1" lang="en-US" sz="3600" spc="-1" strike="noStrike">
                <a:solidFill>
                  <a:srgbClr val="000000"/>
                </a:solidFill>
                <a:latin typeface="Calibri"/>
                <a:ea typeface="Arial"/>
              </a:rPr>
              <a:t>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Box 2"/>
          <p:cNvSpPr/>
          <p:nvPr/>
        </p:nvSpPr>
        <p:spPr>
          <a:xfrm>
            <a:off x="348120" y="3310200"/>
            <a:ext cx="2267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HYDROGEN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Picture 4" descr=""/>
          <p:cNvPicPr/>
          <p:nvPr/>
        </p:nvPicPr>
        <p:blipFill>
          <a:blip r:embed="rId1"/>
          <a:srcRect l="0" t="15591" r="0" b="13827"/>
          <a:stretch/>
        </p:blipFill>
        <p:spPr>
          <a:xfrm>
            <a:off x="76320" y="2087640"/>
            <a:ext cx="2009160" cy="967320"/>
          </a:xfrm>
          <a:prstGeom prst="rect">
            <a:avLst/>
          </a:prstGeom>
          <a:ln w="0">
            <a:noFill/>
          </a:ln>
        </p:spPr>
      </p:pic>
      <p:pic>
        <p:nvPicPr>
          <p:cNvPr id="33" name="Picture 8" descr=""/>
          <p:cNvPicPr/>
          <p:nvPr/>
        </p:nvPicPr>
        <p:blipFill>
          <a:blip r:embed="rId2"/>
          <a:srcRect l="0" t="8190" r="9442" b="8928"/>
          <a:stretch/>
        </p:blipFill>
        <p:spPr>
          <a:xfrm>
            <a:off x="4635000" y="1979640"/>
            <a:ext cx="1607400" cy="139392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12" descr=""/>
          <p:cNvPicPr/>
          <p:nvPr/>
        </p:nvPicPr>
        <p:blipFill>
          <a:blip r:embed="rId3"/>
          <a:stretch/>
        </p:blipFill>
        <p:spPr>
          <a:xfrm>
            <a:off x="6365160" y="1956240"/>
            <a:ext cx="2727360" cy="1393920"/>
          </a:xfrm>
          <a:prstGeom prst="rect">
            <a:avLst/>
          </a:prstGeom>
          <a:ln w="0">
            <a:noFill/>
          </a:ln>
        </p:spPr>
      </p:pic>
      <p:pic>
        <p:nvPicPr>
          <p:cNvPr id="35" name="Picture 14" descr=""/>
          <p:cNvPicPr/>
          <p:nvPr/>
        </p:nvPicPr>
        <p:blipFill>
          <a:blip r:embed="rId4"/>
          <a:stretch/>
        </p:blipFill>
        <p:spPr>
          <a:xfrm>
            <a:off x="2080440" y="2044080"/>
            <a:ext cx="2318400" cy="1152000"/>
          </a:xfrm>
          <a:prstGeom prst="rect">
            <a:avLst/>
          </a:prstGeom>
          <a:ln w="0">
            <a:noFill/>
          </a:ln>
        </p:spPr>
      </p:pic>
      <p:sp>
        <p:nvSpPr>
          <p:cNvPr id="36" name="TextBox 15"/>
          <p:cNvSpPr/>
          <p:nvPr/>
        </p:nvSpPr>
        <p:spPr>
          <a:xfrm>
            <a:off x="2734200" y="3310200"/>
            <a:ext cx="2267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EATING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Box 16"/>
          <p:cNvSpPr/>
          <p:nvPr/>
        </p:nvSpPr>
        <p:spPr>
          <a:xfrm>
            <a:off x="4871520" y="3310200"/>
            <a:ext cx="2267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METHANE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TextBox 17"/>
          <p:cNvSpPr/>
          <p:nvPr/>
        </p:nvSpPr>
        <p:spPr>
          <a:xfrm>
            <a:off x="7130880" y="3310200"/>
            <a:ext cx="18730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MAKERS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" name="Straight Arrow Connector 21"/>
          <p:cNvCxnSpPr>
            <a:endCxn id="32" idx="0"/>
          </p:cNvCxnSpPr>
          <p:nvPr/>
        </p:nvCxnSpPr>
        <p:spPr>
          <a:xfrm flipH="1">
            <a:off x="1080720" y="1622520"/>
            <a:ext cx="596160" cy="465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0" name="Straight Arrow Connector 23"/>
          <p:cNvCxnSpPr/>
          <p:nvPr/>
        </p:nvCxnSpPr>
        <p:spPr>
          <a:xfrm>
            <a:off x="7605360" y="1649880"/>
            <a:ext cx="153360" cy="4384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1" name="Straight Arrow Connector 24"/>
          <p:cNvCxnSpPr/>
          <p:nvPr/>
        </p:nvCxnSpPr>
        <p:spPr>
          <a:xfrm flipH="1">
            <a:off x="3817440" y="1668600"/>
            <a:ext cx="231120" cy="41184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42" name="Straight Arrow Connector 25"/>
          <p:cNvCxnSpPr/>
          <p:nvPr/>
        </p:nvCxnSpPr>
        <p:spPr>
          <a:xfrm flipH="1">
            <a:off x="5603400" y="1622520"/>
            <a:ext cx="28800" cy="45792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mc:AlternateContent>
        <mc:Choice xmlns:a14="http://schemas.microsoft.com/office/drawing/2010/main" Requires="a14">
          <p:sp>
            <p:nvSpPr>
              <p:cNvPr id="43" name="TextBox 32"/>
              <p:cNvSpPr txBox="1"/>
              <p:nvPr/>
            </p:nvSpPr>
            <p:spPr>
              <a:xfrm>
                <a:off x="795240" y="3964680"/>
                <a:ext cx="5918400" cy="5839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𝐶𝑂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4</m:t>
                        </m:r>
                        <m:r>
                          <m:t xml:space="preserve">𝐻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→</m:t>
                    </m:r>
                    <m:sSub>
                      <m:e>
                        <m:r>
                          <m:t xml:space="preserve">2</m:t>
                        </m:r>
                        <m:r>
                          <m:t xml:space="preserve">𝐻</m:t>
                        </m:r>
                      </m:e>
                      <m:sub>
                        <m:r>
                          <m:t xml:space="preserve">2</m:t>
                        </m:r>
                      </m:sub>
                    </m:sSub>
                    <m:r>
                      <m:t xml:space="preserve">𝑂</m:t>
                    </m:r>
                    <m:r>
                      <m:t xml:space="preserve">+</m:t>
                    </m:r>
                    <m:sSub>
                      <m:e>
                        <m:r>
                          <m:t xml:space="preserve">𝐶</m:t>
                        </m:r>
                        <m:r>
                          <m:t xml:space="preserve">𝐻</m:t>
                        </m:r>
                      </m:e>
                      <m:sub>
                        <m:r>
                          <m:t xml:space="preserve">4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2B55B67-61F9-462E-AC01-6B83B31DD11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59"/>
          <p:cNvSpPr/>
          <p:nvPr/>
        </p:nvSpPr>
        <p:spPr>
          <a:xfrm>
            <a:off x="228600" y="114480"/>
            <a:ext cx="1836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45" name="Shape 60"/>
          <p:cNvSpPr/>
          <p:nvPr/>
        </p:nvSpPr>
        <p:spPr>
          <a:xfrm>
            <a:off x="76320" y="57240"/>
            <a:ext cx="901656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Methanogenesis is the fourth step in anaerobic digestion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Rectangle 5"/>
          <p:cNvSpPr/>
          <p:nvPr/>
        </p:nvSpPr>
        <p:spPr>
          <a:xfrm>
            <a:off x="480600" y="1021320"/>
            <a:ext cx="4374000" cy="707040"/>
          </a:xfrm>
          <a:prstGeom prst="rect">
            <a:avLst/>
          </a:prstGeom>
          <a:solidFill>
            <a:srgbClr val="f79646"/>
          </a:solidFill>
          <a:ln>
            <a:solidFill>
              <a:srgbClr val="b66e33"/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7" name="Rectangle 6"/>
          <p:cNvSpPr/>
          <p:nvPr/>
        </p:nvSpPr>
        <p:spPr>
          <a:xfrm>
            <a:off x="480600" y="2053800"/>
            <a:ext cx="4374000" cy="651960"/>
          </a:xfrm>
          <a:prstGeom prst="rect">
            <a:avLst/>
          </a:prstGeom>
          <a:solidFill>
            <a:srgbClr val="9bbb59"/>
          </a:solidFill>
          <a:ln>
            <a:solidFill>
              <a:srgbClr val="728a41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48" name="TextBox 7"/>
          <p:cNvSpPr/>
          <p:nvPr/>
        </p:nvSpPr>
        <p:spPr>
          <a:xfrm>
            <a:off x="569880" y="1011600"/>
            <a:ext cx="42789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lt1"/>
                </a:solidFill>
                <a:latin typeface="Calibri"/>
                <a:ea typeface="Arial"/>
              </a:rPr>
              <a:t>Complex organic matter: proteins, fats, carbohydrates, cellulose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Straight Arrow Connector 12"/>
          <p:cNvCxnSpPr/>
          <p:nvPr/>
        </p:nvCxnSpPr>
        <p:spPr>
          <a:xfrm>
            <a:off x="3353760" y="2787120"/>
            <a:ext cx="720" cy="2170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0" name="TextBox 13"/>
          <p:cNvSpPr/>
          <p:nvPr/>
        </p:nvSpPr>
        <p:spPr>
          <a:xfrm>
            <a:off x="400680" y="2662920"/>
            <a:ext cx="236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Step 2. Acidogenesis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ctangle 14"/>
          <p:cNvSpPr/>
          <p:nvPr/>
        </p:nvSpPr>
        <p:spPr>
          <a:xfrm>
            <a:off x="481680" y="3012840"/>
            <a:ext cx="4374000" cy="319680"/>
          </a:xfrm>
          <a:prstGeom prst="rect">
            <a:avLst/>
          </a:prstGeom>
          <a:solidFill>
            <a:srgbClr val="4bacc6"/>
          </a:solidFill>
          <a:ln>
            <a:solidFill>
              <a:srgbClr val="377f92"/>
            </a:solidFill>
            <a:rou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2" name="TextBox 17"/>
          <p:cNvSpPr/>
          <p:nvPr/>
        </p:nvSpPr>
        <p:spPr>
          <a:xfrm>
            <a:off x="569880" y="2055600"/>
            <a:ext cx="430452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lt1"/>
                </a:solidFill>
                <a:latin typeface="Calibri"/>
                <a:ea typeface="Arial"/>
              </a:rPr>
              <a:t>Soluble organic molecules: sugars, amino acids, fatty acids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18"/>
          <p:cNvSpPr/>
          <p:nvPr/>
        </p:nvSpPr>
        <p:spPr>
          <a:xfrm>
            <a:off x="400680" y="2976840"/>
            <a:ext cx="4374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solidFill>
                  <a:schemeClr val="lt1"/>
                </a:solidFill>
                <a:latin typeface="Calibri"/>
                <a:ea typeface="Arial"/>
              </a:rPr>
              <a:t>Volatile fatty acids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 22"/>
          <p:cNvSpPr/>
          <p:nvPr/>
        </p:nvSpPr>
        <p:spPr>
          <a:xfrm>
            <a:off x="474840" y="4352400"/>
            <a:ext cx="4379760" cy="651960"/>
          </a:xfrm>
          <a:prstGeom prst="rect">
            <a:avLst/>
          </a:prstGeom>
          <a:solidFill>
            <a:srgbClr val="8064a2"/>
          </a:solidFill>
          <a:ln>
            <a:solidFill>
              <a:srgbClr val="5e4977"/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55" name="Rectangle 24"/>
          <p:cNvSpPr/>
          <p:nvPr/>
        </p:nvSpPr>
        <p:spPr>
          <a:xfrm>
            <a:off x="474840" y="3626280"/>
            <a:ext cx="2107440" cy="3992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56" name="Straight Arrow Connector 28"/>
          <p:cNvCxnSpPr/>
          <p:nvPr/>
        </p:nvCxnSpPr>
        <p:spPr>
          <a:xfrm>
            <a:off x="3353760" y="3395160"/>
            <a:ext cx="720" cy="2170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57" name="TextBox 29"/>
          <p:cNvSpPr/>
          <p:nvPr/>
        </p:nvSpPr>
        <p:spPr>
          <a:xfrm>
            <a:off x="400680" y="3270960"/>
            <a:ext cx="2364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Step 3. Acetogenesis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5"/>
          <p:cNvSpPr/>
          <p:nvPr/>
        </p:nvSpPr>
        <p:spPr>
          <a:xfrm>
            <a:off x="569880" y="3620880"/>
            <a:ext cx="1938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2000" spc="-1" strike="noStrike">
                <a:ln>
                  <a:solidFill>
                    <a:schemeClr val="accent4"/>
                  </a:solidFill>
                </a:ln>
                <a:solidFill>
                  <a:srgbClr val="ffffff"/>
                </a:solidFill>
                <a:latin typeface="Calibri"/>
                <a:ea typeface="Arial"/>
              </a:rPr>
              <a:t>Acetic acid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ectangle 30"/>
          <p:cNvSpPr/>
          <p:nvPr/>
        </p:nvSpPr>
        <p:spPr>
          <a:xfrm>
            <a:off x="2765160" y="3631320"/>
            <a:ext cx="2107440" cy="3992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0" name="TextBox 32"/>
              <p:cNvSpPr txBox="1"/>
              <p:nvPr/>
            </p:nvSpPr>
            <p:spPr>
              <a:xfrm>
                <a:off x="2826360" y="3622680"/>
                <a:ext cx="1938240" cy="399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𝑪𝑶</m:t>
                        </m:r>
                      </m:e>
                      <m:sub>
                        <m:r>
                          <m:t xml:space="preserve">𝟐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𝑯</m:t>
                        </m:r>
                      </m:e>
                      <m:sub>
                        <m:r>
                          <m:t xml:space="preserve">𝟐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cxnSp>
        <p:nvCxnSpPr>
          <p:cNvPr id="61" name="Straight Arrow Connector 33"/>
          <p:cNvCxnSpPr/>
          <p:nvPr/>
        </p:nvCxnSpPr>
        <p:spPr>
          <a:xfrm>
            <a:off x="3379320" y="4108680"/>
            <a:ext cx="720" cy="21708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2" name="TextBox 34"/>
          <p:cNvSpPr/>
          <p:nvPr/>
        </p:nvSpPr>
        <p:spPr>
          <a:xfrm>
            <a:off x="401040" y="4001040"/>
            <a:ext cx="27565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Step 4. Methanogenesis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3" name="TextBox 35"/>
              <p:cNvSpPr txBox="1"/>
              <p:nvPr/>
            </p:nvSpPr>
            <p:spPr>
              <a:xfrm>
                <a:off x="1743840" y="4458240"/>
                <a:ext cx="1938240" cy="39924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sSub>
                      <m:e>
                        <m:r>
                          <m:t xml:space="preserve">𝑪𝑶</m:t>
                        </m:r>
                      </m:e>
                      <m:sub>
                        <m:r>
                          <m:t xml:space="preserve">𝟐</m:t>
                        </m:r>
                      </m:sub>
                    </m:sSub>
                    <m:r>
                      <m:t xml:space="preserve">+</m:t>
                    </m:r>
                    <m:sSub>
                      <m:e>
                        <m:r>
                          <m:t xml:space="preserve">𝑪</m:t>
                        </m:r>
                        <m:r>
                          <m:t xml:space="preserve">𝑯</m:t>
                        </m:r>
                      </m:e>
                      <m:sub>
                        <m:r>
                          <m:t xml:space="preserve">𝟒</m:t>
                        </m:r>
                      </m:sub>
                    </m:sSub>
                  </m:oMath>
                </a14:m>
              </a:p>
            </p:txBody>
          </p:sp>
        </mc:Choice>
        <mc:Fallback/>
      </mc:AlternateContent>
      <p:pic>
        <p:nvPicPr>
          <p:cNvPr id="64" name="Picture 37" descr=""/>
          <p:cNvPicPr/>
          <p:nvPr/>
        </p:nvPicPr>
        <p:blipFill>
          <a:blip r:embed="rId1"/>
          <a:srcRect l="3242" t="14962" r="6396" b="1049"/>
          <a:stretch/>
        </p:blipFill>
        <p:spPr>
          <a:xfrm>
            <a:off x="5592600" y="684360"/>
            <a:ext cx="2724840" cy="1189080"/>
          </a:xfrm>
          <a:prstGeom prst="rect">
            <a:avLst/>
          </a:prstGeom>
          <a:ln w="0">
            <a:noFill/>
          </a:ln>
        </p:spPr>
      </p:pic>
      <p:pic>
        <p:nvPicPr>
          <p:cNvPr id="65" name="Picture 39" descr=""/>
          <p:cNvPicPr/>
          <p:nvPr/>
        </p:nvPicPr>
        <p:blipFill>
          <a:blip r:embed="rId2"/>
          <a:srcRect l="0" t="9870" r="0" b="4623"/>
          <a:stretch/>
        </p:blipFill>
        <p:spPr>
          <a:xfrm>
            <a:off x="5368320" y="3503520"/>
            <a:ext cx="1233720" cy="1398600"/>
          </a:xfrm>
          <a:prstGeom prst="rect">
            <a:avLst/>
          </a:prstGeom>
          <a:ln w="0">
            <a:noFill/>
          </a:ln>
        </p:spPr>
      </p:pic>
      <p:pic>
        <p:nvPicPr>
          <p:cNvPr id="66" name="Picture 41" descr=""/>
          <p:cNvPicPr/>
          <p:nvPr/>
        </p:nvPicPr>
        <p:blipFill>
          <a:blip r:embed="rId3"/>
          <a:stretch/>
        </p:blipFill>
        <p:spPr>
          <a:xfrm>
            <a:off x="7311600" y="3475800"/>
            <a:ext cx="1356840" cy="1486080"/>
          </a:xfrm>
          <a:prstGeom prst="rect">
            <a:avLst/>
          </a:prstGeom>
          <a:ln w="0">
            <a:noFill/>
          </a:ln>
        </p:spPr>
      </p:pic>
      <p:pic>
        <p:nvPicPr>
          <p:cNvPr id="67" name="Picture 43" descr=""/>
          <p:cNvPicPr/>
          <p:nvPr/>
        </p:nvPicPr>
        <p:blipFill>
          <a:blip r:embed="rId4"/>
          <a:stretch/>
        </p:blipFill>
        <p:spPr>
          <a:xfrm>
            <a:off x="6193080" y="1845720"/>
            <a:ext cx="1971000" cy="1586880"/>
          </a:xfrm>
          <a:prstGeom prst="rect">
            <a:avLst/>
          </a:prstGeom>
          <a:ln w="0">
            <a:noFill/>
          </a:ln>
        </p:spPr>
      </p:pic>
      <p:cxnSp>
        <p:nvCxnSpPr>
          <p:cNvPr id="68" name="Straight Arrow Connector 44"/>
          <p:cNvCxnSpPr/>
          <p:nvPr/>
        </p:nvCxnSpPr>
        <p:spPr>
          <a:xfrm>
            <a:off x="3386160" y="1803240"/>
            <a:ext cx="720" cy="218160"/>
          </a:xfrm>
          <a:prstGeom prst="straightConnector1">
            <a:avLst/>
          </a:prstGeom>
          <a:ln w="38100"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69" name="TextBox 45"/>
          <p:cNvSpPr/>
          <p:nvPr/>
        </p:nvSpPr>
        <p:spPr>
          <a:xfrm>
            <a:off x="444960" y="1684800"/>
            <a:ext cx="2047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Step 1. Hydrolysis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Oval 1"/>
          <p:cNvSpPr/>
          <p:nvPr/>
        </p:nvSpPr>
        <p:spPr>
          <a:xfrm>
            <a:off x="2674440" y="3475800"/>
            <a:ext cx="2364120" cy="70704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AA9A4A4-041E-47D2-86A8-56ED2581E34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59"/>
          <p:cNvSpPr/>
          <p:nvPr/>
        </p:nvSpPr>
        <p:spPr>
          <a:xfrm>
            <a:off x="228600" y="114480"/>
            <a:ext cx="1836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72" name="Shape 60"/>
          <p:cNvSpPr/>
          <p:nvPr/>
        </p:nvSpPr>
        <p:spPr>
          <a:xfrm>
            <a:off x="76320" y="57240"/>
            <a:ext cx="9016560" cy="1280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Electron acceptors (oxidants) other than CO2 must be removed from the system to select for hydrogenotrophic methanogens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Picture 2" descr=""/>
          <p:cNvPicPr/>
          <p:nvPr/>
        </p:nvPicPr>
        <p:blipFill>
          <a:blip r:embed="rId1"/>
          <a:srcRect l="4686" t="5393" r="5599" b="6899"/>
          <a:stretch/>
        </p:blipFill>
        <p:spPr>
          <a:xfrm>
            <a:off x="4572000" y="946800"/>
            <a:ext cx="4383000" cy="3249000"/>
          </a:xfrm>
          <a:prstGeom prst="rect">
            <a:avLst/>
          </a:prstGeom>
          <a:ln w="0">
            <a:noFill/>
          </a:ln>
        </p:spPr>
      </p:pic>
      <p:pic>
        <p:nvPicPr>
          <p:cNvPr id="74" name="Picture 3" descr=""/>
          <p:cNvPicPr/>
          <p:nvPr/>
        </p:nvPicPr>
        <p:blipFill>
          <a:blip r:embed="rId2"/>
          <a:stretch/>
        </p:blipFill>
        <p:spPr>
          <a:xfrm>
            <a:off x="501840" y="2514960"/>
            <a:ext cx="3771360" cy="2408040"/>
          </a:xfrm>
          <a:prstGeom prst="rect">
            <a:avLst/>
          </a:prstGeom>
          <a:ln w="0">
            <a:noFill/>
          </a:ln>
        </p:spPr>
      </p:pic>
      <p:sp>
        <p:nvSpPr>
          <p:cNvPr id="75" name="TextBox 4"/>
          <p:cNvSpPr/>
          <p:nvPr/>
        </p:nvSpPr>
        <p:spPr>
          <a:xfrm>
            <a:off x="76320" y="1349640"/>
            <a:ext cx="4052160" cy="16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Lower Gibbs free energy of reaction (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Arial"/>
              </a:rPr>
              <a:t>Δ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G</a:t>
            </a:r>
            <a:r>
              <a:rPr b="0" lang="el-GR" sz="2000" spc="-1" strike="noStrike">
                <a:solidFill>
                  <a:srgbClr val="000000"/>
                </a:solidFill>
                <a:latin typeface="Calibri"/>
                <a:ea typeface="Arial"/>
              </a:rPr>
              <a:t>˚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) indicates more energetically favorable reaction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5"/>
          <p:cNvSpPr/>
          <p:nvPr/>
        </p:nvSpPr>
        <p:spPr>
          <a:xfrm>
            <a:off x="4584600" y="4108320"/>
            <a:ext cx="40521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Arial"/>
              </a:rPr>
              <a:t>Only feeding reduced forms of sulfate, iron, manganese, 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DA1E211-BFDF-47C4-AA2D-95960757FCB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Arrow: Right 3"/>
          <p:cNvSpPr/>
          <p:nvPr/>
        </p:nvSpPr>
        <p:spPr>
          <a:xfrm>
            <a:off x="3257280" y="1652760"/>
            <a:ext cx="1723320" cy="12736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>
              <a:alpha val="25000"/>
            </a:schemeClr>
          </a:solidFill>
          <a:ln>
            <a:solidFill>
              <a:srgbClr val="b66e33">
                <a:alpha val="50000"/>
              </a:srgbClr>
            </a:solidFill>
            <a:rou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78" name="Rectangle 175"/>
          <p:cNvSpPr/>
          <p:nvPr/>
        </p:nvSpPr>
        <p:spPr>
          <a:xfrm>
            <a:off x="6073920" y="217548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79" name="Rectangle 110"/>
          <p:cNvSpPr/>
          <p:nvPr/>
        </p:nvSpPr>
        <p:spPr>
          <a:xfrm>
            <a:off x="6148440" y="227160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0" name="Rectangle 176"/>
          <p:cNvSpPr/>
          <p:nvPr/>
        </p:nvSpPr>
        <p:spPr>
          <a:xfrm>
            <a:off x="6147000" y="235800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81" name="Picture 87" descr="A close-up of a door&#10;&#10;Description automatically generated with low confidence"/>
          <p:cNvPicPr/>
          <p:nvPr/>
        </p:nvPicPr>
        <p:blipFill>
          <a:blip r:embed="rId1"/>
          <a:srcRect l="3244" t="0" r="3499" b="0"/>
          <a:stretch/>
        </p:blipFill>
        <p:spPr>
          <a:xfrm>
            <a:off x="5000760" y="1630800"/>
            <a:ext cx="1650960" cy="1370880"/>
          </a:xfrm>
          <a:prstGeom prst="rect">
            <a:avLst/>
          </a:prstGeom>
          <a:ln w="0">
            <a:noFill/>
          </a:ln>
        </p:spPr>
      </p:pic>
      <p:sp>
        <p:nvSpPr>
          <p:cNvPr id="82" name="Rectangle 178"/>
          <p:cNvSpPr/>
          <p:nvPr/>
        </p:nvSpPr>
        <p:spPr>
          <a:xfrm>
            <a:off x="6940800" y="2847240"/>
            <a:ext cx="46836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3" name="Rectangle 187"/>
          <p:cNvSpPr/>
          <p:nvPr/>
        </p:nvSpPr>
        <p:spPr>
          <a:xfrm>
            <a:off x="6932160" y="226836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4" name="Rectangle 123"/>
          <p:cNvSpPr/>
          <p:nvPr/>
        </p:nvSpPr>
        <p:spPr>
          <a:xfrm>
            <a:off x="5668200" y="154944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5" name="Rectangle 189"/>
          <p:cNvSpPr/>
          <p:nvPr/>
        </p:nvSpPr>
        <p:spPr>
          <a:xfrm>
            <a:off x="7140960" y="156348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86" name="Rectangle 177"/>
          <p:cNvSpPr/>
          <p:nvPr/>
        </p:nvSpPr>
        <p:spPr>
          <a:xfrm>
            <a:off x="7140960" y="3154320"/>
            <a:ext cx="68040" cy="68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3760" bIns="23760" anchor="ctr">
            <a:noAutofit/>
          </a:bodyPr>
          <a:p>
            <a:pPr algn="ctr">
              <a:lnSpc>
                <a:spcPct val="100000"/>
              </a:lnSpc>
            </a:pPr>
            <a:endParaRPr b="0" lang="en-US" sz="105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pic>
        <p:nvPicPr>
          <p:cNvPr id="87" name="Picture 89" descr="A picture containing lamp, window, light, black and white&#10;&#10;Description automatically generated"/>
          <p:cNvPicPr/>
          <p:nvPr/>
        </p:nvPicPr>
        <p:blipFill>
          <a:blip r:embed="rId2"/>
          <a:stretch/>
        </p:blipFill>
        <p:spPr>
          <a:xfrm>
            <a:off x="6727680" y="1639800"/>
            <a:ext cx="2156760" cy="2413080"/>
          </a:xfrm>
          <a:prstGeom prst="rect">
            <a:avLst/>
          </a:prstGeom>
          <a:ln w="0">
            <a:noFill/>
          </a:ln>
        </p:spPr>
      </p:pic>
      <p:sp>
        <p:nvSpPr>
          <p:cNvPr id="88" name="TextBox 149"/>
          <p:cNvSpPr/>
          <p:nvPr/>
        </p:nvSpPr>
        <p:spPr>
          <a:xfrm>
            <a:off x="3078720" y="1987920"/>
            <a:ext cx="117036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75% CH</a:t>
            </a:r>
            <a:r>
              <a:rPr b="1" lang="en-US" sz="1600" spc="-1" strike="noStrike" baseline="-2500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50"/>
          <p:cNvSpPr/>
          <p:nvPr/>
        </p:nvSpPr>
        <p:spPr>
          <a:xfrm>
            <a:off x="3238200" y="2259360"/>
            <a:ext cx="11059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</a:rPr>
              <a:t>25% CO</a:t>
            </a:r>
            <a:r>
              <a:rPr b="1" lang="en-US" sz="1600" spc="-1" strike="noStrike" baseline="-250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74"/>
          <p:cNvSpPr/>
          <p:nvPr/>
        </p:nvSpPr>
        <p:spPr>
          <a:xfrm>
            <a:off x="5256000" y="995040"/>
            <a:ext cx="12481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98% CH</a:t>
            </a:r>
            <a:r>
              <a:rPr b="1" lang="en-US" sz="1600" spc="-1" strike="noStrike" baseline="-2500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Straight Arrow Connector 184"/>
          <p:cNvCxnSpPr/>
          <p:nvPr/>
        </p:nvCxnSpPr>
        <p:spPr>
          <a:xfrm>
            <a:off x="5889960" y="2256120"/>
            <a:ext cx="930960" cy="3960"/>
          </a:xfrm>
          <a:prstGeom prst="straightConnector1">
            <a:avLst/>
          </a:prstGeom>
          <a:ln w="44450">
            <a:solidFill>
              <a:srgbClr val="31859c"/>
            </a:solidFill>
            <a:round/>
            <a:tailEnd len="med" type="triangle" w="med"/>
          </a:ln>
        </p:spPr>
      </p:cxnSp>
      <p:cxnSp>
        <p:nvCxnSpPr>
          <p:cNvPr id="92" name="Connector: Elbow 197"/>
          <p:cNvCxnSpPr/>
          <p:nvPr/>
        </p:nvCxnSpPr>
        <p:spPr>
          <a:xfrm flipH="1" rot="10800000">
            <a:off x="5365080" y="988920"/>
            <a:ext cx="1953720" cy="604800"/>
          </a:xfrm>
          <a:prstGeom prst="bentConnector3">
            <a:avLst>
              <a:gd name="adj1" fmla="val -276"/>
            </a:avLst>
          </a:prstGeom>
          <a:ln w="57150">
            <a:solidFill>
              <a:srgbClr val="953735"/>
            </a:solidFill>
            <a:round/>
            <a:tailEnd len="med" type="triangle" w="med"/>
          </a:ln>
        </p:spPr>
      </p:cxnSp>
      <p:cxnSp>
        <p:nvCxnSpPr>
          <p:cNvPr id="93" name="Connector: Elbow 200"/>
          <p:cNvCxnSpPr/>
          <p:nvPr/>
        </p:nvCxnSpPr>
        <p:spPr>
          <a:xfrm flipH="1" flipV="1" rot="5400000">
            <a:off x="7173720" y="1163520"/>
            <a:ext cx="456840" cy="454680"/>
          </a:xfrm>
          <a:prstGeom prst="bentConnector3">
            <a:avLst>
              <a:gd name="adj1" fmla="val 99842"/>
            </a:avLst>
          </a:prstGeom>
          <a:ln w="57150">
            <a:solidFill>
              <a:srgbClr val="953735"/>
            </a:solidFill>
            <a:round/>
            <a:tailEnd len="med" type="triangle" w="med"/>
          </a:ln>
        </p:spPr>
      </p:cxnSp>
      <p:sp>
        <p:nvSpPr>
          <p:cNvPr id="94" name="TextBox 214"/>
          <p:cNvSpPr/>
          <p:nvPr/>
        </p:nvSpPr>
        <p:spPr>
          <a:xfrm>
            <a:off x="6126840" y="3904200"/>
            <a:ext cx="5623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H</a:t>
            </a:r>
            <a:r>
              <a:rPr b="1" lang="en-US" sz="1600" spc="-1" strike="noStrike" baseline="-2500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</a:rPr>
              <a:t>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215"/>
          <p:cNvSpPr/>
          <p:nvPr/>
        </p:nvSpPr>
        <p:spPr>
          <a:xfrm>
            <a:off x="5903280" y="1857240"/>
            <a:ext cx="73260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</a:rPr>
              <a:t>HCO</a:t>
            </a:r>
            <a:r>
              <a:rPr b="1" lang="en-US" sz="1600" spc="-1" strike="noStrike" baseline="-250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</a:rPr>
              <a:t>3</a:t>
            </a:r>
            <a:r>
              <a:rPr b="1" lang="en-US" sz="1600" spc="-1" strike="noStrike" baseline="30000">
                <a:solidFill>
                  <a:schemeClr val="accent5">
                    <a:lumMod val="75000"/>
                  </a:schemeClr>
                </a:solidFill>
                <a:latin typeface="Arial"/>
                <a:ea typeface="Arial"/>
              </a:rPr>
              <a:t>-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6" name="Straight Arrow Connector 65"/>
          <p:cNvCxnSpPr/>
          <p:nvPr/>
        </p:nvCxnSpPr>
        <p:spPr>
          <a:xfrm>
            <a:off x="4200480" y="2407320"/>
            <a:ext cx="623880" cy="7200"/>
          </a:xfrm>
          <a:prstGeom prst="straightConnector1">
            <a:avLst/>
          </a:prstGeom>
          <a:ln w="57150">
            <a:solidFill>
              <a:srgbClr val="4f81bd"/>
            </a:solidFill>
            <a:round/>
            <a:tailEnd len="med" type="triangle" w="med"/>
          </a:ln>
        </p:spPr>
      </p:cxnSp>
      <p:cxnSp>
        <p:nvCxnSpPr>
          <p:cNvPr id="97" name="Straight Arrow Connector 66"/>
          <p:cNvCxnSpPr/>
          <p:nvPr/>
        </p:nvCxnSpPr>
        <p:spPr>
          <a:xfrm>
            <a:off x="4189320" y="2127600"/>
            <a:ext cx="619560" cy="720"/>
          </a:xfrm>
          <a:prstGeom prst="straightConnector1">
            <a:avLst/>
          </a:prstGeom>
          <a:ln w="57150">
            <a:solidFill>
              <a:srgbClr val="953735"/>
            </a:solidFill>
            <a:round/>
            <a:tailEnd len="med" type="triangle" w="med"/>
          </a:ln>
        </p:spPr>
      </p:cxnSp>
      <p:cxnSp>
        <p:nvCxnSpPr>
          <p:cNvPr id="98" name="Straight Arrow Connector 54"/>
          <p:cNvCxnSpPr/>
          <p:nvPr/>
        </p:nvCxnSpPr>
        <p:spPr>
          <a:xfrm flipV="1">
            <a:off x="7095600" y="3903840"/>
            <a:ext cx="17280" cy="339480"/>
          </a:xfrm>
          <a:prstGeom prst="straightConnector1">
            <a:avLst/>
          </a:prstGeom>
          <a:ln w="57150">
            <a:solidFill>
              <a:srgbClr val="e46c0a"/>
            </a:solidFill>
            <a:round/>
            <a:tailEnd len="med" type="triangle" w="med"/>
          </a:ln>
        </p:spPr>
      </p:cxnSp>
      <p:sp>
        <p:nvSpPr>
          <p:cNvPr id="99" name="Shape 60"/>
          <p:cNvSpPr/>
          <p:nvPr/>
        </p:nvSpPr>
        <p:spPr>
          <a:xfrm>
            <a:off x="76320" y="57240"/>
            <a:ext cx="9016560" cy="85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GAME bioreactor converts carbon dioxide from upstream anaerobic processes to methane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TextBox 8"/>
          <p:cNvSpPr/>
          <p:nvPr/>
        </p:nvSpPr>
        <p:spPr>
          <a:xfrm>
            <a:off x="2980440" y="1596960"/>
            <a:ext cx="13903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2000" spc="-1" strike="noStrike">
                <a:solidFill>
                  <a:schemeClr val="accent3">
                    <a:lumMod val="75000"/>
                  </a:schemeClr>
                </a:solidFill>
                <a:latin typeface="Arial"/>
                <a:ea typeface="Arial"/>
              </a:rPr>
              <a:t>BIOGAS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1" name="Straight Connector 166"/>
          <p:cNvCxnSpPr/>
          <p:nvPr/>
        </p:nvCxnSpPr>
        <p:spPr>
          <a:xfrm>
            <a:off x="5896800" y="2495160"/>
            <a:ext cx="354960" cy="720"/>
          </a:xfrm>
          <a:prstGeom prst="straightConnector1">
            <a:avLst/>
          </a:prstGeom>
          <a:ln w="57150">
            <a:solidFill>
              <a:srgbClr val="e46c0a"/>
            </a:solidFill>
            <a:round/>
          </a:ln>
        </p:spPr>
      </p:cxnSp>
      <p:cxnSp>
        <p:nvCxnSpPr>
          <p:cNvPr id="102" name="Straight Connector 170"/>
          <p:cNvCxnSpPr/>
          <p:nvPr/>
        </p:nvCxnSpPr>
        <p:spPr>
          <a:xfrm flipH="1">
            <a:off x="6215400" y="2487600"/>
            <a:ext cx="36360" cy="1783800"/>
          </a:xfrm>
          <a:prstGeom prst="straightConnector1">
            <a:avLst/>
          </a:prstGeom>
          <a:ln w="57150">
            <a:solidFill>
              <a:srgbClr val="e46c0a"/>
            </a:solidFill>
            <a:round/>
          </a:ln>
        </p:spPr>
      </p:cxnSp>
      <p:cxnSp>
        <p:nvCxnSpPr>
          <p:cNvPr id="103" name="Straight Connector 171"/>
          <p:cNvCxnSpPr/>
          <p:nvPr/>
        </p:nvCxnSpPr>
        <p:spPr>
          <a:xfrm>
            <a:off x="6215400" y="4242600"/>
            <a:ext cx="897480" cy="720"/>
          </a:xfrm>
          <a:prstGeom prst="straightConnector1">
            <a:avLst/>
          </a:prstGeom>
          <a:ln w="57150">
            <a:solidFill>
              <a:srgbClr val="e46c0a"/>
            </a:solidFill>
            <a:round/>
          </a:ln>
        </p:spPr>
      </p:cxnSp>
      <p:sp>
        <p:nvSpPr>
          <p:cNvPr id="104" name="TextBox 183"/>
          <p:cNvSpPr/>
          <p:nvPr/>
        </p:nvSpPr>
        <p:spPr>
          <a:xfrm>
            <a:off x="7051320" y="1301400"/>
            <a:ext cx="1248120" cy="36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98% CH</a:t>
            </a:r>
            <a:r>
              <a:rPr b="1" lang="en-US" sz="1600" spc="-1" strike="noStrike" baseline="-25000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4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Oval 199"/>
          <p:cNvSpPr/>
          <p:nvPr/>
        </p:nvSpPr>
        <p:spPr>
          <a:xfrm>
            <a:off x="5896800" y="1841760"/>
            <a:ext cx="790200" cy="404640"/>
          </a:xfrm>
          <a:prstGeom prst="ellipse">
            <a:avLst/>
          </a:prstGeom>
          <a:noFill/>
          <a:ln w="57150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cxnSp>
        <p:nvCxnSpPr>
          <p:cNvPr id="106" name="Straight Arrow Connector 201"/>
          <p:cNvCxnSpPr/>
          <p:nvPr/>
        </p:nvCxnSpPr>
        <p:spPr>
          <a:xfrm flipH="1">
            <a:off x="5736600" y="2241360"/>
            <a:ext cx="418320" cy="1216440"/>
          </a:xfrm>
          <a:prstGeom prst="straightConnector1">
            <a:avLst/>
          </a:prstGeom>
          <a:ln w="57150">
            <a:solidFill>
              <a:srgbClr val="ff0000"/>
            </a:solidFill>
            <a:round/>
            <a:tailEnd len="med" type="triangle" w="med"/>
          </a:ln>
        </p:spPr>
      </p:cxnSp>
      <p:sp>
        <p:nvSpPr>
          <p:cNvPr id="107" name="TextBox 206"/>
          <p:cNvSpPr/>
          <p:nvPr/>
        </p:nvSpPr>
        <p:spPr>
          <a:xfrm>
            <a:off x="4189680" y="3338280"/>
            <a:ext cx="1969200" cy="61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1"/>
                </a:solidFill>
                <a:latin typeface="Arial"/>
                <a:ea typeface="Arial"/>
              </a:rPr>
              <a:t>CO</a:t>
            </a:r>
            <a:r>
              <a:rPr b="1" lang="en-US" sz="1600" spc="-1" strike="noStrike" baseline="-25000">
                <a:solidFill>
                  <a:schemeClr val="accent1"/>
                </a:solidFill>
                <a:latin typeface="Arial"/>
                <a:ea typeface="Arial"/>
              </a:rPr>
              <a:t>2 </a:t>
            </a:r>
            <a:r>
              <a:rPr b="1" lang="en-US" sz="1600" spc="-1" strike="noStrike">
                <a:solidFill>
                  <a:schemeClr val="accent1"/>
                </a:solidFill>
                <a:latin typeface="Arial"/>
                <a:ea typeface="Arial"/>
              </a:rPr>
              <a:t>gas dissolves in water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207"/>
          <p:cNvSpPr/>
          <p:nvPr/>
        </p:nvSpPr>
        <p:spPr>
          <a:xfrm>
            <a:off x="7048080" y="2391120"/>
            <a:ext cx="198396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36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GAME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2">
                    <a:lumMod val="75000"/>
                  </a:schemeClr>
                </a:solidFill>
                <a:latin typeface="Arial"/>
                <a:ea typeface="Arial"/>
              </a:rPr>
              <a:t>Hydrogenotrophic biomethanation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Picture 4" descr=""/>
          <p:cNvPicPr/>
          <p:nvPr/>
        </p:nvPicPr>
        <p:blipFill>
          <a:blip r:embed="rId3"/>
          <a:stretch/>
        </p:blipFill>
        <p:spPr>
          <a:xfrm>
            <a:off x="18720" y="968040"/>
            <a:ext cx="3125520" cy="2116080"/>
          </a:xfrm>
          <a:prstGeom prst="rect">
            <a:avLst/>
          </a:prstGeom>
          <a:ln w="0">
            <a:noFill/>
          </a:ln>
        </p:spPr>
      </p:pic>
      <p:sp>
        <p:nvSpPr>
          <p:cNvPr id="110" name="TextBox 2"/>
          <p:cNvSpPr/>
          <p:nvPr/>
        </p:nvSpPr>
        <p:spPr>
          <a:xfrm>
            <a:off x="258840" y="3165120"/>
            <a:ext cx="20012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600" spc="-1" strike="noStrike">
                <a:solidFill>
                  <a:schemeClr val="accent1"/>
                </a:solidFill>
                <a:latin typeface="Arial"/>
                <a:ea typeface="Arial"/>
              </a:rPr>
              <a:t>Mixed community anaerobic digester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6"/>
          <p:cNvSpPr/>
          <p:nvPr/>
        </p:nvSpPr>
        <p:spPr>
          <a:xfrm>
            <a:off x="4895280" y="2117520"/>
            <a:ext cx="10454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1" lang="en-US" sz="1200" spc="-1" strike="noStrike">
                <a:solidFill>
                  <a:schemeClr val="lt1"/>
                </a:solidFill>
                <a:latin typeface="Arial"/>
                <a:ea typeface="Arial"/>
              </a:rPr>
              <a:t>Water alkaline electrolysis cell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46F2ADB-4814-4F54-813A-52BFBFC83A5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6" dur="indefinite" restart="never" nodeType="tmRoot">
          <p:childTnLst>
            <p:seq>
              <p:cTn id="147" dur="indefinite" nodeType="mainSeq">
                <p:childTnLst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9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1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59"/>
          <p:cNvSpPr/>
          <p:nvPr/>
        </p:nvSpPr>
        <p:spPr>
          <a:xfrm>
            <a:off x="228600" y="114480"/>
            <a:ext cx="1836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13" name="Shape 60"/>
          <p:cNvSpPr/>
          <p:nvPr/>
        </p:nvSpPr>
        <p:spPr>
          <a:xfrm>
            <a:off x="63360" y="60120"/>
            <a:ext cx="90165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Limited solubility of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H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gas leads to inefficiencies in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CH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4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production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Shape 68"/>
          <p:cNvSpPr/>
          <p:nvPr/>
        </p:nvSpPr>
        <p:spPr>
          <a:xfrm>
            <a:off x="0" y="928800"/>
            <a:ext cx="9143280" cy="40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 u="sng">
                <a:solidFill>
                  <a:schemeClr val="accent5">
                    <a:lumMod val="75000"/>
                  </a:schemeClr>
                </a:solidFill>
                <a:uFillTx/>
                <a:latin typeface="Calibri"/>
                <a:ea typeface="Calibri"/>
              </a:rPr>
              <a:t>Solubility in Pure Water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Shape 68"/>
          <p:cNvSpPr/>
          <p:nvPr/>
        </p:nvSpPr>
        <p:spPr>
          <a:xfrm>
            <a:off x="210240" y="1616040"/>
            <a:ext cx="400752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CO</a:t>
            </a:r>
            <a:r>
              <a:rPr b="1" lang="en-US" sz="2800" spc="-1" strike="noStrike" baseline="-25000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2(g) </a:t>
            </a:r>
            <a:r>
              <a:rPr b="1" lang="en-US" sz="28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  <a:ea typeface="Calibri"/>
              </a:rPr>
              <a:t>: 0.169 g/100 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c00000"/>
                </a:solidFill>
                <a:latin typeface="Arial"/>
                <a:ea typeface="Arial"/>
              </a:rPr>
              <a:t>H</a:t>
            </a:r>
            <a:r>
              <a:rPr b="1" lang="en-US" sz="2800" spc="-1" strike="noStrike" baseline="-25000">
                <a:solidFill>
                  <a:srgbClr val="c00000"/>
                </a:solidFill>
                <a:latin typeface="Arial"/>
                <a:ea typeface="Arial"/>
              </a:rPr>
              <a:t>2(g) </a:t>
            </a: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Calibri"/>
              </a:rPr>
              <a:t>: 0.00016 g/100 mL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Shape 68"/>
          <p:cNvSpPr/>
          <p:nvPr/>
        </p:nvSpPr>
        <p:spPr>
          <a:xfrm>
            <a:off x="3979800" y="1379160"/>
            <a:ext cx="2454120" cy="38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ffc000"/>
                </a:solidFill>
                <a:latin typeface="Arial"/>
                <a:ea typeface="Calibri"/>
              </a:rPr>
              <a:t>Use molecular mass to convert to moles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Arrow: Right 11"/>
          <p:cNvSpPr/>
          <p:nvPr/>
        </p:nvSpPr>
        <p:spPr>
          <a:xfrm>
            <a:off x="4358160" y="2028600"/>
            <a:ext cx="1697400" cy="67068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18" name="Shape 68"/>
          <p:cNvSpPr/>
          <p:nvPr/>
        </p:nvSpPr>
        <p:spPr>
          <a:xfrm>
            <a:off x="6443280" y="1616040"/>
            <a:ext cx="400752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Calibri"/>
                <a:ea typeface="Calibri"/>
              </a:rPr>
              <a:t>0.0384 mol/L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c00000"/>
                </a:solidFill>
                <a:latin typeface="Calibri"/>
                <a:ea typeface="Calibri"/>
              </a:rPr>
              <a:t>0.000794 mol/L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Shape 68"/>
          <p:cNvSpPr/>
          <p:nvPr/>
        </p:nvSpPr>
        <p:spPr>
          <a:xfrm>
            <a:off x="3186360" y="3084120"/>
            <a:ext cx="304668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  <a:ea typeface="Calibri"/>
              </a:rPr>
              <a:t>But what does it mean?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4"/>
          <p:cNvSpPr/>
          <p:nvPr/>
        </p:nvSpPr>
        <p:spPr>
          <a:xfrm>
            <a:off x="1440720" y="3457440"/>
            <a:ext cx="1561320" cy="16066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1" name="Rectangle 15"/>
          <p:cNvSpPr/>
          <p:nvPr/>
        </p:nvSpPr>
        <p:spPr>
          <a:xfrm>
            <a:off x="1433160" y="3053880"/>
            <a:ext cx="1561320" cy="2001960"/>
          </a:xfrm>
          <a:prstGeom prst="rect">
            <a:avLst/>
          </a:prstGeom>
          <a:noFill/>
          <a:ln>
            <a:solidFill>
              <a:srgbClr val="8eb4e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2" name="Oval 17"/>
          <p:cNvSpPr/>
          <p:nvPr/>
        </p:nvSpPr>
        <p:spPr>
          <a:xfrm>
            <a:off x="1566000" y="38746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3" name="Oval 18"/>
          <p:cNvSpPr/>
          <p:nvPr/>
        </p:nvSpPr>
        <p:spPr>
          <a:xfrm>
            <a:off x="2206440" y="40701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4" name="Oval 19"/>
          <p:cNvSpPr/>
          <p:nvPr/>
        </p:nvSpPr>
        <p:spPr>
          <a:xfrm>
            <a:off x="1917000" y="43358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5" name="Oval 20"/>
          <p:cNvSpPr/>
          <p:nvPr/>
        </p:nvSpPr>
        <p:spPr>
          <a:xfrm>
            <a:off x="2158200" y="38746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6" name="Oval 21"/>
          <p:cNvSpPr/>
          <p:nvPr/>
        </p:nvSpPr>
        <p:spPr>
          <a:xfrm>
            <a:off x="1917000" y="36223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7" name="Oval 22"/>
          <p:cNvSpPr/>
          <p:nvPr/>
        </p:nvSpPr>
        <p:spPr>
          <a:xfrm>
            <a:off x="1917000" y="38988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8" name="Oval 23"/>
          <p:cNvSpPr/>
          <p:nvPr/>
        </p:nvSpPr>
        <p:spPr>
          <a:xfrm>
            <a:off x="2568240" y="40820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29" name="Oval 24"/>
          <p:cNvSpPr/>
          <p:nvPr/>
        </p:nvSpPr>
        <p:spPr>
          <a:xfrm>
            <a:off x="1644840" y="41317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0" name="Oval 25"/>
          <p:cNvSpPr/>
          <p:nvPr/>
        </p:nvSpPr>
        <p:spPr>
          <a:xfrm>
            <a:off x="2066400" y="41983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1" name="Oval 26"/>
          <p:cNvSpPr/>
          <p:nvPr/>
        </p:nvSpPr>
        <p:spPr>
          <a:xfrm>
            <a:off x="2314080" y="44431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2" name="Oval 27"/>
          <p:cNvSpPr/>
          <p:nvPr/>
        </p:nvSpPr>
        <p:spPr>
          <a:xfrm>
            <a:off x="2287080" y="36320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3" name="Oval 28"/>
          <p:cNvSpPr/>
          <p:nvPr/>
        </p:nvSpPr>
        <p:spPr>
          <a:xfrm>
            <a:off x="2166120" y="35074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4" name="Oval 29"/>
          <p:cNvSpPr/>
          <p:nvPr/>
        </p:nvSpPr>
        <p:spPr>
          <a:xfrm>
            <a:off x="2693160" y="44272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5" name="Oval 30"/>
          <p:cNvSpPr/>
          <p:nvPr/>
        </p:nvSpPr>
        <p:spPr>
          <a:xfrm>
            <a:off x="2406960" y="43358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6" name="Oval 31"/>
          <p:cNvSpPr/>
          <p:nvPr/>
        </p:nvSpPr>
        <p:spPr>
          <a:xfrm>
            <a:off x="2833560" y="41454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7" name="Oval 32"/>
          <p:cNvSpPr/>
          <p:nvPr/>
        </p:nvSpPr>
        <p:spPr>
          <a:xfrm>
            <a:off x="2663640" y="37947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8" name="Oval 33"/>
          <p:cNvSpPr/>
          <p:nvPr/>
        </p:nvSpPr>
        <p:spPr>
          <a:xfrm>
            <a:off x="2455200" y="38469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39" name="Oval 34"/>
          <p:cNvSpPr/>
          <p:nvPr/>
        </p:nvSpPr>
        <p:spPr>
          <a:xfrm>
            <a:off x="1797120" y="42840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0" name="Oval 35"/>
          <p:cNvSpPr/>
          <p:nvPr/>
        </p:nvSpPr>
        <p:spPr>
          <a:xfrm>
            <a:off x="1474200" y="47322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1" name="Oval 36"/>
          <p:cNvSpPr/>
          <p:nvPr/>
        </p:nvSpPr>
        <p:spPr>
          <a:xfrm>
            <a:off x="2342880" y="39373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2" name="Oval 37"/>
          <p:cNvSpPr/>
          <p:nvPr/>
        </p:nvSpPr>
        <p:spPr>
          <a:xfrm>
            <a:off x="1834560" y="41173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3" name="Oval 38"/>
          <p:cNvSpPr/>
          <p:nvPr/>
        </p:nvSpPr>
        <p:spPr>
          <a:xfrm>
            <a:off x="2693160" y="34898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4" name="Oval 39"/>
          <p:cNvSpPr/>
          <p:nvPr/>
        </p:nvSpPr>
        <p:spPr>
          <a:xfrm>
            <a:off x="1474200" y="36745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5" name="Oval 40"/>
          <p:cNvSpPr/>
          <p:nvPr/>
        </p:nvSpPr>
        <p:spPr>
          <a:xfrm>
            <a:off x="1882800" y="45698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6" name="Oval 41"/>
          <p:cNvSpPr/>
          <p:nvPr/>
        </p:nvSpPr>
        <p:spPr>
          <a:xfrm>
            <a:off x="2550960" y="45471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7" name="Oval 42"/>
          <p:cNvSpPr/>
          <p:nvPr/>
        </p:nvSpPr>
        <p:spPr>
          <a:xfrm>
            <a:off x="2114640" y="47077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8" name="Oval 43"/>
          <p:cNvSpPr/>
          <p:nvPr/>
        </p:nvSpPr>
        <p:spPr>
          <a:xfrm>
            <a:off x="1578600" y="48362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49" name="Oval 44"/>
          <p:cNvSpPr/>
          <p:nvPr/>
        </p:nvSpPr>
        <p:spPr>
          <a:xfrm>
            <a:off x="2318760" y="47368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0" name="Oval 45"/>
          <p:cNvSpPr/>
          <p:nvPr/>
        </p:nvSpPr>
        <p:spPr>
          <a:xfrm>
            <a:off x="2702160" y="39729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1" name="Oval 46"/>
          <p:cNvSpPr/>
          <p:nvPr/>
        </p:nvSpPr>
        <p:spPr>
          <a:xfrm>
            <a:off x="2144520" y="43750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2" name="Oval 47"/>
          <p:cNvSpPr/>
          <p:nvPr/>
        </p:nvSpPr>
        <p:spPr>
          <a:xfrm>
            <a:off x="2577960" y="47368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3" name="Oval 48"/>
          <p:cNvSpPr/>
          <p:nvPr/>
        </p:nvSpPr>
        <p:spPr>
          <a:xfrm>
            <a:off x="1931040" y="49125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4" name="Oval 49"/>
          <p:cNvSpPr/>
          <p:nvPr/>
        </p:nvSpPr>
        <p:spPr>
          <a:xfrm>
            <a:off x="2131920" y="36680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5" name="Oval 50"/>
          <p:cNvSpPr/>
          <p:nvPr/>
        </p:nvSpPr>
        <p:spPr>
          <a:xfrm>
            <a:off x="2102040" y="45889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6" name="Oval 51"/>
          <p:cNvSpPr/>
          <p:nvPr/>
        </p:nvSpPr>
        <p:spPr>
          <a:xfrm>
            <a:off x="2318760" y="41868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7" name="Oval 52"/>
          <p:cNvSpPr/>
          <p:nvPr/>
        </p:nvSpPr>
        <p:spPr>
          <a:xfrm>
            <a:off x="2406960" y="48934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8" name="Oval 53"/>
          <p:cNvSpPr/>
          <p:nvPr/>
        </p:nvSpPr>
        <p:spPr>
          <a:xfrm>
            <a:off x="2615400" y="42613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59" name="Oval 54"/>
          <p:cNvSpPr/>
          <p:nvPr/>
        </p:nvSpPr>
        <p:spPr>
          <a:xfrm>
            <a:off x="1768320" y="37429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0" name="Oval 55"/>
          <p:cNvSpPr/>
          <p:nvPr/>
        </p:nvSpPr>
        <p:spPr>
          <a:xfrm>
            <a:off x="1522800" y="43509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1" name="Oval 56"/>
          <p:cNvSpPr/>
          <p:nvPr/>
        </p:nvSpPr>
        <p:spPr>
          <a:xfrm>
            <a:off x="1771920" y="47322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2" name="Oval 57"/>
          <p:cNvSpPr/>
          <p:nvPr/>
        </p:nvSpPr>
        <p:spPr>
          <a:xfrm>
            <a:off x="2849760" y="43574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3" name="Oval 60"/>
          <p:cNvSpPr/>
          <p:nvPr/>
        </p:nvSpPr>
        <p:spPr>
          <a:xfrm>
            <a:off x="2798280" y="470772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4" name="Oval 61"/>
          <p:cNvSpPr/>
          <p:nvPr/>
        </p:nvSpPr>
        <p:spPr>
          <a:xfrm>
            <a:off x="2096640" y="48510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5" name="Oval 62"/>
          <p:cNvSpPr/>
          <p:nvPr/>
        </p:nvSpPr>
        <p:spPr>
          <a:xfrm>
            <a:off x="1614240" y="456984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6" name="Oval 63"/>
          <p:cNvSpPr/>
          <p:nvPr/>
        </p:nvSpPr>
        <p:spPr>
          <a:xfrm>
            <a:off x="2834640" y="38440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7" name="Oval 65"/>
          <p:cNvSpPr/>
          <p:nvPr/>
        </p:nvSpPr>
        <p:spPr>
          <a:xfrm>
            <a:off x="1662480" y="357516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8" name="Oval 66"/>
          <p:cNvSpPr/>
          <p:nvPr/>
        </p:nvSpPr>
        <p:spPr>
          <a:xfrm>
            <a:off x="2750040" y="487260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69" name="Oval 68"/>
          <p:cNvSpPr/>
          <p:nvPr/>
        </p:nvSpPr>
        <p:spPr>
          <a:xfrm>
            <a:off x="1462680" y="41014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0" name="Rectangle 69"/>
          <p:cNvSpPr/>
          <p:nvPr/>
        </p:nvSpPr>
        <p:spPr>
          <a:xfrm>
            <a:off x="6233760" y="3447360"/>
            <a:ext cx="1561320" cy="160668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1" name="Rectangle 70"/>
          <p:cNvSpPr/>
          <p:nvPr/>
        </p:nvSpPr>
        <p:spPr>
          <a:xfrm>
            <a:off x="6233760" y="3052440"/>
            <a:ext cx="1561320" cy="2001960"/>
          </a:xfrm>
          <a:prstGeom prst="rect">
            <a:avLst/>
          </a:prstGeom>
          <a:noFill/>
          <a:ln>
            <a:solidFill>
              <a:srgbClr val="8eb4e3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2" name="Oval 71"/>
          <p:cNvSpPr/>
          <p:nvPr/>
        </p:nvSpPr>
        <p:spPr>
          <a:xfrm>
            <a:off x="6994080" y="3902760"/>
            <a:ext cx="95400" cy="103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3" name="Shape 68"/>
          <p:cNvSpPr/>
          <p:nvPr/>
        </p:nvSpPr>
        <p:spPr>
          <a:xfrm>
            <a:off x="3186360" y="3326040"/>
            <a:ext cx="2819520" cy="87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5400" spc="-1" strike="noStrike">
                <a:solidFill>
                  <a:srgbClr val="ffc000"/>
                </a:solidFill>
                <a:latin typeface="Calibri"/>
                <a:ea typeface="Calibri"/>
              </a:rPr>
              <a:t>≈</a:t>
            </a:r>
            <a:r>
              <a:rPr b="1" lang="en-US" sz="5400" spc="-1" strike="noStrike">
                <a:solidFill>
                  <a:srgbClr val="ffc000"/>
                </a:solidFill>
                <a:latin typeface="Calibri"/>
                <a:ea typeface="Calibri"/>
              </a:rPr>
              <a:t>48x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Oval 73"/>
          <p:cNvSpPr/>
          <p:nvPr/>
        </p:nvSpPr>
        <p:spPr>
          <a:xfrm rot="12119400">
            <a:off x="623160" y="3808080"/>
            <a:ext cx="95400" cy="103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5" name="Oval 74"/>
          <p:cNvSpPr/>
          <p:nvPr/>
        </p:nvSpPr>
        <p:spPr>
          <a:xfrm rot="12119400">
            <a:off x="8399520" y="3969360"/>
            <a:ext cx="95400" cy="10332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6" name="Shape 68"/>
          <p:cNvSpPr/>
          <p:nvPr/>
        </p:nvSpPr>
        <p:spPr>
          <a:xfrm>
            <a:off x="7756560" y="4235760"/>
            <a:ext cx="138060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1800" spc="-1" strike="noStrike">
                <a:solidFill>
                  <a:srgbClr val="c00000"/>
                </a:solidFill>
                <a:latin typeface="Arial"/>
                <a:ea typeface="Arial"/>
              </a:rPr>
              <a:t>Molecules of H</a:t>
            </a:r>
            <a:r>
              <a:rPr b="1" lang="en-US" sz="1800" spc="-1" strike="noStrike" baseline="-25000">
                <a:solidFill>
                  <a:srgbClr val="c00000"/>
                </a:solidFill>
                <a:latin typeface="Arial"/>
                <a:ea typeface="Arial"/>
              </a:rPr>
              <a:t>2(g)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Isosceles Triangle 76"/>
          <p:cNvSpPr/>
          <p:nvPr/>
        </p:nvSpPr>
        <p:spPr>
          <a:xfrm rot="10800000">
            <a:off x="1681920" y="3300480"/>
            <a:ext cx="211680" cy="14688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28800" bIns="288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8" name="Isosceles Triangle 78"/>
          <p:cNvSpPr/>
          <p:nvPr/>
        </p:nvSpPr>
        <p:spPr>
          <a:xfrm rot="10800000">
            <a:off x="6433920" y="3289680"/>
            <a:ext cx="211680" cy="146880"/>
          </a:xfrm>
          <a:prstGeom prst="triangle">
            <a:avLst>
              <a:gd name="adj" fmla="val 50000"/>
            </a:avLst>
          </a:prstGeom>
          <a:noFill/>
          <a:ln w="12700"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  <p:txBody>
          <a:bodyPr lIns="90000" rIns="90000" tIns="28800" bIns="288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79" name="Shape 68"/>
          <p:cNvSpPr/>
          <p:nvPr/>
        </p:nvSpPr>
        <p:spPr>
          <a:xfrm>
            <a:off x="63000" y="4037400"/>
            <a:ext cx="1369440" cy="106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Molecules of CO</a:t>
            </a:r>
            <a:r>
              <a:rPr b="1" lang="en-US" sz="1800" spc="-1" strike="noStrike" baseline="-25000">
                <a:solidFill>
                  <a:schemeClr val="dk1">
                    <a:lumMod val="65000"/>
                    <a:lumOff val="35000"/>
                  </a:schemeClr>
                </a:solidFill>
                <a:latin typeface="Arial"/>
                <a:ea typeface="Arial"/>
              </a:rPr>
              <a:t>2(g)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D8C2D71-1B05-4F60-AFB5-375CC38FA47E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0" dur="indefinite" restart="never" nodeType="tmRoot">
          <p:childTnLst>
            <p:seq>
              <p:cTn id="231" dur="indefinite" nodeType="mainSeq">
                <p:childTnLst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5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79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4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8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9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fill="hold">
                      <p:stCondLst>
                        <p:cond delay="indefinite"/>
                      </p:stCondLst>
                      <p:childTnLst>
                        <p:par>
                          <p:cTn id="297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3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1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4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5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6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3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9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0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1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6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29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5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3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1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49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59"/>
          <p:cNvSpPr/>
          <p:nvPr/>
        </p:nvSpPr>
        <p:spPr>
          <a:xfrm>
            <a:off x="228600" y="114480"/>
            <a:ext cx="183600" cy="2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181" name="Shape 60"/>
          <p:cNvSpPr/>
          <p:nvPr/>
        </p:nvSpPr>
        <p:spPr>
          <a:xfrm>
            <a:off x="76320" y="57240"/>
            <a:ext cx="9016560" cy="9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relationship between pH and forms of dissolved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CO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determines whether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CO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 escapes as gas 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rcRect l="0" t="4905" r="0" b="0"/>
          <a:stretch/>
        </p:blipFill>
        <p:spPr>
          <a:xfrm>
            <a:off x="320760" y="1040040"/>
            <a:ext cx="5569560" cy="3606120"/>
          </a:xfrm>
          <a:prstGeom prst="rect">
            <a:avLst/>
          </a:prstGeom>
          <a:ln w="0">
            <a:noFill/>
          </a:ln>
        </p:spPr>
      </p:pic>
      <p:sp>
        <p:nvSpPr>
          <p:cNvPr id="183" name="Rectangle 3"/>
          <p:cNvSpPr/>
          <p:nvPr/>
        </p:nvSpPr>
        <p:spPr>
          <a:xfrm>
            <a:off x="3872160" y="919080"/>
            <a:ext cx="1734840" cy="3409920"/>
          </a:xfrm>
          <a:prstGeom prst="rect">
            <a:avLst/>
          </a:prstGeom>
          <a:solidFill>
            <a:schemeClr val="accent1">
              <a:lumMod val="20000"/>
              <a:lumOff val="80000"/>
              <a:alpha val="3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4" name="Shape 68"/>
          <p:cNvSpPr/>
          <p:nvPr/>
        </p:nvSpPr>
        <p:spPr>
          <a:xfrm>
            <a:off x="194400" y="4656960"/>
            <a:ext cx="4663800" cy="28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200" spc="-1" strike="noStrike">
                <a:solidFill>
                  <a:srgbClr val="111111"/>
                </a:solidFill>
                <a:latin typeface="Calibri"/>
                <a:ea typeface="Calibri"/>
              </a:rPr>
              <a:t>Image Source: importance of general chemistry relationships in water treatment mealy bowman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Freeform: Shape 10"/>
          <p:cNvSpPr/>
          <p:nvPr/>
        </p:nvSpPr>
        <p:spPr>
          <a:xfrm>
            <a:off x="1085040" y="1361880"/>
            <a:ext cx="2882520" cy="2686320"/>
          </a:xfrm>
          <a:custGeom>
            <a:avLst/>
            <a:gdLst>
              <a:gd name="textAreaLeft" fmla="*/ 0 w 2882520"/>
              <a:gd name="textAreaRight" fmla="*/ 2883240 w 2882520"/>
              <a:gd name="textAreaTop" fmla="*/ 0 h 2686320"/>
              <a:gd name="textAreaBottom" fmla="*/ 2687040 h 2686320"/>
            </a:gdLst>
            <a:ahLst/>
            <a:rect l="textAreaLeft" t="textAreaTop" r="textAreaRight" b="textAreaBottom"/>
            <a:pathLst>
              <a:path w="2883159" h="2687216">
                <a:moveTo>
                  <a:pt x="0" y="0"/>
                </a:moveTo>
                <a:lnTo>
                  <a:pt x="0" y="0"/>
                </a:lnTo>
                <a:cubicBezTo>
                  <a:pt x="36103" y="469347"/>
                  <a:pt x="9330" y="6234"/>
                  <a:pt x="9330" y="531845"/>
                </a:cubicBezTo>
                <a:cubicBezTo>
                  <a:pt x="9330" y="973505"/>
                  <a:pt x="16724" y="1415136"/>
                  <a:pt x="18661" y="1856792"/>
                </a:cubicBezTo>
                <a:cubicBezTo>
                  <a:pt x="19834" y="2124267"/>
                  <a:pt x="18661" y="2391747"/>
                  <a:pt x="18661" y="2659225"/>
                </a:cubicBezTo>
                <a:lnTo>
                  <a:pt x="0" y="2677886"/>
                </a:lnTo>
                <a:cubicBezTo>
                  <a:pt x="208853" y="2661820"/>
                  <a:pt x="472390" y="2640563"/>
                  <a:pt x="653143" y="2640563"/>
                </a:cubicBezTo>
                <a:cubicBezTo>
                  <a:pt x="833776" y="2640563"/>
                  <a:pt x="1013849" y="2660875"/>
                  <a:pt x="1194318" y="2668555"/>
                </a:cubicBezTo>
                <a:cubicBezTo>
                  <a:pt x="1306227" y="2673317"/>
                  <a:pt x="1418268" y="2674275"/>
                  <a:pt x="1530220" y="2677886"/>
                </a:cubicBezTo>
                <a:lnTo>
                  <a:pt x="1772816" y="2687216"/>
                </a:lnTo>
                <a:cubicBezTo>
                  <a:pt x="2341852" y="2669435"/>
                  <a:pt x="1971821" y="2677886"/>
                  <a:pt x="2883159" y="2677886"/>
                </a:cubicBezTo>
                <a:lnTo>
                  <a:pt x="2883159" y="2677886"/>
                </a:lnTo>
                <a:cubicBezTo>
                  <a:pt x="2589228" y="2631476"/>
                  <a:pt x="2757584" y="2670938"/>
                  <a:pt x="2369975" y="2519265"/>
                </a:cubicBezTo>
                <a:cubicBezTo>
                  <a:pt x="2309926" y="2495768"/>
                  <a:pt x="2273851" y="2483487"/>
                  <a:pt x="2220686" y="2453951"/>
                </a:cubicBezTo>
                <a:cubicBezTo>
                  <a:pt x="2210883" y="2448505"/>
                  <a:pt x="2202025" y="2441510"/>
                  <a:pt x="2192694" y="2435290"/>
                </a:cubicBezTo>
                <a:cubicBezTo>
                  <a:pt x="2106877" y="2306565"/>
                  <a:pt x="2196471" y="2438713"/>
                  <a:pt x="2127379" y="2341984"/>
                </a:cubicBezTo>
                <a:cubicBezTo>
                  <a:pt x="2120861" y="2332859"/>
                  <a:pt x="2115897" y="2322607"/>
                  <a:pt x="2108718" y="2313992"/>
                </a:cubicBezTo>
                <a:cubicBezTo>
                  <a:pt x="2100270" y="2303855"/>
                  <a:pt x="2090057" y="2295331"/>
                  <a:pt x="2080726" y="2286000"/>
                </a:cubicBezTo>
                <a:cubicBezTo>
                  <a:pt x="2074506" y="2270449"/>
                  <a:pt x="2069197" y="2254502"/>
                  <a:pt x="2062065" y="2239347"/>
                </a:cubicBezTo>
                <a:cubicBezTo>
                  <a:pt x="2044297" y="2201591"/>
                  <a:pt x="2022518" y="2165734"/>
                  <a:pt x="2006081" y="2127380"/>
                </a:cubicBezTo>
                <a:cubicBezTo>
                  <a:pt x="1996751" y="2105608"/>
                  <a:pt x="1989173" y="2082999"/>
                  <a:pt x="1978090" y="2062065"/>
                </a:cubicBezTo>
                <a:cubicBezTo>
                  <a:pt x="1961119" y="2030009"/>
                  <a:pt x="1939888" y="2000372"/>
                  <a:pt x="1922106" y="1968759"/>
                </a:cubicBezTo>
                <a:cubicBezTo>
                  <a:pt x="1911877" y="1950575"/>
                  <a:pt x="1904627" y="1930798"/>
                  <a:pt x="1894114" y="1912776"/>
                </a:cubicBezTo>
                <a:cubicBezTo>
                  <a:pt x="1882813" y="1893403"/>
                  <a:pt x="1867684" y="1876398"/>
                  <a:pt x="1856792" y="1856792"/>
                </a:cubicBezTo>
                <a:cubicBezTo>
                  <a:pt x="1836527" y="1820315"/>
                  <a:pt x="1819469" y="1782147"/>
                  <a:pt x="1800808" y="1744825"/>
                </a:cubicBezTo>
                <a:cubicBezTo>
                  <a:pt x="1791477" y="1726164"/>
                  <a:pt x="1783167" y="1706956"/>
                  <a:pt x="1772816" y="1688841"/>
                </a:cubicBezTo>
                <a:cubicBezTo>
                  <a:pt x="1760375" y="1667070"/>
                  <a:pt x="1745225" y="1646637"/>
                  <a:pt x="1735494" y="1623527"/>
                </a:cubicBezTo>
                <a:cubicBezTo>
                  <a:pt x="1720227" y="1587268"/>
                  <a:pt x="1710612" y="1548882"/>
                  <a:pt x="1698171" y="1511559"/>
                </a:cubicBezTo>
                <a:lnTo>
                  <a:pt x="1679510" y="1455576"/>
                </a:lnTo>
                <a:cubicBezTo>
                  <a:pt x="1676400" y="1433804"/>
                  <a:pt x="1674492" y="1411827"/>
                  <a:pt x="1670179" y="1390261"/>
                </a:cubicBezTo>
                <a:cubicBezTo>
                  <a:pt x="1668250" y="1380617"/>
                  <a:pt x="1663551" y="1371727"/>
                  <a:pt x="1660849" y="1362270"/>
                </a:cubicBezTo>
                <a:cubicBezTo>
                  <a:pt x="1657326" y="1349939"/>
                  <a:pt x="1655573" y="1337113"/>
                  <a:pt x="1651518" y="1324947"/>
                </a:cubicBezTo>
                <a:cubicBezTo>
                  <a:pt x="1633787" y="1271754"/>
                  <a:pt x="1595535" y="1166327"/>
                  <a:pt x="1595535" y="1166327"/>
                </a:cubicBezTo>
                <a:cubicBezTo>
                  <a:pt x="1588573" y="1124557"/>
                  <a:pt x="1584111" y="1084791"/>
                  <a:pt x="1567543" y="1045029"/>
                </a:cubicBezTo>
                <a:cubicBezTo>
                  <a:pt x="1560568" y="1028289"/>
                  <a:pt x="1548882" y="1013927"/>
                  <a:pt x="1539551" y="998376"/>
                </a:cubicBezTo>
                <a:cubicBezTo>
                  <a:pt x="1532058" y="968406"/>
                  <a:pt x="1520801" y="921615"/>
                  <a:pt x="1511559" y="895739"/>
                </a:cubicBezTo>
                <a:cubicBezTo>
                  <a:pt x="1503592" y="873432"/>
                  <a:pt x="1491057" y="852896"/>
                  <a:pt x="1483567" y="830425"/>
                </a:cubicBezTo>
                <a:cubicBezTo>
                  <a:pt x="1460265" y="760520"/>
                  <a:pt x="1432611" y="629136"/>
                  <a:pt x="1390261" y="559837"/>
                </a:cubicBezTo>
                <a:cubicBezTo>
                  <a:pt x="1376499" y="537318"/>
                  <a:pt x="1352938" y="522514"/>
                  <a:pt x="1334277" y="503853"/>
                </a:cubicBezTo>
                <a:cubicBezTo>
                  <a:pt x="1324947" y="482082"/>
                  <a:pt x="1317628" y="459333"/>
                  <a:pt x="1306286" y="438539"/>
                </a:cubicBezTo>
                <a:cubicBezTo>
                  <a:pt x="1292977" y="414138"/>
                  <a:pt x="1277999" y="400921"/>
                  <a:pt x="1259632" y="382555"/>
                </a:cubicBezTo>
                <a:cubicBezTo>
                  <a:pt x="1250302" y="363894"/>
                  <a:pt x="1242375" y="344462"/>
                  <a:pt x="1231641" y="326572"/>
                </a:cubicBezTo>
                <a:cubicBezTo>
                  <a:pt x="1223640" y="313237"/>
                  <a:pt x="1211365" y="302751"/>
                  <a:pt x="1203649" y="289249"/>
                </a:cubicBezTo>
                <a:cubicBezTo>
                  <a:pt x="1183413" y="253837"/>
                  <a:pt x="1208164" y="265772"/>
                  <a:pt x="1175657" y="233265"/>
                </a:cubicBezTo>
                <a:cubicBezTo>
                  <a:pt x="1164661" y="222269"/>
                  <a:pt x="1150989" y="214313"/>
                  <a:pt x="1138335" y="205274"/>
                </a:cubicBezTo>
                <a:cubicBezTo>
                  <a:pt x="1115185" y="188738"/>
                  <a:pt x="1062601" y="156319"/>
                  <a:pt x="1045028" y="149290"/>
                </a:cubicBezTo>
                <a:cubicBezTo>
                  <a:pt x="1021215" y="139765"/>
                  <a:pt x="995265" y="136849"/>
                  <a:pt x="970384" y="130629"/>
                </a:cubicBezTo>
                <a:cubicBezTo>
                  <a:pt x="883860" y="108998"/>
                  <a:pt x="987615" y="134075"/>
                  <a:pt x="830424" y="102637"/>
                </a:cubicBezTo>
                <a:cubicBezTo>
                  <a:pt x="788983" y="94349"/>
                  <a:pt x="773920" y="85291"/>
                  <a:pt x="727788" y="74645"/>
                </a:cubicBezTo>
                <a:cubicBezTo>
                  <a:pt x="709354" y="70391"/>
                  <a:pt x="690272" y="69418"/>
                  <a:pt x="671804" y="65314"/>
                </a:cubicBezTo>
                <a:cubicBezTo>
                  <a:pt x="662203" y="63180"/>
                  <a:pt x="653456" y="57913"/>
                  <a:pt x="643812" y="55984"/>
                </a:cubicBezTo>
                <a:cubicBezTo>
                  <a:pt x="622247" y="51671"/>
                  <a:pt x="600019" y="51184"/>
                  <a:pt x="578498" y="46653"/>
                </a:cubicBezTo>
                <a:cubicBezTo>
                  <a:pt x="540852" y="38727"/>
                  <a:pt x="505001" y="18661"/>
                  <a:pt x="466530" y="18661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186" name="Rectangle 17"/>
          <p:cNvSpPr/>
          <p:nvPr/>
        </p:nvSpPr>
        <p:spPr>
          <a:xfrm>
            <a:off x="3331080" y="916920"/>
            <a:ext cx="540360" cy="3411720"/>
          </a:xfrm>
          <a:prstGeom prst="rect">
            <a:avLst/>
          </a:prstGeom>
          <a:solidFill>
            <a:schemeClr val="accent3">
              <a:lumMod val="40000"/>
              <a:lumOff val="60000"/>
              <a:alpha val="30000"/>
            </a:schemeClr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B43C5B1-6471-4345-AC4D-A9E1DD5C962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0" dur="indefinite" restart="never" nodeType="tmRoot">
          <p:childTnLst>
            <p:seq>
              <p:cTn id="451" dur="indefinite" nodeType="mainSeq">
                <p:childTnLst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6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9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0" fill="hold">
                      <p:stCondLst>
                        <p:cond delay="indefinite"/>
                      </p:stCondLst>
                      <p:childTnLst>
                        <p:par>
                          <p:cTn id="461" fill="hold">
                            <p:stCondLst>
                              <p:cond delay="0"/>
                            </p:stCondLst>
                            <p:childTnLst>
                              <p:par>
                                <p:cTn id="46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69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74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tangle 10"/>
          <p:cNvSpPr/>
          <p:nvPr/>
        </p:nvSpPr>
        <p:spPr>
          <a:xfrm>
            <a:off x="5959800" y="1337760"/>
            <a:ext cx="2350080" cy="2636280"/>
          </a:xfrm>
          <a:prstGeom prst="rect">
            <a:avLst/>
          </a:prstGeom>
          <a:gradFill rotWithShape="0">
            <a:gsLst>
              <a:gs pos="0">
                <a:srgbClr val="9ab4e4">
                  <a:alpha val="38000"/>
                </a:srgbClr>
              </a:gs>
              <a:gs pos="50000">
                <a:srgbClr val="c1d1ec"/>
              </a:gs>
              <a:gs pos="100000">
                <a:srgbClr val="e0e8f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pc="-1" strike="noStrike">
              <a:solidFill>
                <a:schemeClr val="lt1"/>
              </a:solidFill>
              <a:latin typeface="Arial"/>
              <a:ea typeface="Arial"/>
            </a:endParaRPr>
          </a:p>
        </p:txBody>
      </p:sp>
      <p:grpSp>
        <p:nvGrpSpPr>
          <p:cNvPr id="188" name="Group 130"/>
          <p:cNvGrpSpPr/>
          <p:nvPr/>
        </p:nvGrpSpPr>
        <p:grpSpPr>
          <a:xfrm>
            <a:off x="4250160" y="697680"/>
            <a:ext cx="3437640" cy="3370320"/>
            <a:chOff x="4250160" y="697680"/>
            <a:chExt cx="3437640" cy="3370320"/>
          </a:xfrm>
        </p:grpSpPr>
        <p:sp>
          <p:nvSpPr>
            <p:cNvPr id="189" name="TextBox 21"/>
            <p:cNvSpPr/>
            <p:nvPr/>
          </p:nvSpPr>
          <p:spPr>
            <a:xfrm>
              <a:off x="6699600" y="2638440"/>
              <a:ext cx="988200" cy="3798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68760" rIns="68760" tIns="34200" bIns="342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HCO</a:t>
              </a:r>
              <a:r>
                <a:rPr b="1" lang="en-US" sz="1800" spc="-1" strike="noStrike" baseline="-25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3</a:t>
              </a:r>
              <a:r>
                <a:rPr b="1" lang="en-US" sz="1800" spc="-1" strike="noStrike" baseline="30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-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190" name="Group 116"/>
            <p:cNvGrpSpPr/>
            <p:nvPr/>
          </p:nvGrpSpPr>
          <p:grpSpPr>
            <a:xfrm>
              <a:off x="4250160" y="1337760"/>
              <a:ext cx="2422800" cy="2730240"/>
              <a:chOff x="4250160" y="1337760"/>
              <a:chExt cx="2422800" cy="2730240"/>
            </a:xfrm>
          </p:grpSpPr>
          <p:sp>
            <p:nvSpPr>
              <p:cNvPr id="191" name="Freeform: Shape 101"/>
              <p:cNvSpPr/>
              <p:nvPr/>
            </p:nvSpPr>
            <p:spPr>
              <a:xfrm flipH="1" flipV="1">
                <a:off x="4250160" y="1442160"/>
                <a:ext cx="474480" cy="2625480"/>
              </a:xfrm>
              <a:custGeom>
                <a:avLst/>
                <a:gdLst>
                  <a:gd name="textAreaLeft" fmla="*/ -360 w 474480"/>
                  <a:gd name="textAreaRight" fmla="*/ 474840 w 474480"/>
                  <a:gd name="textAreaTop" fmla="*/ 360 h 2625480"/>
                  <a:gd name="textAreaBottom" fmla="*/ 2626560 h 2625480"/>
                </a:gdLst>
                <a:ahLst/>
                <a:rect l="textAreaLeft" t="textAreaTop" r="textAreaRight" b="textAreaBottom"/>
                <a:pathLst>
                  <a:path w="188981" h="1675168">
                    <a:moveTo>
                      <a:pt x="86665" y="20136"/>
                    </a:moveTo>
                    <a:cubicBezTo>
                      <a:pt x="111007" y="-15318"/>
                      <a:pt x="136936" y="5849"/>
                      <a:pt x="150165" y="10611"/>
                    </a:cubicBezTo>
                    <a:cubicBezTo>
                      <a:pt x="163394" y="15373"/>
                      <a:pt x="166040" y="33365"/>
                      <a:pt x="166040" y="48711"/>
                    </a:cubicBezTo>
                    <a:cubicBezTo>
                      <a:pt x="166040" y="64057"/>
                      <a:pt x="157573" y="89986"/>
                      <a:pt x="150165" y="102686"/>
                    </a:cubicBezTo>
                    <a:cubicBezTo>
                      <a:pt x="142757" y="115386"/>
                      <a:pt x="124765" y="113798"/>
                      <a:pt x="121590" y="124911"/>
                    </a:cubicBezTo>
                    <a:cubicBezTo>
                      <a:pt x="118415" y="136024"/>
                      <a:pt x="125823" y="156132"/>
                      <a:pt x="131115" y="169361"/>
                    </a:cubicBezTo>
                    <a:cubicBezTo>
                      <a:pt x="136407" y="182590"/>
                      <a:pt x="146990" y="192644"/>
                      <a:pt x="153340" y="204286"/>
                    </a:cubicBezTo>
                    <a:cubicBezTo>
                      <a:pt x="159690" y="215928"/>
                      <a:pt x="167628" y="226511"/>
                      <a:pt x="169215" y="239211"/>
                    </a:cubicBezTo>
                    <a:cubicBezTo>
                      <a:pt x="170802" y="251911"/>
                      <a:pt x="166569" y="269374"/>
                      <a:pt x="162865" y="280486"/>
                    </a:cubicBezTo>
                    <a:cubicBezTo>
                      <a:pt x="159161" y="291598"/>
                      <a:pt x="151753" y="295832"/>
                      <a:pt x="146990" y="305886"/>
                    </a:cubicBezTo>
                    <a:cubicBezTo>
                      <a:pt x="142228" y="315940"/>
                      <a:pt x="136936" y="329698"/>
                      <a:pt x="134290" y="340811"/>
                    </a:cubicBezTo>
                    <a:cubicBezTo>
                      <a:pt x="131644" y="351924"/>
                      <a:pt x="130057" y="361978"/>
                      <a:pt x="131115" y="372561"/>
                    </a:cubicBezTo>
                    <a:cubicBezTo>
                      <a:pt x="132173" y="383144"/>
                      <a:pt x="137465" y="394786"/>
                      <a:pt x="140640" y="404311"/>
                    </a:cubicBezTo>
                    <a:cubicBezTo>
                      <a:pt x="143815" y="413836"/>
                      <a:pt x="146990" y="420186"/>
                      <a:pt x="150165" y="429711"/>
                    </a:cubicBezTo>
                    <a:cubicBezTo>
                      <a:pt x="153340" y="439236"/>
                      <a:pt x="155986" y="447174"/>
                      <a:pt x="159690" y="461461"/>
                    </a:cubicBezTo>
                    <a:cubicBezTo>
                      <a:pt x="163394" y="475748"/>
                      <a:pt x="171332" y="499032"/>
                      <a:pt x="172390" y="515436"/>
                    </a:cubicBezTo>
                    <a:cubicBezTo>
                      <a:pt x="173448" y="531840"/>
                      <a:pt x="169215" y="546128"/>
                      <a:pt x="166040" y="559886"/>
                    </a:cubicBezTo>
                    <a:cubicBezTo>
                      <a:pt x="162865" y="573644"/>
                      <a:pt x="158102" y="584228"/>
                      <a:pt x="153340" y="597986"/>
                    </a:cubicBezTo>
                    <a:cubicBezTo>
                      <a:pt x="148578" y="611744"/>
                      <a:pt x="141169" y="627619"/>
                      <a:pt x="137465" y="642436"/>
                    </a:cubicBezTo>
                    <a:cubicBezTo>
                      <a:pt x="133761" y="657253"/>
                      <a:pt x="131115" y="672069"/>
                      <a:pt x="131115" y="686886"/>
                    </a:cubicBezTo>
                    <a:cubicBezTo>
                      <a:pt x="131115" y="701703"/>
                      <a:pt x="132703" y="715461"/>
                      <a:pt x="137465" y="731336"/>
                    </a:cubicBezTo>
                    <a:cubicBezTo>
                      <a:pt x="142227" y="747211"/>
                      <a:pt x="152811" y="765732"/>
                      <a:pt x="159690" y="782136"/>
                    </a:cubicBezTo>
                    <a:cubicBezTo>
                      <a:pt x="166569" y="798540"/>
                      <a:pt x="173978" y="813886"/>
                      <a:pt x="178740" y="829761"/>
                    </a:cubicBezTo>
                    <a:cubicBezTo>
                      <a:pt x="183502" y="845636"/>
                      <a:pt x="187207" y="862040"/>
                      <a:pt x="188265" y="877386"/>
                    </a:cubicBezTo>
                    <a:cubicBezTo>
                      <a:pt x="189323" y="892732"/>
                      <a:pt x="189853" y="906490"/>
                      <a:pt x="185090" y="921836"/>
                    </a:cubicBezTo>
                    <a:cubicBezTo>
                      <a:pt x="180327" y="937182"/>
                      <a:pt x="166569" y="953586"/>
                      <a:pt x="159690" y="969461"/>
                    </a:cubicBezTo>
                    <a:cubicBezTo>
                      <a:pt x="152811" y="985336"/>
                      <a:pt x="143286" y="996978"/>
                      <a:pt x="143815" y="1017086"/>
                    </a:cubicBezTo>
                    <a:cubicBezTo>
                      <a:pt x="144344" y="1037194"/>
                      <a:pt x="158103" y="1073178"/>
                      <a:pt x="162865" y="1090111"/>
                    </a:cubicBezTo>
                    <a:cubicBezTo>
                      <a:pt x="167627" y="1107044"/>
                      <a:pt x="168157" y="1103340"/>
                      <a:pt x="172390" y="1118686"/>
                    </a:cubicBezTo>
                    <a:cubicBezTo>
                      <a:pt x="176623" y="1134032"/>
                      <a:pt x="186678" y="1159961"/>
                      <a:pt x="188265" y="1182186"/>
                    </a:cubicBezTo>
                    <a:cubicBezTo>
                      <a:pt x="189852" y="1204411"/>
                      <a:pt x="187736" y="1232986"/>
                      <a:pt x="181915" y="1252036"/>
                    </a:cubicBezTo>
                    <a:cubicBezTo>
                      <a:pt x="176094" y="1271086"/>
                      <a:pt x="162336" y="1281140"/>
                      <a:pt x="153340" y="1296486"/>
                    </a:cubicBezTo>
                    <a:cubicBezTo>
                      <a:pt x="144344" y="1311832"/>
                      <a:pt x="130057" y="1319769"/>
                      <a:pt x="127940" y="1344111"/>
                    </a:cubicBezTo>
                    <a:cubicBezTo>
                      <a:pt x="125823" y="1368453"/>
                      <a:pt x="133232" y="1413961"/>
                      <a:pt x="140640" y="1442536"/>
                    </a:cubicBezTo>
                    <a:cubicBezTo>
                      <a:pt x="148048" y="1471111"/>
                      <a:pt x="164982" y="1491749"/>
                      <a:pt x="172390" y="1515561"/>
                    </a:cubicBezTo>
                    <a:cubicBezTo>
                      <a:pt x="179798" y="1539374"/>
                      <a:pt x="186148" y="1565303"/>
                      <a:pt x="185090" y="1585411"/>
                    </a:cubicBezTo>
                    <a:cubicBezTo>
                      <a:pt x="184032" y="1605519"/>
                      <a:pt x="172390" y="1622982"/>
                      <a:pt x="166040" y="1636211"/>
                    </a:cubicBezTo>
                    <a:cubicBezTo>
                      <a:pt x="159690" y="1649440"/>
                      <a:pt x="154398" y="1658965"/>
                      <a:pt x="146990" y="1664786"/>
                    </a:cubicBezTo>
                    <a:cubicBezTo>
                      <a:pt x="139582" y="1670607"/>
                      <a:pt x="130057" y="1670607"/>
                      <a:pt x="121590" y="1671136"/>
                    </a:cubicBezTo>
                    <a:cubicBezTo>
                      <a:pt x="113123" y="1671665"/>
                      <a:pt x="104127" y="1672194"/>
                      <a:pt x="96190" y="1667961"/>
                    </a:cubicBezTo>
                    <a:cubicBezTo>
                      <a:pt x="88253" y="1663728"/>
                      <a:pt x="85077" y="1698123"/>
                      <a:pt x="73965" y="1645736"/>
                    </a:cubicBezTo>
                    <a:cubicBezTo>
                      <a:pt x="62853" y="1593349"/>
                      <a:pt x="40627" y="1499686"/>
                      <a:pt x="29515" y="1353636"/>
                    </a:cubicBezTo>
                    <a:cubicBezTo>
                      <a:pt x="18403" y="1207586"/>
                      <a:pt x="11523" y="957819"/>
                      <a:pt x="7290" y="769436"/>
                    </a:cubicBezTo>
                    <a:cubicBezTo>
                      <a:pt x="3057" y="581053"/>
                      <a:pt x="-4881" y="347161"/>
                      <a:pt x="4115" y="223336"/>
                    </a:cubicBezTo>
                    <a:cubicBezTo>
                      <a:pt x="13111" y="99511"/>
                      <a:pt x="62323" y="55590"/>
                      <a:pt x="86665" y="201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403152"/>
                  </a:gs>
                  <a:gs pos="100000">
                    <a:srgbClr val="403152">
                      <a:alpha val="2500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050" spc="-1" strike="noStrike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2" name="Freeform: Shape 100"/>
              <p:cNvSpPr/>
              <p:nvPr/>
            </p:nvSpPr>
            <p:spPr>
              <a:xfrm>
                <a:off x="6198480" y="1522800"/>
                <a:ext cx="474480" cy="2424600"/>
              </a:xfrm>
              <a:custGeom>
                <a:avLst/>
                <a:gdLst>
                  <a:gd name="textAreaLeft" fmla="*/ 0 w 474480"/>
                  <a:gd name="textAreaRight" fmla="*/ 475200 w 474480"/>
                  <a:gd name="textAreaTop" fmla="*/ 0 h 2424600"/>
                  <a:gd name="textAreaBottom" fmla="*/ 2425320 h 2424600"/>
                </a:gdLst>
                <a:ahLst/>
                <a:rect l="textAreaLeft" t="textAreaTop" r="textAreaRight" b="textAreaBottom"/>
                <a:pathLst>
                  <a:path w="188981" h="1675168">
                    <a:moveTo>
                      <a:pt x="86665" y="20136"/>
                    </a:moveTo>
                    <a:cubicBezTo>
                      <a:pt x="111007" y="-15318"/>
                      <a:pt x="136936" y="5849"/>
                      <a:pt x="150165" y="10611"/>
                    </a:cubicBezTo>
                    <a:cubicBezTo>
                      <a:pt x="163394" y="15373"/>
                      <a:pt x="166040" y="33365"/>
                      <a:pt x="166040" y="48711"/>
                    </a:cubicBezTo>
                    <a:cubicBezTo>
                      <a:pt x="166040" y="64057"/>
                      <a:pt x="157573" y="89986"/>
                      <a:pt x="150165" y="102686"/>
                    </a:cubicBezTo>
                    <a:cubicBezTo>
                      <a:pt x="142757" y="115386"/>
                      <a:pt x="124765" y="113798"/>
                      <a:pt x="121590" y="124911"/>
                    </a:cubicBezTo>
                    <a:cubicBezTo>
                      <a:pt x="118415" y="136024"/>
                      <a:pt x="125823" y="156132"/>
                      <a:pt x="131115" y="169361"/>
                    </a:cubicBezTo>
                    <a:cubicBezTo>
                      <a:pt x="136407" y="182590"/>
                      <a:pt x="146990" y="192644"/>
                      <a:pt x="153340" y="204286"/>
                    </a:cubicBezTo>
                    <a:cubicBezTo>
                      <a:pt x="159690" y="215928"/>
                      <a:pt x="167628" y="226511"/>
                      <a:pt x="169215" y="239211"/>
                    </a:cubicBezTo>
                    <a:cubicBezTo>
                      <a:pt x="170802" y="251911"/>
                      <a:pt x="166569" y="269374"/>
                      <a:pt x="162865" y="280486"/>
                    </a:cubicBezTo>
                    <a:cubicBezTo>
                      <a:pt x="159161" y="291598"/>
                      <a:pt x="151753" y="295832"/>
                      <a:pt x="146990" y="305886"/>
                    </a:cubicBezTo>
                    <a:cubicBezTo>
                      <a:pt x="142228" y="315940"/>
                      <a:pt x="136936" y="329698"/>
                      <a:pt x="134290" y="340811"/>
                    </a:cubicBezTo>
                    <a:cubicBezTo>
                      <a:pt x="131644" y="351924"/>
                      <a:pt x="130057" y="361978"/>
                      <a:pt x="131115" y="372561"/>
                    </a:cubicBezTo>
                    <a:cubicBezTo>
                      <a:pt x="132173" y="383144"/>
                      <a:pt x="137465" y="394786"/>
                      <a:pt x="140640" y="404311"/>
                    </a:cubicBezTo>
                    <a:cubicBezTo>
                      <a:pt x="143815" y="413836"/>
                      <a:pt x="146990" y="420186"/>
                      <a:pt x="150165" y="429711"/>
                    </a:cubicBezTo>
                    <a:cubicBezTo>
                      <a:pt x="153340" y="439236"/>
                      <a:pt x="155986" y="447174"/>
                      <a:pt x="159690" y="461461"/>
                    </a:cubicBezTo>
                    <a:cubicBezTo>
                      <a:pt x="163394" y="475748"/>
                      <a:pt x="171332" y="499032"/>
                      <a:pt x="172390" y="515436"/>
                    </a:cubicBezTo>
                    <a:cubicBezTo>
                      <a:pt x="173448" y="531840"/>
                      <a:pt x="169215" y="546128"/>
                      <a:pt x="166040" y="559886"/>
                    </a:cubicBezTo>
                    <a:cubicBezTo>
                      <a:pt x="162865" y="573644"/>
                      <a:pt x="158102" y="584228"/>
                      <a:pt x="153340" y="597986"/>
                    </a:cubicBezTo>
                    <a:cubicBezTo>
                      <a:pt x="148578" y="611744"/>
                      <a:pt x="141169" y="627619"/>
                      <a:pt x="137465" y="642436"/>
                    </a:cubicBezTo>
                    <a:cubicBezTo>
                      <a:pt x="133761" y="657253"/>
                      <a:pt x="131115" y="672069"/>
                      <a:pt x="131115" y="686886"/>
                    </a:cubicBezTo>
                    <a:cubicBezTo>
                      <a:pt x="131115" y="701703"/>
                      <a:pt x="132703" y="715461"/>
                      <a:pt x="137465" y="731336"/>
                    </a:cubicBezTo>
                    <a:cubicBezTo>
                      <a:pt x="142227" y="747211"/>
                      <a:pt x="152811" y="765732"/>
                      <a:pt x="159690" y="782136"/>
                    </a:cubicBezTo>
                    <a:cubicBezTo>
                      <a:pt x="166569" y="798540"/>
                      <a:pt x="173978" y="813886"/>
                      <a:pt x="178740" y="829761"/>
                    </a:cubicBezTo>
                    <a:cubicBezTo>
                      <a:pt x="183502" y="845636"/>
                      <a:pt x="187207" y="862040"/>
                      <a:pt x="188265" y="877386"/>
                    </a:cubicBezTo>
                    <a:cubicBezTo>
                      <a:pt x="189323" y="892732"/>
                      <a:pt x="189853" y="906490"/>
                      <a:pt x="185090" y="921836"/>
                    </a:cubicBezTo>
                    <a:cubicBezTo>
                      <a:pt x="180327" y="937182"/>
                      <a:pt x="166569" y="953586"/>
                      <a:pt x="159690" y="969461"/>
                    </a:cubicBezTo>
                    <a:cubicBezTo>
                      <a:pt x="152811" y="985336"/>
                      <a:pt x="143286" y="996978"/>
                      <a:pt x="143815" y="1017086"/>
                    </a:cubicBezTo>
                    <a:cubicBezTo>
                      <a:pt x="144344" y="1037194"/>
                      <a:pt x="158103" y="1073178"/>
                      <a:pt x="162865" y="1090111"/>
                    </a:cubicBezTo>
                    <a:cubicBezTo>
                      <a:pt x="167627" y="1107044"/>
                      <a:pt x="168157" y="1103340"/>
                      <a:pt x="172390" y="1118686"/>
                    </a:cubicBezTo>
                    <a:cubicBezTo>
                      <a:pt x="176623" y="1134032"/>
                      <a:pt x="186678" y="1159961"/>
                      <a:pt x="188265" y="1182186"/>
                    </a:cubicBezTo>
                    <a:cubicBezTo>
                      <a:pt x="189852" y="1204411"/>
                      <a:pt x="187736" y="1232986"/>
                      <a:pt x="181915" y="1252036"/>
                    </a:cubicBezTo>
                    <a:cubicBezTo>
                      <a:pt x="176094" y="1271086"/>
                      <a:pt x="162336" y="1281140"/>
                      <a:pt x="153340" y="1296486"/>
                    </a:cubicBezTo>
                    <a:cubicBezTo>
                      <a:pt x="144344" y="1311832"/>
                      <a:pt x="130057" y="1319769"/>
                      <a:pt x="127940" y="1344111"/>
                    </a:cubicBezTo>
                    <a:cubicBezTo>
                      <a:pt x="125823" y="1368453"/>
                      <a:pt x="133232" y="1413961"/>
                      <a:pt x="140640" y="1442536"/>
                    </a:cubicBezTo>
                    <a:cubicBezTo>
                      <a:pt x="148048" y="1471111"/>
                      <a:pt x="164982" y="1491749"/>
                      <a:pt x="172390" y="1515561"/>
                    </a:cubicBezTo>
                    <a:cubicBezTo>
                      <a:pt x="179798" y="1539374"/>
                      <a:pt x="186148" y="1565303"/>
                      <a:pt x="185090" y="1585411"/>
                    </a:cubicBezTo>
                    <a:cubicBezTo>
                      <a:pt x="184032" y="1605519"/>
                      <a:pt x="172390" y="1622982"/>
                      <a:pt x="166040" y="1636211"/>
                    </a:cubicBezTo>
                    <a:cubicBezTo>
                      <a:pt x="159690" y="1649440"/>
                      <a:pt x="154398" y="1658965"/>
                      <a:pt x="146990" y="1664786"/>
                    </a:cubicBezTo>
                    <a:cubicBezTo>
                      <a:pt x="139582" y="1670607"/>
                      <a:pt x="130057" y="1670607"/>
                      <a:pt x="121590" y="1671136"/>
                    </a:cubicBezTo>
                    <a:cubicBezTo>
                      <a:pt x="113123" y="1671665"/>
                      <a:pt x="104127" y="1672194"/>
                      <a:pt x="96190" y="1667961"/>
                    </a:cubicBezTo>
                    <a:cubicBezTo>
                      <a:pt x="88253" y="1663728"/>
                      <a:pt x="85077" y="1698123"/>
                      <a:pt x="73965" y="1645736"/>
                    </a:cubicBezTo>
                    <a:cubicBezTo>
                      <a:pt x="62853" y="1593349"/>
                      <a:pt x="40627" y="1499686"/>
                      <a:pt x="29515" y="1353636"/>
                    </a:cubicBezTo>
                    <a:cubicBezTo>
                      <a:pt x="18403" y="1207586"/>
                      <a:pt x="11523" y="957819"/>
                      <a:pt x="7290" y="769436"/>
                    </a:cubicBezTo>
                    <a:cubicBezTo>
                      <a:pt x="3057" y="581053"/>
                      <a:pt x="-4881" y="347161"/>
                      <a:pt x="4115" y="223336"/>
                    </a:cubicBezTo>
                    <a:cubicBezTo>
                      <a:pt x="13111" y="99511"/>
                      <a:pt x="62323" y="55590"/>
                      <a:pt x="86665" y="20136"/>
                    </a:cubicBezTo>
                    <a:close/>
                  </a:path>
                </a:pathLst>
              </a:custGeom>
              <a:gradFill rotWithShape="0">
                <a:gsLst>
                  <a:gs pos="0">
                    <a:srgbClr val="403152"/>
                  </a:gs>
                  <a:gs pos="100000">
                    <a:srgbClr val="403152">
                      <a:alpha val="25000"/>
                    </a:srgbClr>
                  </a:gs>
                </a:gsLst>
                <a:lin ang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050" spc="-1" strike="noStrike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  <p:sp>
            <p:nvSpPr>
              <p:cNvPr id="193" name="Freeform: Shape 103"/>
              <p:cNvSpPr/>
              <p:nvPr/>
            </p:nvSpPr>
            <p:spPr>
              <a:xfrm>
                <a:off x="4434480" y="1337760"/>
                <a:ext cx="2016720" cy="262440"/>
              </a:xfrm>
              <a:custGeom>
                <a:avLst/>
                <a:gdLst>
                  <a:gd name="textAreaLeft" fmla="*/ 0 w 2016720"/>
                  <a:gd name="textAreaRight" fmla="*/ 2017440 w 2016720"/>
                  <a:gd name="textAreaTop" fmla="*/ 0 h 262440"/>
                  <a:gd name="textAreaBottom" fmla="*/ 263160 h 262440"/>
                </a:gdLst>
                <a:ahLst/>
                <a:rect l="textAreaLeft" t="textAreaTop" r="textAreaRight" b="textAreaBottom"/>
                <a:pathLst>
                  <a:path w="1216242" h="181716">
                    <a:moveTo>
                      <a:pt x="53975" y="117475"/>
                    </a:moveTo>
                    <a:cubicBezTo>
                      <a:pt x="29104" y="107950"/>
                      <a:pt x="0" y="91546"/>
                      <a:pt x="0" y="82550"/>
                    </a:cubicBezTo>
                    <a:cubicBezTo>
                      <a:pt x="0" y="73554"/>
                      <a:pt x="34925" y="66675"/>
                      <a:pt x="53975" y="63500"/>
                    </a:cubicBezTo>
                    <a:cubicBezTo>
                      <a:pt x="73025" y="60325"/>
                      <a:pt x="95250" y="65617"/>
                      <a:pt x="114300" y="63500"/>
                    </a:cubicBezTo>
                    <a:cubicBezTo>
                      <a:pt x="133350" y="61383"/>
                      <a:pt x="151342" y="55562"/>
                      <a:pt x="168275" y="50800"/>
                    </a:cubicBezTo>
                    <a:cubicBezTo>
                      <a:pt x="185208" y="46038"/>
                      <a:pt x="195792" y="40746"/>
                      <a:pt x="215900" y="34925"/>
                    </a:cubicBezTo>
                    <a:cubicBezTo>
                      <a:pt x="236008" y="29104"/>
                      <a:pt x="269875" y="20637"/>
                      <a:pt x="288925" y="15875"/>
                    </a:cubicBezTo>
                    <a:cubicBezTo>
                      <a:pt x="307975" y="11113"/>
                      <a:pt x="313796" y="6879"/>
                      <a:pt x="330200" y="6350"/>
                    </a:cubicBezTo>
                    <a:cubicBezTo>
                      <a:pt x="346604" y="5821"/>
                      <a:pt x="368829" y="10583"/>
                      <a:pt x="387350" y="12700"/>
                    </a:cubicBezTo>
                    <a:cubicBezTo>
                      <a:pt x="405871" y="14817"/>
                      <a:pt x="416983" y="20108"/>
                      <a:pt x="441325" y="19050"/>
                    </a:cubicBezTo>
                    <a:cubicBezTo>
                      <a:pt x="465667" y="17992"/>
                      <a:pt x="512233" y="9525"/>
                      <a:pt x="533400" y="6350"/>
                    </a:cubicBezTo>
                    <a:cubicBezTo>
                      <a:pt x="554567" y="3175"/>
                      <a:pt x="548217" y="0"/>
                      <a:pt x="568325" y="0"/>
                    </a:cubicBezTo>
                    <a:cubicBezTo>
                      <a:pt x="588433" y="0"/>
                      <a:pt x="622829" y="4763"/>
                      <a:pt x="654050" y="6350"/>
                    </a:cubicBezTo>
                    <a:cubicBezTo>
                      <a:pt x="685271" y="7937"/>
                      <a:pt x="724429" y="8996"/>
                      <a:pt x="755650" y="9525"/>
                    </a:cubicBezTo>
                    <a:cubicBezTo>
                      <a:pt x="786871" y="10054"/>
                      <a:pt x="811742" y="7938"/>
                      <a:pt x="841375" y="9525"/>
                    </a:cubicBezTo>
                    <a:cubicBezTo>
                      <a:pt x="871008" y="11112"/>
                      <a:pt x="907521" y="13758"/>
                      <a:pt x="933450" y="19050"/>
                    </a:cubicBezTo>
                    <a:cubicBezTo>
                      <a:pt x="959379" y="24342"/>
                      <a:pt x="971550" y="34396"/>
                      <a:pt x="996950" y="41275"/>
                    </a:cubicBezTo>
                    <a:cubicBezTo>
                      <a:pt x="1022350" y="48154"/>
                      <a:pt x="1062567" y="52387"/>
                      <a:pt x="1085850" y="60325"/>
                    </a:cubicBezTo>
                    <a:cubicBezTo>
                      <a:pt x="1109133" y="68262"/>
                      <a:pt x="1118658" y="78846"/>
                      <a:pt x="1136650" y="88900"/>
                    </a:cubicBezTo>
                    <a:cubicBezTo>
                      <a:pt x="1154642" y="98954"/>
                      <a:pt x="1180571" y="110596"/>
                      <a:pt x="1193800" y="120650"/>
                    </a:cubicBezTo>
                    <a:cubicBezTo>
                      <a:pt x="1207029" y="130704"/>
                      <a:pt x="1214437" y="141287"/>
                      <a:pt x="1216025" y="149225"/>
                    </a:cubicBezTo>
                    <a:cubicBezTo>
                      <a:pt x="1217613" y="157163"/>
                      <a:pt x="1210204" y="162983"/>
                      <a:pt x="1203325" y="168275"/>
                    </a:cubicBezTo>
                    <a:cubicBezTo>
                      <a:pt x="1196446" y="173567"/>
                      <a:pt x="1190625" y="184679"/>
                      <a:pt x="1174750" y="180975"/>
                    </a:cubicBezTo>
                    <a:cubicBezTo>
                      <a:pt x="1158875" y="177271"/>
                      <a:pt x="1153054" y="161925"/>
                      <a:pt x="1108075" y="146050"/>
                    </a:cubicBezTo>
                    <a:cubicBezTo>
                      <a:pt x="1063096" y="130175"/>
                      <a:pt x="988483" y="100012"/>
                      <a:pt x="904875" y="85725"/>
                    </a:cubicBezTo>
                    <a:cubicBezTo>
                      <a:pt x="821267" y="71438"/>
                      <a:pt x="706437" y="59796"/>
                      <a:pt x="606425" y="60325"/>
                    </a:cubicBezTo>
                    <a:cubicBezTo>
                      <a:pt x="506413" y="60854"/>
                      <a:pt x="381000" y="75671"/>
                      <a:pt x="304800" y="88900"/>
                    </a:cubicBezTo>
                    <a:cubicBezTo>
                      <a:pt x="228600" y="102129"/>
                      <a:pt x="191029" y="135996"/>
                      <a:pt x="149225" y="139700"/>
                    </a:cubicBezTo>
                    <a:cubicBezTo>
                      <a:pt x="107421" y="143404"/>
                      <a:pt x="78846" y="127000"/>
                      <a:pt x="53975" y="117475"/>
                    </a:cubicBezTo>
                    <a:close/>
                  </a:path>
                </a:pathLst>
              </a:custGeom>
              <a:solidFill>
                <a:srgbClr val="bfaf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050" spc="-1" strike="noStrike">
                  <a:solidFill>
                    <a:schemeClr val="lt1"/>
                  </a:solidFill>
                  <a:latin typeface="Arial"/>
                  <a:ea typeface="Arial"/>
                </a:endParaRPr>
              </a:p>
            </p:txBody>
          </p:sp>
          <p:grpSp>
            <p:nvGrpSpPr>
              <p:cNvPr id="194" name="Group 92"/>
              <p:cNvGrpSpPr/>
              <p:nvPr/>
            </p:nvGrpSpPr>
            <p:grpSpPr>
              <a:xfrm>
                <a:off x="4510800" y="1400760"/>
                <a:ext cx="1854720" cy="2573280"/>
                <a:chOff x="4510800" y="1400760"/>
                <a:chExt cx="1854720" cy="2573280"/>
              </a:xfrm>
            </p:grpSpPr>
            <p:sp>
              <p:nvSpPr>
                <p:cNvPr id="195" name="Freeform: Shape 84"/>
                <p:cNvSpPr/>
                <p:nvPr/>
              </p:nvSpPr>
              <p:spPr>
                <a:xfrm>
                  <a:off x="4843440" y="1436760"/>
                  <a:ext cx="1176840" cy="2537280"/>
                </a:xfrm>
                <a:custGeom>
                  <a:avLst/>
                  <a:gdLst>
                    <a:gd name="textAreaLeft" fmla="*/ 0 w 1176840"/>
                    <a:gd name="textAreaRight" fmla="*/ 1177560 w 1176840"/>
                    <a:gd name="textAreaTop" fmla="*/ 0 h 2537280"/>
                    <a:gd name="textAreaBottom" fmla="*/ 2538000 h 2537280"/>
                  </a:gdLst>
                  <a:ahLst/>
                  <a:rect l="textAreaLeft" t="textAreaTop" r="textAreaRight" b="textAreaBottom"/>
                  <a:pathLst>
                    <a:path w="710018" h="1905521">
                      <a:moveTo>
                        <a:pt x="398589" y="0"/>
                      </a:moveTo>
                      <a:lnTo>
                        <a:pt x="525644" y="10523"/>
                      </a:lnTo>
                      <a:lnTo>
                        <a:pt x="593601" y="21945"/>
                      </a:lnTo>
                      <a:lnTo>
                        <a:pt x="631142" y="30668"/>
                      </a:lnTo>
                      <a:lnTo>
                        <a:pt x="637182" y="32361"/>
                      </a:lnTo>
                      <a:lnTo>
                        <a:pt x="666772" y="43733"/>
                      </a:lnTo>
                      <a:cubicBezTo>
                        <a:pt x="694297" y="56476"/>
                        <a:pt x="709527" y="71013"/>
                        <a:pt x="709113" y="86261"/>
                      </a:cubicBezTo>
                      <a:lnTo>
                        <a:pt x="710018" y="86263"/>
                      </a:lnTo>
                      <a:lnTo>
                        <a:pt x="710018" y="1904295"/>
                      </a:lnTo>
                      <a:lnTo>
                        <a:pt x="709113" y="1904293"/>
                      </a:lnTo>
                      <a:cubicBezTo>
                        <a:pt x="709527" y="1889045"/>
                        <a:pt x="694297" y="1874508"/>
                        <a:pt x="666772" y="1861765"/>
                      </a:cubicBezTo>
                      <a:lnTo>
                        <a:pt x="637182" y="1850393"/>
                      </a:lnTo>
                      <a:lnTo>
                        <a:pt x="631142" y="1848700"/>
                      </a:lnTo>
                      <a:lnTo>
                        <a:pt x="593601" y="1839977"/>
                      </a:lnTo>
                      <a:lnTo>
                        <a:pt x="525644" y="1828555"/>
                      </a:lnTo>
                      <a:lnTo>
                        <a:pt x="398589" y="1818032"/>
                      </a:lnTo>
                      <a:lnTo>
                        <a:pt x="283084" y="1818081"/>
                      </a:lnTo>
                      <a:lnTo>
                        <a:pt x="245132" y="1820497"/>
                      </a:lnTo>
                      <a:lnTo>
                        <a:pt x="157557" y="1830300"/>
                      </a:lnTo>
                      <a:cubicBezTo>
                        <a:pt x="59672" y="1846719"/>
                        <a:pt x="-1567" y="1874767"/>
                        <a:pt x="973" y="1905516"/>
                      </a:cubicBezTo>
                      <a:lnTo>
                        <a:pt x="0" y="1905521"/>
                      </a:lnTo>
                      <a:lnTo>
                        <a:pt x="0" y="87681"/>
                      </a:lnTo>
                      <a:lnTo>
                        <a:pt x="7108" y="87596"/>
                      </a:lnTo>
                      <a:lnTo>
                        <a:pt x="11350" y="64573"/>
                      </a:lnTo>
                      <a:lnTo>
                        <a:pt x="41606" y="44502"/>
                      </a:lnTo>
                      <a:cubicBezTo>
                        <a:pt x="68834" y="31594"/>
                        <a:pt x="108615" y="20478"/>
                        <a:pt x="157557" y="12268"/>
                      </a:cubicBezTo>
                      <a:lnTo>
                        <a:pt x="245132" y="2465"/>
                      </a:lnTo>
                      <a:lnTo>
                        <a:pt x="283084" y="49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a6a6a6">
                        <a:alpha val="25000"/>
                      </a:srgbClr>
                    </a:gs>
                    <a:gs pos="100000">
                      <a:srgbClr val="808080">
                        <a:alpha val="75000"/>
                      </a:srgbClr>
                    </a:gs>
                  </a:gsLst>
                  <a:lin ang="0"/>
                </a:gradFill>
                <a:ln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050" spc="-1" strike="noStrike">
                    <a:solidFill>
                      <a:schemeClr val="lt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96" name="Freeform: Shape 49"/>
                <p:cNvSpPr/>
                <p:nvPr/>
              </p:nvSpPr>
              <p:spPr>
                <a:xfrm>
                  <a:off x="4510800" y="1400760"/>
                  <a:ext cx="1854720" cy="192600"/>
                </a:xfrm>
                <a:custGeom>
                  <a:avLst/>
                  <a:gdLst>
                    <a:gd name="textAreaLeft" fmla="*/ 0 w 1854720"/>
                    <a:gd name="textAreaRight" fmla="*/ 1855440 w 1854720"/>
                    <a:gd name="textAreaTop" fmla="*/ 0 h 192600"/>
                    <a:gd name="textAreaBottom" fmla="*/ 193320 h 192600"/>
                  </a:gdLst>
                  <a:ahLst/>
                  <a:rect l="textAreaLeft" t="textAreaTop" r="textAreaRight" b="textAreaBottom"/>
                  <a:pathLst>
                    <a:path w="1118552" h="235918">
                      <a:moveTo>
                        <a:pt x="558386" y="0"/>
                      </a:moveTo>
                      <a:cubicBezTo>
                        <a:pt x="602093" y="-29"/>
                        <a:pt x="645807" y="2057"/>
                        <a:pt x="688624" y="6258"/>
                      </a:cubicBezTo>
                      <a:cubicBezTo>
                        <a:pt x="942127" y="31131"/>
                        <a:pt x="1120426" y="124962"/>
                        <a:pt x="1118538" y="232504"/>
                      </a:cubicBezTo>
                      <a:lnTo>
                        <a:pt x="1054261" y="232311"/>
                      </a:lnTo>
                      <a:lnTo>
                        <a:pt x="1054239" y="232220"/>
                      </a:lnTo>
                      <a:lnTo>
                        <a:pt x="1046982" y="232198"/>
                      </a:lnTo>
                      <a:lnTo>
                        <a:pt x="1046998" y="232290"/>
                      </a:lnTo>
                      <a:lnTo>
                        <a:pt x="992304" y="232126"/>
                      </a:lnTo>
                      <a:lnTo>
                        <a:pt x="992333" y="232290"/>
                      </a:lnTo>
                      <a:lnTo>
                        <a:pt x="932054" y="232109"/>
                      </a:lnTo>
                      <a:lnTo>
                        <a:pt x="932028" y="231946"/>
                      </a:lnTo>
                      <a:lnTo>
                        <a:pt x="913380" y="231890"/>
                      </a:lnTo>
                      <a:cubicBezTo>
                        <a:pt x="913794" y="204948"/>
                        <a:pt x="898564" y="179261"/>
                        <a:pt x="871039" y="156745"/>
                      </a:cubicBezTo>
                      <a:lnTo>
                        <a:pt x="841449" y="136652"/>
                      </a:lnTo>
                      <a:lnTo>
                        <a:pt x="835409" y="133660"/>
                      </a:lnTo>
                      <a:lnTo>
                        <a:pt x="797868" y="118247"/>
                      </a:lnTo>
                      <a:lnTo>
                        <a:pt x="729911" y="98065"/>
                      </a:lnTo>
                      <a:lnTo>
                        <a:pt x="602856" y="79471"/>
                      </a:lnTo>
                      <a:lnTo>
                        <a:pt x="487351" y="79557"/>
                      </a:lnTo>
                      <a:lnTo>
                        <a:pt x="449399" y="83826"/>
                      </a:lnTo>
                      <a:lnTo>
                        <a:pt x="361824" y="101147"/>
                      </a:lnTo>
                      <a:cubicBezTo>
                        <a:pt x="263939" y="130159"/>
                        <a:pt x="202700" y="179720"/>
                        <a:pt x="205240" y="234052"/>
                      </a:cubicBezTo>
                      <a:lnTo>
                        <a:pt x="162533" y="234440"/>
                      </a:lnTo>
                      <a:lnTo>
                        <a:pt x="162485" y="234718"/>
                      </a:lnTo>
                      <a:lnTo>
                        <a:pt x="102179" y="235267"/>
                      </a:lnTo>
                      <a:lnTo>
                        <a:pt x="102220" y="234989"/>
                      </a:lnTo>
                      <a:lnTo>
                        <a:pt x="71646" y="235267"/>
                      </a:lnTo>
                      <a:lnTo>
                        <a:pt x="71719" y="234769"/>
                      </a:lnTo>
                      <a:lnTo>
                        <a:pt x="64516" y="234834"/>
                      </a:lnTo>
                      <a:lnTo>
                        <a:pt x="64456" y="235332"/>
                      </a:lnTo>
                      <a:lnTo>
                        <a:pt x="137" y="235918"/>
                      </a:lnTo>
                      <a:cubicBezTo>
                        <a:pt x="-5659" y="127396"/>
                        <a:pt x="172525" y="31870"/>
                        <a:pt x="428197" y="6429"/>
                      </a:cubicBezTo>
                      <a:cubicBezTo>
                        <a:pt x="470981" y="2172"/>
                        <a:pt x="514679" y="29"/>
                        <a:pt x="558386" y="0"/>
                      </a:cubicBezTo>
                      <a:close/>
                    </a:path>
                  </a:pathLst>
                </a:custGeom>
                <a:pattFill prst="ltHorz">
                  <a:fgClr>
                    <a:srgbClr val="a6a6a6"/>
                  </a:fgClr>
                  <a:bgClr>
                    <a:srgbClr val="ffffff"/>
                  </a:bgClr>
                </a:pattFill>
                <a:ln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050" spc="-1" strike="noStrike">
                    <a:solidFill>
                      <a:schemeClr val="lt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97" name="Rectangle 50"/>
                <p:cNvSpPr/>
                <p:nvPr/>
              </p:nvSpPr>
              <p:spPr>
                <a:xfrm>
                  <a:off x="4510800" y="1594080"/>
                  <a:ext cx="343080" cy="2379960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bfbfbf"/>
                  </a:bgClr>
                </a:pattFill>
                <a:ln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050" spc="-1" strike="noStrike">
                    <a:solidFill>
                      <a:schemeClr val="lt1"/>
                    </a:solidFill>
                    <a:latin typeface="Arial"/>
                    <a:ea typeface="Arial"/>
                  </a:endParaRPr>
                </a:p>
              </p:txBody>
            </p:sp>
            <p:sp>
              <p:nvSpPr>
                <p:cNvPr id="198" name="Rectangle 51"/>
                <p:cNvSpPr/>
                <p:nvPr/>
              </p:nvSpPr>
              <p:spPr>
                <a:xfrm>
                  <a:off x="6022440" y="1594080"/>
                  <a:ext cx="343080" cy="2379960"/>
                </a:xfrm>
                <a:prstGeom prst="rect">
                  <a:avLst/>
                </a:prstGeom>
                <a:pattFill prst="wdDnDiag">
                  <a:fgClr>
                    <a:srgbClr val="ffffff"/>
                  </a:fgClr>
                  <a:bgClr>
                    <a:srgbClr val="bfbfbf"/>
                  </a:bgClr>
                </a:pattFill>
                <a:ln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>
                    <a:lnSpc>
                      <a:spcPct val="100000"/>
                    </a:lnSpc>
                  </a:pPr>
                  <a:endParaRPr b="0" lang="en-US" sz="1050" spc="-1" strike="noStrike">
                    <a:solidFill>
                      <a:schemeClr val="lt1"/>
                    </a:solidFill>
                    <a:latin typeface="Arial"/>
                    <a:ea typeface="Arial"/>
                  </a:endParaRPr>
                </a:p>
              </p:txBody>
            </p:sp>
          </p:grpSp>
          <p:sp>
            <p:nvSpPr>
              <p:cNvPr id="199" name="TextBox 104"/>
              <p:cNvSpPr/>
              <p:nvPr/>
            </p:nvSpPr>
            <p:spPr>
              <a:xfrm>
                <a:off x="4808520" y="2291400"/>
                <a:ext cx="844920" cy="327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horzOverflow="overflow" lIns="68760" rIns="68760" tIns="34200" bIns="342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500" spc="-1" strike="noStrike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H</a:t>
                </a:r>
                <a:r>
                  <a:rPr b="1" lang="en-US" sz="1500" spc="-1" strike="noStrike" baseline="-25000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2</a:t>
                </a:r>
                <a:endParaRPr b="0" lang="en-US" sz="15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0" name="TextBox 105"/>
              <p:cNvSpPr/>
              <p:nvPr/>
            </p:nvSpPr>
            <p:spPr>
              <a:xfrm>
                <a:off x="5263560" y="2520360"/>
                <a:ext cx="844920" cy="3798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horzOverflow="overflow" lIns="68760" rIns="68760" tIns="34200" bIns="342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H</a:t>
                </a:r>
                <a:r>
                  <a:rPr b="1" lang="en-US" sz="1800" spc="-1" strike="noStrike" baseline="-25000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2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1" name="TextBox 106"/>
              <p:cNvSpPr/>
              <p:nvPr/>
            </p:nvSpPr>
            <p:spPr>
              <a:xfrm>
                <a:off x="4776120" y="2798280"/>
                <a:ext cx="844920" cy="27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horzOverflow="overflow" lIns="68760" rIns="68760" tIns="34200" bIns="342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H</a:t>
                </a:r>
                <a:r>
                  <a:rPr b="1" lang="en-US" sz="1200" spc="-1" strike="noStrike" baseline="-25000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2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TextBox 107"/>
              <p:cNvSpPr/>
              <p:nvPr/>
            </p:nvSpPr>
            <p:spPr>
              <a:xfrm>
                <a:off x="5114160" y="2000880"/>
                <a:ext cx="844920" cy="2757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numCol="1" spcCol="0" horzOverflow="overflow" lIns="68760" rIns="68760" tIns="34200" bIns="34200" anchor="t">
                <a:spAutoFit/>
              </a:bodyPr>
              <a:p>
                <a:pPr algn="ctr">
                  <a:lnSpc>
                    <a:spcPct val="100000"/>
                  </a:lnSpc>
                </a:pPr>
                <a:r>
                  <a:rPr b="1" lang="en-US" sz="1200" spc="-1" strike="noStrike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H</a:t>
                </a:r>
                <a:r>
                  <a:rPr b="1" lang="en-US" sz="1200" spc="-1" strike="noStrike" baseline="-25000">
                    <a:solidFill>
                      <a:schemeClr val="accent6">
                        <a:lumMod val="75000"/>
                      </a:schemeClr>
                    </a:solidFill>
                    <a:latin typeface="Arial"/>
                    <a:ea typeface="Arial"/>
                  </a:rPr>
                  <a:t>2</a:t>
                </a:r>
                <a:endParaRPr b="0" lang="en-US" sz="12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cxnSp>
            <p:nvCxnSpPr>
              <p:cNvPr id="203" name="Connector: Curved 109"/>
              <p:cNvCxnSpPr/>
              <p:nvPr/>
            </p:nvCxnSpPr>
            <p:spPr>
              <a:xfrm rot="10800000">
                <a:off x="4549320" y="1951200"/>
                <a:ext cx="682200" cy="340200"/>
              </a:xfrm>
              <a:prstGeom prst="curvedConnector3">
                <a:avLst>
                  <a:gd name="adj1" fmla="val 25026"/>
                </a:avLst>
              </a:prstGeom>
              <a:ln w="12700">
                <a:solidFill>
                  <a:srgbClr val="548235"/>
                </a:solidFill>
                <a:round/>
                <a:tailEnd len="med" type="triangle" w="med"/>
              </a:ln>
            </p:spPr>
          </p:cxnSp>
          <p:cxnSp>
            <p:nvCxnSpPr>
              <p:cNvPr id="204" name="Connector: Curved 113"/>
              <p:cNvCxnSpPr/>
              <p:nvPr/>
            </p:nvCxnSpPr>
            <p:spPr>
              <a:xfrm flipV="1">
                <a:off x="5698080" y="2264040"/>
                <a:ext cx="682560" cy="340200"/>
              </a:xfrm>
              <a:prstGeom prst="curvedConnector3">
                <a:avLst>
                  <a:gd name="adj1" fmla="val 25065"/>
                </a:avLst>
              </a:prstGeom>
              <a:ln w="12700">
                <a:solidFill>
                  <a:srgbClr val="548235"/>
                </a:solidFill>
                <a:round/>
                <a:tailEnd len="med" type="triangle" w="med"/>
              </a:ln>
            </p:spPr>
          </p:cxnSp>
        </p:grpSp>
        <p:pic>
          <p:nvPicPr>
            <p:cNvPr id="205" name="Picture 115" descr="A cartoon character with big eyes&#10;&#10;Description automatically generated with low confidence"/>
            <p:cNvPicPr/>
            <p:nvPr/>
          </p:nvPicPr>
          <p:blipFill>
            <a:blip r:embed="rId1"/>
            <a:stretch/>
          </p:blipFill>
          <p:spPr>
            <a:xfrm>
              <a:off x="4780440" y="697680"/>
              <a:ext cx="912240" cy="8676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6" name="TextBox 120"/>
            <p:cNvSpPr/>
            <p:nvPr/>
          </p:nvSpPr>
          <p:spPr>
            <a:xfrm>
              <a:off x="6672600" y="3321360"/>
              <a:ext cx="988200" cy="249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68760" rIns="68760" tIns="34200" bIns="342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1050" spc="-1" strike="noStrike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HCO</a:t>
              </a:r>
              <a:r>
                <a:rPr b="1" lang="en-US" sz="1050" spc="-1" strike="noStrike" baseline="-25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3</a:t>
              </a:r>
              <a:r>
                <a:rPr b="1" lang="en-US" sz="1050" spc="-1" strike="noStrike" baseline="30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-</a:t>
              </a:r>
              <a:endParaRPr b="0" lang="en-US" sz="105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7" name="Connector: Curved 121"/>
            <p:cNvCxnSpPr/>
            <p:nvPr/>
          </p:nvCxnSpPr>
          <p:spPr>
            <a:xfrm rot="10800000">
              <a:off x="6581520" y="2290680"/>
              <a:ext cx="682200" cy="340560"/>
            </a:xfrm>
            <a:prstGeom prst="curvedConnector3">
              <a:avLst>
                <a:gd name="adj1" fmla="val 25026"/>
              </a:avLst>
            </a:prstGeom>
            <a:ln w="12700">
              <a:solidFill>
                <a:srgbClr val="2e75b6"/>
              </a:solidFill>
              <a:round/>
              <a:tailEnd len="med" type="triangle" w="med"/>
            </a:ln>
          </p:spPr>
        </p:cxnSp>
        <p:sp>
          <p:nvSpPr>
            <p:cNvPr id="208" name="TextBox 122"/>
            <p:cNvSpPr/>
            <p:nvPr/>
          </p:nvSpPr>
          <p:spPr>
            <a:xfrm>
              <a:off x="6661080" y="1836360"/>
              <a:ext cx="988200" cy="27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68760" rIns="68760" tIns="34200" bIns="34200" anchor="t">
              <a:spAutoFit/>
            </a:bodyPr>
            <a:p>
              <a:pPr algn="r">
                <a:lnSpc>
                  <a:spcPct val="100000"/>
                </a:lnSpc>
              </a:pPr>
              <a:r>
                <a:rPr b="1" lang="en-US" sz="1200" spc="-1" strike="noStrike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HCO</a:t>
              </a:r>
              <a:r>
                <a:rPr b="1" lang="en-US" sz="1200" spc="-1" strike="noStrike" baseline="-25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3</a:t>
              </a:r>
              <a:r>
                <a:rPr b="1" lang="en-US" sz="1200" spc="-1" strike="noStrike" baseline="30000">
                  <a:solidFill>
                    <a:schemeClr val="accent5">
                      <a:lumMod val="75000"/>
                    </a:schemeClr>
                  </a:solidFill>
                  <a:latin typeface="Arial"/>
                  <a:ea typeface="Arial"/>
                </a:rPr>
                <a:t>-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9" name="Connector: Curved 123"/>
            <p:cNvCxnSpPr/>
            <p:nvPr/>
          </p:nvCxnSpPr>
          <p:spPr>
            <a:xfrm rot="10800000">
              <a:off x="6607080" y="3051720"/>
              <a:ext cx="682560" cy="340200"/>
            </a:xfrm>
            <a:prstGeom prst="curvedConnector3">
              <a:avLst>
                <a:gd name="adj1" fmla="val 24960"/>
              </a:avLst>
            </a:prstGeom>
            <a:ln w="12700">
              <a:solidFill>
                <a:srgbClr val="2e75b6"/>
              </a:solidFill>
              <a:round/>
              <a:tailEnd len="med" type="triangle" w="med"/>
            </a:ln>
          </p:spPr>
        </p:cxnSp>
        <p:cxnSp>
          <p:nvCxnSpPr>
            <p:cNvPr id="210" name="Connector: Curved 124"/>
            <p:cNvCxnSpPr/>
            <p:nvPr/>
          </p:nvCxnSpPr>
          <p:spPr>
            <a:xfrm rot="10800000">
              <a:off x="6619320" y="1717560"/>
              <a:ext cx="393480" cy="221760"/>
            </a:xfrm>
            <a:prstGeom prst="curvedConnector3">
              <a:avLst>
                <a:gd name="adj1" fmla="val 25000"/>
              </a:avLst>
            </a:prstGeom>
            <a:ln w="12700">
              <a:solidFill>
                <a:srgbClr val="2e75b6"/>
              </a:solidFill>
              <a:round/>
              <a:tailEnd len="med" type="triangle" w="med"/>
            </a:ln>
          </p:spPr>
        </p:cxnSp>
        <p:sp>
          <p:nvSpPr>
            <p:cNvPr id="211" name="TextBox 127"/>
            <p:cNvSpPr/>
            <p:nvPr/>
          </p:nvSpPr>
          <p:spPr>
            <a:xfrm>
              <a:off x="5160960" y="3061800"/>
              <a:ext cx="844920" cy="275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68760" rIns="68760" tIns="34200" bIns="342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200" spc="-1" strike="noStrike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</a:rPr>
                <a:t>H</a:t>
              </a:r>
              <a:r>
                <a:rPr b="1" lang="en-US" sz="1200" spc="-1" strike="noStrike" baseline="-250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</a:rPr>
                <a:t>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2" name="TextBox 128"/>
            <p:cNvSpPr/>
            <p:nvPr/>
          </p:nvSpPr>
          <p:spPr>
            <a:xfrm>
              <a:off x="4834080" y="3142440"/>
              <a:ext cx="844920" cy="327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horzOverflow="overflow" lIns="68760" rIns="68760" tIns="34200" bIns="34200" anchor="t">
              <a:spAutoFit/>
            </a:bodyPr>
            <a:p>
              <a:pPr algn="ctr">
                <a:lnSpc>
                  <a:spcPct val="100000"/>
                </a:lnSpc>
              </a:pPr>
              <a:r>
                <a:rPr b="1" lang="en-US" sz="1500" spc="-1" strike="noStrike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</a:rPr>
                <a:t>H</a:t>
              </a:r>
              <a:r>
                <a:rPr b="1" lang="en-US" sz="1500" spc="-1" strike="noStrike" baseline="-25000">
                  <a:solidFill>
                    <a:schemeClr val="accent6">
                      <a:lumMod val="75000"/>
                    </a:schemeClr>
                  </a:solidFill>
                  <a:latin typeface="Arial"/>
                  <a:ea typeface="Arial"/>
                </a:rPr>
                <a:t>2</a:t>
              </a:r>
              <a:endParaRPr b="0" lang="en-US" sz="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13" name="Connector: Curved 129"/>
            <p:cNvCxnSpPr/>
            <p:nvPr/>
          </p:nvCxnSpPr>
          <p:spPr>
            <a:xfrm flipV="1">
              <a:off x="5654160" y="2836080"/>
              <a:ext cx="682200" cy="340200"/>
            </a:xfrm>
            <a:prstGeom prst="curvedConnector3">
              <a:avLst>
                <a:gd name="adj1" fmla="val 25026"/>
              </a:avLst>
            </a:prstGeom>
            <a:ln w="12700">
              <a:solidFill>
                <a:srgbClr val="548235"/>
              </a:solidFill>
              <a:round/>
              <a:tailEnd len="med" type="triangle" w="med"/>
            </a:ln>
          </p:spPr>
        </p:cxnSp>
      </p:grpSp>
      <p:sp>
        <p:nvSpPr>
          <p:cNvPr id="214" name="Shape 60"/>
          <p:cNvSpPr/>
          <p:nvPr/>
        </p:nvSpPr>
        <p:spPr>
          <a:xfrm>
            <a:off x="41400" y="-6840"/>
            <a:ext cx="9016560" cy="91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Calibri"/>
              </a:rPr>
              <a:t>The combined ERCHD and GAME reactor eliminates competitive dissolution of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H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and </a:t>
            </a:r>
            <a:r>
              <a:rPr b="1" lang="en-US" sz="2800" spc="-1" strike="noStrike">
                <a:solidFill>
                  <a:schemeClr val="dk1"/>
                </a:solidFill>
                <a:latin typeface="Arial"/>
                <a:ea typeface="Calibri"/>
              </a:rPr>
              <a:t>CO</a:t>
            </a:r>
            <a:r>
              <a:rPr b="1" lang="en-US" sz="2800" spc="-1" strike="noStrike" baseline="-25000">
                <a:solidFill>
                  <a:schemeClr val="dk1"/>
                </a:solidFill>
                <a:latin typeface="Arial"/>
                <a:ea typeface="Calibri"/>
              </a:rPr>
              <a:t>2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  <a:ea typeface="Calibri"/>
              </a:rPr>
              <a:t> gas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5" name="Picture 27" descr=""/>
          <p:cNvPicPr/>
          <p:nvPr/>
        </p:nvPicPr>
        <p:blipFill>
          <a:blip r:embed="rId2"/>
          <a:stretch/>
        </p:blipFill>
        <p:spPr>
          <a:xfrm>
            <a:off x="149400" y="1160640"/>
            <a:ext cx="3828240" cy="2032920"/>
          </a:xfrm>
          <a:prstGeom prst="rect">
            <a:avLst/>
          </a:prstGeom>
          <a:ln w="0">
            <a:noFill/>
          </a:ln>
        </p:spPr>
      </p:pic>
      <p:cxnSp>
        <p:nvCxnSpPr>
          <p:cNvPr id="216" name="Straight Connector 133"/>
          <p:cNvCxnSpPr>
            <a:endCxn id="191" idx="1"/>
          </p:cNvCxnSpPr>
          <p:nvPr/>
        </p:nvCxnSpPr>
        <p:spPr>
          <a:xfrm flipV="1">
            <a:off x="3383280" y="1504080"/>
            <a:ext cx="926280" cy="667800"/>
          </a:xfrm>
          <a:prstGeom prst="straightConnector1">
            <a:avLst/>
          </a:prstGeom>
          <a:ln w="6350">
            <a:solidFill>
              <a:srgbClr val="000000"/>
            </a:solidFill>
            <a:round/>
          </a:ln>
        </p:spPr>
      </p:cxnSp>
      <p:cxnSp>
        <p:nvCxnSpPr>
          <p:cNvPr id="217" name="Straight Connector 138"/>
          <p:cNvCxnSpPr/>
          <p:nvPr/>
        </p:nvCxnSpPr>
        <p:spPr>
          <a:xfrm flipH="1" flipV="1">
            <a:off x="3383280" y="2232000"/>
            <a:ext cx="1032480" cy="1636200"/>
          </a:xfrm>
          <a:prstGeom prst="straightConnector1">
            <a:avLst/>
          </a:prstGeom>
          <a:ln w="6350">
            <a:solidFill>
              <a:srgbClr val="000000"/>
            </a:solidFill>
            <a:round/>
          </a:ln>
        </p:spPr>
      </p:cxnSp>
      <p:sp>
        <p:nvSpPr>
          <p:cNvPr id="218" name="Shape 68"/>
          <p:cNvSpPr/>
          <p:nvPr/>
        </p:nvSpPr>
        <p:spPr>
          <a:xfrm>
            <a:off x="858600" y="3630960"/>
            <a:ext cx="3046680" cy="32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706840"/>
                </a:solidFill>
                <a:latin typeface="Calibri"/>
                <a:ea typeface="Calibri"/>
              </a:rPr>
              <a:t>BIOFILM 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9" name="Straight Arrow Connector 5"/>
          <p:cNvCxnSpPr>
            <a:endCxn id="191" idx="3"/>
          </p:cNvCxnSpPr>
          <p:nvPr/>
        </p:nvCxnSpPr>
        <p:spPr>
          <a:xfrm flipV="1">
            <a:off x="3482280" y="2755440"/>
            <a:ext cx="768240" cy="1074600"/>
          </a:xfrm>
          <a:prstGeom prst="straightConnector1">
            <a:avLst/>
          </a:prstGeom>
          <a:ln w="57150">
            <a:solidFill>
              <a:srgbClr val="948a54"/>
            </a:solidFill>
            <a:round/>
            <a:tailEnd len="med" type="triangle" w="med"/>
          </a:ln>
        </p:spPr>
      </p:cxn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2CCBCB-CD2C-451B-804E-972AEDB9574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5" dur="indefinite" restart="never" nodeType="tmRoot">
          <p:childTnLst>
            <p:seq>
              <p:cTn id="476" dur="indefinite" nodeType="mainSeq">
                <p:childTnLst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8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2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95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6" fill="hold">
                      <p:stCondLst>
                        <p:cond delay="indefinite"/>
                      </p:stCondLst>
                      <p:childTnLst>
                        <p:par>
                          <p:cTn id="497" fill="hold">
                            <p:stCondLst>
                              <p:cond delay="0"/>
                            </p:stCondLst>
                            <p:childTnLst>
                              <p:par>
                                <p:cTn id="49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0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3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1600</TotalTime>
  <Application>LibreOffice/24.2.0.3$MacOSX_X86_64 LibreOffice_project/da48488a73ddd66ea24cf16bbc4f7b9c08e9bea1</Application>
  <AppVersion>15.0000</AppVersion>
  <Words>423</Words>
  <Paragraphs>94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Shawn Siroka</dc:creator>
  <dc:description/>
  <dc:language>en-US</dc:language>
  <cp:lastModifiedBy/>
  <cp:lastPrinted>2016-08-29T17:06:47Z</cp:lastPrinted>
  <dcterms:modified xsi:type="dcterms:W3CDTF">2025-02-08T10:37:11Z</dcterms:modified>
  <cp:revision>853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r8>7</vt:r8>
  </property>
  <property fmtid="{D5CDD505-2E9C-101B-9397-08002B2CF9AE}" pid="3" name="PresentationFormat">
    <vt:lpwstr>On-screen Show (16:9)</vt:lpwstr>
  </property>
  <property fmtid="{D5CDD505-2E9C-101B-9397-08002B2CF9AE}" pid="4" name="Slides">
    <vt:r8>8</vt:r8>
  </property>
</Properties>
</file>