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8" r:id="rId3"/>
    <p:sldId id="309" r:id="rId4"/>
    <p:sldId id="310" r:id="rId5"/>
    <p:sldId id="290" r:id="rId6"/>
    <p:sldId id="291" r:id="rId7"/>
    <p:sldId id="312" r:id="rId8"/>
    <p:sldId id="300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7"/>
    <p:restoredTop sz="86395"/>
  </p:normalViewPr>
  <p:slideViewPr>
    <p:cSldViewPr snapToGrid="0" snapToObjects="1">
      <p:cViewPr varScale="1">
        <p:scale>
          <a:sx n="104" d="100"/>
          <a:sy n="104" d="100"/>
        </p:scale>
        <p:origin x="224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63536-978D-6A40-9ED7-AD565C1456E7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29814-5215-BB46-9248-9DAFB96F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5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9814-5215-BB46-9248-9DAFB96F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9814-5215-BB46-9248-9DAFB96F4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3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think</a:t>
            </a:r>
            <a:r>
              <a:rPr lang="en-US" baseline="0" dirty="0"/>
              <a:t> low PLP is reducing the efficiency of </a:t>
            </a:r>
            <a:r>
              <a:rPr lang="en-US" baseline="0" dirty="0" err="1"/>
              <a:t>bioF</a:t>
            </a:r>
            <a:r>
              <a:rPr lang="en-US" baseline="0" dirty="0"/>
              <a:t> and </a:t>
            </a:r>
            <a:r>
              <a:rPr lang="en-US" baseline="0" dirty="0" err="1"/>
              <a:t>bioA</a:t>
            </a:r>
            <a:r>
              <a:rPr lang="en-US" baseline="0" dirty="0"/>
              <a:t> genes, leading to reduced biotin, which leads to increased expression of biotin synthesis genes.</a:t>
            </a:r>
          </a:p>
          <a:p>
            <a:r>
              <a:rPr lang="en-US" baseline="0" dirty="0"/>
              <a:t>	-futile upregulation</a:t>
            </a:r>
          </a:p>
          <a:p>
            <a:r>
              <a:rPr lang="en-US" baseline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9814-5215-BB46-9248-9DAFB96F4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 biosynthesis genes are impacted</a:t>
            </a:r>
            <a:r>
              <a:rPr lang="en-US" baseline="0" dirty="0"/>
              <a:t> by low PLP, which may lead to low cysteine, but also serine is high which will lead to high o-acetyl-L-serine which up-regulates the cysteine pathway.</a:t>
            </a:r>
          </a:p>
          <a:p>
            <a:r>
              <a:rPr lang="en-US" baseline="0" dirty="0"/>
              <a:t>	-combination of futile upregulation</a:t>
            </a:r>
          </a:p>
          <a:p>
            <a:r>
              <a:rPr lang="en-US" baseline="0" dirty="0"/>
              <a:t>	-upregulated response to other metabolite accumulation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9814-5215-BB46-9248-9DAFB96F4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</a:t>
            </a:r>
            <a:r>
              <a:rPr lang="en-US" baseline="0" dirty="0"/>
              <a:t> is high… and it’s the product of this </a:t>
            </a:r>
            <a:r>
              <a:rPr lang="en-US" baseline="0" dirty="0" err="1"/>
              <a:t>reation</a:t>
            </a:r>
            <a:r>
              <a:rPr lang="en-US" baseline="0" dirty="0"/>
              <a:t>. This reaction may be going in reverse and working against a gradient? </a:t>
            </a:r>
          </a:p>
          <a:p>
            <a:r>
              <a:rPr lang="en-US" baseline="0" dirty="0"/>
              <a:t>	-network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9814-5215-BB46-9248-9DAFB96F4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-Low</a:t>
            </a:r>
            <a:r>
              <a:rPr lang="en-US" baseline="0" dirty="0"/>
              <a:t> PLP impacts </a:t>
            </a:r>
            <a:r>
              <a:rPr lang="en-US" baseline="0" dirty="0" err="1"/>
              <a:t>speF</a:t>
            </a:r>
            <a:r>
              <a:rPr lang="en-US" baseline="0" dirty="0"/>
              <a:t>, leading to decreased putrescine and increased ornithine, and then futile upregulation to attempt to balance the effect</a:t>
            </a:r>
          </a:p>
          <a:p>
            <a:r>
              <a:rPr lang="en-US" baseline="0" dirty="0"/>
              <a:t>	-futile upregulation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9814-5215-BB46-9248-9DAFB96F4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Regulation of this gene is</a:t>
            </a:r>
            <a:r>
              <a:rPr lang="en-US" baseline="0" dirty="0"/>
              <a:t> different and we can’t explain…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9814-5215-BB46-9248-9DAFB96F4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Guanine and</a:t>
            </a:r>
            <a:r>
              <a:rPr lang="en-US" baseline="0" dirty="0"/>
              <a:t> </a:t>
            </a:r>
            <a:r>
              <a:rPr lang="en-US" baseline="0" dirty="0" err="1"/>
              <a:t>PurR</a:t>
            </a:r>
            <a:r>
              <a:rPr lang="en-US" baseline="0" dirty="0"/>
              <a:t> are low… so these should be overexpressed…</a:t>
            </a:r>
          </a:p>
          <a:p>
            <a:r>
              <a:rPr lang="en-US" baseline="0" dirty="0"/>
              <a:t>	down regulation -&gt; flux is down</a:t>
            </a:r>
          </a:p>
          <a:p>
            <a:endParaRPr lang="en-US" baseline="0" dirty="0"/>
          </a:p>
          <a:p>
            <a:r>
              <a:rPr lang="en-US" baseline="0" dirty="0"/>
              <a:t>Exploring glucose </a:t>
            </a:r>
            <a:r>
              <a:rPr lang="en-US" baseline="0" dirty="0" err="1"/>
              <a:t>fluxotype</a:t>
            </a:r>
            <a:r>
              <a:rPr lang="en-US" baseline="0" dirty="0"/>
              <a:t> of E. coli y-</a:t>
            </a:r>
            <a:r>
              <a:rPr lang="en-US" baseline="0" dirty="0" err="1"/>
              <a:t>ome</a:t>
            </a:r>
            <a:r>
              <a:rPr lang="en-US" baseline="0" dirty="0"/>
              <a:t> using high-throughput </a:t>
            </a:r>
            <a:r>
              <a:rPr lang="en-US" baseline="0" dirty="0" err="1"/>
              <a:t>fluxomics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9814-5215-BB46-9248-9DAFB96F4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9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9814-5215-BB46-9248-9DAFB96F4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C4B7-ECAE-897F-AA4D-C8AE31B7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B1C3C-0684-E832-D4B4-CA8F3DB07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2577-AE4D-11D4-5B3E-6742602F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DB8C-72AD-D9AE-3D49-7488F488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1C34-AF86-750C-4855-3F7266EA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2C69-3660-FF5A-4EB0-EFB9D96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B1502-F3CF-573E-5635-48087D61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1BEA-A7DC-EAF8-D3DB-23473430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57D4-07AB-A40E-C619-1E83D181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B3E0-461C-33A0-4BE0-9B0F4DAB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5C6F0-BF79-9C41-3D4D-C0D358FDD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FF500-C0B6-CFB6-E3E9-193BB069F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98CA-8938-A525-C664-BC67324C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D72C-37E3-E71A-5F8D-3B1D78A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2407-04BC-5592-15E8-D31D2BF4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0CC1-BEA0-E1EC-B89F-10633462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FB0B-D410-7DBF-D43A-6F953CF7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CF6D-AC68-2583-2451-F4BD28BA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1625-EA85-D8D0-2D5D-AC7D761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35842-06B3-4DCE-C6FD-1F873644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E529-896C-7142-A748-092B1778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B430F-F966-479C-C6C1-A85E0A88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69E8-208A-5F31-8D43-CFDD26F1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BD4E-047F-77E5-D947-0C3C09E3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42DE-D865-7011-0EAC-5941F3EB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91DD-DCF6-2E7C-C25E-048A74FF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A2CB-F7AE-55C3-86DA-7CBDD821D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9890E-0BD7-5BA0-75E9-FDF391F35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95E-F67E-426C-B726-5DE8A243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870BE-A474-6D58-C04A-8D2F8F1B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EE6E-8AA3-FA57-34C5-38C6FEE9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7310-4BE0-AC0D-230E-B853914D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760E9-9DCE-1450-1755-FAF427BB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1CFE8-4FB5-CEA2-C475-06C341C38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D1991-7EB2-A62F-D7D4-99A3D4A07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DC418-C159-F977-4050-9937328D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04AF3-CF5F-EC75-2CC7-F851833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8217F-46F5-3D45-47BF-AE7729B6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2F4BC-7291-D8EC-1720-648F6E37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375B-DD53-02BF-A157-D8AAC6E8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F3393-7645-B66D-442E-8709F8CC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34EBF-79FD-9C16-C395-9DC32C4A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F8C54-7F79-11D0-D97F-18882DF9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20CAF-F48C-2A35-50D6-C13115F5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60A3E-6F58-419B-1981-ED210D0A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95F30-73CE-289E-3154-49AE0974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DE77-286B-C7D4-F895-AB40776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8E2D-943C-62A1-32D2-17D24D63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19F89-4B91-5E31-F922-37CCB08DB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BE38-2138-086F-7710-3BFDA8BB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408E-BFB7-3A74-5C5B-B9A46721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1822-8578-8AF6-ABD4-7FBD7F8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F7B0-880B-2BE1-36CD-4682BC06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B36B5-794C-6B64-91F6-5BF219DEA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1B138-13EE-5FBF-1A4E-5FFFC433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C7547-F42F-D82F-00CB-669CFCD8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B79B8-E450-145F-F550-A2BEA7A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7B1F-4489-4939-C2E6-F8768450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056FF-DDE2-2BB9-7B1C-C41A4F4C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4228-58A1-6A97-7ADF-6F11D6B2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BF8B-376B-A571-8ECB-7F90ADEBD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4176-2A48-964B-8B8A-5D114D642CC9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63B6-6F9A-1271-F0A2-31A21D78C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6F8F-8BF3-E474-632B-70794ECB2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76AB-6F6B-A949-82FB-8EFD9D1C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9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1662-1BB2-A1B0-A867-D3E0CE59E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PN limitation data explanations/reasoning for Chris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9D392-80E7-7BA1-44D4-1C4A6FEBC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Friday April 29, 2022</a:t>
            </a:r>
          </a:p>
        </p:txBody>
      </p:sp>
    </p:spTree>
    <p:extLst>
      <p:ext uri="{BB962C8B-B14F-4D97-AF65-F5344CB8AC3E}">
        <p14:creationId xmlns:p14="http://schemas.microsoft.com/office/powerpoint/2010/main" val="4899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1B76-67F6-3899-F666-688DA0EA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2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F6127-36B6-5DCB-99E1-7F2BAD48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066"/>
            <a:ext cx="12192000" cy="349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CC60A9-A890-C488-25D9-D7F394CF031C}"/>
              </a:ext>
            </a:extLst>
          </p:cNvPr>
          <p:cNvSpPr txBox="1"/>
          <p:nvPr/>
        </p:nvSpPr>
        <p:spPr>
          <a:xfrm>
            <a:off x="0" y="1182354"/>
            <a:ext cx="11057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Idea: regulation of </a:t>
            </a:r>
            <a:r>
              <a:rPr lang="en-US" i="1" dirty="0" err="1"/>
              <a:t>metF</a:t>
            </a:r>
            <a:r>
              <a:rPr lang="en-US" dirty="0"/>
              <a:t> depends on SAM pools </a:t>
            </a:r>
            <a:r>
              <a:rPr lang="en-US" dirty="0">
                <a:sym typeface="Wingdings" pitchFamily="2" charset="2"/>
              </a:rPr>
              <a:t> SAM pools depend on PLP (due to PLP-dependent enzyme </a:t>
            </a:r>
            <a:r>
              <a:rPr lang="en-US" dirty="0" err="1">
                <a:sym typeface="Wingdings" pitchFamily="2" charset="2"/>
              </a:rPr>
              <a:t>MetC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Increase in SAM levels  Decrease in </a:t>
            </a:r>
            <a:r>
              <a:rPr lang="en-US" i="1" dirty="0" err="1">
                <a:sym typeface="Wingdings" pitchFamily="2" charset="2"/>
              </a:rPr>
              <a:t>metF</a:t>
            </a:r>
            <a:r>
              <a:rPr lang="en-US" dirty="0">
                <a:sym typeface="Wingdings" pitchFamily="2" charset="2"/>
              </a:rPr>
              <a:t>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Decrease in SAM levels  Increase in </a:t>
            </a:r>
            <a:r>
              <a:rPr lang="en-US" i="1" dirty="0" err="1">
                <a:sym typeface="Wingdings" pitchFamily="2" charset="2"/>
              </a:rPr>
              <a:t>metF</a:t>
            </a:r>
            <a:r>
              <a:rPr lang="en-US" dirty="0">
                <a:sym typeface="Wingdings" pitchFamily="2" charset="2"/>
              </a:rPr>
              <a:t> expression (PN limitation)</a:t>
            </a: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A5670D6-C5C3-232C-F43A-0FEDFB238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21" y="2239723"/>
            <a:ext cx="6388100" cy="172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777AEA-0759-6CD4-9D60-EF797FA1E563}"/>
              </a:ext>
            </a:extLst>
          </p:cNvPr>
          <p:cNvSpPr txBox="1"/>
          <p:nvPr/>
        </p:nvSpPr>
        <p:spPr>
          <a:xfrm>
            <a:off x="567146" y="3845492"/>
            <a:ext cx="792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would suggest SAM levels are down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>
                <a:sym typeface="Wingdings" pitchFamily="2" charset="2"/>
              </a:rPr>
              <a:t>SAM levels are dependent on L-Met levels, which are dependent on L-</a:t>
            </a:r>
            <a:r>
              <a:rPr lang="en-US" dirty="0" err="1">
                <a:sym typeface="Wingdings" pitchFamily="2" charset="2"/>
              </a:rPr>
              <a:t>Cys</a:t>
            </a:r>
            <a:r>
              <a:rPr lang="en-US" dirty="0">
                <a:sym typeface="Wingdings" pitchFamily="2" charset="2"/>
              </a:rPr>
              <a:t> pathway</a:t>
            </a:r>
            <a:endParaRPr lang="en-US" dirty="0"/>
          </a:p>
        </p:txBody>
      </p:sp>
      <p:pic>
        <p:nvPicPr>
          <p:cNvPr id="10" name="Picture 9" descr="Diagram, timeline&#10;&#10;Description automatically generated">
            <a:extLst>
              <a:ext uri="{FF2B5EF4-FFF2-40B4-BE49-F238E27FC236}">
                <a16:creationId xmlns:a16="http://schemas.microsoft.com/office/drawing/2014/main" id="{A4115103-75C3-7823-51B1-0BEE9BDFB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39" y="4828782"/>
            <a:ext cx="6209256" cy="1908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D80B8-20BE-C9B5-66E8-93FBA833D7E9}"/>
              </a:ext>
            </a:extLst>
          </p:cNvPr>
          <p:cNvSpPr txBox="1"/>
          <p:nvPr/>
        </p:nvSpPr>
        <p:spPr>
          <a:xfrm>
            <a:off x="6095999" y="4556806"/>
            <a:ext cx="5933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 to reason:</a:t>
            </a:r>
          </a:p>
          <a:p>
            <a:pPr marL="342900" indent="-342900">
              <a:buAutoNum type="arabicPeriod"/>
            </a:pPr>
            <a:r>
              <a:rPr lang="en-US" dirty="0"/>
              <a:t>Several PLP-DE’s are involved in AA biosynthesis</a:t>
            </a:r>
          </a:p>
          <a:p>
            <a:pPr marL="342900" indent="-342900">
              <a:buAutoNum type="arabicPeriod"/>
            </a:pPr>
            <a:r>
              <a:rPr lang="en-US" dirty="0"/>
              <a:t>We would predict L-Met would be down, but it’s increased</a:t>
            </a:r>
          </a:p>
          <a:p>
            <a:pPr marL="342900" indent="-342900">
              <a:buAutoNum type="arabicPeriod"/>
            </a:pPr>
            <a:r>
              <a:rPr lang="en-US" i="1" dirty="0" err="1"/>
              <a:t>metK</a:t>
            </a:r>
            <a:r>
              <a:rPr lang="en-US" dirty="0"/>
              <a:t> expression doesn’t change; </a:t>
            </a:r>
            <a:r>
              <a:rPr lang="en-US" i="1" dirty="0" err="1"/>
              <a:t>metJ</a:t>
            </a:r>
            <a:r>
              <a:rPr lang="en-US" dirty="0"/>
              <a:t> expression decreases </a:t>
            </a:r>
            <a:r>
              <a:rPr lang="en-US" dirty="0">
                <a:sym typeface="Wingdings" pitchFamily="2" charset="2"/>
              </a:rPr>
              <a:t> difficult to reason why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678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1B76-67F6-3899-F666-688DA0EA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2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BioF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D80B8-20BE-C9B5-66E8-93FBA833D7E9}"/>
              </a:ext>
            </a:extLst>
          </p:cNvPr>
          <p:cNvSpPr txBox="1"/>
          <p:nvPr/>
        </p:nvSpPr>
        <p:spPr>
          <a:xfrm>
            <a:off x="7505700" y="4105869"/>
            <a:ext cx="4686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Reasoning:</a:t>
            </a:r>
          </a:p>
          <a:p>
            <a:pPr marL="342900" indent="-342900">
              <a:buAutoNum type="arabicPeriod"/>
            </a:pPr>
            <a:r>
              <a:rPr lang="en-US" dirty="0"/>
              <a:t>2 PLP-DEs are involved in biotin biosynthesis</a:t>
            </a:r>
          </a:p>
          <a:p>
            <a:pPr marL="800100" lvl="1" indent="-342900">
              <a:buAutoNum type="arabicPeriod"/>
            </a:pPr>
            <a:r>
              <a:rPr lang="en-US" dirty="0"/>
              <a:t>When PN is low, biotin levels should be low</a:t>
            </a:r>
          </a:p>
          <a:p>
            <a:r>
              <a:rPr lang="en-US" dirty="0"/>
              <a:t>When Biotin is low </a:t>
            </a:r>
            <a:r>
              <a:rPr lang="en-US" i="1" dirty="0" err="1"/>
              <a:t>bioF</a:t>
            </a:r>
            <a:r>
              <a:rPr lang="en-US" dirty="0"/>
              <a:t> and </a:t>
            </a:r>
            <a:r>
              <a:rPr lang="en-US" i="1" dirty="0" err="1"/>
              <a:t>bioA</a:t>
            </a:r>
            <a:r>
              <a:rPr lang="en-US" dirty="0"/>
              <a:t> are not repressed, so will have increased expression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794D9-FF54-C25D-89BE-8CFBBF9F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93"/>
            <a:ext cx="12282189" cy="511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52DFB-59D7-1BDF-99B1-944711756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89121"/>
            <a:ext cx="12192000" cy="85725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CC5BAEC-F785-B162-AC71-33151E075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31931"/>
            <a:ext cx="7505700" cy="17907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D476887-B167-1893-6F42-E78FDA9F4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4754519"/>
            <a:ext cx="7175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1B76-67F6-3899-F666-688DA0EA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2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Cys</a:t>
            </a:r>
            <a:r>
              <a:rPr lang="en-US" dirty="0"/>
              <a:t> genes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D80B8-20BE-C9B5-66E8-93FBA833D7E9}"/>
              </a:ext>
            </a:extLst>
          </p:cNvPr>
          <p:cNvSpPr txBox="1"/>
          <p:nvPr/>
        </p:nvSpPr>
        <p:spPr>
          <a:xfrm>
            <a:off x="319936" y="5270789"/>
            <a:ext cx="11214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Reasoning:</a:t>
            </a:r>
          </a:p>
          <a:p>
            <a:r>
              <a:rPr lang="en-US" dirty="0"/>
              <a:t>High serine levels (metabolomics), could lead to high O-acetyl-L-serine </a:t>
            </a:r>
            <a:r>
              <a:rPr lang="en-US" dirty="0">
                <a:sym typeface="Wingdings" pitchFamily="2" charset="2"/>
              </a:rPr>
              <a:t> which would lead to increased expression of </a:t>
            </a:r>
            <a:r>
              <a:rPr lang="en-US" i="1" dirty="0" err="1">
                <a:sym typeface="Wingdings" pitchFamily="2" charset="2"/>
              </a:rPr>
              <a:t>cys</a:t>
            </a:r>
            <a:r>
              <a:rPr lang="en-US" dirty="0">
                <a:sym typeface="Wingdings" pitchFamily="2" charset="2"/>
              </a:rPr>
              <a:t> genes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2C7C9-9B01-6E49-E919-77D47569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81604"/>
            <a:ext cx="12192000" cy="102552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B812E25-BDC1-A8D6-31F3-9749D227E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06" y="2056614"/>
            <a:ext cx="5804215" cy="1343471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25D1D39-DE34-2C63-B121-E791E1478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9570"/>
            <a:ext cx="8291735" cy="14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3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CA8-4FB8-4BB6-9D54-1EDC9DC9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358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AlaC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(PEP and sugar-phosphate stress)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6BA1B-39A9-445A-8F39-D25C24BAEE99}"/>
              </a:ext>
            </a:extLst>
          </p:cNvPr>
          <p:cNvSpPr txBox="1"/>
          <p:nvPr/>
        </p:nvSpPr>
        <p:spPr>
          <a:xfrm>
            <a:off x="127000" y="4261902"/>
            <a:ext cx="1161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jhljhkh</a:t>
            </a:r>
            <a:endParaRPr lang="en-US" dirty="0"/>
          </a:p>
        </p:txBody>
      </p:sp>
      <p:pic>
        <p:nvPicPr>
          <p:cNvPr id="6" name="Picture 5" descr="Map&#10;&#10;Description automatically generated with medium confidence">
            <a:extLst>
              <a:ext uri="{FF2B5EF4-FFF2-40B4-BE49-F238E27FC236}">
                <a16:creationId xmlns:a16="http://schemas.microsoft.com/office/drawing/2014/main" id="{2EB10936-A993-B6CC-0688-31F92BA7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02" y="4519490"/>
            <a:ext cx="4538597" cy="233475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EF6A4B7-F997-D562-3D3B-874B989D2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1101150"/>
            <a:ext cx="5969000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592073-169C-0687-11B2-C51BB04A5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03583"/>
            <a:ext cx="12192000" cy="349250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737C52-CD04-D75D-500D-75CABC2FF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67944"/>
            <a:ext cx="12192000" cy="2349441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98F4E44-6919-D5B2-6A28-08818F487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250" y="1097845"/>
            <a:ext cx="5016500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5849FE-681C-1BE8-8CB2-4F39656F76F4}"/>
              </a:ext>
            </a:extLst>
          </p:cNvPr>
          <p:cNvSpPr txBox="1"/>
          <p:nvPr/>
        </p:nvSpPr>
        <p:spPr>
          <a:xfrm>
            <a:off x="99078" y="5247153"/>
            <a:ext cx="74552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Glucose 6-P is a little high (ns)</a:t>
            </a:r>
          </a:p>
          <a:p>
            <a:r>
              <a:rPr lang="en-US" dirty="0"/>
              <a:t>PEP is high (very)</a:t>
            </a:r>
          </a:p>
          <a:p>
            <a:r>
              <a:rPr lang="en-US" dirty="0"/>
              <a:t>Glucose is low (very)</a:t>
            </a:r>
          </a:p>
          <a:p>
            <a:r>
              <a:rPr lang="en-US" dirty="0"/>
              <a:t>Glutamate is high (very)</a:t>
            </a:r>
          </a:p>
          <a:p>
            <a:r>
              <a:rPr lang="en-US" dirty="0">
                <a:sym typeface="Wingdings" pitchFamily="2" charset="2"/>
              </a:rPr>
              <a:t> Difficult to reason which direction </a:t>
            </a:r>
            <a:r>
              <a:rPr lang="en-US" dirty="0" err="1">
                <a:sym typeface="Wingdings" pitchFamily="2" charset="2"/>
              </a:rPr>
              <a:t>SgrR</a:t>
            </a:r>
            <a:r>
              <a:rPr lang="en-US" dirty="0">
                <a:sym typeface="Wingdings" pitchFamily="2" charset="2"/>
              </a:rPr>
              <a:t> regulation would/wouldn’t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0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CA8-4FB8-4BB6-9D54-1EDC9DC9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358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genes (putrescine)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6BA1B-39A9-445A-8F39-D25C24BAEE99}"/>
              </a:ext>
            </a:extLst>
          </p:cNvPr>
          <p:cNvSpPr txBox="1"/>
          <p:nvPr/>
        </p:nvSpPr>
        <p:spPr>
          <a:xfrm>
            <a:off x="0" y="566678"/>
            <a:ext cx="1161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9F0E-8D66-EA61-D953-583709BB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" y="1432865"/>
            <a:ext cx="12192000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5D9660-AE9E-86B0-BCCE-FE117BE6ECD2}"/>
              </a:ext>
            </a:extLst>
          </p:cNvPr>
          <p:cNvSpPr txBox="1"/>
          <p:nvPr/>
        </p:nvSpPr>
        <p:spPr>
          <a:xfrm>
            <a:off x="10034" y="4623997"/>
            <a:ext cx="7413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SpeF</a:t>
            </a:r>
            <a:endParaRPr lang="en-US" dirty="0"/>
          </a:p>
          <a:p>
            <a:r>
              <a:rPr lang="en-US" dirty="0"/>
              <a:t>PLP-dependent enzyme</a:t>
            </a:r>
          </a:p>
          <a:p>
            <a:r>
              <a:rPr lang="en-US" dirty="0"/>
              <a:t>We see the substrate (ornithine) go up and the product (putrescine) go down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8D62B9-6590-0B49-F8AA-989B1E18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27" y="5714061"/>
            <a:ext cx="3822700" cy="419100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22D74C-1585-55B7-38B8-8F89F8087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" y="2373482"/>
            <a:ext cx="12192000" cy="219182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0100CBAB-A65B-4D2F-81DD-C0BD2E3C3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301" y="22003"/>
            <a:ext cx="5363299" cy="1351300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8FB557-CC34-818E-AE44-894E77285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3950" y="4605073"/>
            <a:ext cx="3977397" cy="21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CA8-4FB8-4BB6-9D54-1EDC9DC9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358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genes (putrescine)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6BA1B-39A9-445A-8F39-D25C24BAEE99}"/>
              </a:ext>
            </a:extLst>
          </p:cNvPr>
          <p:cNvSpPr txBox="1"/>
          <p:nvPr/>
        </p:nvSpPr>
        <p:spPr>
          <a:xfrm>
            <a:off x="0" y="566678"/>
            <a:ext cx="1161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9F0E-8D66-EA61-D953-583709BB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" y="1043758"/>
            <a:ext cx="12192000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5D9660-AE9E-86B0-BCCE-FE117BE6ECD2}"/>
              </a:ext>
            </a:extLst>
          </p:cNvPr>
          <p:cNvSpPr txBox="1"/>
          <p:nvPr/>
        </p:nvSpPr>
        <p:spPr>
          <a:xfrm>
            <a:off x="10034" y="4199426"/>
            <a:ext cx="5517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SpeC</a:t>
            </a:r>
            <a:r>
              <a:rPr lang="en-US" dirty="0"/>
              <a:t> expression is down</a:t>
            </a:r>
          </a:p>
          <a:p>
            <a:r>
              <a:rPr lang="en-US" dirty="0"/>
              <a:t> - Putrescine and spermidine are low… this suggests that:</a:t>
            </a:r>
          </a:p>
          <a:p>
            <a:pPr marL="342900" indent="-342900">
              <a:buAutoNum type="arabicPeriod"/>
            </a:pPr>
            <a:r>
              <a:rPr lang="en-US" dirty="0" err="1"/>
              <a:t>ppGpp</a:t>
            </a:r>
            <a:r>
              <a:rPr lang="en-US" dirty="0"/>
              <a:t> could be high</a:t>
            </a:r>
          </a:p>
          <a:p>
            <a:pPr marL="342900" indent="-342900">
              <a:buAutoNum type="arabicPeriod"/>
            </a:pPr>
            <a:r>
              <a:rPr lang="en-US" dirty="0"/>
              <a:t>It’s cAMP-CRP related regulation</a:t>
            </a:r>
          </a:p>
          <a:p>
            <a:endParaRPr lang="en-US" dirty="0"/>
          </a:p>
          <a:p>
            <a:r>
              <a:rPr lang="en-US" dirty="0"/>
              <a:t>Can’t reason at this stage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8D62B9-6590-0B49-F8AA-989B1E18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28" y="6231426"/>
            <a:ext cx="3822700" cy="419100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8FB557-CC34-818E-AE44-894E77285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975" y="4465844"/>
            <a:ext cx="3977397" cy="216296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E215959-D0E9-10EC-629E-B655FC3B0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67426"/>
            <a:ext cx="7378700" cy="2032000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BCF4DE-E0E2-FC8A-A212-9FD2E91B1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123" y="2279111"/>
            <a:ext cx="4737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3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CA8-4FB8-4BB6-9D54-1EDC9DC9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498893" cy="50358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 gene expression is significantly decreased during PN limitation (same conditions as above)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6BA1B-39A9-445A-8F39-D25C24BAEE99}"/>
              </a:ext>
            </a:extLst>
          </p:cNvPr>
          <p:cNvSpPr txBox="1"/>
          <p:nvPr/>
        </p:nvSpPr>
        <p:spPr>
          <a:xfrm>
            <a:off x="55948" y="2176026"/>
            <a:ext cx="4134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Guanine is low; </a:t>
            </a:r>
            <a:r>
              <a:rPr lang="en-US" i="1" dirty="0" err="1"/>
              <a:t>purR</a:t>
            </a:r>
            <a:r>
              <a:rPr lang="en-US" dirty="0"/>
              <a:t> is low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Would expect expression of other </a:t>
            </a:r>
            <a:r>
              <a:rPr lang="en-US" i="1" dirty="0" err="1">
                <a:sym typeface="Wingdings" pitchFamily="2" charset="2"/>
              </a:rPr>
              <a:t>pur</a:t>
            </a:r>
            <a:r>
              <a:rPr lang="en-US" dirty="0">
                <a:sym typeface="Wingdings" pitchFamily="2" charset="2"/>
              </a:rPr>
              <a:t> genes to go up, but it goes down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Can’t reason this yet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F08A0E-A25D-AF4C-DD1C-40893139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661"/>
            <a:ext cx="12192000" cy="1085850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EA386E5-19F7-7A21-5B3A-9F2B69D01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43" y="1914742"/>
            <a:ext cx="6464300" cy="16256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94A902A-3F84-0CB5-4AC5-823D1C1C2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060" y="3738618"/>
            <a:ext cx="6908189" cy="16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3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68F3-9FF5-2130-246B-336552CA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458"/>
          </a:xfrm>
        </p:spPr>
        <p:txBody>
          <a:bodyPr>
            <a:normAutofit/>
          </a:bodyPr>
          <a:lstStyle/>
          <a:p>
            <a:r>
              <a:rPr lang="en-US" sz="2000" dirty="0"/>
              <a:t>Down the line we should compare what happens in this paper to what we see in the model (</a:t>
            </a:r>
            <a:r>
              <a:rPr lang="en-US" sz="2000" i="1" dirty="0" err="1"/>
              <a:t>ydcSTUV</a:t>
            </a:r>
            <a:r>
              <a:rPr lang="en-US" sz="2000" dirty="0"/>
              <a:t> operon is PN transporter candidate genes)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66887D-E801-EEF8-D87B-673A0E60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498600"/>
            <a:ext cx="11112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8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543</Words>
  <Application>Microsoft Macintosh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PN limitation data explanations/reasoning for Chris</vt:lpstr>
      <vt:lpstr>MetF</vt:lpstr>
      <vt:lpstr>BioF</vt:lpstr>
      <vt:lpstr>Cys genes</vt:lpstr>
      <vt:lpstr>AlaC (PEP and sugar-phosphate stress)</vt:lpstr>
      <vt:lpstr>Spe genes (putrescine)</vt:lpstr>
      <vt:lpstr>Spe genes (putrescine)</vt:lpstr>
      <vt:lpstr>“Pur” gene expression is significantly decreased during PN limitation (same conditions as above)</vt:lpstr>
      <vt:lpstr>Down the line we should compare what happens in this paper to what we see in the model (ydcSTUV operon is PN transporter candidate genes)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 limitation data explanations/reasoning for Chris</dc:title>
  <dc:creator>Babor,Jill T</dc:creator>
  <cp:lastModifiedBy>Henry, Christopher S.</cp:lastModifiedBy>
  <cp:revision>2</cp:revision>
  <dcterms:created xsi:type="dcterms:W3CDTF">2022-04-29T14:41:35Z</dcterms:created>
  <dcterms:modified xsi:type="dcterms:W3CDTF">2022-05-04T04:31:56Z</dcterms:modified>
</cp:coreProperties>
</file>