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p:scale>
          <a:sx n="98" d="100"/>
          <a:sy n="98" d="100"/>
        </p:scale>
        <p:origin x="-3798" y="-17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Bowl of salad with fried rice, boiled eggs, and chopsticks"/>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5" name="Bowl with salmon cakes, salad, and hummus "/>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6" name="Bowl of pappardelle pasta with parsley butter, roasted hazelnuts, and shaved parmesan chees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bowl of salad with fried rice, boiled eggs, and chopsticks"/>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Avocados and limes"/>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Bowl with salmon cakes, salad, and hummus"/>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Bowl of pappardelle pasta with parsley butter, roasted hazelnuts, and shaved parmesan cheese"/>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Box 90"/>
          <p:cNvSpPr txBox="1"/>
          <p:nvPr/>
        </p:nvSpPr>
        <p:spPr>
          <a:xfrm>
            <a:off x="11511573" y="3171466"/>
            <a:ext cx="12607600" cy="99557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pPr algn="just" defTabSz="457200">
              <a:defRPr>
                <a:solidFill>
                  <a:srgbClr val="000000"/>
                </a:solidFill>
                <a:latin typeface="Arial"/>
                <a:ea typeface="Arial"/>
                <a:cs typeface="Arial"/>
                <a:sym typeface="Arial"/>
              </a:defRPr>
            </a:pPr>
            <a:r>
              <a:t>Extra notes:</a:t>
            </a:r>
          </a:p>
          <a:p>
            <a:pPr algn="just" defTabSz="457200">
              <a:defRPr>
                <a:solidFill>
                  <a:srgbClr val="000000"/>
                </a:solidFill>
                <a:latin typeface="Arial"/>
                <a:ea typeface="Arial"/>
                <a:cs typeface="Arial"/>
                <a:sym typeface="Arial"/>
              </a:defRPr>
            </a:pPr>
            <a:endParaRPr/>
          </a:p>
          <a:p>
            <a:pPr algn="just" defTabSz="457200">
              <a:defRPr>
                <a:solidFill>
                  <a:srgbClr val="000000"/>
                </a:solidFill>
                <a:latin typeface="Arial"/>
                <a:ea typeface="Arial"/>
                <a:cs typeface="Arial"/>
                <a:sym typeface="Arial"/>
              </a:defRPr>
            </a:pPr>
            <a:r>
              <a:t>We were able to precisely quantify each organism within a liquid coculture via two experimental methods, 1. fluorescence measurements and 2. temperature selective growth. </a:t>
            </a:r>
            <a:r>
              <a:rPr i="1"/>
              <a:t>E. coli </a:t>
            </a:r>
            <a:r>
              <a:t>were labeled with a red fluorescent protein while</a:t>
            </a:r>
            <a:r>
              <a:rPr i="1"/>
              <a:t> P. fluorescens </a:t>
            </a:r>
            <a:r>
              <a:t>were labeled with a green fluorescent protein via a transformed plasmid. By measuring both red and green fluorescence along with optical density we were able to approximate which biomass changes were due to </a:t>
            </a:r>
            <a:r>
              <a:rPr i="1"/>
              <a:t>E. coli </a:t>
            </a:r>
            <a:r>
              <a:t>or </a:t>
            </a:r>
            <a:r>
              <a:rPr i="1"/>
              <a:t>P. fluorescens </a:t>
            </a:r>
            <a:r>
              <a:t>over time.</a:t>
            </a:r>
          </a:p>
          <a:p>
            <a:pPr algn="just" defTabSz="457200">
              <a:defRPr>
                <a:solidFill>
                  <a:srgbClr val="000000"/>
                </a:solidFill>
                <a:latin typeface="Arial"/>
                <a:ea typeface="Arial"/>
                <a:cs typeface="Arial"/>
                <a:sym typeface="Arial"/>
              </a:defRPr>
            </a:pPr>
            <a:endParaRPr/>
          </a:p>
          <a:p>
            <a:pPr algn="just" defTabSz="457200">
              <a:defRPr>
                <a:solidFill>
                  <a:srgbClr val="000000"/>
                </a:solidFill>
                <a:latin typeface="Arial"/>
                <a:ea typeface="Arial"/>
                <a:cs typeface="Arial"/>
                <a:sym typeface="Arial"/>
              </a:defRPr>
            </a:pPr>
            <a:r>
              <a:t>Fluorescence can be difficult to calibrate due to changes in fluorescent protein expression under different growth conditions or states. To validate our fluorescent reporters we developed a temperature dependent growth assay based on each organism’s inherent physiology. </a:t>
            </a:r>
            <a:r>
              <a:rPr i="1"/>
              <a:t>E. coli</a:t>
            </a:r>
            <a:r>
              <a:t> grows at 37 degrees Celsius whereas </a:t>
            </a:r>
            <a:r>
              <a:rPr i="1"/>
              <a:t>P. fluorescens</a:t>
            </a:r>
            <a:r>
              <a:t> cannot, and </a:t>
            </a:r>
            <a:r>
              <a:rPr i="1"/>
              <a:t>P. fluorescens </a:t>
            </a:r>
            <a:r>
              <a:t>grows at 12 degrees Celsius whereas </a:t>
            </a:r>
            <a:r>
              <a:rPr i="1"/>
              <a:t>E. coli</a:t>
            </a:r>
            <a:r>
              <a:t> cannot. By incubating coculture samples at each temperature we were able to determine the exact ratio and quantity of each organism and validate the accuracy of fluorescence measurements. The green protein signal grows proportionally with </a:t>
            </a:r>
            <a:r>
              <a:rPr i="1"/>
              <a:t>P. fluorescens</a:t>
            </a:r>
            <a:r>
              <a:t>, but red protein signal suddenly increases when </a:t>
            </a:r>
            <a:r>
              <a:rPr i="1"/>
              <a:t>E. coli</a:t>
            </a:r>
            <a:r>
              <a:t> reach their stationary growth phase.</a:t>
            </a:r>
          </a:p>
        </p:txBody>
      </p:sp>
      <p:sp>
        <p:nvSpPr>
          <p:cNvPr id="152" name="Rounded Rectangle 86"/>
          <p:cNvSpPr/>
          <p:nvPr/>
        </p:nvSpPr>
        <p:spPr>
          <a:xfrm rot="19363945">
            <a:off x="650631" y="5253306"/>
            <a:ext cx="1257273" cy="443261"/>
          </a:xfrm>
          <a:prstGeom prst="roundRect">
            <a:avLst>
              <a:gd name="adj" fmla="val 43085"/>
            </a:avLst>
          </a:prstGeom>
          <a:solidFill>
            <a:srgbClr val="FF0000"/>
          </a:solidFill>
          <a:ln w="12700">
            <a:solidFill>
              <a:srgbClr val="000000"/>
            </a:solidFill>
            <a:miter/>
          </a:ln>
        </p:spPr>
        <p:txBody>
          <a:bodyPr lIns="45719" rIns="45719" anchor="ctr"/>
          <a:lstStyle/>
          <a:p>
            <a:pPr defTabSz="914400">
              <a:defRPr sz="1800">
                <a:solidFill>
                  <a:srgbClr val="FFFFFF"/>
                </a:solidFill>
                <a:latin typeface="Calibri"/>
                <a:ea typeface="Calibri"/>
                <a:cs typeface="Calibri"/>
                <a:sym typeface="Calibri"/>
              </a:defRPr>
            </a:pPr>
            <a:endParaRPr/>
          </a:p>
        </p:txBody>
      </p:sp>
      <p:sp>
        <p:nvSpPr>
          <p:cNvPr id="153" name="Rounded Rectangle 87"/>
          <p:cNvSpPr/>
          <p:nvPr/>
        </p:nvSpPr>
        <p:spPr>
          <a:xfrm rot="13210624">
            <a:off x="3608520" y="5175840"/>
            <a:ext cx="1158198" cy="415284"/>
          </a:xfrm>
          <a:prstGeom prst="roundRect">
            <a:avLst>
              <a:gd name="adj" fmla="val 42364"/>
            </a:avLst>
          </a:prstGeom>
          <a:solidFill>
            <a:srgbClr val="70AD47"/>
          </a:solidFill>
          <a:ln w="12700">
            <a:solidFill>
              <a:srgbClr val="000000"/>
            </a:solidFill>
            <a:miter/>
          </a:ln>
        </p:spPr>
        <p:txBody>
          <a:bodyPr lIns="45719" rIns="45719" anchor="ctr"/>
          <a:lstStyle/>
          <a:p>
            <a:pPr defTabSz="914400">
              <a:defRPr sz="1800">
                <a:solidFill>
                  <a:srgbClr val="FFFFFF"/>
                </a:solidFill>
                <a:latin typeface="Calibri"/>
                <a:ea typeface="Calibri"/>
                <a:cs typeface="Calibri"/>
                <a:sym typeface="Calibri"/>
              </a:defRPr>
            </a:pPr>
            <a:endParaRPr/>
          </a:p>
        </p:txBody>
      </p:sp>
      <p:sp>
        <p:nvSpPr>
          <p:cNvPr id="154" name="TextBox 90"/>
          <p:cNvSpPr txBox="1"/>
          <p:nvPr/>
        </p:nvSpPr>
        <p:spPr>
          <a:xfrm>
            <a:off x="2274797" y="4811750"/>
            <a:ext cx="1115550" cy="4104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defTabSz="914400">
              <a:defRPr>
                <a:solidFill>
                  <a:srgbClr val="000000"/>
                </a:solidFill>
                <a:latin typeface="Calibri"/>
                <a:ea typeface="Calibri"/>
                <a:cs typeface="Calibri"/>
                <a:sym typeface="Calibri"/>
              </a:defRPr>
            </a:lvl1pPr>
          </a:lstStyle>
          <a:p>
            <a:r>
              <a:t>Acetate</a:t>
            </a:r>
          </a:p>
        </p:txBody>
      </p:sp>
      <p:sp>
        <p:nvSpPr>
          <p:cNvPr id="155" name="TextBox 108"/>
          <p:cNvSpPr txBox="1"/>
          <p:nvPr/>
        </p:nvSpPr>
        <p:spPr>
          <a:xfrm>
            <a:off x="3135094" y="6074358"/>
            <a:ext cx="2105052" cy="4104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algn="l" defTabSz="914400">
              <a:defRPr i="1">
                <a:solidFill>
                  <a:srgbClr val="000000"/>
                </a:solidFill>
                <a:latin typeface="Calibri"/>
                <a:ea typeface="Calibri"/>
                <a:cs typeface="Calibri"/>
                <a:sym typeface="Calibri"/>
              </a:defRPr>
            </a:lvl1pPr>
          </a:lstStyle>
          <a:p>
            <a:r>
              <a:rPr dirty="0"/>
              <a:t>P. fluorescens</a:t>
            </a:r>
          </a:p>
        </p:txBody>
      </p:sp>
      <p:sp>
        <p:nvSpPr>
          <p:cNvPr id="156" name="TextBox 110"/>
          <p:cNvSpPr txBox="1"/>
          <p:nvPr/>
        </p:nvSpPr>
        <p:spPr>
          <a:xfrm>
            <a:off x="856823" y="6074358"/>
            <a:ext cx="930504" cy="4104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algn="l" defTabSz="914400">
              <a:defRPr i="1">
                <a:solidFill>
                  <a:srgbClr val="000000"/>
                </a:solidFill>
                <a:latin typeface="Calibri"/>
                <a:ea typeface="Calibri"/>
                <a:cs typeface="Calibri"/>
                <a:sym typeface="Calibri"/>
              </a:defRPr>
            </a:lvl1pPr>
          </a:lstStyle>
          <a:p>
            <a:r>
              <a:t>E. coli</a:t>
            </a:r>
          </a:p>
        </p:txBody>
      </p:sp>
      <p:sp>
        <p:nvSpPr>
          <p:cNvPr id="157" name="Oval 88"/>
          <p:cNvSpPr/>
          <p:nvPr/>
        </p:nvSpPr>
        <p:spPr>
          <a:xfrm>
            <a:off x="1634136" y="3847903"/>
            <a:ext cx="178096" cy="178096"/>
          </a:xfrm>
          <a:prstGeom prst="ellipse">
            <a:avLst/>
          </a:prstGeom>
          <a:solidFill>
            <a:srgbClr val="000000"/>
          </a:solidFill>
          <a:ln w="12700">
            <a:solidFill>
              <a:srgbClr val="000000"/>
            </a:solidFill>
            <a:miter/>
          </a:ln>
        </p:spPr>
        <p:txBody>
          <a:bodyPr lIns="45719" rIns="45719" anchor="ctr"/>
          <a:lstStyle/>
          <a:p>
            <a:pPr defTabSz="914400">
              <a:defRPr sz="1800">
                <a:solidFill>
                  <a:srgbClr val="FFFFFF"/>
                </a:solidFill>
                <a:latin typeface="Calibri"/>
                <a:ea typeface="Calibri"/>
                <a:cs typeface="Calibri"/>
                <a:sym typeface="Calibri"/>
              </a:defRPr>
            </a:pPr>
            <a:endParaRPr/>
          </a:p>
        </p:txBody>
      </p:sp>
      <p:sp>
        <p:nvSpPr>
          <p:cNvPr id="158" name="Oval 88"/>
          <p:cNvSpPr/>
          <p:nvPr/>
        </p:nvSpPr>
        <p:spPr>
          <a:xfrm>
            <a:off x="3899921" y="3847903"/>
            <a:ext cx="178097" cy="178096"/>
          </a:xfrm>
          <a:prstGeom prst="ellipse">
            <a:avLst/>
          </a:prstGeom>
          <a:solidFill>
            <a:srgbClr val="000000"/>
          </a:solidFill>
          <a:ln w="12700">
            <a:solidFill>
              <a:srgbClr val="000000"/>
            </a:solidFill>
            <a:miter/>
          </a:ln>
        </p:spPr>
        <p:txBody>
          <a:bodyPr lIns="45719" rIns="45719" anchor="ctr"/>
          <a:lstStyle/>
          <a:p>
            <a:pPr defTabSz="914400">
              <a:defRPr sz="1800">
                <a:solidFill>
                  <a:srgbClr val="FFFFFF"/>
                </a:solidFill>
                <a:latin typeface="Calibri"/>
                <a:ea typeface="Calibri"/>
                <a:cs typeface="Calibri"/>
                <a:sym typeface="Calibri"/>
              </a:defRPr>
            </a:pPr>
            <a:endParaRPr/>
          </a:p>
        </p:txBody>
      </p:sp>
      <p:sp>
        <p:nvSpPr>
          <p:cNvPr id="159" name="TextBox 90"/>
          <p:cNvSpPr txBox="1"/>
          <p:nvPr/>
        </p:nvSpPr>
        <p:spPr>
          <a:xfrm>
            <a:off x="1139177" y="3313354"/>
            <a:ext cx="1168014" cy="4104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algn="l" defTabSz="914400">
              <a:defRPr>
                <a:solidFill>
                  <a:srgbClr val="000000"/>
                </a:solidFill>
                <a:latin typeface="Calibri"/>
                <a:ea typeface="Calibri"/>
                <a:cs typeface="Calibri"/>
                <a:sym typeface="Calibri"/>
              </a:defRPr>
            </a:lvl1pPr>
          </a:lstStyle>
          <a:p>
            <a:r>
              <a:t>Maltose</a:t>
            </a:r>
          </a:p>
        </p:txBody>
      </p:sp>
      <p:sp>
        <p:nvSpPr>
          <p:cNvPr id="160" name="TextBox 90"/>
          <p:cNvSpPr txBox="1"/>
          <p:nvPr/>
        </p:nvSpPr>
        <p:spPr>
          <a:xfrm>
            <a:off x="3621389" y="3313354"/>
            <a:ext cx="735162" cy="4104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algn="l" defTabSz="914400">
              <a:defRPr>
                <a:solidFill>
                  <a:srgbClr val="000000"/>
                </a:solidFill>
                <a:latin typeface="Calibri"/>
                <a:ea typeface="Calibri"/>
                <a:cs typeface="Calibri"/>
                <a:sym typeface="Calibri"/>
              </a:defRPr>
            </a:lvl1pPr>
          </a:lstStyle>
          <a:p>
            <a:r>
              <a:t>4-HB</a:t>
            </a:r>
          </a:p>
        </p:txBody>
      </p:sp>
      <p:sp>
        <p:nvSpPr>
          <p:cNvPr id="176" name="Curved Connector 89"/>
          <p:cNvSpPr/>
          <p:nvPr/>
        </p:nvSpPr>
        <p:spPr>
          <a:xfrm>
            <a:off x="2147527" y="5238915"/>
            <a:ext cx="1370159" cy="50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38100">
            <a:solidFill>
              <a:srgbClr val="000000"/>
            </a:solidFill>
            <a:miter/>
            <a:tailEnd type="triangle"/>
          </a:ln>
        </p:spPr>
        <p:txBody>
          <a:bodyPr/>
          <a:lstStyle/>
          <a:p>
            <a:endParaRPr/>
          </a:p>
        </p:txBody>
      </p:sp>
      <p:sp>
        <p:nvSpPr>
          <p:cNvPr id="177" name="Connection Line"/>
          <p:cNvSpPr/>
          <p:nvPr/>
        </p:nvSpPr>
        <p:spPr>
          <a:xfrm>
            <a:off x="794102" y="3928073"/>
            <a:ext cx="704603" cy="1205924"/>
          </a:xfrm>
          <a:custGeom>
            <a:avLst/>
            <a:gdLst/>
            <a:ahLst/>
            <a:cxnLst>
              <a:cxn ang="0">
                <a:pos x="wd2" y="hd2"/>
              </a:cxn>
              <a:cxn ang="5400000">
                <a:pos x="wd2" y="hd2"/>
              </a:cxn>
              <a:cxn ang="10800000">
                <a:pos x="wd2" y="hd2"/>
              </a:cxn>
              <a:cxn ang="16200000">
                <a:pos x="wd2" y="hd2"/>
              </a:cxn>
            </a:cxnLst>
            <a:rect l="0" t="0" r="r" b="b"/>
            <a:pathLst>
              <a:path w="16878" h="21600" extrusionOk="0">
                <a:moveTo>
                  <a:pt x="6057" y="21600"/>
                </a:moveTo>
                <a:cubicBezTo>
                  <a:pt x="-4722" y="10179"/>
                  <a:pt x="-1115" y="2979"/>
                  <a:pt x="16878" y="0"/>
                </a:cubicBezTo>
              </a:path>
            </a:pathLst>
          </a:custGeom>
          <a:ln w="38100">
            <a:solidFill>
              <a:srgbClr val="000000"/>
            </a:solidFill>
            <a:miter/>
            <a:headEnd type="triangle"/>
          </a:ln>
        </p:spPr>
        <p:txBody>
          <a:bodyPr/>
          <a:lstStyle/>
          <a:p>
            <a:endParaRPr/>
          </a:p>
        </p:txBody>
      </p:sp>
      <p:sp>
        <p:nvSpPr>
          <p:cNvPr id="178" name="Connection Line"/>
          <p:cNvSpPr/>
          <p:nvPr/>
        </p:nvSpPr>
        <p:spPr>
          <a:xfrm>
            <a:off x="4163135" y="3928074"/>
            <a:ext cx="704603" cy="1205924"/>
          </a:xfrm>
          <a:custGeom>
            <a:avLst/>
            <a:gdLst/>
            <a:ahLst/>
            <a:cxnLst>
              <a:cxn ang="0">
                <a:pos x="wd2" y="hd2"/>
              </a:cxn>
              <a:cxn ang="5400000">
                <a:pos x="wd2" y="hd2"/>
              </a:cxn>
              <a:cxn ang="10800000">
                <a:pos x="wd2" y="hd2"/>
              </a:cxn>
              <a:cxn ang="16200000">
                <a:pos x="wd2" y="hd2"/>
              </a:cxn>
            </a:cxnLst>
            <a:rect l="0" t="0" r="r" b="b"/>
            <a:pathLst>
              <a:path w="16878" h="21600" extrusionOk="0">
                <a:moveTo>
                  <a:pt x="10821" y="21600"/>
                </a:moveTo>
                <a:cubicBezTo>
                  <a:pt x="21600" y="10179"/>
                  <a:pt x="17993" y="2979"/>
                  <a:pt x="0" y="0"/>
                </a:cubicBezTo>
              </a:path>
            </a:pathLst>
          </a:custGeom>
          <a:ln w="38100">
            <a:solidFill>
              <a:srgbClr val="000000"/>
            </a:solidFill>
            <a:miter/>
            <a:headEnd type="triangle"/>
          </a:ln>
        </p:spPr>
        <p:txBody>
          <a:bodyPr/>
          <a:lstStyle/>
          <a:p>
            <a:endParaRPr/>
          </a:p>
        </p:txBody>
      </p:sp>
      <p:sp>
        <p:nvSpPr>
          <p:cNvPr id="179" name="Connection Line"/>
          <p:cNvSpPr/>
          <p:nvPr/>
        </p:nvSpPr>
        <p:spPr>
          <a:xfrm>
            <a:off x="2157997" y="5245055"/>
            <a:ext cx="486861" cy="666080"/>
          </a:xfrm>
          <a:custGeom>
            <a:avLst/>
            <a:gdLst/>
            <a:ahLst/>
            <a:cxnLst>
              <a:cxn ang="0">
                <a:pos x="wd2" y="hd2"/>
              </a:cxn>
              <a:cxn ang="5400000">
                <a:pos x="wd2" y="hd2"/>
              </a:cxn>
              <a:cxn ang="10800000">
                <a:pos x="wd2" y="hd2"/>
              </a:cxn>
              <a:cxn ang="16200000">
                <a:pos x="wd2" y="hd2"/>
              </a:cxn>
            </a:cxnLst>
            <a:rect l="0" t="0" r="r" b="b"/>
            <a:pathLst>
              <a:path w="16200" h="21600" extrusionOk="0">
                <a:moveTo>
                  <a:pt x="0" y="0"/>
                </a:moveTo>
                <a:cubicBezTo>
                  <a:pt x="21571" y="7652"/>
                  <a:pt x="21600" y="14852"/>
                  <a:pt x="87" y="21600"/>
                </a:cubicBezTo>
              </a:path>
            </a:pathLst>
          </a:custGeom>
          <a:ln w="38100">
            <a:solidFill>
              <a:srgbClr val="000000"/>
            </a:solidFill>
            <a:miter lim="400000"/>
            <a:tailEnd type="stealth"/>
          </a:ln>
        </p:spPr>
        <p:txBody>
          <a:bodyPr/>
          <a:lstStyle/>
          <a:p>
            <a:endParaRPr/>
          </a:p>
        </p:txBody>
      </p:sp>
      <p:pic>
        <p:nvPicPr>
          <p:cNvPr id="165" name="Untitled (3).png" descr="Untitled (3).png"/>
          <p:cNvPicPr>
            <a:picLocks noChangeAspect="1"/>
          </p:cNvPicPr>
          <p:nvPr/>
        </p:nvPicPr>
        <p:blipFill>
          <a:blip r:embed="rId2"/>
          <a:srcRect l="26935" t="24617" r="57795" b="34715"/>
          <a:stretch>
            <a:fillRect/>
          </a:stretch>
        </p:blipFill>
        <p:spPr>
          <a:xfrm>
            <a:off x="5801597" y="4118273"/>
            <a:ext cx="1063386" cy="1982594"/>
          </a:xfrm>
          <a:custGeom>
            <a:avLst/>
            <a:gdLst/>
            <a:ahLst/>
            <a:cxnLst>
              <a:cxn ang="0">
                <a:pos x="wd2" y="hd2"/>
              </a:cxn>
              <a:cxn ang="5400000">
                <a:pos x="wd2" y="hd2"/>
              </a:cxn>
              <a:cxn ang="10800000">
                <a:pos x="wd2" y="hd2"/>
              </a:cxn>
              <a:cxn ang="16200000">
                <a:pos x="wd2" y="hd2"/>
              </a:cxn>
            </a:cxnLst>
            <a:rect l="0" t="0" r="r" b="b"/>
            <a:pathLst>
              <a:path w="21136" h="21305" extrusionOk="0">
                <a:moveTo>
                  <a:pt x="6240" y="0"/>
                </a:moveTo>
                <a:cubicBezTo>
                  <a:pt x="3746" y="7"/>
                  <a:pt x="1235" y="110"/>
                  <a:pt x="726" y="303"/>
                </a:cubicBezTo>
                <a:cubicBezTo>
                  <a:pt x="-217" y="659"/>
                  <a:pt x="-242" y="1295"/>
                  <a:pt x="655" y="1911"/>
                </a:cubicBezTo>
                <a:cubicBezTo>
                  <a:pt x="1309" y="2359"/>
                  <a:pt x="1334" y="2661"/>
                  <a:pt x="1334" y="8769"/>
                </a:cubicBezTo>
                <a:cubicBezTo>
                  <a:pt x="1334" y="16101"/>
                  <a:pt x="1371" y="16208"/>
                  <a:pt x="3803" y="16804"/>
                </a:cubicBezTo>
                <a:cubicBezTo>
                  <a:pt x="5554" y="17233"/>
                  <a:pt x="6772" y="17262"/>
                  <a:pt x="8330" y="16910"/>
                </a:cubicBezTo>
                <a:cubicBezTo>
                  <a:pt x="8967" y="16767"/>
                  <a:pt x="9570" y="16698"/>
                  <a:pt x="9679" y="16757"/>
                </a:cubicBezTo>
                <a:cubicBezTo>
                  <a:pt x="9789" y="16816"/>
                  <a:pt x="9884" y="17396"/>
                  <a:pt x="9884" y="18049"/>
                </a:cubicBezTo>
                <a:cubicBezTo>
                  <a:pt x="9884" y="19233"/>
                  <a:pt x="10489" y="20260"/>
                  <a:pt x="11446" y="20689"/>
                </a:cubicBezTo>
                <a:cubicBezTo>
                  <a:pt x="11709" y="20807"/>
                  <a:pt x="12506" y="21017"/>
                  <a:pt x="13213" y="21154"/>
                </a:cubicBezTo>
                <a:cubicBezTo>
                  <a:pt x="15473" y="21593"/>
                  <a:pt x="18153" y="21042"/>
                  <a:pt x="19193" y="19930"/>
                </a:cubicBezTo>
                <a:cubicBezTo>
                  <a:pt x="19728" y="19357"/>
                  <a:pt x="19792" y="18617"/>
                  <a:pt x="19792" y="12820"/>
                </a:cubicBezTo>
                <a:cubicBezTo>
                  <a:pt x="19793" y="6581"/>
                  <a:pt x="19819" y="6331"/>
                  <a:pt x="20478" y="6009"/>
                </a:cubicBezTo>
                <a:cubicBezTo>
                  <a:pt x="21327" y="5595"/>
                  <a:pt x="21358" y="4963"/>
                  <a:pt x="20549" y="4568"/>
                </a:cubicBezTo>
                <a:cubicBezTo>
                  <a:pt x="20067" y="4332"/>
                  <a:pt x="19024" y="4259"/>
                  <a:pt x="15674" y="4218"/>
                </a:cubicBezTo>
                <a:lnTo>
                  <a:pt x="11423" y="4167"/>
                </a:lnTo>
                <a:lnTo>
                  <a:pt x="11320" y="3135"/>
                </a:lnTo>
                <a:cubicBezTo>
                  <a:pt x="11246" y="2379"/>
                  <a:pt x="11359" y="2041"/>
                  <a:pt x="11746" y="1868"/>
                </a:cubicBezTo>
                <a:cubicBezTo>
                  <a:pt x="12461" y="1548"/>
                  <a:pt x="12417" y="577"/>
                  <a:pt x="11675" y="273"/>
                </a:cubicBezTo>
                <a:cubicBezTo>
                  <a:pt x="11212" y="83"/>
                  <a:pt x="8734" y="-7"/>
                  <a:pt x="6240" y="0"/>
                </a:cubicBezTo>
                <a:close/>
              </a:path>
            </a:pathLst>
          </a:custGeom>
          <a:ln w="12700">
            <a:miter lim="400000"/>
          </a:ln>
        </p:spPr>
      </p:pic>
      <p:pic>
        <p:nvPicPr>
          <p:cNvPr id="166" name="Untitled (8).png" descr="Untitled (8).png"/>
          <p:cNvPicPr>
            <a:picLocks noChangeAspect="1"/>
          </p:cNvPicPr>
          <p:nvPr/>
        </p:nvPicPr>
        <p:blipFill>
          <a:blip r:embed="rId3"/>
          <a:srcRect l="29096" t="16037" r="28745" b="12031"/>
          <a:stretch>
            <a:fillRect/>
          </a:stretch>
        </p:blipFill>
        <p:spPr>
          <a:xfrm>
            <a:off x="7088311" y="4157596"/>
            <a:ext cx="1384317" cy="1653378"/>
          </a:xfrm>
          <a:custGeom>
            <a:avLst/>
            <a:gdLst/>
            <a:ahLst/>
            <a:cxnLst>
              <a:cxn ang="0">
                <a:pos x="wd2" y="hd2"/>
              </a:cxn>
              <a:cxn ang="5400000">
                <a:pos x="wd2" y="hd2"/>
              </a:cxn>
              <a:cxn ang="10800000">
                <a:pos x="wd2" y="hd2"/>
              </a:cxn>
              <a:cxn ang="16200000">
                <a:pos x="wd2" y="hd2"/>
              </a:cxn>
            </a:cxnLst>
            <a:rect l="0" t="0" r="r" b="b"/>
            <a:pathLst>
              <a:path w="21563" h="21566" extrusionOk="0">
                <a:moveTo>
                  <a:pt x="10763" y="0"/>
                </a:moveTo>
                <a:cubicBezTo>
                  <a:pt x="8568" y="0"/>
                  <a:pt x="6755" y="251"/>
                  <a:pt x="4977" y="797"/>
                </a:cubicBezTo>
                <a:cubicBezTo>
                  <a:pt x="2352" y="1604"/>
                  <a:pt x="595" y="2895"/>
                  <a:pt x="99" y="4385"/>
                </a:cubicBezTo>
                <a:cubicBezTo>
                  <a:pt x="17" y="4630"/>
                  <a:pt x="0" y="5750"/>
                  <a:pt x="0" y="10809"/>
                </a:cubicBezTo>
                <a:cubicBezTo>
                  <a:pt x="0" y="17562"/>
                  <a:pt x="-22" y="17170"/>
                  <a:pt x="439" y="17901"/>
                </a:cubicBezTo>
                <a:cubicBezTo>
                  <a:pt x="1693" y="19887"/>
                  <a:pt x="5362" y="21348"/>
                  <a:pt x="9588" y="21545"/>
                </a:cubicBezTo>
                <a:cubicBezTo>
                  <a:pt x="10772" y="21600"/>
                  <a:pt x="12771" y="21540"/>
                  <a:pt x="13495" y="21426"/>
                </a:cubicBezTo>
                <a:cubicBezTo>
                  <a:pt x="15437" y="21120"/>
                  <a:pt x="16581" y="20829"/>
                  <a:pt x="17736" y="20360"/>
                </a:cubicBezTo>
                <a:cubicBezTo>
                  <a:pt x="19400" y="19683"/>
                  <a:pt x="20562" y="18833"/>
                  <a:pt x="21136" y="17864"/>
                </a:cubicBezTo>
                <a:cubicBezTo>
                  <a:pt x="21578" y="17118"/>
                  <a:pt x="21563" y="17381"/>
                  <a:pt x="21563" y="10778"/>
                </a:cubicBezTo>
                <a:cubicBezTo>
                  <a:pt x="21563" y="5493"/>
                  <a:pt x="21549" y="4712"/>
                  <a:pt x="21451" y="4395"/>
                </a:cubicBezTo>
                <a:cubicBezTo>
                  <a:pt x="21107" y="3282"/>
                  <a:pt x="20017" y="2251"/>
                  <a:pt x="18360" y="1465"/>
                </a:cubicBezTo>
                <a:cubicBezTo>
                  <a:pt x="17875" y="1235"/>
                  <a:pt x="16640" y="776"/>
                  <a:pt x="16228" y="673"/>
                </a:cubicBezTo>
                <a:cubicBezTo>
                  <a:pt x="14159" y="158"/>
                  <a:pt x="12862" y="0"/>
                  <a:pt x="10763" y="0"/>
                </a:cubicBezTo>
                <a:close/>
              </a:path>
            </a:pathLst>
          </a:custGeom>
          <a:ln w="12700">
            <a:miter lim="400000"/>
          </a:ln>
        </p:spPr>
      </p:pic>
      <p:sp>
        <p:nvSpPr>
          <p:cNvPr id="167" name="Rounded Rectangle 87"/>
          <p:cNvSpPr/>
          <p:nvPr/>
        </p:nvSpPr>
        <p:spPr>
          <a:xfrm rot="16200000">
            <a:off x="6129259" y="5417216"/>
            <a:ext cx="856483" cy="288748"/>
          </a:xfrm>
          <a:prstGeom prst="roundRect">
            <a:avLst>
              <a:gd name="adj" fmla="val 45056"/>
            </a:avLst>
          </a:prstGeom>
          <a:solidFill>
            <a:srgbClr val="70AD47"/>
          </a:solidFill>
          <a:ln w="12700">
            <a:solidFill>
              <a:srgbClr val="000000"/>
            </a:solidFill>
            <a:miter/>
          </a:ln>
        </p:spPr>
        <p:txBody>
          <a:bodyPr lIns="45719" rIns="45719" anchor="ctr"/>
          <a:lstStyle/>
          <a:p>
            <a:pPr defTabSz="914400">
              <a:defRPr sz="1800">
                <a:solidFill>
                  <a:srgbClr val="FFFFFF"/>
                </a:solidFill>
                <a:latin typeface="Calibri"/>
                <a:ea typeface="Calibri"/>
                <a:cs typeface="Calibri"/>
                <a:sym typeface="Calibri"/>
              </a:defRPr>
            </a:pPr>
            <a:endParaRPr/>
          </a:p>
        </p:txBody>
      </p:sp>
      <p:sp>
        <p:nvSpPr>
          <p:cNvPr id="168" name="Rounded Rectangle 87"/>
          <p:cNvSpPr/>
          <p:nvPr/>
        </p:nvSpPr>
        <p:spPr>
          <a:xfrm rot="16200000">
            <a:off x="5675689" y="5039195"/>
            <a:ext cx="856483" cy="288748"/>
          </a:xfrm>
          <a:prstGeom prst="roundRect">
            <a:avLst>
              <a:gd name="adj" fmla="val 45056"/>
            </a:avLst>
          </a:prstGeom>
          <a:solidFill>
            <a:srgbClr val="EA3423"/>
          </a:solidFill>
          <a:ln w="12700">
            <a:solidFill>
              <a:srgbClr val="000000"/>
            </a:solidFill>
            <a:miter/>
          </a:ln>
        </p:spPr>
        <p:txBody>
          <a:bodyPr lIns="45719" rIns="45719" anchor="ctr"/>
          <a:lstStyle/>
          <a:p>
            <a:pPr defTabSz="914400">
              <a:defRPr sz="1800">
                <a:solidFill>
                  <a:srgbClr val="FFFFFF"/>
                </a:solidFill>
                <a:latin typeface="Calibri"/>
                <a:ea typeface="Calibri"/>
                <a:cs typeface="Calibri"/>
                <a:sym typeface="Calibri"/>
              </a:defRPr>
            </a:pPr>
            <a:endParaRPr/>
          </a:p>
        </p:txBody>
      </p:sp>
      <p:sp>
        <p:nvSpPr>
          <p:cNvPr id="169" name="A two-member community consisting of P. Fluorescens and E. coli was chosen as an experimentally convenient system for several reasons. The genomes of each organism have been extensively studied. We developed two methods to accurately disentangle the comp"/>
          <p:cNvSpPr txBox="1"/>
          <p:nvPr/>
        </p:nvSpPr>
        <p:spPr>
          <a:xfrm>
            <a:off x="247650" y="6917524"/>
            <a:ext cx="9587996" cy="3647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just" defTabSz="457200">
              <a:defRPr>
                <a:solidFill>
                  <a:srgbClr val="000000"/>
                </a:solidFill>
                <a:latin typeface="Arial"/>
                <a:ea typeface="Arial"/>
                <a:cs typeface="Arial"/>
                <a:sym typeface="Arial"/>
              </a:defRPr>
            </a:pPr>
            <a:r>
              <a:t>A two-member community consisting of </a:t>
            </a:r>
            <a:r>
              <a:rPr i="1"/>
              <a:t>P. Fluorescens</a:t>
            </a:r>
            <a:r>
              <a:t> and </a:t>
            </a:r>
            <a:r>
              <a:rPr i="1"/>
              <a:t>E. coli </a:t>
            </a:r>
            <a:r>
              <a:t>was chosen as an experimentally convenient system for several reasons. The genomes of each organism have been extensively studied. We developed two methods to accurately disentangle the composition of a liquid coculture. Finally, our research discovered significant unidirectional cross feeding from </a:t>
            </a:r>
            <a:r>
              <a:rPr i="1"/>
              <a:t>E. coli</a:t>
            </a:r>
            <a:r>
              <a:t> to </a:t>
            </a:r>
            <a:r>
              <a:rPr i="1"/>
              <a:t>P. fluorescens</a:t>
            </a:r>
            <a:r>
              <a:t> that led to interesting competitive dynamics depending on initial carbon source and organism ratio. These qualities led </a:t>
            </a:r>
            <a:r>
              <a:rPr i="1"/>
              <a:t>E. coli</a:t>
            </a:r>
            <a:r>
              <a:t> and </a:t>
            </a:r>
            <a:r>
              <a:rPr i="1"/>
              <a:t>P. fluorescens</a:t>
            </a:r>
            <a:r>
              <a:t> to be an excellent model to showcase our novel community model. </a:t>
            </a:r>
          </a:p>
        </p:txBody>
      </p:sp>
      <p:sp>
        <p:nvSpPr>
          <p:cNvPr id="170" name="TextBox 90"/>
          <p:cNvSpPr txBox="1"/>
          <p:nvPr/>
        </p:nvSpPr>
        <p:spPr>
          <a:xfrm>
            <a:off x="5989476" y="3240084"/>
            <a:ext cx="3693189" cy="10908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defTabSz="914400">
              <a:defRPr>
                <a:solidFill>
                  <a:srgbClr val="000000"/>
                </a:solidFill>
                <a:latin typeface="Calibri"/>
                <a:ea typeface="Calibri"/>
                <a:cs typeface="Calibri"/>
                <a:sym typeface="Calibri"/>
              </a:defRPr>
            </a:lvl1pPr>
          </a:lstStyle>
          <a:p>
            <a:r>
              <a:t>Fluorescence- and plate- based methods</a:t>
            </a:r>
          </a:p>
        </p:txBody>
      </p:sp>
      <p:pic>
        <p:nvPicPr>
          <p:cNvPr id="171" name="Untitled (8).png" descr="Untitled (8).png"/>
          <p:cNvPicPr>
            <a:picLocks noChangeAspect="1"/>
          </p:cNvPicPr>
          <p:nvPr/>
        </p:nvPicPr>
        <p:blipFill>
          <a:blip r:embed="rId3"/>
          <a:srcRect l="29096" t="16037" r="28745" b="12031"/>
          <a:stretch>
            <a:fillRect/>
          </a:stretch>
        </p:blipFill>
        <p:spPr>
          <a:xfrm>
            <a:off x="8682210" y="4157705"/>
            <a:ext cx="1384316" cy="1653378"/>
          </a:xfrm>
          <a:custGeom>
            <a:avLst/>
            <a:gdLst/>
            <a:ahLst/>
            <a:cxnLst>
              <a:cxn ang="0">
                <a:pos x="wd2" y="hd2"/>
              </a:cxn>
              <a:cxn ang="5400000">
                <a:pos x="wd2" y="hd2"/>
              </a:cxn>
              <a:cxn ang="10800000">
                <a:pos x="wd2" y="hd2"/>
              </a:cxn>
              <a:cxn ang="16200000">
                <a:pos x="wd2" y="hd2"/>
              </a:cxn>
            </a:cxnLst>
            <a:rect l="0" t="0" r="r" b="b"/>
            <a:pathLst>
              <a:path w="21563" h="21566" extrusionOk="0">
                <a:moveTo>
                  <a:pt x="10763" y="0"/>
                </a:moveTo>
                <a:cubicBezTo>
                  <a:pt x="8568" y="0"/>
                  <a:pt x="6755" y="251"/>
                  <a:pt x="4977" y="797"/>
                </a:cubicBezTo>
                <a:cubicBezTo>
                  <a:pt x="2352" y="1604"/>
                  <a:pt x="595" y="2895"/>
                  <a:pt x="99" y="4385"/>
                </a:cubicBezTo>
                <a:cubicBezTo>
                  <a:pt x="17" y="4630"/>
                  <a:pt x="0" y="5750"/>
                  <a:pt x="0" y="10809"/>
                </a:cubicBezTo>
                <a:cubicBezTo>
                  <a:pt x="0" y="17562"/>
                  <a:pt x="-22" y="17170"/>
                  <a:pt x="439" y="17901"/>
                </a:cubicBezTo>
                <a:cubicBezTo>
                  <a:pt x="1693" y="19887"/>
                  <a:pt x="5362" y="21348"/>
                  <a:pt x="9588" y="21545"/>
                </a:cubicBezTo>
                <a:cubicBezTo>
                  <a:pt x="10772" y="21600"/>
                  <a:pt x="12771" y="21540"/>
                  <a:pt x="13495" y="21426"/>
                </a:cubicBezTo>
                <a:cubicBezTo>
                  <a:pt x="15437" y="21120"/>
                  <a:pt x="16581" y="20829"/>
                  <a:pt x="17736" y="20360"/>
                </a:cubicBezTo>
                <a:cubicBezTo>
                  <a:pt x="19400" y="19683"/>
                  <a:pt x="20562" y="18833"/>
                  <a:pt x="21136" y="17864"/>
                </a:cubicBezTo>
                <a:cubicBezTo>
                  <a:pt x="21578" y="17118"/>
                  <a:pt x="21563" y="17381"/>
                  <a:pt x="21563" y="10778"/>
                </a:cubicBezTo>
                <a:cubicBezTo>
                  <a:pt x="21563" y="5493"/>
                  <a:pt x="21549" y="4712"/>
                  <a:pt x="21451" y="4395"/>
                </a:cubicBezTo>
                <a:cubicBezTo>
                  <a:pt x="21107" y="3282"/>
                  <a:pt x="20017" y="2251"/>
                  <a:pt x="18360" y="1465"/>
                </a:cubicBezTo>
                <a:cubicBezTo>
                  <a:pt x="17875" y="1235"/>
                  <a:pt x="16640" y="776"/>
                  <a:pt x="16228" y="673"/>
                </a:cubicBezTo>
                <a:cubicBezTo>
                  <a:pt x="14159" y="158"/>
                  <a:pt x="12862" y="0"/>
                  <a:pt x="10763" y="0"/>
                </a:cubicBezTo>
                <a:close/>
              </a:path>
            </a:pathLst>
          </a:custGeom>
          <a:ln w="12700">
            <a:miter lim="400000"/>
          </a:ln>
        </p:spPr>
      </p:pic>
      <p:sp>
        <p:nvSpPr>
          <p:cNvPr id="172" name="TextBox 90"/>
          <p:cNvSpPr txBox="1"/>
          <p:nvPr/>
        </p:nvSpPr>
        <p:spPr>
          <a:xfrm>
            <a:off x="7340546" y="5927206"/>
            <a:ext cx="852356" cy="4104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defTabSz="914400">
              <a:defRPr>
                <a:solidFill>
                  <a:srgbClr val="000000"/>
                </a:solidFill>
                <a:latin typeface="Calibri"/>
                <a:ea typeface="Calibri"/>
                <a:cs typeface="Calibri"/>
                <a:sym typeface="Calibri"/>
              </a:defRPr>
            </a:lvl1pPr>
          </a:lstStyle>
          <a:p>
            <a:r>
              <a:t>37C˚</a:t>
            </a:r>
          </a:p>
        </p:txBody>
      </p:sp>
      <p:sp>
        <p:nvSpPr>
          <p:cNvPr id="173" name="TextBox 90"/>
          <p:cNvSpPr txBox="1"/>
          <p:nvPr/>
        </p:nvSpPr>
        <p:spPr>
          <a:xfrm>
            <a:off x="8948190" y="5927206"/>
            <a:ext cx="852356" cy="4104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defTabSz="914400">
              <a:defRPr>
                <a:solidFill>
                  <a:srgbClr val="000000"/>
                </a:solidFill>
                <a:latin typeface="Calibri"/>
                <a:ea typeface="Calibri"/>
                <a:cs typeface="Calibri"/>
                <a:sym typeface="Calibri"/>
              </a:defRPr>
            </a:lvl1pPr>
          </a:lstStyle>
          <a:p>
            <a:r>
              <a:t>12C˚</a:t>
            </a:r>
          </a:p>
        </p:txBody>
      </p:sp>
      <p:sp>
        <p:nvSpPr>
          <p:cNvPr id="174" name="Rounded Rectangle 87"/>
          <p:cNvSpPr/>
          <p:nvPr/>
        </p:nvSpPr>
        <p:spPr>
          <a:xfrm rot="16200000">
            <a:off x="7017807" y="4373392"/>
            <a:ext cx="1531005" cy="1376782"/>
          </a:xfrm>
          <a:custGeom>
            <a:avLst/>
            <a:gdLst/>
            <a:ahLst/>
            <a:cxnLst>
              <a:cxn ang="0">
                <a:pos x="wd2" y="hd2"/>
              </a:cxn>
              <a:cxn ang="5400000">
                <a:pos x="wd2" y="hd2"/>
              </a:cxn>
              <a:cxn ang="10800000">
                <a:pos x="wd2" y="hd2"/>
              </a:cxn>
              <a:cxn ang="16200000">
                <a:pos x="wd2" y="hd2"/>
              </a:cxn>
            </a:cxnLst>
            <a:rect l="0" t="0" r="r" b="b"/>
            <a:pathLst>
              <a:path w="21492" h="21600" extrusionOk="0">
                <a:moveTo>
                  <a:pt x="4829" y="0"/>
                </a:moveTo>
                <a:lnTo>
                  <a:pt x="16053" y="25"/>
                </a:lnTo>
                <a:cubicBezTo>
                  <a:pt x="16503" y="166"/>
                  <a:pt x="16937" y="367"/>
                  <a:pt x="17345" y="623"/>
                </a:cubicBezTo>
                <a:cubicBezTo>
                  <a:pt x="20358" y="2509"/>
                  <a:pt x="21415" y="6545"/>
                  <a:pt x="21488" y="10468"/>
                </a:cubicBezTo>
                <a:cubicBezTo>
                  <a:pt x="21566" y="14631"/>
                  <a:pt x="20533" y="18956"/>
                  <a:pt x="17345" y="20946"/>
                </a:cubicBezTo>
                <a:cubicBezTo>
                  <a:pt x="16937" y="21201"/>
                  <a:pt x="16503" y="21401"/>
                  <a:pt x="16053" y="21544"/>
                </a:cubicBezTo>
                <a:lnTo>
                  <a:pt x="4723" y="21600"/>
                </a:lnTo>
                <a:cubicBezTo>
                  <a:pt x="3765" y="21038"/>
                  <a:pt x="2918" y="20266"/>
                  <a:pt x="2232" y="19330"/>
                </a:cubicBezTo>
                <a:cubicBezTo>
                  <a:pt x="537" y="17016"/>
                  <a:pt x="-34" y="13988"/>
                  <a:pt x="2" y="10996"/>
                </a:cubicBezTo>
                <a:cubicBezTo>
                  <a:pt x="43" y="7493"/>
                  <a:pt x="915" y="3984"/>
                  <a:pt x="3118" y="1500"/>
                </a:cubicBezTo>
                <a:cubicBezTo>
                  <a:pt x="3630" y="922"/>
                  <a:pt x="4205" y="418"/>
                  <a:pt x="4829" y="0"/>
                </a:cubicBezTo>
                <a:close/>
              </a:path>
            </a:pathLst>
          </a:custGeom>
          <a:solidFill>
            <a:srgbClr val="EA3423">
              <a:alpha val="34517"/>
            </a:srgbClr>
          </a:solidFill>
          <a:ln w="12700">
            <a:miter lim="400000"/>
          </a:ln>
        </p:spPr>
        <p:txBody>
          <a:bodyPr lIns="45719" rIns="45719" anchor="ctr"/>
          <a:lstStyle/>
          <a:p>
            <a:pPr defTabSz="914400">
              <a:defRPr sz="1800">
                <a:solidFill>
                  <a:srgbClr val="FFFFFF"/>
                </a:solidFill>
                <a:latin typeface="Calibri"/>
                <a:ea typeface="Calibri"/>
                <a:cs typeface="Calibri"/>
                <a:sym typeface="Calibri"/>
              </a:defRPr>
            </a:pPr>
            <a:endParaRPr/>
          </a:p>
        </p:txBody>
      </p:sp>
      <p:sp>
        <p:nvSpPr>
          <p:cNvPr id="175" name="Rounded Rectangle 87"/>
          <p:cNvSpPr/>
          <p:nvPr/>
        </p:nvSpPr>
        <p:spPr>
          <a:xfrm rot="16200000">
            <a:off x="8605099" y="4373392"/>
            <a:ext cx="1531005" cy="1376782"/>
          </a:xfrm>
          <a:custGeom>
            <a:avLst/>
            <a:gdLst/>
            <a:ahLst/>
            <a:cxnLst>
              <a:cxn ang="0">
                <a:pos x="wd2" y="hd2"/>
              </a:cxn>
              <a:cxn ang="5400000">
                <a:pos x="wd2" y="hd2"/>
              </a:cxn>
              <a:cxn ang="10800000">
                <a:pos x="wd2" y="hd2"/>
              </a:cxn>
              <a:cxn ang="16200000">
                <a:pos x="wd2" y="hd2"/>
              </a:cxn>
            </a:cxnLst>
            <a:rect l="0" t="0" r="r" b="b"/>
            <a:pathLst>
              <a:path w="21492" h="21600" extrusionOk="0">
                <a:moveTo>
                  <a:pt x="4829" y="0"/>
                </a:moveTo>
                <a:lnTo>
                  <a:pt x="16053" y="25"/>
                </a:lnTo>
                <a:cubicBezTo>
                  <a:pt x="16503" y="166"/>
                  <a:pt x="16937" y="367"/>
                  <a:pt x="17345" y="623"/>
                </a:cubicBezTo>
                <a:cubicBezTo>
                  <a:pt x="20358" y="2509"/>
                  <a:pt x="21415" y="6545"/>
                  <a:pt x="21488" y="10468"/>
                </a:cubicBezTo>
                <a:cubicBezTo>
                  <a:pt x="21566" y="14631"/>
                  <a:pt x="20533" y="18956"/>
                  <a:pt x="17345" y="20946"/>
                </a:cubicBezTo>
                <a:cubicBezTo>
                  <a:pt x="16937" y="21201"/>
                  <a:pt x="16503" y="21401"/>
                  <a:pt x="16053" y="21544"/>
                </a:cubicBezTo>
                <a:lnTo>
                  <a:pt x="4723" y="21600"/>
                </a:lnTo>
                <a:cubicBezTo>
                  <a:pt x="3765" y="21038"/>
                  <a:pt x="2918" y="20266"/>
                  <a:pt x="2232" y="19330"/>
                </a:cubicBezTo>
                <a:cubicBezTo>
                  <a:pt x="537" y="17016"/>
                  <a:pt x="-34" y="13988"/>
                  <a:pt x="2" y="10996"/>
                </a:cubicBezTo>
                <a:cubicBezTo>
                  <a:pt x="43" y="7493"/>
                  <a:pt x="915" y="3984"/>
                  <a:pt x="3118" y="1500"/>
                </a:cubicBezTo>
                <a:cubicBezTo>
                  <a:pt x="3630" y="922"/>
                  <a:pt x="4205" y="418"/>
                  <a:pt x="4829" y="0"/>
                </a:cubicBezTo>
                <a:close/>
              </a:path>
            </a:pathLst>
          </a:custGeom>
          <a:solidFill>
            <a:srgbClr val="7EAB55">
              <a:alpha val="34517"/>
            </a:srgbClr>
          </a:solidFill>
          <a:ln w="12700">
            <a:miter lim="400000"/>
          </a:ln>
        </p:spPr>
        <p:txBody>
          <a:bodyPr lIns="45719" rIns="45719" anchor="ctr"/>
          <a:lstStyle/>
          <a:p>
            <a:pPr defTabSz="914400">
              <a:defRPr sz="1800">
                <a:solidFill>
                  <a:srgbClr val="FFFFFF"/>
                </a:solidFill>
                <a:latin typeface="Calibri"/>
                <a:ea typeface="Calibri"/>
                <a:cs typeface="Calibri"/>
                <a:sym typeface="Calibri"/>
              </a:defRPr>
            </a:pPr>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86">
            <a:extLst>
              <a:ext uri="{FF2B5EF4-FFF2-40B4-BE49-F238E27FC236}">
                <a16:creationId xmlns:a16="http://schemas.microsoft.com/office/drawing/2014/main" id="{82C5C6BE-A4FC-6359-186B-9141A2D6865F}"/>
              </a:ext>
            </a:extLst>
          </p:cNvPr>
          <p:cNvSpPr/>
          <p:nvPr/>
        </p:nvSpPr>
        <p:spPr>
          <a:xfrm rot="19363945">
            <a:off x="7561793" y="6188971"/>
            <a:ext cx="1257273" cy="443261"/>
          </a:xfrm>
          <a:prstGeom prst="roundRect">
            <a:avLst>
              <a:gd name="adj" fmla="val 43085"/>
            </a:avLst>
          </a:prstGeom>
          <a:solidFill>
            <a:srgbClr val="FF0000"/>
          </a:solidFill>
          <a:ln w="12700">
            <a:solidFill>
              <a:srgbClr val="000000"/>
            </a:solidFill>
            <a:miter/>
          </a:ln>
        </p:spPr>
        <p:txBody>
          <a:bodyPr lIns="45719" rIns="45719" anchor="ctr"/>
          <a:lstStyle/>
          <a:p>
            <a:pPr defTabSz="914400">
              <a:defRPr sz="1800">
                <a:solidFill>
                  <a:srgbClr val="FFFFFF"/>
                </a:solidFill>
                <a:latin typeface="Calibri"/>
                <a:ea typeface="Calibri"/>
                <a:cs typeface="Calibri"/>
                <a:sym typeface="Calibri"/>
              </a:defRPr>
            </a:pPr>
            <a:endParaRPr/>
          </a:p>
        </p:txBody>
      </p:sp>
      <p:sp>
        <p:nvSpPr>
          <p:cNvPr id="7" name="Rounded Rectangle 87">
            <a:extLst>
              <a:ext uri="{FF2B5EF4-FFF2-40B4-BE49-F238E27FC236}">
                <a16:creationId xmlns:a16="http://schemas.microsoft.com/office/drawing/2014/main" id="{46934425-110B-6270-7BF4-4EC0FE02803E}"/>
              </a:ext>
            </a:extLst>
          </p:cNvPr>
          <p:cNvSpPr/>
          <p:nvPr/>
        </p:nvSpPr>
        <p:spPr>
          <a:xfrm rot="13210624">
            <a:off x="10585519" y="6221659"/>
            <a:ext cx="1158198" cy="415284"/>
          </a:xfrm>
          <a:prstGeom prst="roundRect">
            <a:avLst>
              <a:gd name="adj" fmla="val 42364"/>
            </a:avLst>
          </a:prstGeom>
          <a:solidFill>
            <a:srgbClr val="70AD47"/>
          </a:solidFill>
          <a:ln w="12700">
            <a:solidFill>
              <a:srgbClr val="000000"/>
            </a:solidFill>
            <a:miter/>
          </a:ln>
        </p:spPr>
        <p:txBody>
          <a:bodyPr lIns="45719" rIns="45719" anchor="ctr"/>
          <a:lstStyle/>
          <a:p>
            <a:pPr defTabSz="914400">
              <a:defRPr sz="1800">
                <a:solidFill>
                  <a:srgbClr val="FFFFFF"/>
                </a:solidFill>
                <a:latin typeface="Calibri"/>
                <a:ea typeface="Calibri"/>
                <a:cs typeface="Calibri"/>
                <a:sym typeface="Calibri"/>
              </a:defRPr>
            </a:pPr>
            <a:endParaRPr/>
          </a:p>
        </p:txBody>
      </p:sp>
      <p:sp>
        <p:nvSpPr>
          <p:cNvPr id="8" name="TextBox 90">
            <a:extLst>
              <a:ext uri="{FF2B5EF4-FFF2-40B4-BE49-F238E27FC236}">
                <a16:creationId xmlns:a16="http://schemas.microsoft.com/office/drawing/2014/main" id="{AD7FB0FA-4EB5-E12F-580E-0C3FCD43F306}"/>
              </a:ext>
            </a:extLst>
          </p:cNvPr>
          <p:cNvSpPr txBox="1"/>
          <p:nvPr/>
        </p:nvSpPr>
        <p:spPr>
          <a:xfrm>
            <a:off x="9185959" y="5747415"/>
            <a:ext cx="1115550" cy="4104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defTabSz="914400">
              <a:defRPr>
                <a:solidFill>
                  <a:srgbClr val="000000"/>
                </a:solidFill>
                <a:latin typeface="Calibri"/>
                <a:ea typeface="Calibri"/>
                <a:cs typeface="Calibri"/>
                <a:sym typeface="Calibri"/>
              </a:defRPr>
            </a:lvl1pPr>
          </a:lstStyle>
          <a:p>
            <a:r>
              <a:rPr dirty="0"/>
              <a:t>Acetate</a:t>
            </a:r>
          </a:p>
        </p:txBody>
      </p:sp>
      <p:sp>
        <p:nvSpPr>
          <p:cNvPr id="9" name="TextBox 110">
            <a:extLst>
              <a:ext uri="{FF2B5EF4-FFF2-40B4-BE49-F238E27FC236}">
                <a16:creationId xmlns:a16="http://schemas.microsoft.com/office/drawing/2014/main" id="{A246C9EC-7F7C-EBC6-0466-2EDE580435A7}"/>
              </a:ext>
            </a:extLst>
          </p:cNvPr>
          <p:cNvSpPr txBox="1"/>
          <p:nvPr/>
        </p:nvSpPr>
        <p:spPr>
          <a:xfrm>
            <a:off x="7522455" y="6961558"/>
            <a:ext cx="930504" cy="4104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algn="l" defTabSz="914400">
              <a:defRPr i="1">
                <a:solidFill>
                  <a:srgbClr val="000000"/>
                </a:solidFill>
                <a:latin typeface="Calibri"/>
                <a:ea typeface="Calibri"/>
                <a:cs typeface="Calibri"/>
                <a:sym typeface="Calibri"/>
              </a:defRPr>
            </a:lvl1pPr>
          </a:lstStyle>
          <a:p>
            <a:r>
              <a:rPr dirty="0"/>
              <a:t>E. coli</a:t>
            </a:r>
          </a:p>
        </p:txBody>
      </p:sp>
      <p:sp>
        <p:nvSpPr>
          <p:cNvPr id="10" name="Oval 88">
            <a:extLst>
              <a:ext uri="{FF2B5EF4-FFF2-40B4-BE49-F238E27FC236}">
                <a16:creationId xmlns:a16="http://schemas.microsoft.com/office/drawing/2014/main" id="{E906C2DE-26B0-FC50-FDC1-6FF8570771CC}"/>
              </a:ext>
            </a:extLst>
          </p:cNvPr>
          <p:cNvSpPr/>
          <p:nvPr/>
        </p:nvSpPr>
        <p:spPr>
          <a:xfrm>
            <a:off x="8545298" y="4783568"/>
            <a:ext cx="178096" cy="178096"/>
          </a:xfrm>
          <a:prstGeom prst="ellipse">
            <a:avLst/>
          </a:prstGeom>
          <a:solidFill>
            <a:srgbClr val="000000"/>
          </a:solidFill>
          <a:ln w="12700">
            <a:solidFill>
              <a:srgbClr val="000000"/>
            </a:solidFill>
            <a:miter/>
          </a:ln>
        </p:spPr>
        <p:txBody>
          <a:bodyPr lIns="45719" rIns="45719" anchor="ctr"/>
          <a:lstStyle/>
          <a:p>
            <a:pPr defTabSz="914400">
              <a:defRPr sz="1800">
                <a:solidFill>
                  <a:srgbClr val="FFFFFF"/>
                </a:solidFill>
                <a:latin typeface="Calibri"/>
                <a:ea typeface="Calibri"/>
                <a:cs typeface="Calibri"/>
                <a:sym typeface="Calibri"/>
              </a:defRPr>
            </a:pPr>
            <a:endParaRPr/>
          </a:p>
        </p:txBody>
      </p:sp>
      <p:sp>
        <p:nvSpPr>
          <p:cNvPr id="11" name="Oval 88">
            <a:extLst>
              <a:ext uri="{FF2B5EF4-FFF2-40B4-BE49-F238E27FC236}">
                <a16:creationId xmlns:a16="http://schemas.microsoft.com/office/drawing/2014/main" id="{05A8209B-FAAE-6B4C-7CC0-9E7F505C468F}"/>
              </a:ext>
            </a:extLst>
          </p:cNvPr>
          <p:cNvSpPr/>
          <p:nvPr/>
        </p:nvSpPr>
        <p:spPr>
          <a:xfrm>
            <a:off x="10617279" y="4783568"/>
            <a:ext cx="178097" cy="178096"/>
          </a:xfrm>
          <a:prstGeom prst="ellipse">
            <a:avLst/>
          </a:prstGeom>
          <a:solidFill>
            <a:srgbClr val="000000"/>
          </a:solidFill>
          <a:ln w="12700">
            <a:solidFill>
              <a:srgbClr val="000000"/>
            </a:solidFill>
            <a:miter/>
          </a:ln>
        </p:spPr>
        <p:txBody>
          <a:bodyPr lIns="45719" rIns="45719" anchor="ctr"/>
          <a:lstStyle/>
          <a:p>
            <a:pPr defTabSz="914400">
              <a:defRPr sz="1800">
                <a:solidFill>
                  <a:srgbClr val="FFFFFF"/>
                </a:solidFill>
                <a:latin typeface="Calibri"/>
                <a:ea typeface="Calibri"/>
                <a:cs typeface="Calibri"/>
                <a:sym typeface="Calibri"/>
              </a:defRPr>
            </a:pPr>
            <a:endParaRPr/>
          </a:p>
        </p:txBody>
      </p:sp>
      <p:sp>
        <p:nvSpPr>
          <p:cNvPr id="12" name="TextBox 90">
            <a:extLst>
              <a:ext uri="{FF2B5EF4-FFF2-40B4-BE49-F238E27FC236}">
                <a16:creationId xmlns:a16="http://schemas.microsoft.com/office/drawing/2014/main" id="{4C904B75-8351-D660-51B0-8A830C6B6101}"/>
              </a:ext>
            </a:extLst>
          </p:cNvPr>
          <p:cNvSpPr txBox="1"/>
          <p:nvPr/>
        </p:nvSpPr>
        <p:spPr>
          <a:xfrm>
            <a:off x="8190429" y="4330717"/>
            <a:ext cx="1168014" cy="4104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algn="l" defTabSz="914400">
              <a:defRPr>
                <a:solidFill>
                  <a:srgbClr val="000000"/>
                </a:solidFill>
                <a:latin typeface="Calibri"/>
                <a:ea typeface="Calibri"/>
                <a:cs typeface="Calibri"/>
                <a:sym typeface="Calibri"/>
              </a:defRPr>
            </a:lvl1pPr>
          </a:lstStyle>
          <a:p>
            <a:r>
              <a:t>Maltose</a:t>
            </a:r>
          </a:p>
        </p:txBody>
      </p:sp>
      <p:sp>
        <p:nvSpPr>
          <p:cNvPr id="13" name="TextBox 90">
            <a:extLst>
              <a:ext uri="{FF2B5EF4-FFF2-40B4-BE49-F238E27FC236}">
                <a16:creationId xmlns:a16="http://schemas.microsoft.com/office/drawing/2014/main" id="{AA213E68-DF1F-D406-3614-AA07EBE73B33}"/>
              </a:ext>
            </a:extLst>
          </p:cNvPr>
          <p:cNvSpPr txBox="1"/>
          <p:nvPr/>
        </p:nvSpPr>
        <p:spPr>
          <a:xfrm>
            <a:off x="10427795" y="4373097"/>
            <a:ext cx="735162" cy="4104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algn="l" defTabSz="914400">
              <a:defRPr>
                <a:solidFill>
                  <a:srgbClr val="000000"/>
                </a:solidFill>
                <a:latin typeface="Calibri"/>
                <a:ea typeface="Calibri"/>
                <a:cs typeface="Calibri"/>
                <a:sym typeface="Calibri"/>
              </a:defRPr>
            </a:lvl1pPr>
          </a:lstStyle>
          <a:p>
            <a:r>
              <a:rPr dirty="0"/>
              <a:t>4-HB</a:t>
            </a:r>
          </a:p>
        </p:txBody>
      </p:sp>
      <p:sp>
        <p:nvSpPr>
          <p:cNvPr id="14" name="Curved Connector 89">
            <a:extLst>
              <a:ext uri="{FF2B5EF4-FFF2-40B4-BE49-F238E27FC236}">
                <a16:creationId xmlns:a16="http://schemas.microsoft.com/office/drawing/2014/main" id="{B78CD74F-7BBC-4B76-CCB4-8F4561523775}"/>
              </a:ext>
            </a:extLst>
          </p:cNvPr>
          <p:cNvSpPr/>
          <p:nvPr/>
        </p:nvSpPr>
        <p:spPr>
          <a:xfrm>
            <a:off x="9058689" y="6174580"/>
            <a:ext cx="1370159" cy="50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38100">
            <a:solidFill>
              <a:srgbClr val="000000"/>
            </a:solidFill>
            <a:miter/>
            <a:tailEnd type="triangle"/>
          </a:ln>
        </p:spPr>
        <p:txBody>
          <a:bodyPr/>
          <a:lstStyle/>
          <a:p>
            <a:endParaRPr/>
          </a:p>
        </p:txBody>
      </p:sp>
      <p:sp>
        <p:nvSpPr>
          <p:cNvPr id="15" name="Connection Line">
            <a:extLst>
              <a:ext uri="{FF2B5EF4-FFF2-40B4-BE49-F238E27FC236}">
                <a16:creationId xmlns:a16="http://schemas.microsoft.com/office/drawing/2014/main" id="{DE763D14-7929-041C-55F8-B6F7E280BC7A}"/>
              </a:ext>
            </a:extLst>
          </p:cNvPr>
          <p:cNvSpPr/>
          <p:nvPr/>
        </p:nvSpPr>
        <p:spPr>
          <a:xfrm>
            <a:off x="7705264" y="4863738"/>
            <a:ext cx="704603" cy="1205924"/>
          </a:xfrm>
          <a:custGeom>
            <a:avLst/>
            <a:gdLst/>
            <a:ahLst/>
            <a:cxnLst>
              <a:cxn ang="0">
                <a:pos x="wd2" y="hd2"/>
              </a:cxn>
              <a:cxn ang="5400000">
                <a:pos x="wd2" y="hd2"/>
              </a:cxn>
              <a:cxn ang="10800000">
                <a:pos x="wd2" y="hd2"/>
              </a:cxn>
              <a:cxn ang="16200000">
                <a:pos x="wd2" y="hd2"/>
              </a:cxn>
            </a:cxnLst>
            <a:rect l="0" t="0" r="r" b="b"/>
            <a:pathLst>
              <a:path w="16878" h="21600" extrusionOk="0">
                <a:moveTo>
                  <a:pt x="6057" y="21600"/>
                </a:moveTo>
                <a:cubicBezTo>
                  <a:pt x="-4722" y="10179"/>
                  <a:pt x="-1115" y="2979"/>
                  <a:pt x="16878" y="0"/>
                </a:cubicBezTo>
              </a:path>
            </a:pathLst>
          </a:custGeom>
          <a:ln w="38100">
            <a:solidFill>
              <a:srgbClr val="000000"/>
            </a:solidFill>
            <a:miter/>
            <a:headEnd type="triangle"/>
          </a:ln>
        </p:spPr>
        <p:txBody>
          <a:bodyPr/>
          <a:lstStyle/>
          <a:p>
            <a:endParaRPr/>
          </a:p>
        </p:txBody>
      </p:sp>
      <p:sp>
        <p:nvSpPr>
          <p:cNvPr id="16" name="Connection Line">
            <a:extLst>
              <a:ext uri="{FF2B5EF4-FFF2-40B4-BE49-F238E27FC236}">
                <a16:creationId xmlns:a16="http://schemas.microsoft.com/office/drawing/2014/main" id="{D704A4A4-ACE4-98E8-A2A3-E974D494245F}"/>
              </a:ext>
            </a:extLst>
          </p:cNvPr>
          <p:cNvSpPr/>
          <p:nvPr/>
        </p:nvSpPr>
        <p:spPr>
          <a:xfrm>
            <a:off x="10880493" y="4863739"/>
            <a:ext cx="704603" cy="1205924"/>
          </a:xfrm>
          <a:custGeom>
            <a:avLst/>
            <a:gdLst/>
            <a:ahLst/>
            <a:cxnLst>
              <a:cxn ang="0">
                <a:pos x="wd2" y="hd2"/>
              </a:cxn>
              <a:cxn ang="5400000">
                <a:pos x="wd2" y="hd2"/>
              </a:cxn>
              <a:cxn ang="10800000">
                <a:pos x="wd2" y="hd2"/>
              </a:cxn>
              <a:cxn ang="16200000">
                <a:pos x="wd2" y="hd2"/>
              </a:cxn>
            </a:cxnLst>
            <a:rect l="0" t="0" r="r" b="b"/>
            <a:pathLst>
              <a:path w="16878" h="21600" extrusionOk="0">
                <a:moveTo>
                  <a:pt x="10821" y="21600"/>
                </a:moveTo>
                <a:cubicBezTo>
                  <a:pt x="21600" y="10179"/>
                  <a:pt x="17993" y="2979"/>
                  <a:pt x="0" y="0"/>
                </a:cubicBezTo>
              </a:path>
            </a:pathLst>
          </a:custGeom>
          <a:ln w="38100">
            <a:solidFill>
              <a:srgbClr val="000000"/>
            </a:solidFill>
            <a:miter/>
            <a:headEnd type="triangle"/>
          </a:ln>
        </p:spPr>
        <p:txBody>
          <a:bodyPr/>
          <a:lstStyle/>
          <a:p>
            <a:endParaRPr/>
          </a:p>
        </p:txBody>
      </p:sp>
      <p:sp>
        <p:nvSpPr>
          <p:cNvPr id="17" name="Connection Line">
            <a:extLst>
              <a:ext uri="{FF2B5EF4-FFF2-40B4-BE49-F238E27FC236}">
                <a16:creationId xmlns:a16="http://schemas.microsoft.com/office/drawing/2014/main" id="{A2614834-3DEA-FC2A-27C6-A9C7CC4542C8}"/>
              </a:ext>
            </a:extLst>
          </p:cNvPr>
          <p:cNvSpPr/>
          <p:nvPr/>
        </p:nvSpPr>
        <p:spPr>
          <a:xfrm rot="1052652">
            <a:off x="8937294" y="6234758"/>
            <a:ext cx="497331" cy="635502"/>
          </a:xfrm>
          <a:custGeom>
            <a:avLst/>
            <a:gdLst/>
            <a:ahLst/>
            <a:cxnLst>
              <a:cxn ang="0">
                <a:pos x="wd2" y="hd2"/>
              </a:cxn>
              <a:cxn ang="5400000">
                <a:pos x="wd2" y="hd2"/>
              </a:cxn>
              <a:cxn ang="10800000">
                <a:pos x="wd2" y="hd2"/>
              </a:cxn>
              <a:cxn ang="16200000">
                <a:pos x="wd2" y="hd2"/>
              </a:cxn>
            </a:cxnLst>
            <a:rect l="0" t="0" r="r" b="b"/>
            <a:pathLst>
              <a:path w="16200" h="21600" extrusionOk="0">
                <a:moveTo>
                  <a:pt x="0" y="0"/>
                </a:moveTo>
                <a:cubicBezTo>
                  <a:pt x="21571" y="7652"/>
                  <a:pt x="21600" y="14852"/>
                  <a:pt x="87" y="21600"/>
                </a:cubicBezTo>
              </a:path>
            </a:pathLst>
          </a:custGeom>
          <a:ln w="38100">
            <a:solidFill>
              <a:srgbClr val="000000"/>
            </a:solidFill>
            <a:miter lim="400000"/>
            <a:tailEnd type="stealth"/>
          </a:ln>
        </p:spPr>
        <p:txBody>
          <a:bodyPr/>
          <a:lstStyle/>
          <a:p>
            <a:endParaRPr/>
          </a:p>
        </p:txBody>
      </p:sp>
      <p:sp>
        <p:nvSpPr>
          <p:cNvPr id="2" name="TextBox 108">
            <a:extLst>
              <a:ext uri="{FF2B5EF4-FFF2-40B4-BE49-F238E27FC236}">
                <a16:creationId xmlns:a16="http://schemas.microsoft.com/office/drawing/2014/main" id="{CEC34DC8-EA87-6E48-A45B-29EAFF039105}"/>
              </a:ext>
            </a:extLst>
          </p:cNvPr>
          <p:cNvSpPr txBox="1"/>
          <p:nvPr/>
        </p:nvSpPr>
        <p:spPr>
          <a:xfrm>
            <a:off x="10301509" y="6930438"/>
            <a:ext cx="2105052" cy="4104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algn="l" defTabSz="914400">
              <a:defRPr i="1">
                <a:solidFill>
                  <a:srgbClr val="000000"/>
                </a:solidFill>
                <a:latin typeface="Calibri"/>
                <a:ea typeface="Calibri"/>
                <a:cs typeface="Calibri"/>
                <a:sym typeface="Calibri"/>
              </a:defRPr>
            </a:lvl1pPr>
          </a:lstStyle>
          <a:p>
            <a:r>
              <a:rPr dirty="0"/>
              <a:t>P. fluorescens</a:t>
            </a:r>
          </a:p>
        </p:txBody>
      </p:sp>
    </p:spTree>
    <p:extLst>
      <p:ext uri="{BB962C8B-B14F-4D97-AF65-F5344CB8AC3E}">
        <p14:creationId xmlns:p14="http://schemas.microsoft.com/office/powerpoint/2010/main" val="3893095528"/>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17</TotalTime>
  <Words>340</Words>
  <Application>Microsoft Office PowerPoint</Application>
  <PresentationFormat>Custom</PresentationFormat>
  <Paragraphs>19</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Helvetica Neue</vt:lpstr>
      <vt:lpstr>Helvetica Neue Medium</vt:lpstr>
      <vt:lpstr>21_BasicWhite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Freiburger</dc:creator>
  <cp:lastModifiedBy>Andrew Freiburger</cp:lastModifiedBy>
  <cp:revision>4</cp:revision>
  <dcterms:modified xsi:type="dcterms:W3CDTF">2022-10-15T22:26:27Z</dcterms:modified>
</cp:coreProperties>
</file>