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83" r:id="rId3"/>
    <p:sldId id="287" r:id="rId4"/>
    <p:sldId id="288" r:id="rId5"/>
    <p:sldId id="289" r:id="rId6"/>
    <p:sldId id="290" r:id="rId7"/>
    <p:sldId id="284" r:id="rId8"/>
    <p:sldId id="260" r:id="rId9"/>
    <p:sldId id="259" r:id="rId10"/>
    <p:sldId id="256" r:id="rId11"/>
    <p:sldId id="257" r:id="rId12"/>
    <p:sldId id="25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3"/>
    <p:restoredTop sz="95680"/>
  </p:normalViewPr>
  <p:slideViewPr>
    <p:cSldViewPr snapToGrid="0" snapToObjects="1">
      <p:cViewPr>
        <p:scale>
          <a:sx n="136" d="100"/>
          <a:sy n="136" d="100"/>
        </p:scale>
        <p:origin x="22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EE99-FDD5-F810-195F-7A20863D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05DE-97A1-DC44-22CE-45E545026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99DC-6B69-69CB-3E91-D5EA5374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7398-00ED-4400-42B1-3B443171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ACEA-0D4B-6349-CCE9-6743A5C4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D0B9-69F0-BFA9-A04E-53AAF5E6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F45A0-1974-0785-256D-0AAD54DB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68F7-836E-3D34-46D9-5EBE28A7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9534-701E-819D-613E-8F1B0D21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781C-18E6-9B69-DD9A-13AC11FB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6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A08E6-CF6D-3F07-4862-17E5C594B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283A3-D605-5CCF-A311-6739BBF2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CDFD-CC68-64B8-C8FB-64EAD220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798-78FD-5A0E-93A9-A7F4D17E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304E-2662-4057-4F3B-F9C57065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47D2-EE7C-AB66-9685-81858616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917E-AC8F-D754-AD54-6D478108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F341-2C24-C4C5-F16B-7C185504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C858-1A3A-00F2-79CE-24AD8814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AB42-710F-EA24-73A9-6EF6218E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8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41BC-BAF7-BD5F-37F6-468D791D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03A-BCE1-E028-1CDF-09314401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20856-C368-B92A-AFBC-08A5BC66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AC28-563C-792E-09D4-A90A0969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520C-4B9A-872F-DA46-69C78DA7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C275-8863-0269-A3E1-8BB5396D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2973-FB14-40A0-60E2-54E8E3160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CC18-9EA5-06AD-2A14-0B433983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20142-9D4D-BED4-4556-B69960E5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A4A3-3BDC-7FAE-D5D8-E6014B58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7431C-2F83-9FF4-0211-3865B96A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12E9-4357-37DE-4B48-65098514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7093-2151-BF21-2BBA-AC2BAE76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73921-1BB7-01A0-9427-98F1C990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7F1F9-12E3-4150-7A0E-4E59A6977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E3CF9-568B-567E-FAFC-D33B0E75D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C9506-C755-210E-4F89-A030FC7D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A3D85-CD75-358A-AC6B-6C7CC352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18783-E728-6788-9C31-B39BF57D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475B-C4F6-CB03-6C50-3DD6FDB5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9E037-2B65-FCA8-57E8-9E4D4F5F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417CF-2BB4-F7A9-F6DC-7EB794CB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55C6E-8AE2-D2E0-C035-DECB1BF0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5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C9183-BFD9-4B5B-35FB-00F6CFC6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ED7A3-5E0C-673F-86AC-E3F3D6D4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413DD-9C78-EFCB-287F-4481EEDA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3891-3143-4744-BB84-CB405A2D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2F24-67EE-4B21-7EDF-84F53858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0A7A-1BE7-3277-A3E5-58C8F10A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2BCBD-D7D3-1302-5FF8-28DA02A9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2DC82-A451-C4CB-4693-1CDA2A5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836BD-3744-A195-56A7-8D758659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2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F66B-3DF4-6756-8BC2-04F2A8D8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81961-B99D-8A1E-BC4E-DD208F17F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E09B-A9FD-A047-21D0-14CEBC92D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E71C7-7159-C308-180D-4792FCF2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B1898-A96E-87D8-9C09-9A51BF0D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7A9C-8D09-ADED-2B00-547076BC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F4660-52CE-2987-74B7-A997C860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19E06-C0F6-CB7E-A6EE-050834D7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E093-4DA6-DD6E-620F-7300967B5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85A0-4ECB-A44F-9EC0-22C3ADBF9D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3483-2CD0-0F64-2CD7-2EB9AB296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4DF7A-92A7-E08C-8598-4973E67C5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15AE-70C3-7D4F-8015-D0D74413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211A-921C-05DC-5A4F-E273B01C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Meeting Agenda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C173-6AFC-C4DA-59B6-96CAF555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for current modelling paper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BIG </a:t>
            </a:r>
            <a:r>
              <a:rPr lang="en-US" dirty="0" err="1"/>
              <a:t>synbio</a:t>
            </a:r>
            <a:r>
              <a:rPr lang="en-US" dirty="0"/>
              <a:t> experiment for next modelling paper</a:t>
            </a:r>
          </a:p>
          <a:p>
            <a:pPr lvl="1"/>
            <a:r>
              <a:rPr lang="en-US" dirty="0"/>
              <a:t>Minimal community?</a:t>
            </a:r>
          </a:p>
          <a:p>
            <a:pPr lvl="1"/>
            <a:r>
              <a:rPr lang="en-US" dirty="0"/>
              <a:t>Mark </a:t>
            </a:r>
            <a:r>
              <a:rPr lang="en-US" dirty="0" err="1"/>
              <a:t>Mimee</a:t>
            </a:r>
            <a:r>
              <a:rPr lang="en-US" dirty="0"/>
              <a:t> probabilistic activation of acetate machinery?</a:t>
            </a:r>
          </a:p>
          <a:p>
            <a:pPr lvl="1"/>
            <a:r>
              <a:rPr lang="en-US" dirty="0"/>
              <a:t>Diving into more secondary metabolites for other organisms?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potential direction for next funding callout – one potentially in December,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333704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F1B0-A30E-87C1-F637-EC38A916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677" y="845343"/>
            <a:ext cx="10824645" cy="3163887"/>
          </a:xfrm>
        </p:spPr>
        <p:txBody>
          <a:bodyPr>
            <a:normAutofit fontScale="90000"/>
          </a:bodyPr>
          <a:lstStyle/>
          <a:p>
            <a:r>
              <a:rPr lang="en-US" dirty="0"/>
              <a:t>Soil phosphate: engineering microbial dynamics to study and manipulate environmental ecosystems</a:t>
            </a:r>
          </a:p>
        </p:txBody>
      </p:sp>
    </p:spTree>
    <p:extLst>
      <p:ext uri="{BB962C8B-B14F-4D97-AF65-F5344CB8AC3E}">
        <p14:creationId xmlns:p14="http://schemas.microsoft.com/office/powerpoint/2010/main" val="389899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2739-5C00-F834-56B6-558B98C7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7389"/>
            <a:ext cx="10515600" cy="1325563"/>
          </a:xfrm>
        </p:spPr>
        <p:txBody>
          <a:bodyPr/>
          <a:lstStyle/>
          <a:p>
            <a:r>
              <a:rPr lang="en-US" dirty="0"/>
              <a:t>Assets in hand (could do next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3C6D-006C-2DB1-5ACA-EFD29A830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10" y="888133"/>
            <a:ext cx="11108377" cy="584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Major – need to be included</a:t>
            </a:r>
          </a:p>
          <a:p>
            <a:r>
              <a:rPr lang="en-US" dirty="0"/>
              <a:t>Metabolic modeling of organism cocultures</a:t>
            </a:r>
          </a:p>
          <a:p>
            <a:r>
              <a:rPr lang="en-US" dirty="0"/>
              <a:t>Predictions for how to influence specific metabolic pathways</a:t>
            </a:r>
          </a:p>
          <a:p>
            <a:r>
              <a:rPr lang="en-US" i="1" dirty="0"/>
              <a:t>P. fluor.</a:t>
            </a:r>
            <a:r>
              <a:rPr lang="en-US" dirty="0"/>
              <a:t> SBW25 – engineerable PGPR with endogenous organic acid production machinery, and phosphate-responsive genetic elements. Also, well studied genome to help with metabolic modeling</a:t>
            </a:r>
          </a:p>
          <a:p>
            <a:r>
              <a:rPr lang="en-US" dirty="0"/>
              <a:t>Landing pad in SBW25</a:t>
            </a:r>
          </a:p>
          <a:p>
            <a:pPr marL="0" indent="0">
              <a:buNone/>
            </a:pPr>
            <a:r>
              <a:rPr lang="en-US" dirty="0"/>
              <a:t>Minor – could be included</a:t>
            </a:r>
          </a:p>
          <a:p>
            <a:r>
              <a:rPr lang="en-US" dirty="0"/>
              <a:t>4HB biosensor – environmentally (soil/plant) friendly trigger molecule</a:t>
            </a:r>
          </a:p>
          <a:p>
            <a:r>
              <a:rPr lang="en-US" dirty="0"/>
              <a:t>Robotic assay for microbial growth and fluorescence measurements</a:t>
            </a:r>
          </a:p>
          <a:p>
            <a:r>
              <a:rPr lang="en-US" dirty="0"/>
              <a:t>Chemostat experiments</a:t>
            </a:r>
          </a:p>
          <a:p>
            <a:r>
              <a:rPr lang="en-US" dirty="0"/>
              <a:t>Metabolomics at UC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DD41-CE30-AC8E-911E-BF0DDD78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924"/>
            <a:ext cx="10515600" cy="5541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Argonne Resources</a:t>
            </a:r>
          </a:p>
          <a:p>
            <a:r>
              <a:rPr lang="en-US" dirty="0"/>
              <a:t>Root chips (</a:t>
            </a:r>
            <a:r>
              <a:rPr lang="en-US" dirty="0" err="1"/>
              <a:t>Gyorgy</a:t>
            </a:r>
            <a:r>
              <a:rPr lang="en-US" dirty="0"/>
              <a:t>)</a:t>
            </a:r>
          </a:p>
          <a:p>
            <a:r>
              <a:rPr lang="en-US" dirty="0"/>
              <a:t>Analysis of phosphate(?) in soil using x-ray (Ken </a:t>
            </a:r>
            <a:r>
              <a:rPr lang="en-US" dirty="0" err="1"/>
              <a:t>Kemner</a:t>
            </a:r>
            <a:r>
              <a:rPr lang="en-US" dirty="0"/>
              <a:t>)</a:t>
            </a:r>
          </a:p>
          <a:p>
            <a:r>
              <a:rPr lang="en-US" dirty="0"/>
              <a:t>Future automated discovery capabilities</a:t>
            </a:r>
          </a:p>
          <a:p>
            <a:pPr marL="0" indent="0">
              <a:buNone/>
            </a:pPr>
            <a:r>
              <a:rPr lang="en-US" dirty="0"/>
              <a:t>Extramural Collaboration</a:t>
            </a:r>
          </a:p>
          <a:p>
            <a:r>
              <a:rPr lang="en-US" dirty="0"/>
              <a:t>EMSL ”omics” core (Available, but not contacted)</a:t>
            </a:r>
          </a:p>
          <a:p>
            <a:r>
              <a:rPr lang="en-US" dirty="0"/>
              <a:t>Probabilistic microbial differentiation (UC, </a:t>
            </a:r>
            <a:r>
              <a:rPr lang="en-US" dirty="0" err="1"/>
              <a:t>Mimee</a:t>
            </a:r>
            <a:r>
              <a:rPr lang="en-US" dirty="0"/>
              <a:t>)</a:t>
            </a:r>
          </a:p>
          <a:p>
            <a:r>
              <a:rPr lang="en-US" dirty="0"/>
              <a:t>Minimal </a:t>
            </a:r>
            <a:r>
              <a:rPr lang="en-US" dirty="0" err="1"/>
              <a:t>rhizocommunity</a:t>
            </a:r>
            <a:r>
              <a:rPr lang="en-US" dirty="0"/>
              <a:t> (Henry/</a:t>
            </a:r>
            <a:r>
              <a:rPr lang="en-US" dirty="0" err="1"/>
              <a:t>Gyorgy</a:t>
            </a:r>
            <a:r>
              <a:rPr lang="en-US" dirty="0"/>
              <a:t> knows composition)</a:t>
            </a:r>
          </a:p>
          <a:p>
            <a:r>
              <a:rPr lang="en-US" dirty="0"/>
              <a:t>Other PGPR with landing pads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1862E1-C172-A987-F25E-13CD50A8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250"/>
            <a:ext cx="12191999" cy="1325563"/>
          </a:xfrm>
        </p:spPr>
        <p:txBody>
          <a:bodyPr/>
          <a:lstStyle/>
          <a:p>
            <a:r>
              <a:rPr lang="en-US" dirty="0"/>
              <a:t>Assets within reach (used previously or collaboration) </a:t>
            </a:r>
          </a:p>
        </p:txBody>
      </p:sp>
    </p:spTree>
    <p:extLst>
      <p:ext uri="{BB962C8B-B14F-4D97-AF65-F5344CB8AC3E}">
        <p14:creationId xmlns:p14="http://schemas.microsoft.com/office/powerpoint/2010/main" val="89099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38BA90-FED7-3B99-1E1B-82666BB2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86" y="3241964"/>
            <a:ext cx="4860206" cy="36160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016B-0828-4620-5586-9395470CA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8" y="1253330"/>
            <a:ext cx="12191998" cy="5286617"/>
          </a:xfrm>
        </p:spPr>
        <p:txBody>
          <a:bodyPr/>
          <a:lstStyle/>
          <a:p>
            <a:r>
              <a:rPr lang="en-US" dirty="0"/>
              <a:t>Environmental soil collection</a:t>
            </a:r>
          </a:p>
          <a:p>
            <a:r>
              <a:rPr lang="en-US" dirty="0"/>
              <a:t>Deep understanding of microbial phosphate regulation in soil/plant root</a:t>
            </a:r>
          </a:p>
          <a:p>
            <a:endParaRPr lang="en-US" dirty="0"/>
          </a:p>
          <a:p>
            <a:r>
              <a:rPr lang="en-US" dirty="0"/>
              <a:t>Environmental soil phosphate expert (NU, </a:t>
            </a:r>
            <a:r>
              <a:rPr lang="en-US" dirty="0" err="1"/>
              <a:t>Aristilde</a:t>
            </a:r>
            <a:r>
              <a:rPr lang="en-US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466B9A-E403-E5AE-A8DB-2B90FC43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3" y="-72233"/>
            <a:ext cx="12191999" cy="1325563"/>
          </a:xfrm>
        </p:spPr>
        <p:txBody>
          <a:bodyPr/>
          <a:lstStyle/>
          <a:p>
            <a:r>
              <a:rPr lang="en-US" dirty="0"/>
              <a:t>Assets needed</a:t>
            </a:r>
          </a:p>
        </p:txBody>
      </p:sp>
    </p:spTree>
    <p:extLst>
      <p:ext uri="{BB962C8B-B14F-4D97-AF65-F5344CB8AC3E}">
        <p14:creationId xmlns:p14="http://schemas.microsoft.com/office/powerpoint/2010/main" val="13886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765A-84A6-1F74-87C4-1367EE67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239705"/>
            <a:ext cx="10515600" cy="1325563"/>
          </a:xfrm>
        </p:spPr>
        <p:txBody>
          <a:bodyPr/>
          <a:lstStyle/>
          <a:p>
            <a:r>
              <a:rPr lang="en-US" dirty="0"/>
              <a:t>Batch Metabolic 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2F5A2-0799-CBCA-FDB0-965573DD656F}"/>
              </a:ext>
            </a:extLst>
          </p:cNvPr>
          <p:cNvSpPr txBox="1"/>
          <p:nvPr/>
        </p:nvSpPr>
        <p:spPr>
          <a:xfrm>
            <a:off x="611684" y="2281023"/>
            <a:ext cx="113538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Still need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trike="sngStrike" dirty="0" err="1"/>
              <a:t>Biolog</a:t>
            </a:r>
            <a:r>
              <a:rPr lang="en-US" sz="2400" strike="sngStrike" dirty="0"/>
              <a:t> plates to test metabolic model accuracy on different carbon 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trike="sngStrike" dirty="0"/>
              <a:t>Grow various cocultures and send different time points for metabolomics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Workup metabolomics data and make sure modeling team is set up for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“why these organisms/metabolites” section into the already made draft – what organisms have been used by similar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Write methods sections for the experiments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(Done, but need to add specifics like exact </a:t>
            </a:r>
            <a:r>
              <a:rPr lang="en-US" sz="2400" dirty="0" err="1">
                <a:highlight>
                  <a:srgbClr val="FFFF00"/>
                </a:highlight>
              </a:rPr>
              <a:t>Hidex</a:t>
            </a:r>
            <a:r>
              <a:rPr lang="en-US" sz="2400" dirty="0">
                <a:highlight>
                  <a:srgbClr val="FFFF00"/>
                </a:highlight>
              </a:rPr>
              <a:t> model and </a:t>
            </a:r>
            <a:r>
              <a:rPr lang="en-US" sz="2400" i="1" dirty="0">
                <a:highlight>
                  <a:srgbClr val="FFFF00"/>
                </a:highlight>
              </a:rPr>
              <a:t>E. coli</a:t>
            </a:r>
            <a:r>
              <a:rPr lang="en-US" sz="2400" dirty="0">
                <a:highlight>
                  <a:srgbClr val="FFFF00"/>
                </a:highlight>
              </a:rPr>
              <a:t> strain)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8EAE4-D208-C1C9-DD82-BB0F4EEBF788}"/>
              </a:ext>
            </a:extLst>
          </p:cNvPr>
          <p:cNvSpPr txBox="1"/>
          <p:nvPr/>
        </p:nvSpPr>
        <p:spPr>
          <a:xfrm>
            <a:off x="611684" y="5456848"/>
            <a:ext cx="1063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Timeline</a:t>
            </a:r>
          </a:p>
          <a:p>
            <a:r>
              <a:rPr lang="en-US" sz="2400" dirty="0"/>
              <a:t>Is completely finished on my end unless further experiments are needed. ETA is dependent on modeling and extra experiments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93939-82B3-4924-97EC-757F281558E1}"/>
              </a:ext>
            </a:extLst>
          </p:cNvPr>
          <p:cNvSpPr txBox="1"/>
          <p:nvPr/>
        </p:nvSpPr>
        <p:spPr>
          <a:xfrm>
            <a:off x="611684" y="810129"/>
            <a:ext cx="10636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Scope</a:t>
            </a:r>
          </a:p>
          <a:p>
            <a:r>
              <a:rPr lang="en-US" sz="2400" dirty="0"/>
              <a:t>The story of the paper is that a new metabolic phenotype switching-based model has been developed that can accurately simulate dynamic metabolic interactions within and between organisms</a:t>
            </a:r>
          </a:p>
        </p:txBody>
      </p:sp>
    </p:spTree>
    <p:extLst>
      <p:ext uri="{BB962C8B-B14F-4D97-AF65-F5344CB8AC3E}">
        <p14:creationId xmlns:p14="http://schemas.microsoft.com/office/powerpoint/2010/main" val="287163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6061-26B8-6BF5-2074-9C3E808D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292" y="-173366"/>
            <a:ext cx="9195148" cy="1325563"/>
          </a:xfrm>
        </p:spPr>
        <p:txBody>
          <a:bodyPr/>
          <a:lstStyle/>
          <a:p>
            <a:r>
              <a:rPr lang="en-US" dirty="0"/>
              <a:t>Metabolomics data – Acetate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6402B-615B-C151-9711-CE1B0262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19"/>
            <a:ext cx="41783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3A57C2-C92D-4024-EFE6-1E586D13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316" y="806219"/>
            <a:ext cx="416560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C6415-1794-A8EB-5404-E9AAB60D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806219"/>
            <a:ext cx="4152900" cy="2819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2619CD-F37C-4328-6810-C6BFA7F92902}"/>
              </a:ext>
            </a:extLst>
          </p:cNvPr>
          <p:cNvSpPr txBox="1"/>
          <p:nvPr/>
        </p:nvSpPr>
        <p:spPr>
          <a:xfrm>
            <a:off x="737269" y="4605204"/>
            <a:ext cx="109631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 all cases excess acetate peaks at 8 hours and is completely consumed by 24h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presence of </a:t>
            </a:r>
            <a:r>
              <a:rPr lang="en-US" sz="2400" i="1" dirty="0"/>
              <a:t>P. fluorescens</a:t>
            </a:r>
            <a:r>
              <a:rPr lang="en-US" sz="2400" dirty="0"/>
              <a:t> alters acetate dynamics in all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P. fluorescens </a:t>
            </a:r>
            <a:r>
              <a:rPr lang="en-US" sz="2400" dirty="0"/>
              <a:t>decreases</a:t>
            </a:r>
            <a:r>
              <a:rPr lang="en-US" sz="2400" i="1" dirty="0"/>
              <a:t> </a:t>
            </a:r>
            <a:r>
              <a:rPr lang="en-US" sz="2400" dirty="0"/>
              <a:t>acetate accumulation in the absence of 4HB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P. fluorescens </a:t>
            </a:r>
            <a:r>
              <a:rPr lang="en-US" sz="2400" dirty="0"/>
              <a:t>delays acetate accumulation and consumption in the presence of 4HB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292E3-9F40-B197-375C-081C67F1B0B9}"/>
              </a:ext>
            </a:extLst>
          </p:cNvPr>
          <p:cNvSpPr txBox="1"/>
          <p:nvPr/>
        </p:nvSpPr>
        <p:spPr>
          <a:xfrm>
            <a:off x="503001" y="4172570"/>
            <a:ext cx="722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– OD over time is roughly 0.1 at 0h; 0.3 at 4h; 2.0 at 12h; and 3 at 24h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88D19-2385-0981-60A0-E8E6D3157A50}"/>
              </a:ext>
            </a:extLst>
          </p:cNvPr>
          <p:cNvSpPr txBox="1"/>
          <p:nvPr/>
        </p:nvSpPr>
        <p:spPr>
          <a:xfrm>
            <a:off x="4494152" y="3500302"/>
            <a:ext cx="49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35422-6E90-8688-45D7-9F6C458E7840}"/>
              </a:ext>
            </a:extLst>
          </p:cNvPr>
          <p:cNvSpPr txBox="1"/>
          <p:nvPr/>
        </p:nvSpPr>
        <p:spPr>
          <a:xfrm>
            <a:off x="4019261" y="3500303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 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7CFBE-7561-99C3-B906-39C803663344}"/>
              </a:ext>
            </a:extLst>
          </p:cNvPr>
          <p:cNvSpPr txBox="1"/>
          <p:nvPr/>
        </p:nvSpPr>
        <p:spPr>
          <a:xfrm>
            <a:off x="5005691" y="3500302"/>
            <a:ext cx="49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76A3F-A913-9C35-2343-813277AB9187}"/>
              </a:ext>
            </a:extLst>
          </p:cNvPr>
          <p:cNvSpPr txBox="1"/>
          <p:nvPr/>
        </p:nvSpPr>
        <p:spPr>
          <a:xfrm>
            <a:off x="6048076" y="3500302"/>
            <a:ext cx="49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59D02-CEA8-D55C-83B3-4720BB226C54}"/>
              </a:ext>
            </a:extLst>
          </p:cNvPr>
          <p:cNvSpPr txBox="1"/>
          <p:nvPr/>
        </p:nvSpPr>
        <p:spPr>
          <a:xfrm>
            <a:off x="7604892" y="3471730"/>
            <a:ext cx="49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DA880-DCC9-A4EE-CF6D-BED28087FDD3}"/>
              </a:ext>
            </a:extLst>
          </p:cNvPr>
          <p:cNvSpPr txBox="1"/>
          <p:nvPr/>
        </p:nvSpPr>
        <p:spPr>
          <a:xfrm>
            <a:off x="8559804" y="3466641"/>
            <a:ext cx="49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9C09A-F890-2059-7DD8-3F8CC84D3803}"/>
              </a:ext>
            </a:extLst>
          </p:cNvPr>
          <p:cNvSpPr txBox="1"/>
          <p:nvPr/>
        </p:nvSpPr>
        <p:spPr>
          <a:xfrm>
            <a:off x="9094014" y="3466641"/>
            <a:ext cx="49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75622-A59E-335A-A850-8ED8ECA1D1C6}"/>
              </a:ext>
            </a:extLst>
          </p:cNvPr>
          <p:cNvSpPr txBox="1"/>
          <p:nvPr/>
        </p:nvSpPr>
        <p:spPr>
          <a:xfrm>
            <a:off x="10113728" y="3466641"/>
            <a:ext cx="49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77%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41447-8DA6-1815-9670-7635B70083E6}"/>
              </a:ext>
            </a:extLst>
          </p:cNvPr>
          <p:cNvSpPr txBox="1"/>
          <p:nvPr/>
        </p:nvSpPr>
        <p:spPr>
          <a:xfrm>
            <a:off x="11670544" y="3438069"/>
            <a:ext cx="49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71%</a:t>
            </a:r>
          </a:p>
        </p:txBody>
      </p:sp>
    </p:spTree>
    <p:extLst>
      <p:ext uri="{BB962C8B-B14F-4D97-AF65-F5344CB8AC3E}">
        <p14:creationId xmlns:p14="http://schemas.microsoft.com/office/powerpoint/2010/main" val="16636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809D39-B586-22E9-2791-76B5D3F1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292" y="-173366"/>
            <a:ext cx="9195148" cy="1325563"/>
          </a:xfrm>
        </p:spPr>
        <p:txBody>
          <a:bodyPr/>
          <a:lstStyle/>
          <a:p>
            <a:r>
              <a:rPr lang="en-US" dirty="0"/>
              <a:t>Metabolomics data – Acetate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937C2-5310-C166-092F-801BF331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089" y="840736"/>
            <a:ext cx="41529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A575C-2930-F07C-ACBE-6F797C58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6502"/>
            <a:ext cx="419100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F8FDF-4CFE-A3FA-FA14-2047FDC1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38" y="856502"/>
            <a:ext cx="4152900" cy="281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FA0CF-A89B-3103-9E19-18FC90E0EC62}"/>
              </a:ext>
            </a:extLst>
          </p:cNvPr>
          <p:cNvSpPr txBox="1"/>
          <p:nvPr/>
        </p:nvSpPr>
        <p:spPr>
          <a:xfrm>
            <a:off x="573911" y="3528830"/>
            <a:ext cx="11044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Both </a:t>
            </a:r>
            <a:r>
              <a:rPr lang="en-US" sz="2400" i="1" dirty="0"/>
              <a:t>E. coli </a:t>
            </a:r>
            <a:r>
              <a:rPr lang="en-US" sz="2400" dirty="0"/>
              <a:t>and </a:t>
            </a:r>
            <a:r>
              <a:rPr lang="en-US" sz="2400" i="1" dirty="0"/>
              <a:t>P. fluorescens</a:t>
            </a:r>
            <a:r>
              <a:rPr lang="en-US" sz="2400" dirty="0"/>
              <a:t> can consume acetate completely by 24h of growth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P. fluorescens</a:t>
            </a:r>
            <a:r>
              <a:rPr lang="en-US" sz="2400" dirty="0"/>
              <a:t> consumes acetate much faster than </a:t>
            </a:r>
            <a:r>
              <a:rPr lang="en-US" sz="2400" i="1" dirty="0"/>
              <a:t>E. coli </a:t>
            </a:r>
            <a:r>
              <a:rPr lang="en-US" sz="2400" dirty="0"/>
              <a:t>in the presence of Maltose</a:t>
            </a:r>
            <a:endParaRPr lang="en-US" sz="2400" i="1" dirty="0"/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P. fluorescens</a:t>
            </a:r>
            <a:r>
              <a:rPr lang="en-US" sz="2400" dirty="0"/>
              <a:t> do not produce any acetate from consuming 4HB</a:t>
            </a:r>
            <a:endParaRPr lang="en-US" sz="2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EAB4C-0B6F-3D89-B75A-B8EDF516085C}"/>
              </a:ext>
            </a:extLst>
          </p:cNvPr>
          <p:cNvSpPr txBox="1"/>
          <p:nvPr/>
        </p:nvSpPr>
        <p:spPr>
          <a:xfrm>
            <a:off x="573911" y="5136068"/>
            <a:ext cx="10421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P. fluorescens </a:t>
            </a:r>
            <a:r>
              <a:rPr lang="en-US" sz="2400" dirty="0"/>
              <a:t>appear to have carbon source preferences at different timepoints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P. fluorescens</a:t>
            </a:r>
            <a:r>
              <a:rPr lang="en-US" sz="2400" dirty="0"/>
              <a:t> are consuming enough acetate to grow (mM concentrations)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428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4F79CD-A0E8-8071-9075-CD097AF2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414" y="-112910"/>
            <a:ext cx="5331171" cy="1325563"/>
          </a:xfrm>
        </p:spPr>
        <p:txBody>
          <a:bodyPr/>
          <a:lstStyle/>
          <a:p>
            <a:r>
              <a:rPr lang="en-US" dirty="0"/>
              <a:t>Gen III microplate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E2674-997D-5785-C162-36518513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30" y="894367"/>
            <a:ext cx="9736141" cy="58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4F79CD-A0E8-8071-9075-CD097AF2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414" y="-112910"/>
            <a:ext cx="5331171" cy="1325563"/>
          </a:xfrm>
        </p:spPr>
        <p:txBody>
          <a:bodyPr/>
          <a:lstStyle/>
          <a:p>
            <a:r>
              <a:rPr lang="en-US" dirty="0"/>
              <a:t>Gen III microplate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B102F-84F5-BBB0-FD9D-79B093C9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24" y="956943"/>
            <a:ext cx="9108350" cy="1733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C78B0-FA05-748D-9B3F-53527AE61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13" y="2920916"/>
            <a:ext cx="9108345" cy="1733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8A90A-C08C-023A-E569-04501806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18" y="4884889"/>
            <a:ext cx="9108340" cy="1733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FF270-20FD-838E-D334-24880921E534}"/>
              </a:ext>
            </a:extLst>
          </p:cNvPr>
          <p:cNvSpPr txBox="1"/>
          <p:nvPr/>
        </p:nvSpPr>
        <p:spPr>
          <a:xfrm>
            <a:off x="25564" y="1603779"/>
            <a:ext cx="15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24h timepoint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53D10B-7595-0100-91C4-249E9046D05A}"/>
              </a:ext>
            </a:extLst>
          </p:cNvPr>
          <p:cNvSpPr/>
          <p:nvPr/>
        </p:nvSpPr>
        <p:spPr>
          <a:xfrm>
            <a:off x="3506771" y="1736259"/>
            <a:ext cx="1008668" cy="3420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8E9E69-9C56-D577-F428-D9F333B4E457}"/>
              </a:ext>
            </a:extLst>
          </p:cNvPr>
          <p:cNvSpPr/>
          <p:nvPr/>
        </p:nvSpPr>
        <p:spPr>
          <a:xfrm>
            <a:off x="3535052" y="3703619"/>
            <a:ext cx="1008668" cy="3420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187D40-8984-894A-5416-E049A0434CE0}"/>
              </a:ext>
            </a:extLst>
          </p:cNvPr>
          <p:cNvSpPr/>
          <p:nvPr/>
        </p:nvSpPr>
        <p:spPr>
          <a:xfrm>
            <a:off x="3525625" y="5664061"/>
            <a:ext cx="1008668" cy="3420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4A1C2-D8C0-677F-18D7-8DB7CBB96925}"/>
              </a:ext>
            </a:extLst>
          </p:cNvPr>
          <p:cNvSpPr txBox="1"/>
          <p:nvPr/>
        </p:nvSpPr>
        <p:spPr>
          <a:xfrm>
            <a:off x="175659" y="5373402"/>
            <a:ext cx="121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</a:t>
            </a:r>
            <a:r>
              <a:rPr lang="en-US" dirty="0" err="1"/>
              <a:t>Arabitol</a:t>
            </a:r>
            <a:r>
              <a:rPr lang="en-US" dirty="0"/>
              <a:t> only in coculture?</a:t>
            </a:r>
          </a:p>
        </p:txBody>
      </p:sp>
    </p:spTree>
    <p:extLst>
      <p:ext uri="{BB962C8B-B14F-4D97-AF65-F5344CB8AC3E}">
        <p14:creationId xmlns:p14="http://schemas.microsoft.com/office/powerpoint/2010/main" val="130740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765A-84A6-1F74-87C4-1367EE67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239705"/>
            <a:ext cx="10515600" cy="1325563"/>
          </a:xfrm>
        </p:spPr>
        <p:txBody>
          <a:bodyPr/>
          <a:lstStyle/>
          <a:p>
            <a:r>
              <a:rPr lang="en-US" dirty="0"/>
              <a:t>Engineering/Chemostat Metabolic 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2F5A2-0799-CBCA-FDB0-965573DD656F}"/>
              </a:ext>
            </a:extLst>
          </p:cNvPr>
          <p:cNvSpPr txBox="1"/>
          <p:nvPr/>
        </p:nvSpPr>
        <p:spPr>
          <a:xfrm>
            <a:off x="43837" y="2014229"/>
            <a:ext cx="121043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Need to do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Do full range of growth assays with different carbon sources and cocultures with E. coli, ACS E. coli, KOs strains, and PF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Test </a:t>
            </a:r>
            <a:r>
              <a:rPr lang="en-US" sz="2400" dirty="0" err="1">
                <a:highlight>
                  <a:srgbClr val="FFFF00"/>
                </a:highlight>
              </a:rPr>
              <a:t>HosA</a:t>
            </a:r>
            <a:r>
              <a:rPr lang="en-US" sz="2400" dirty="0">
                <a:highlight>
                  <a:srgbClr val="FFFF00"/>
                </a:highlight>
              </a:rPr>
              <a:t> and homologues in PF and EC w/ different 4HB concentrations and different DNA binding sites to compare to northwestern results </a:t>
            </a:r>
          </a:p>
          <a:p>
            <a:r>
              <a:rPr lang="en-US" sz="2400" b="1" dirty="0"/>
              <a:t>Need to figure 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BIG </a:t>
            </a:r>
            <a:r>
              <a:rPr lang="en-US" sz="2400" dirty="0" err="1"/>
              <a:t>synbio</a:t>
            </a:r>
            <a:r>
              <a:rPr lang="en-US" sz="2400" dirty="0"/>
              <a:t> experiment: 4HB activates ACS expression, ACS replaces GFP or RFP in probabilistic system from Mark, others? </a:t>
            </a:r>
            <a:r>
              <a:rPr lang="en-US" sz="2400" dirty="0">
                <a:solidFill>
                  <a:srgbClr val="FF0000"/>
                </a:solidFill>
              </a:rPr>
              <a:t>Need a clear goal 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C4DCB-3BC4-9E21-8942-716256831A68}"/>
              </a:ext>
            </a:extLst>
          </p:cNvPr>
          <p:cNvSpPr txBox="1"/>
          <p:nvPr/>
        </p:nvSpPr>
        <p:spPr>
          <a:xfrm>
            <a:off x="214737" y="596455"/>
            <a:ext cx="11762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Scope</a:t>
            </a:r>
          </a:p>
          <a:p>
            <a:r>
              <a:rPr lang="en-US" sz="2400" dirty="0"/>
              <a:t>Dynamic metabolic model that was just published can also be adapted to chemostat growth environments and metabolic engineering - MORE TBD based on results/timeline…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07813-0302-26E9-64D7-9909F6F6612B}"/>
              </a:ext>
            </a:extLst>
          </p:cNvPr>
          <p:cNvSpPr txBox="1"/>
          <p:nvPr/>
        </p:nvSpPr>
        <p:spPr>
          <a:xfrm>
            <a:off x="0" y="5510561"/>
            <a:ext cx="12104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Timeline</a:t>
            </a:r>
          </a:p>
          <a:p>
            <a:r>
              <a:rPr lang="en-US" sz="2400" dirty="0"/>
              <a:t>Ideally, in the next 5-7 months we’ll at least have a concrete draft and all data. Depends on BIG </a:t>
            </a:r>
            <a:r>
              <a:rPr lang="en-US" sz="2400" dirty="0" err="1"/>
              <a:t>synbio</a:t>
            </a:r>
            <a:r>
              <a:rPr lang="en-US" sz="2400" dirty="0"/>
              <a:t> experiment and how much </a:t>
            </a:r>
            <a:r>
              <a:rPr lang="en-US" sz="2400" dirty="0" err="1"/>
              <a:t>followup</a:t>
            </a:r>
            <a:r>
              <a:rPr lang="en-US" sz="2400" dirty="0"/>
              <a:t> we need to do (transcriptomics, metabolomics, etc.)</a:t>
            </a:r>
          </a:p>
        </p:txBody>
      </p:sp>
    </p:spTree>
    <p:extLst>
      <p:ext uri="{BB962C8B-B14F-4D97-AF65-F5344CB8AC3E}">
        <p14:creationId xmlns:p14="http://schemas.microsoft.com/office/powerpoint/2010/main" val="30845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E349-65E6-4046-FA14-5FB6D4F9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Important callout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F908-79D5-71AA-C93E-DFF4FB66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26373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Omic</a:t>
            </a:r>
            <a:r>
              <a:rPr lang="en-US" dirty="0"/>
              <a:t>-based information” “Fundamental principles that allow scaling and modeling beyond molecular realm”</a:t>
            </a:r>
          </a:p>
          <a:p>
            <a:r>
              <a:rPr lang="en-US" dirty="0"/>
              <a:t>“Microbial interactions in natural environments” “environmental change” “long-term change” “realistic recapitulations of microbial ecosystems” “interactions translate to ecosystem properties across scales” “iterating among lab and natural systems”</a:t>
            </a:r>
          </a:p>
          <a:p>
            <a:r>
              <a:rPr lang="en-US" dirty="0"/>
              <a:t>“Applications that leverage high-throughput cultivation and reconstruction of microbial communities to reconcile observed, environmental community behavior are welcome”</a:t>
            </a:r>
          </a:p>
          <a:p>
            <a:r>
              <a:rPr lang="en-US" dirty="0"/>
              <a:t>“carbon sequestration, GHG emission, nutrient cycling” “Manipulate environmental microbiomes for the purpose of understanding and predicting their behavior” “as well as soil carbon storage”</a:t>
            </a:r>
          </a:p>
        </p:txBody>
      </p:sp>
    </p:spTree>
    <p:extLst>
      <p:ext uri="{BB962C8B-B14F-4D97-AF65-F5344CB8AC3E}">
        <p14:creationId xmlns:p14="http://schemas.microsoft.com/office/powerpoint/2010/main" val="33364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E349-65E6-4046-FA14-5FB6D4F9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Important callout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F908-79D5-71AA-C93E-DFF4FB66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2637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“</a:t>
            </a:r>
            <a:r>
              <a:rPr lang="en-US" dirty="0" err="1">
                <a:highlight>
                  <a:srgbClr val="00FF00"/>
                </a:highlight>
              </a:rPr>
              <a:t>Omic</a:t>
            </a:r>
            <a:r>
              <a:rPr lang="en-US" dirty="0">
                <a:highlight>
                  <a:srgbClr val="00FF00"/>
                </a:highlight>
              </a:rPr>
              <a:t>-based information” “Fundamental principles that allow scaling and modeling beyond molecular realm”</a:t>
            </a:r>
          </a:p>
          <a:p>
            <a:r>
              <a:rPr lang="en-US" dirty="0">
                <a:highlight>
                  <a:srgbClr val="FF00FF"/>
                </a:highlight>
              </a:rPr>
              <a:t>“Microbial interactions in natural environments” “environmental change” “long-term change” “realistic recapitulations of microbial ecosystems” “interactions translate to ecosystem properties across scales” “iterating among lab and natural systems”</a:t>
            </a:r>
          </a:p>
          <a:p>
            <a:r>
              <a:rPr lang="en-US" dirty="0">
                <a:highlight>
                  <a:srgbClr val="00FF00"/>
                </a:highlight>
              </a:rPr>
              <a:t>“Applications that leverage high-throughput cultivation and reconstruction of microbial communities to reconcile observed, environmental community behavior are welcome”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00FF"/>
                </a:highlight>
              </a:rPr>
              <a:t>carbon sequestration, GHG emission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nutrient cycling” “Manipulate environmental microbiomes for the purpose of understanding and predicting their behavior” </a:t>
            </a:r>
            <a:r>
              <a:rPr lang="en-US" dirty="0"/>
              <a:t>“</a:t>
            </a:r>
            <a:r>
              <a:rPr lang="en-US" dirty="0">
                <a:highlight>
                  <a:srgbClr val="FF00FF"/>
                </a:highlight>
              </a:rPr>
              <a:t>as well as soil carbon storage”</a:t>
            </a:r>
          </a:p>
        </p:txBody>
      </p:sp>
    </p:spTree>
    <p:extLst>
      <p:ext uri="{BB962C8B-B14F-4D97-AF65-F5344CB8AC3E}">
        <p14:creationId xmlns:p14="http://schemas.microsoft.com/office/powerpoint/2010/main" val="351254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957</Words>
  <Application>Microsoft Macintosh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Meeting Agenda Overview</vt:lpstr>
      <vt:lpstr>Batch Metabolic Modeling</vt:lpstr>
      <vt:lpstr>Metabolomics data – Acetate dynamics</vt:lpstr>
      <vt:lpstr>Metabolomics data – Acetate dynamics</vt:lpstr>
      <vt:lpstr>Gen III microplate data</vt:lpstr>
      <vt:lpstr>Gen III microplate data</vt:lpstr>
      <vt:lpstr>Engineering/Chemostat Metabolic Modeling</vt:lpstr>
      <vt:lpstr>Important callout elements</vt:lpstr>
      <vt:lpstr>Important callout elements</vt:lpstr>
      <vt:lpstr>Soil phosphate: engineering microbial dynamics to study and manipulate environmental ecosystems</vt:lpstr>
      <vt:lpstr>Assets in hand (could do next week)</vt:lpstr>
      <vt:lpstr>Assets within reach (used previously or collaboration) </vt:lpstr>
      <vt:lpstr>Assets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principles of rhizobacterial iron regulation from molecular to community scales</dc:title>
  <dc:creator>Dewey, Jeffrey Alexander</dc:creator>
  <cp:lastModifiedBy>Dewey, Jeffrey Alexander</cp:lastModifiedBy>
  <cp:revision>80</cp:revision>
  <dcterms:created xsi:type="dcterms:W3CDTF">2022-09-23T13:45:44Z</dcterms:created>
  <dcterms:modified xsi:type="dcterms:W3CDTF">2022-09-23T19:33:50Z</dcterms:modified>
</cp:coreProperties>
</file>