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4" r:id="rId4"/>
    <p:sldId id="331" r:id="rId5"/>
    <p:sldId id="343" r:id="rId6"/>
    <p:sldId id="325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0" r:id="rId18"/>
    <p:sldId id="326" r:id="rId19"/>
    <p:sldId id="327" r:id="rId20"/>
    <p:sldId id="328" r:id="rId21"/>
    <p:sldId id="329" r:id="rId22"/>
    <p:sldId id="330" r:id="rId23"/>
    <p:sldId id="323" r:id="rId2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89014" autoAdjust="0"/>
  </p:normalViewPr>
  <p:slideViewPr>
    <p:cSldViewPr>
      <p:cViewPr varScale="1">
        <p:scale>
          <a:sx n="69" d="100"/>
          <a:sy n="69" d="100"/>
        </p:scale>
        <p:origin x="-1123" y="-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90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>
        <a:ln>
          <a:noFill/>
        </a:ln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Queue : liste des tâches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liste des tâches importées depuis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 Progress : quelqu’un travaille sur la tâche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Tâches réalisées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Queue : liste des tâches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liste des tâches importées depuis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 Progress : quelqu’un travaille sur la tâche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 Tâches réalisées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8CF9AF76-5263-440C-8C8A-C132C6FE8B4A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900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33837E8F-A03C-4797-8236-C48C87AB8149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6113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32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32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4A37EB72-4D6D-4D83-A3D0-272662EB542B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733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1425" tIns="91425" rIns="91425" bIns="91425" anchor="b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475830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815166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7DA02091-8427-4964-8C16-81ECA908A07C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791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75DF6457-087C-414C-AED3-1AF68E0A81A3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328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46250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46250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FCA26DC1-A606-4FEF-BED6-82140895BC9B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857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82AD3140-7026-48DC-B64B-D1160B273B30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654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FDB4CFB9-3BDB-4D9C-976D-BDBA15011AB0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712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06685D9E-1A1C-4090-9CD0-CDBCC632BB35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658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D10171EA-0947-4AAF-8643-8872150BB591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0059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fr-FR" altLang="fr-FR"/>
          </a:p>
          <a:p>
            <a:pPr>
              <a:lnSpc>
                <a:spcPct val="99000"/>
              </a:lnSpc>
            </a:pPr>
            <a:fld id="{C0ED52AA-72DF-40A0-B43B-9EBBB56C8C19}" type="slidenum">
              <a:rPr lang="fr-FR" altLang="fr-FR" sz="1200">
                <a:solidFill>
                  <a:srgbClr val="999999"/>
                </a:solidFill>
                <a:latin typeface="Century Gothic" pitchFamily="32" charset="0"/>
              </a:rPr>
              <a:pPr>
                <a:lnSpc>
                  <a:spcPct val="99000"/>
                </a:lnSpc>
              </a:pPr>
              <a:t>‹N°›</a:t>
            </a:fld>
            <a:endParaRPr lang="fr-FR" altLang="fr-FR" sz="1200">
              <a:solidFill>
                <a:srgbClr val="999999"/>
              </a:solidFill>
              <a:latin typeface="Century Gothic" pitchFamily="32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501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texte-titre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46250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Cliquez pour éditer le format du plan de texte</a:t>
            </a:r>
          </a:p>
          <a:p>
            <a:pPr lvl="1"/>
            <a:r>
              <a:rPr lang="en-GB" altLang="fr-FR" smtClean="0"/>
              <a:t>Second niveau de plan</a:t>
            </a:r>
          </a:p>
          <a:p>
            <a:pPr lvl="2"/>
            <a:r>
              <a:rPr lang="en-GB" altLang="fr-FR" smtClean="0"/>
              <a:t>Troisième niveau de plan</a:t>
            </a:r>
          </a:p>
          <a:p>
            <a:pPr lvl="3"/>
            <a:r>
              <a:rPr lang="en-GB" altLang="fr-FR" smtClean="0"/>
              <a:t>Quatrième niveau de plan</a:t>
            </a:r>
          </a:p>
          <a:p>
            <a:pPr lvl="4"/>
            <a:r>
              <a:rPr lang="en-GB" altLang="fr-FR" smtClean="0"/>
              <a:t>Cinquième niveau de plan</a:t>
            </a:r>
          </a:p>
          <a:p>
            <a:pPr lvl="4"/>
            <a:r>
              <a:rPr lang="en-GB" altLang="fr-FR" smtClean="0"/>
              <a:t>Sixième niveau de plan</a:t>
            </a:r>
          </a:p>
          <a:p>
            <a:pPr lvl="4"/>
            <a:r>
              <a:rPr lang="en-GB" altLang="fr-FR" smtClean="0"/>
              <a:t>Septième niveau de plan</a:t>
            </a:r>
          </a:p>
          <a:p>
            <a:pPr lvl="4"/>
            <a:r>
              <a:rPr lang="en-GB" altLang="fr-FR" smtClean="0"/>
              <a:t>Huitième niveau de plan</a:t>
            </a:r>
          </a:p>
          <a:p>
            <a:pPr lvl="4"/>
            <a:r>
              <a:rPr lang="en-GB" altLang="fr-FR" smtClean="0"/>
              <a:t>Neuvième niveau de plan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9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200">
                <a:solidFill>
                  <a:srgbClr val="999999"/>
                </a:solidFill>
                <a:latin typeface="Century Gothic" pitchFamily="32" charset="0"/>
                <a:cs typeface="Segoe UI" charset="0"/>
              </a:defRPr>
            </a:lvl1pPr>
          </a:lstStyle>
          <a:p>
            <a:pPr>
              <a:lnSpc>
                <a:spcPct val="95000"/>
              </a:lnSpc>
            </a:pPr>
            <a:endParaRPr lang="fr-FR" altLang="fr-FR" sz="1400">
              <a:solidFill>
                <a:srgbClr val="000000"/>
              </a:solidFill>
              <a:latin typeface="Times New Roman" pitchFamily="16" charset="0"/>
            </a:endParaRPr>
          </a:p>
          <a:p>
            <a:fld id="{A07F2E41-4E9B-42C1-AABA-6C468348D874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Segoe UI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6826250"/>
            <a:ext cx="11588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 rot="16200000">
            <a:off x="-791368" y="5922168"/>
            <a:ext cx="19621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260" rIns="90000" bIns="45000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4C4C4C"/>
                </a:solidFill>
                <a:latin typeface="Gill Sans MT" pitchFamily="32" charset="0"/>
                <a:cs typeface="Arial Unicode MS" charset="0"/>
              </a:defRPr>
            </a:lvl9pPr>
          </a:lstStyle>
          <a:p>
            <a:pPr algn="ctr">
              <a:lnSpc>
                <a:spcPct val="99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altLang="fr-FR" sz="1000" smtClean="0">
                <a:solidFill>
                  <a:srgbClr val="999999"/>
                </a:solidFill>
                <a:latin typeface="Century Gothic" pitchFamily="32" charset="0"/>
                <a:ea typeface="+mn-ea"/>
              </a:rPr>
              <a:t>© Copyright 2014 Obeo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2pPr>
      <a:lvl3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3pPr>
      <a:lvl4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4pPr>
      <a:lvl5pPr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5pPr>
      <a:lvl6pPr marL="25146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6pPr>
      <a:lvl7pPr marL="29718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7pPr>
      <a:lvl8pPr marL="34290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8pPr>
      <a:lvl9pPr marL="3886200" indent="-228600" algn="l" defTabSz="449263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4C4C4C"/>
          </a:solidFill>
          <a:latin typeface="Century Gothic" pitchFamily="32" charset="0"/>
          <a:ea typeface="MS PGothic" charset="-128"/>
        </a:defRPr>
      </a:lvl9pPr>
    </p:titleStyle>
    <p:bodyStyle>
      <a:lvl1pPr marL="342900" indent="-342900" algn="l" defTabSz="449263" rtl="0" eaLnBrk="1" fontAlgn="base" hangingPunct="1">
        <a:lnSpc>
          <a:spcPct val="99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9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4C4C4C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4C4C4C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eo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Wri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360000" y="1260000"/>
            <a:ext cx="3060000" cy="21855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dirty="0">
              <a:ln>
                <a:noFill/>
              </a:ln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736600" y="1030430"/>
            <a:ext cx="8607425" cy="181330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44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4400" b="1" dirty="0" err="1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 smtClean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Tools</a:t>
            </a:r>
            <a:endParaRPr lang="fr-FR" sz="3200" b="1" dirty="0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6080" y="6944253"/>
            <a:ext cx="1686239" cy="2199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>
                <a:ln>
                  <a:noFill/>
                </a:ln>
                <a:solidFill>
                  <a:srgbClr val="198A8A"/>
                </a:solidFill>
                <a:latin typeface="Arial" pitchFamily="34"/>
                <a:ea typeface="Lucida Sans Unicode" pitchFamily="2"/>
                <a:cs typeface="Tahoma" pitchFamily="2"/>
                <a:hlinkClick r:id="rId3"/>
              </a:rPr>
              <a:t>http://www.obeo.fr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>
          <a:xfrm>
            <a:off x="865881" y="5830143"/>
            <a:ext cx="4894511" cy="541982"/>
          </a:xfrm>
          <a:prstGeom prst="rect">
            <a:avLst/>
          </a:prstGeom>
        </p:spPr>
        <p:txBody>
          <a:bodyPr tIns="3276"/>
          <a:lstStyle>
            <a:lvl1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Marwa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Rostren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10/12/2014</a:t>
            </a:r>
            <a:endParaRPr lang="fr-FR" altLang="fr-FR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719832" y="3597895"/>
            <a:ext cx="8280920" cy="541982"/>
          </a:xfrm>
          <a:prstGeom prst="rect">
            <a:avLst/>
          </a:prstGeom>
        </p:spPr>
        <p:txBody>
          <a:bodyPr tIns="3276"/>
          <a:lstStyle>
            <a:lvl1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– waffle.io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1373370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Git’s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 &amp;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Workspaces</a:t>
            </a: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Keep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repositories outside any workspace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default, in ~/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all repositories created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«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manually » or copy  projects physically to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	Import &gt;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&gt; Projects from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4" y="1691605"/>
            <a:ext cx="4749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3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a repository</a:t>
            </a: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initializes a local repository from a remote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Copies the entire history (including branches &amp; 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long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we clone a huge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be done only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 cloned repository becomes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is done using your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GitHub account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683493"/>
            <a:ext cx="4608512" cy="8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 bwMode="auto">
          <a:xfrm>
            <a:off x="6696496" y="897128"/>
            <a:ext cx="288032" cy="2904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8" y="2929198"/>
            <a:ext cx="4464496" cy="45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9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87849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with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"Clone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and add the clone to this view"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URL of the remote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which remote branches you want to get locally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default, all of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location of the local cloned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Optionally, you can import the repository projects from the clone wizard.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8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45458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Repositories » view</a:t>
            </a: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the internal state of the local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locales/personal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Cloned repository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Known remote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directory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Obtained by "checkout“-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branch, a remote or a tag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2" y="793750"/>
            <a:ext cx="47529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26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91450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projects to the workspace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&gt; Importer 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 Projects from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« Import Projects » by right click on the repository in the 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Repositories”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local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Edit files in your workspace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any concern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dit, add, delete, rename, move....</a:t>
            </a: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Decide which modification must be concerned by your future commit(s)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« 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Staging » 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 with a significant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«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Staging » View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56" y="2195661"/>
            <a:ext cx="4028268" cy="223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8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4752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reach 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operation list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right click on a file, a directory, or a project in your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index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patch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827509"/>
            <a:ext cx="4638635" cy="471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808" y="5725794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scenario for each operation is illustrated in: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https://drive.google.com/file/d/0ByqTKXWo8cT7VFN4WFIwZmFjbHc/view</a:t>
            </a:r>
          </a:p>
          <a:p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4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3808" y="899517"/>
            <a:ext cx="47525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reach the operation list by right click on a tag or on a branch in the 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Repositories” View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Rebase 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 with workspace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26" y="1043533"/>
            <a:ext cx="48577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03808" y="5725794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scenario for each operation is illustrated in:</a:t>
            </a:r>
          </a:p>
          <a:p>
            <a:r>
              <a:rPr lang="fr-F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://drive.google.com/file/d/0ByqTKXWo8cT7VFN4WFIwZmFjbHc/view</a:t>
            </a: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09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59792" y="683493"/>
            <a:ext cx="91450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Amend a commit –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to amend (rewrite) a commit, the commit must be a local one… never ever amend a shared commit on origin ( GitHub server)</a:t>
            </a: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Useful for correcting a typo, a forgotten file, etc..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the commit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Overwrite the last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 the "Amend“ 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amend action uses the previous commit’s message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52" y="2291297"/>
            <a:ext cx="6844406" cy="30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 bwMode="auto">
          <a:xfrm>
            <a:off x="7992640" y="2723345"/>
            <a:ext cx="288032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0" y="179437"/>
            <a:ext cx="8568704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en-US" kern="0" smtClean="0"/>
              <a:t>	Eg</a:t>
            </a:r>
            <a:r>
              <a:rPr 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it – </a:t>
            </a:r>
            <a:r>
              <a:rPr lang="en-US" sz="2000" kern="0" smtClean="0">
                <a:latin typeface="Arial" panose="020B0604020202020204" pitchFamily="34" charset="0"/>
                <a:cs typeface="Arial" panose="020B0604020202020204" pitchFamily="34" charset="0"/>
              </a:rPr>
              <a:t>Git integrated as a Team Provider Eclipse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5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899517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project management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be linked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Waffle board Issues &lt;=&gt; GitHub Issues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Ensures an automatic synchronization of issues states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GitHub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2195661"/>
            <a:ext cx="6064598" cy="508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3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14" y="539477"/>
            <a:ext cx="6520342" cy="243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4" y="3131765"/>
            <a:ext cx="5148064" cy="320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03808" y="899517"/>
            <a:ext cx="540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 the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sign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Waffle displays the boards list and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 you to create new boards by suggesting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existing GitHub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80" y="4533833"/>
            <a:ext cx="3155040" cy="291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3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3808" y="1585332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Waffle.io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62784"/>
            <a:ext cx="9334004" cy="614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9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755501"/>
            <a:ext cx="8178503" cy="28531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 bwMode="auto">
          <a:xfrm>
            <a:off x="7416576" y="2182073"/>
            <a:ext cx="1440160" cy="373627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3" y="3715313"/>
            <a:ext cx="7246634" cy="347470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lèche courbée vers la gauche 3"/>
          <p:cNvSpPr/>
          <p:nvPr/>
        </p:nvSpPr>
        <p:spPr bwMode="auto">
          <a:xfrm>
            <a:off x="8280672" y="2368886"/>
            <a:ext cx="576064" cy="2491071"/>
          </a:xfrm>
          <a:prstGeom prst="curved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None/>
            </a:pPr>
            <a:r>
              <a:rPr lang="fr-FR" kern="0" dirty="0" smtClean="0"/>
              <a:t>	</a:t>
            </a:r>
            <a:r>
              <a:rPr 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Waffle</a:t>
            </a:r>
            <a:r>
              <a:rPr 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https://waffle.io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9792" y="772913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Waffle does not allow to create new labels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Waffle allow you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 an issue to one or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to a milestone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modifications will be displayed in the concerned GitHub issue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7" y="2285081"/>
            <a:ext cx="6608786" cy="455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696496" y="3730247"/>
            <a:ext cx="1240086" cy="373627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696496" y="4517329"/>
            <a:ext cx="1152128" cy="256403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 MT" pitchFamily="32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9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79532" y="895449"/>
            <a:ext cx="9657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  <a:endParaRPr lang="fr-F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github.com/ModelWriter/Project-Collaboration#github-manual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github.com/ModelWriter/Project-Collaboration#egit-manualgithub-eclipse-integration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github.com/ModelWriter/Project-Collaboration#waffle-manualgithub-waffle-integration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Link to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drive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drive.google.com/open?id=0B115qHHFY_rud1YzdGxiWlZPeFk&amp;authuser=0</a:t>
            </a:r>
          </a:p>
        </p:txBody>
      </p:sp>
    </p:spTree>
    <p:extLst>
      <p:ext uri="{BB962C8B-B14F-4D97-AF65-F5344CB8AC3E}">
        <p14:creationId xmlns:p14="http://schemas.microsoft.com/office/powerpoint/2010/main" val="247532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3808" y="899517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web service for hosting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of 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an open-source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for version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Hub: social network built around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2042127"/>
            <a:ext cx="6459153" cy="526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 bwMode="auto">
          <a:xfrm flipV="1">
            <a:off x="6264448" y="1822847"/>
            <a:ext cx="936104" cy="30080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7344568" y="1691605"/>
            <a:ext cx="1428596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V="1">
            <a:off x="3312120" y="2830959"/>
            <a:ext cx="3600400" cy="37281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ZoneTexte 12"/>
          <p:cNvSpPr txBox="1"/>
          <p:nvPr/>
        </p:nvSpPr>
        <p:spPr>
          <a:xfrm>
            <a:off x="7056536" y="2699717"/>
            <a:ext cx="2170787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own repositories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2520032" y="3337009"/>
            <a:ext cx="451731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15"/>
          <p:cNvSpPr txBox="1"/>
          <p:nvPr/>
        </p:nvSpPr>
        <p:spPr>
          <a:xfrm>
            <a:off x="7181358" y="3205767"/>
            <a:ext cx="216918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contributions in 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repositories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 bwMode="auto">
          <a:xfrm flipV="1">
            <a:off x="1007864" y="4983276"/>
            <a:ext cx="5761517" cy="5247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6913397" y="4690889"/>
            <a:ext cx="1611339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</a:p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8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03808" y="899517"/>
            <a:ext cx="5904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new work repository :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Create New … -&gt; New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new issue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Create New… -&gt; New issue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consult the shared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consult the list of issues in the current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Consult the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URL of the working directory to be cloned into eclipse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28" y="2563490"/>
            <a:ext cx="1988975" cy="416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13" y="446638"/>
            <a:ext cx="2952750" cy="162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 bwMode="auto">
          <a:xfrm flipV="1">
            <a:off x="5038761" y="899517"/>
            <a:ext cx="1153679" cy="3615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V="1">
            <a:off x="4423719" y="1835621"/>
            <a:ext cx="1696713" cy="7347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/>
          <p:nvPr/>
        </p:nvCxnSpPr>
        <p:spPr bwMode="auto">
          <a:xfrm flipV="1">
            <a:off x="3672160" y="2771725"/>
            <a:ext cx="3024336" cy="7215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V="1">
            <a:off x="4104208" y="3168503"/>
            <a:ext cx="2592288" cy="55078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/>
          <p:nvPr/>
        </p:nvCxnSpPr>
        <p:spPr bwMode="auto">
          <a:xfrm flipV="1">
            <a:off x="2952080" y="3854172"/>
            <a:ext cx="3744416" cy="2695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avec flèche 33"/>
          <p:cNvCxnSpPr/>
          <p:nvPr/>
        </p:nvCxnSpPr>
        <p:spPr bwMode="auto">
          <a:xfrm flipV="1">
            <a:off x="6048424" y="5436021"/>
            <a:ext cx="648072" cy="5936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2674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0" y="179437"/>
            <a:ext cx="7200552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lvl="1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2pPr>
            <a:lvl3pPr lvl="2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3pPr>
            <a:lvl4pPr lvl="3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4pPr>
            <a:lvl5pPr lvl="4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5pPr>
            <a:lvl6pPr marL="2514600" lvl="5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6pPr>
            <a:lvl7pPr marL="2971800" lvl="6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7pPr>
            <a:lvl8pPr marL="3429000" lvl="7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8pPr>
            <a:lvl9pPr marL="3886200" lvl="8" indent="-228600" algn="l" defTabSz="449263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Char char="●"/>
              <a:defRPr sz="2600" b="1">
                <a:solidFill>
                  <a:srgbClr val="4C4C4C"/>
                </a:solidFill>
                <a:latin typeface="Century Gothic" pitchFamily="32" charset="0"/>
                <a:ea typeface="MS PGothic" charset="-128"/>
              </a:defRPr>
            </a:lvl9pPr>
          </a:lstStyle>
          <a:p>
            <a:pPr>
              <a:buFont typeface="StarSymbol"/>
              <a:buNone/>
            </a:pPr>
            <a:r>
              <a:rPr lang="fr-FR" kern="0" smtClean="0"/>
              <a:t>	</a:t>
            </a:r>
            <a:r>
              <a:rPr lang="fr-FR" kern="0" smtClean="0">
                <a:latin typeface="Arial" panose="020B0604020202020204" pitchFamily="34" charset="0"/>
                <a:cs typeface="Arial" panose="020B0604020202020204" pitchFamily="34" charset="0"/>
              </a:rPr>
              <a:t>GitHub - </a:t>
            </a:r>
            <a:r>
              <a:rPr lang="fr-FR" kern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</a:t>
            </a:r>
            <a:endParaRPr lang="fr-F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1304270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forget to transmit your GitHub account identifier or connect by yourself to be a member of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ModelWriter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organization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github.com/ModelWriter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9792" y="827509"/>
            <a:ext cx="87849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Repositories links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ModelWriter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Guides links: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https://github.com/ModelWriter/Workshops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(dates, Workshops programs)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https://github.com/ModelWriter/Project-Management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https://github.com/ModelWriter/WP7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https://github.com/ModelWriter/Project-Collaboration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wiki + discussions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Notifications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Manual</a:t>
            </a:r>
          </a:p>
          <a:p>
            <a:pPr lvl="2"/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https://drive.google.com/file/d/0ByqTKXWo8cT7VFN4WFIwZmFjbHc/view?usp=sharing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Manual</a:t>
            </a:r>
          </a:p>
          <a:p>
            <a:pPr lvl="2"/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https://drive.google.com/file/d/0ByqTKXWo8cT7TG1vdGxQbkRqTWc/view?usp=sharing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Waffle Manual</a:t>
            </a:r>
          </a:p>
          <a:p>
            <a:pPr lvl="2"/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https://drive.google.com/file/d/0ByqTKXWo8cT7N09MOEFOZTZ1WG8/view?usp=sharing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SourceTree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Manual</a:t>
            </a:r>
          </a:p>
          <a:p>
            <a:pPr lvl="2"/>
            <a:r>
              <a:rPr 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https://drive.google.com/file/d/0ByqTKXWo8cT7aEtHcDBlenBUX3M/view?usp=sharing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3635821"/>
            <a:ext cx="4568205" cy="123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61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32" y="2190941"/>
            <a:ext cx="3774355" cy="424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03808" y="899517"/>
            <a:ext cx="56166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What is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</a:p>
          <a:p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Why using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Faster &amp; Trustworthy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&amp; Powerful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Ensures good branches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 effective ways of 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person has a full local copy of all the project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central server is just a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an additional level for each “commit”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synchronized from/to a remote repository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47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7200552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fr-FR" dirty="0" smtClean="0"/>
              <a:t>	</a:t>
            </a:r>
            <a:r>
              <a:rPr lang="fr-FR" dirty="0"/>
              <a:t>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it – Concepts : Les différentes zones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3059757"/>
            <a:ext cx="4032448" cy="371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03808" y="899517"/>
            <a:ext cx="87849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 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all history, tags, branches,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Copy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 current working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Completely regular files, alterable, movable,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etc.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any concern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potentially changed state since the last checkout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intermediate zone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in 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to understand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handles only files, not directories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empty directory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56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179437"/>
            <a:ext cx="8568704" cy="39613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integrated as a Team Provider Eclipse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808" y="1140504"/>
            <a:ext cx="453162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http://download.eclipse.org/egit/updates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not check « 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Import Support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»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installation restart eclipse and access the Preferences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default path to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clone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&gt;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own contact information in the « user » tab, this will be visible in GitHub to identify all “commits” authors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32" y="1150388"/>
            <a:ext cx="4901424" cy="543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440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Obeo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entury Gothic"/>
        <a:ea typeface="MS PGothic"/>
        <a:cs typeface=""/>
      </a:majorFont>
      <a:minorFont>
        <a:latin typeface="Century Gothic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pitchFamily="32" charset="0"/>
            <a:cs typeface="Arial Unicode MS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ThèmeObeo</Template>
  <TotalTime>4878</TotalTime>
  <Words>709</Words>
  <Application>Microsoft Office PowerPoint</Application>
  <PresentationFormat>Personnalisé</PresentationFormat>
  <Paragraphs>296</Paragraphs>
  <Slides>23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ThèmeObeo</vt:lpstr>
      <vt:lpstr>Model Writer Collaboration Tools</vt:lpstr>
      <vt:lpstr> Summary</vt:lpstr>
      <vt:lpstr> GitHub - https://github.com/</vt:lpstr>
      <vt:lpstr> GitHub - https://github.com/</vt:lpstr>
      <vt:lpstr>Présentation PowerPoint</vt:lpstr>
      <vt:lpstr> GitHub - https://github.com/ModelWriter </vt:lpstr>
      <vt:lpstr> Git</vt:lpstr>
      <vt:lpstr> Git – Concepts : Les différentes zones</vt:lpstr>
      <vt:lpstr> Egit – Git integrated as a Team Provider Eclipse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Writer Présentation d’EMF et des outils Obeo</dc:title>
  <dc:creator>glefur</dc:creator>
  <cp:lastModifiedBy>OBEO201-MRO</cp:lastModifiedBy>
  <cp:revision>838</cp:revision>
  <cp:lastPrinted>2012-08-20T11:55:42Z</cp:lastPrinted>
  <dcterms:created xsi:type="dcterms:W3CDTF">2007-09-20T17:07:26Z</dcterms:created>
  <dcterms:modified xsi:type="dcterms:W3CDTF">2014-12-10T16:48:09Z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