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4" r:id="rId4"/>
    <p:sldId id="331" r:id="rId5"/>
    <p:sldId id="343" r:id="rId6"/>
    <p:sldId id="325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0" r:id="rId18"/>
    <p:sldId id="326" r:id="rId19"/>
    <p:sldId id="327" r:id="rId20"/>
    <p:sldId id="328" r:id="rId21"/>
    <p:sldId id="329" r:id="rId22"/>
    <p:sldId id="330" r:id="rId23"/>
    <p:sldId id="323" r:id="rId2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89014" autoAdjust="0"/>
  </p:normalViewPr>
  <p:slideViewPr>
    <p:cSldViewPr>
      <p:cViewPr varScale="1">
        <p:scale>
          <a:sx n="69" d="100"/>
          <a:sy n="69" d="100"/>
        </p:scale>
        <p:origin x="-1123" y="-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0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>
        <a:ln>
          <a:noFill/>
        </a:ln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Queue : liste des tâches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liste des tâches importées depuis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 Progress : quelqu’un travaille sur la tâche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Tâches réalisées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Queue : liste des tâches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liste des tâches importées depuis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 Progress : quelqu’un travaille sur la tâche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Tâches réalisées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8CF9AF76-5263-440C-8C8A-C132C6FE8B4A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900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33837E8F-A03C-4797-8236-C48C87AB8149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6113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32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32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4A37EB72-4D6D-4D83-A3D0-272662EB542B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733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1425" tIns="91425" rIns="91425" bIns="91425" anchor="b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475830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815166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7DA02091-8427-4964-8C16-81ECA908A07C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791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75DF6457-087C-414C-AED3-1AF68E0A81A3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328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46250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46250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FCA26DC1-A606-4FEF-BED6-82140895BC9B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857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82AD3140-7026-48DC-B64B-D1160B273B30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654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FDB4CFB9-3BDB-4D9C-976D-BDBA15011AB0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712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06685D9E-1A1C-4090-9CD0-CDBCC632BB35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58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D10171EA-0947-4AAF-8643-8872150BB591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0059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C0ED52AA-72DF-40A0-B43B-9EBBB56C8C19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501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46250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  <a:p>
            <a:pPr lvl="4"/>
            <a:r>
              <a:rPr lang="en-GB" altLang="fr-FR" smtClean="0"/>
              <a:t>Huitième niveau de plan</a:t>
            </a:r>
          </a:p>
          <a:p>
            <a:pPr lvl="4"/>
            <a:r>
              <a:rPr lang="en-GB" altLang="fr-FR" smtClean="0"/>
              <a:t>Neuvième niveau de plan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9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200">
                <a:solidFill>
                  <a:srgbClr val="999999"/>
                </a:solidFill>
                <a:latin typeface="Century Gothic" pitchFamily="32" charset="0"/>
                <a:cs typeface="Segoe UI" charset="0"/>
              </a:defRPr>
            </a:lvl1pPr>
          </a:lstStyle>
          <a:p>
            <a:pPr>
              <a:lnSpc>
                <a:spcPct val="95000"/>
              </a:lnSpc>
            </a:pPr>
            <a:endParaRPr lang="fr-FR" altLang="fr-FR" sz="1400">
              <a:solidFill>
                <a:srgbClr val="000000"/>
              </a:solidFill>
              <a:latin typeface="Times New Roman" pitchFamily="16" charset="0"/>
            </a:endParaRPr>
          </a:p>
          <a:p>
            <a:fld id="{A07F2E41-4E9B-42C1-AABA-6C468348D874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6826250"/>
            <a:ext cx="11588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 rot="16200000">
            <a:off x="-791368" y="5922168"/>
            <a:ext cx="19621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260" rIns="90000" bIns="45000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9pPr>
          </a:lstStyle>
          <a:p>
            <a:pPr algn="ctr">
              <a:lnSpc>
                <a:spcPct val="99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altLang="fr-FR" sz="1000" smtClean="0">
                <a:solidFill>
                  <a:srgbClr val="999999"/>
                </a:solidFill>
                <a:latin typeface="Century Gothic" pitchFamily="32" charset="0"/>
                <a:ea typeface="+mn-ea"/>
              </a:rPr>
              <a:t>© Copyright 2014 Obeo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2pPr>
      <a:lvl3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3pPr>
      <a:lvl4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4pPr>
      <a:lvl5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5pPr>
      <a:lvl6pPr marL="25146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6pPr>
      <a:lvl7pPr marL="29718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7pPr>
      <a:lvl8pPr marL="34290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8pPr>
      <a:lvl9pPr marL="38862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9pPr>
    </p:titleStyle>
    <p:bodyStyle>
      <a:lvl1pPr marL="342900" indent="-342900" algn="l" defTabSz="449263" rtl="0" eaLnBrk="1" fontAlgn="base" hangingPunct="1">
        <a:lnSpc>
          <a:spcPct val="99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9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4C4C4C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4C4C4C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eo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Wri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360000" y="1260000"/>
            <a:ext cx="3060000" cy="21855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dirty="0">
              <a:ln>
                <a:noFill/>
              </a:ln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736600" y="1030430"/>
            <a:ext cx="8607425" cy="181330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44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4400" b="1" dirty="0" err="1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</a:t>
            </a:r>
            <a: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collaboration</a:t>
            </a:r>
            <a:endParaRPr lang="fr-FR" sz="3200" b="1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6080" y="6944253"/>
            <a:ext cx="1686239" cy="2199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>
                <a:ln>
                  <a:noFill/>
                </a:ln>
                <a:solidFill>
                  <a:srgbClr val="198A8A"/>
                </a:solidFill>
                <a:latin typeface="Arial" pitchFamily="34"/>
                <a:ea typeface="Lucida Sans Unicode" pitchFamily="2"/>
                <a:cs typeface="Tahoma" pitchFamily="2"/>
                <a:hlinkClick r:id="rId3"/>
              </a:rPr>
              <a:t>http://www.obeo.fr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>
          <a:xfrm>
            <a:off x="865881" y="5830143"/>
            <a:ext cx="4894511" cy="541982"/>
          </a:xfrm>
          <a:prstGeom prst="rect">
            <a:avLst/>
          </a:prstGeom>
        </p:spPr>
        <p:txBody>
          <a:bodyPr tIns="3276"/>
          <a:lstStyle>
            <a:lvl1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Marwa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Rostren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- 17/12/2014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719832" y="3597895"/>
            <a:ext cx="8280920" cy="541982"/>
          </a:xfrm>
          <a:prstGeom prst="rect">
            <a:avLst/>
          </a:prstGeom>
        </p:spPr>
        <p:txBody>
          <a:bodyPr tIns="3276"/>
          <a:lstStyle>
            <a:lvl1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– waffle.io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1373370"/>
            <a:ext cx="44644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 git et 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workspaces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Eclipse</a:t>
            </a: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Garder les repos git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en dehors de tout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par défaut, dans ~/git pour ceux créés par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pas les importer "à la main",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ni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copier les projets physiquement dans 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Toujours passer par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&gt; Git &gt;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4" y="1691605"/>
            <a:ext cx="4749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3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d’un 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initialisation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d'un repo local à partir d'un repo distant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copie l'intégralité de l'historique (y compris branches &amp; tags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Peut être long si le projet est gros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n'est fait qu'une seule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repo depuis lequel le clone est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fait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devient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l'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L’authentification se fait avec les </a:t>
            </a:r>
          </a:p>
          <a:p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coordonnées de votre compte </a:t>
            </a:r>
            <a:r>
              <a:rPr lang="fr-F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683493"/>
            <a:ext cx="4608512" cy="8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 bwMode="auto">
          <a:xfrm>
            <a:off x="6696496" y="897128"/>
            <a:ext cx="288032" cy="2904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8" y="2929198"/>
            <a:ext cx="4464496" cy="45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9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87849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avec 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Aller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dans la perspective Git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"Clone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repository and add the clone to this view"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Entrer l'adresse du repo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Choisir quelles branches distantes récupérer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par défaut, toutes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Choisir l'emplacement local du clone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Optionnellement,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lancer le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d'import dès le clone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terminé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8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4545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vue « Git 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Montre l'état interne du repo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locales/personnelles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issues du repo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cloné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Repos distants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Copie de travail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2" y="793750"/>
            <a:ext cx="47529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26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9145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Importer les projets dans le </a:t>
            </a:r>
            <a:r>
              <a:rPr lang="fr-FR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&gt; Importer &gt; Git &gt;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 « Import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» sur le repo dans la vue Git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basique en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Editer les fichiers de la copie de travail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sans se préoccuper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édition, ajout,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suppression, </a:t>
            </a:r>
          </a:p>
          <a:p>
            <a:pPr lvl="1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renommage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déplacement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Décider lesquelles de ces modifications doivent faire partie du ou des prochains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Dans la vue « Git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Commiter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avec un message significatif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Dans la vue « Git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56" y="2195661"/>
            <a:ext cx="4028268" cy="223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8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47525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Accessibles par clique droit sur un des fichiers, répertoires ou projets du repo</a:t>
            </a: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index 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Patch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patch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To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pPr marL="457200" indent="-457200">
              <a:buFont typeface="+mj-lt"/>
              <a:buAutoNum type="arabicPeriod"/>
            </a:pPr>
            <a:endParaRPr lang="fr-F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827509"/>
            <a:ext cx="4638635" cy="471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808" y="5725794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scenario par opération est décrit dans:</a:t>
            </a:r>
          </a:p>
          <a:p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://drive.google.com/file/d/0ByqTKXWo8cT7VFN4WFIwZmFjbHc/view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4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899517"/>
            <a:ext cx="47525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Accessibles par clique droit sur un tag, une branche</a:t>
            </a: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Branch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  <a:p>
            <a:pPr marL="457200" indent="-457200">
              <a:buFont typeface="+mj-lt"/>
              <a:buAutoNum type="arabicPeriod"/>
            </a:pPr>
            <a:endParaRPr lang="fr-FR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26" y="1043533"/>
            <a:ext cx="48577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03808" y="5725794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scenario par opération est décrit dans:</a:t>
            </a:r>
          </a:p>
          <a:p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://drive.google.com/file/d/0ByqTKXWo8cT7VFN4WFIwZmFjbHc/view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909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9792" y="683493"/>
            <a:ext cx="91450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Git</a:t>
            </a: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Amender un commit – </a:t>
            </a:r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le commit à réécrire doit être en local jamais un commit déjà partagé sur </a:t>
            </a:r>
            <a:r>
              <a:rPr lang="fr-FR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(serveur </a:t>
            </a:r>
            <a:r>
              <a:rPr lang="fr-FR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Utile pour corriger une typo, un fichier oublié...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y compris dans le message de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Ecrase le dernier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cocher la case "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Amend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Par défaut reprend le message de commit précédent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52" y="2147281"/>
            <a:ext cx="6844406" cy="30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 bwMode="auto">
          <a:xfrm>
            <a:off x="7992640" y="2579329"/>
            <a:ext cx="288032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5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899517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service de gestion de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Peut être lié à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Issues &lt;=&gt;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Issues en temps réel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Synchronisation automatique du statut des tâches suite aux actions dans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2195661"/>
            <a:ext cx="6064598" cy="508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3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14" y="539477"/>
            <a:ext cx="6520342" cy="243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4" y="3131765"/>
            <a:ext cx="5148064" cy="32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03808" y="899517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Réclamation du compte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Après la connexion sur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affiche la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iste de planches </a:t>
            </a:r>
          </a:p>
          <a:p>
            <a:pPr lvl="1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et permet de créer une nouvelle planche de tâche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68" y="4478096"/>
            <a:ext cx="3155040" cy="291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3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3808" y="1585332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fr-F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Waffle.io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62784"/>
            <a:ext cx="9334004" cy="614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9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755501"/>
            <a:ext cx="8178503" cy="28531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 bwMode="auto">
          <a:xfrm>
            <a:off x="7416576" y="2182073"/>
            <a:ext cx="1440160" cy="373627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3" y="3715313"/>
            <a:ext cx="7246634" cy="347470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lèche courbée vers la gauche 3"/>
          <p:cNvSpPr/>
          <p:nvPr/>
        </p:nvSpPr>
        <p:spPr bwMode="auto">
          <a:xfrm>
            <a:off x="8280672" y="2368886"/>
            <a:ext cx="576064" cy="2491071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9792" y="772913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ne permet pas la création de nouveaux labels et de nouveaux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permet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D’affecter une tâche à une ou plusieurs personnes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D’ajouter des labels à une tâche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D’ajouter la tâche à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Toutes les modifications seront affichées sur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7" y="2285081"/>
            <a:ext cx="6608786" cy="455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696496" y="3730247"/>
            <a:ext cx="1240086" cy="373627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696496" y="4517329"/>
            <a:ext cx="1152128" cy="256403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9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9532" y="895449"/>
            <a:ext cx="9657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Pour plus d’information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github.com/ModelWriter/Project-Collaboration#github-manual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github.com/ModelWriter/Project-Collaboration#egit-manualgithub-eclipse-integration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github.com/ModelWriter/Project-Collaboration#waffle-manualgithub-waffle-integration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Lien vers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drive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drive.google.com/open?id=0B115qHHFY_rud1YzdGxiWlZPeFk&amp;authuser=0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430531" y="5134743"/>
            <a:ext cx="5219563" cy="541982"/>
          </a:xfrm>
          <a:prstGeom prst="rect">
            <a:avLst/>
          </a:prstGeom>
        </p:spPr>
        <p:txBody>
          <a:bodyPr tIns="3276"/>
          <a:lstStyle>
            <a:lvl1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Marwa</a:t>
            </a:r>
            <a:r>
              <a:rPr lang="fr-FR" altLang="fr-FR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Rostren</a:t>
            </a:r>
            <a:r>
              <a:rPr lang="fr-FR" altLang="fr-FR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– marwa.rostren@obeo.fr</a:t>
            </a:r>
          </a:p>
        </p:txBody>
      </p:sp>
    </p:spTree>
    <p:extLst>
      <p:ext uri="{BB962C8B-B14F-4D97-AF65-F5344CB8AC3E}">
        <p14:creationId xmlns:p14="http://schemas.microsoft.com/office/powerpoint/2010/main" val="247532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3808" y="899517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service web d’hébergement et de gestion de développement de logiciels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 : système de contrôle de version 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Hub: réseau social bâti autour du système Git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2042127"/>
            <a:ext cx="6459153" cy="526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 bwMode="auto">
          <a:xfrm flipV="1">
            <a:off x="6264448" y="1822847"/>
            <a:ext cx="936104" cy="30080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7344568" y="1691605"/>
            <a:ext cx="1428596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V="1">
            <a:off x="3312120" y="2830959"/>
            <a:ext cx="3600400" cy="37281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ZoneTexte 12"/>
          <p:cNvSpPr txBox="1"/>
          <p:nvPr/>
        </p:nvSpPr>
        <p:spPr>
          <a:xfrm>
            <a:off x="7056536" y="2699717"/>
            <a:ext cx="2534668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propres répertoires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2520032" y="3337009"/>
            <a:ext cx="451731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15"/>
          <p:cNvSpPr txBox="1"/>
          <p:nvPr/>
        </p:nvSpPr>
        <p:spPr>
          <a:xfrm>
            <a:off x="7181358" y="3205767"/>
            <a:ext cx="270619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contributions</a:t>
            </a:r>
          </a:p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d’autres répertoires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 bwMode="auto">
          <a:xfrm flipV="1">
            <a:off x="1007864" y="4983276"/>
            <a:ext cx="5761517" cy="5247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6913397" y="4690889"/>
            <a:ext cx="199766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souscriptions </a:t>
            </a:r>
          </a:p>
          <a:p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 organisations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8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3808" y="899517"/>
            <a:ext cx="590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Créer un nouveau répertoire de travail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New … -&gt; New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Créer une nouvelle tâche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New… -&gt; New issue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Consulter le code partagé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Consulter la liste des tâches liée au répertoire actuel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Consulter le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Récupérer le répertoire de travail à cloner dans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28" y="2563490"/>
            <a:ext cx="1988975" cy="416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13" y="446638"/>
            <a:ext cx="2952750" cy="162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 bwMode="auto">
          <a:xfrm flipV="1">
            <a:off x="5038761" y="899517"/>
            <a:ext cx="1153679" cy="3615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V="1">
            <a:off x="4423719" y="1835621"/>
            <a:ext cx="1696713" cy="7347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/>
          <p:nvPr/>
        </p:nvCxnSpPr>
        <p:spPr bwMode="auto">
          <a:xfrm flipV="1">
            <a:off x="3528144" y="2771725"/>
            <a:ext cx="3168352" cy="7215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V="1">
            <a:off x="4104208" y="3168503"/>
            <a:ext cx="2592288" cy="5507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/>
          <p:nvPr/>
        </p:nvCxnSpPr>
        <p:spPr bwMode="auto">
          <a:xfrm flipV="1">
            <a:off x="2952080" y="3854172"/>
            <a:ext cx="3744416" cy="2695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avec flèche 33"/>
          <p:cNvCxnSpPr/>
          <p:nvPr/>
        </p:nvCxnSpPr>
        <p:spPr bwMode="auto">
          <a:xfrm flipV="1">
            <a:off x="5687044" y="5436021"/>
            <a:ext cx="1009452" cy="1187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2674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fr-FR" kern="0" smtClean="0"/>
              <a:t>	</a:t>
            </a:r>
            <a:r>
              <a:rPr lang="fr-FR" kern="0" smtClean="0">
                <a:latin typeface="Arial" panose="020B0604020202020204" pitchFamily="34" charset="0"/>
                <a:cs typeface="Arial" panose="020B0604020202020204" pitchFamily="34" charset="0"/>
              </a:rPr>
              <a:t>GitHub - </a:t>
            </a:r>
            <a:r>
              <a:rPr lang="fr-FR" kern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</a:t>
            </a:r>
            <a:endParaRPr lang="fr-F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1304270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N’oublier pas de communiquer votre identifiant du compte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 vous souscrire dans l’organisation du projet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ModelWriter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 vous-même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github.com/ModelWriter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9792" y="827509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Liens vers les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liens vers les guides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ModelWriter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https://github.com/ModelWriter/Workshops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(dates, programmes des workshops)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github.com/ModelWriter/WP1</a:t>
            </a:r>
            <a:endParaRPr lang="fr-FR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github.com/ModelWriter/WP7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wiki + discussions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Notifications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drive.google.com/file/d/0ByqTKXWo8cT7VFN4WFIwZmFjbHc/view?usp=sharing</a:t>
            </a:r>
            <a:endParaRPr lang="fr-F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://drive.google.com/file/d/0ByqTKXWo8cT7TG1vdGxQbkRqTWc/view?usp=sharing</a:t>
            </a:r>
            <a:endParaRPr lang="fr-FR" sz="1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://drive.google.com/file/d/0ByqTKXWo8cT7N09MOEFOZTZ1WG8/view?usp=sharing</a:t>
            </a:r>
            <a:endParaRPr lang="fr-FR" sz="1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SourceTree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://drive.google.com/file/d/0ByqTKXWo8cT7aEtHcDBlenBUX3M/view?usp=sharing</a:t>
            </a:r>
            <a:endParaRPr lang="fr-FR" sz="1400" b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3635821"/>
            <a:ext cx="4568205" cy="123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61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32" y="2190941"/>
            <a:ext cx="3774355" cy="424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03808" y="899517"/>
            <a:ext cx="56166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 C’est quoi ? 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	Système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gestion de version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décentralisé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i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i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 Pourquoi?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Rapide et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plus fiable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 puissant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Bonne gestion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Décentralisé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Permet d'envisager des façons de travailler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efficaces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Chaque personne a une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locale complète de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l'historique en local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Serveur central: juste une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Rajoute un niveau en plus du "</a:t>
            </a:r>
            <a:r>
              <a:rPr lang="fr-FR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 depuis/vers un repo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distant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47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/>
              <a:t>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it – Concepts : Les différentes zones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3059757"/>
            <a:ext cx="4032448" cy="371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03808" y="899517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le répertoire .git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contient tout l'historique, les tags, branches etc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Copy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la version de travail courante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fichiers complètement standard, modifiables, déplaçables,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renommables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etc. sans se préoccuper de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état potentiellement modifié depuis le dernier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Area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zone intermédiaire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stockée dans le .git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fondamentale pour bien comprendre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ne gère que les fichiers, pas les répertoires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un répertoire est vide, il n'existe pas pour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56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Eg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 intégré comme Team Provider Eclipse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1140504"/>
            <a:ext cx="45316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download.eclipse.org/egit/updates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pas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cocher « </a:t>
            </a:r>
            <a:r>
              <a:rPr lang="fr-F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l’installation Relancer </a:t>
            </a: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accéder aux préférences</a:t>
            </a: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Renseigner le chemin par défaut vers le répertoire de clone de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&gt; Git &gt;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Renseigner vos coordonnées dans l’onglet « user »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32" y="1150388"/>
            <a:ext cx="4901424" cy="543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440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Obeo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entury Gothic"/>
        <a:ea typeface="MS PGothic"/>
        <a:cs typeface=""/>
      </a:majorFont>
      <a:minorFont>
        <a:latin typeface="Century Gothic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2" charset="0"/>
            <a:cs typeface="Arial Unicode MS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ThèmeObeo</Template>
  <TotalTime>4815</TotalTime>
  <Words>750</Words>
  <Application>Microsoft Office PowerPoint</Application>
  <PresentationFormat>Personnalisé</PresentationFormat>
  <Paragraphs>300</Paragraphs>
  <Slides>23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ThèmeObeo</vt:lpstr>
      <vt:lpstr>Model Writer outils de collaboration</vt:lpstr>
      <vt:lpstr> Sommaire</vt:lpstr>
      <vt:lpstr> GitHub - https://github.com/</vt:lpstr>
      <vt:lpstr> GitHub - https://github.com/</vt:lpstr>
      <vt:lpstr>Présentation PowerPoint</vt:lpstr>
      <vt:lpstr> GitHub - https://github.com/ModelWriter </vt:lpstr>
      <vt:lpstr> Git</vt:lpstr>
      <vt:lpstr> Git – Concepts : Les différentes zones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 Egit – Git intégré comme Team Provider Eclipse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Writer Présentation d’EMF et des outils Obeo</dc:title>
  <dc:creator>glefur</dc:creator>
  <cp:lastModifiedBy>OBEO201-MRO</cp:lastModifiedBy>
  <cp:revision>796</cp:revision>
  <cp:lastPrinted>2012-08-20T11:55:42Z</cp:lastPrinted>
  <dcterms:created xsi:type="dcterms:W3CDTF">2007-09-20T17:07:26Z</dcterms:created>
  <dcterms:modified xsi:type="dcterms:W3CDTF">2014-12-10T10:48:32Z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