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68000" y="1332000"/>
            <a:ext cx="8352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8000" y="144000"/>
            <a:ext cx="6227640" cy="383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8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812360" y="6527160"/>
            <a:ext cx="1201320" cy="21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0FF38D-BDF7-4539-8940-1ED6593B6E74}" type="slidenum">
              <a:rPr lang="en-US" sz="800">
                <a:solidFill>
                  <a:srgbClr val="004621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>
                <a:solidFill>
                  <a:srgbClr val="00a651"/>
                </a:solidFill>
                <a:latin typeface="Arial"/>
              </a:rPr>
              <a:t>Click to edit the title text formatTitle of your slide (Arial bold 24 pts)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
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Subtitle - if applicable - (Arial bold 24 pts)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l-NL" sz="2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nl-NL" sz="2200">
                <a:solidFill>
                  <a:srgbClr val="000000"/>
                </a:solidFill>
                <a:latin typeface="Arial"/>
              </a:rPr>
              <a:t>Seventh Outline LevelClick to edit Master text styles (22 pts)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nl-NL" sz="2200">
                <a:solidFill>
                  <a:srgbClr val="000000"/>
                </a:solidFill>
                <a:latin typeface="Arial"/>
              </a:rPr>
              <a:t>Click to edit Master text styles (22 pts)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­"/>
            </a:pPr>
            <a:r>
              <a:rPr lang="nl-NL" sz="2000">
                <a:solidFill>
                  <a:srgbClr val="000000"/>
                </a:solidFill>
                <a:latin typeface="Arial"/>
              </a:rPr>
              <a:t>Second level (20 pts)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nl-NL">
                <a:solidFill>
                  <a:srgbClr val="000000"/>
                </a:solidFill>
                <a:latin typeface="Arial"/>
              </a:rPr>
              <a:t>Third level (18 pts)</a:t>
            </a:r>
            <a:endParaRPr/>
          </a:p>
          <a:p>
            <a:pPr lvl="3">
              <a:lnSpc>
                <a:spcPct val="100000"/>
              </a:lnSpc>
              <a:buFont typeface="Arial"/>
              <a:buChar char="­"/>
            </a:pPr>
            <a:r>
              <a:rPr lang="nl-NL" sz="1600">
                <a:solidFill>
                  <a:srgbClr val="000000"/>
                </a:solidFill>
                <a:latin typeface="Arial"/>
              </a:rPr>
              <a:t>Fourth level (16 pts)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nl-NL" sz="1600">
                <a:solidFill>
                  <a:srgbClr val="000000"/>
                </a:solidFill>
                <a:latin typeface="Arial"/>
              </a:rPr>
              <a:t>Fifth level (16 pts)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>
                <a:solidFill>
                  <a:srgbClr val="00a651"/>
                </a:solidFill>
                <a:latin typeface="Arial"/>
              </a:rPr>
              <a:t>WP7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
</a:t>
            </a:r>
            <a:r>
              <a:rPr b="1" lang="nl-NL" sz="2400">
                <a:solidFill>
                  <a:srgbClr val="808080"/>
                </a:solidFill>
                <a:latin typeface="Arial"/>
              </a:rPr>
              <a:t>Standardization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-5339160" y="279720"/>
            <a:ext cx="6570360" cy="6570360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noFill/>
          <a:ln w="25560">
            <a:solidFill>
              <a:srgbClr val="2484c6"/>
            </a:solidFill>
            <a:round/>
          </a:ln>
        </p:spPr>
      </p:sp>
      <p:sp>
        <p:nvSpPr>
          <p:cNvPr id="39" name="CustomShape 3"/>
          <p:cNvSpPr/>
          <p:nvPr/>
        </p:nvSpPr>
        <p:spPr>
          <a:xfrm>
            <a:off x="639720" y="1429560"/>
            <a:ext cx="8112600" cy="609840"/>
          </a:xfrm>
          <a:prstGeom prst="rect">
            <a:avLst/>
          </a:prstGeom>
          <a:solidFill>
            <a:srgbClr val="73c052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Specification and verification of ALM platform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Open source software - traceability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258120" y="135324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73c052"/>
            </a:solidFill>
            <a:round/>
          </a:ln>
        </p:spPr>
      </p:sp>
      <p:sp>
        <p:nvSpPr>
          <p:cNvPr id="41" name="CustomShape 5"/>
          <p:cNvSpPr/>
          <p:nvPr/>
        </p:nvSpPr>
        <p:spPr>
          <a:xfrm>
            <a:off x="1076760" y="2345040"/>
            <a:ext cx="7675200" cy="609840"/>
          </a:xfrm>
          <a:prstGeom prst="rect">
            <a:avLst/>
          </a:prstGeom>
          <a:solidFill>
            <a:srgbClr val="44c454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Change impact analysis and visualization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Open source software – relational calculus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695520" y="226872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4c454"/>
            </a:solidFill>
            <a:round/>
          </a:ln>
        </p:spPr>
      </p:sp>
      <p:sp>
        <p:nvSpPr>
          <p:cNvPr id="43" name="CustomShape 7"/>
          <p:cNvSpPr/>
          <p:nvPr/>
        </p:nvSpPr>
        <p:spPr>
          <a:xfrm>
            <a:off x="1211040" y="3260160"/>
            <a:ext cx="7540920" cy="609840"/>
          </a:xfrm>
          <a:prstGeom prst="rect">
            <a:avLst/>
          </a:prstGeom>
          <a:solidFill>
            <a:srgbClr val="35c987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System installation component ontology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De facto standard – Airbus vocabulary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829800" y="318384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5c987"/>
            </a:solidFill>
            <a:round/>
          </a:ln>
        </p:spPr>
      </p:sp>
      <p:sp>
        <p:nvSpPr>
          <p:cNvPr id="45" name="CustomShape 9"/>
          <p:cNvSpPr/>
          <p:nvPr/>
        </p:nvSpPr>
        <p:spPr>
          <a:xfrm>
            <a:off x="1076760" y="4175280"/>
            <a:ext cx="7675200" cy="609840"/>
          </a:xfrm>
          <a:prstGeom prst="rect">
            <a:avLst/>
          </a:prstGeom>
          <a:solidFill>
            <a:srgbClr val="2cc8c5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Semantic annotator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Open source software – API for text annotation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695520" y="409896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cc8c5"/>
            </a:solidFill>
            <a:round/>
          </a:ln>
        </p:spPr>
      </p:sp>
      <p:sp>
        <p:nvSpPr>
          <p:cNvPr id="47" name="CustomShape 11"/>
          <p:cNvSpPr/>
          <p:nvPr/>
        </p:nvSpPr>
        <p:spPr>
          <a:xfrm>
            <a:off x="639720" y="5090400"/>
            <a:ext cx="8112600" cy="609840"/>
          </a:xfrm>
          <a:prstGeom prst="rect">
            <a:avLst/>
          </a:prstGeom>
          <a:solidFill>
            <a:srgbClr val="2484c6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Synchronization engine prototype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Open source software – Eclipse Intent contribution</a:t>
            </a:r>
            <a:endParaRPr/>
          </a:p>
        </p:txBody>
      </p:sp>
      <p:sp>
        <p:nvSpPr>
          <p:cNvPr id="48" name="CustomShape 12"/>
          <p:cNvSpPr/>
          <p:nvPr/>
        </p:nvSpPr>
        <p:spPr>
          <a:xfrm>
            <a:off x="258120" y="501408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484c6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>
                <a:solidFill>
                  <a:srgbClr val="00a651"/>
                </a:solidFill>
                <a:latin typeface="Arial"/>
              </a:rPr>
              <a:t>WP7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
</a:t>
            </a:r>
            <a:r>
              <a:rPr b="1" lang="nl-NL" sz="2400">
                <a:solidFill>
                  <a:srgbClr val="808080"/>
                </a:solidFill>
                <a:latin typeface="Arial"/>
              </a:rPr>
              <a:t>Dissemination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-5339160" y="279720"/>
            <a:ext cx="6570360" cy="6570360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noFill/>
          <a:ln w="25560">
            <a:solidFill>
              <a:srgbClr val="2484c6"/>
            </a:solidFill>
            <a:round/>
          </a:ln>
        </p:spPr>
      </p:sp>
      <p:sp>
        <p:nvSpPr>
          <p:cNvPr id="51" name="CustomShape 3"/>
          <p:cNvSpPr/>
          <p:nvPr/>
        </p:nvSpPr>
        <p:spPr>
          <a:xfrm>
            <a:off x="639720" y="1429560"/>
            <a:ext cx="8112600" cy="609840"/>
          </a:xfrm>
          <a:prstGeom prst="rect">
            <a:avLst/>
          </a:prstGeom>
          <a:solidFill>
            <a:srgbClr val="73c052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International ModelWriter workshops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5 workshops – 2 open workshops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258120" y="135324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73c052"/>
            </a:solidFill>
            <a:round/>
          </a:ln>
        </p:spPr>
      </p:sp>
      <p:sp>
        <p:nvSpPr>
          <p:cNvPr id="53" name="CustomShape 5"/>
          <p:cNvSpPr/>
          <p:nvPr/>
        </p:nvSpPr>
        <p:spPr>
          <a:xfrm>
            <a:off x="1076760" y="2345040"/>
            <a:ext cx="7675200" cy="609840"/>
          </a:xfrm>
          <a:prstGeom prst="rect">
            <a:avLst/>
          </a:prstGeom>
          <a:solidFill>
            <a:srgbClr val="44c454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Parsing text into RDF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Publication poster – propose a RDF-based method for querying the content of a text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695520" y="226872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4c454"/>
            </a:solidFill>
            <a:round/>
          </a:ln>
        </p:spPr>
      </p:sp>
      <p:sp>
        <p:nvSpPr>
          <p:cNvPr id="55" name="CustomShape 7"/>
          <p:cNvSpPr/>
          <p:nvPr/>
        </p:nvSpPr>
        <p:spPr>
          <a:xfrm>
            <a:off x="1211040" y="3260160"/>
            <a:ext cx="7540920" cy="609840"/>
          </a:xfrm>
          <a:prstGeom prst="rect">
            <a:avLst/>
          </a:prstGeom>
          <a:solidFill>
            <a:srgbClr val="35c987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5</a:t>
            </a:r>
            <a:r>
              <a:rPr lang="en-US" sz="1700" baseline="30000">
                <a:solidFill>
                  <a:srgbClr val="ffffff"/>
                </a:solidFill>
                <a:latin typeface="Calibri"/>
              </a:rPr>
              <a:t>th</a:t>
            </a:r>
            <a:r>
              <a:rPr lang="en-US" sz="1700">
                <a:solidFill>
                  <a:srgbClr val="ffffff"/>
                </a:solidFill>
                <a:latin typeface="Calibri"/>
              </a:rPr>
              <a:t> Turkish software Architecture conference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Develop an open source community for model and text synchronization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829800" y="318384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5c987"/>
            </a:solidFill>
            <a:round/>
          </a:ln>
        </p:spPr>
      </p:sp>
      <p:sp>
        <p:nvSpPr>
          <p:cNvPr id="57" name="CustomShape 9"/>
          <p:cNvSpPr/>
          <p:nvPr/>
        </p:nvSpPr>
        <p:spPr>
          <a:xfrm>
            <a:off x="1076760" y="4175280"/>
            <a:ext cx="7675200" cy="609840"/>
          </a:xfrm>
          <a:prstGeom prst="rect">
            <a:avLst/>
          </a:prstGeom>
          <a:solidFill>
            <a:srgbClr val="2cc8c5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Keynote on text generation at SEPLN 2015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Spanish Natural Language Processing Conference – academics and industrials – a project session </a:t>
            </a:r>
            <a:endParaRPr/>
          </a:p>
        </p:txBody>
      </p:sp>
      <p:sp>
        <p:nvSpPr>
          <p:cNvPr id="58" name="CustomShape 10"/>
          <p:cNvSpPr/>
          <p:nvPr/>
        </p:nvSpPr>
        <p:spPr>
          <a:xfrm>
            <a:off x="695520" y="409896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cc8c5"/>
            </a:solidFill>
            <a:round/>
          </a:ln>
        </p:spPr>
      </p:sp>
      <p:sp>
        <p:nvSpPr>
          <p:cNvPr id="59" name="CustomShape 11"/>
          <p:cNvSpPr/>
          <p:nvPr/>
        </p:nvSpPr>
        <p:spPr>
          <a:xfrm>
            <a:off x="639720" y="5090400"/>
            <a:ext cx="8112600" cy="609840"/>
          </a:xfrm>
          <a:prstGeom prst="rect">
            <a:avLst/>
          </a:prstGeom>
          <a:solidFill>
            <a:srgbClr val="2484c6"/>
          </a:solidFill>
          <a:ln w="25560">
            <a:solidFill>
              <a:srgbClr val="ffffff"/>
            </a:solidFill>
            <a:round/>
          </a:ln>
        </p:spPr>
        <p:txBody>
          <a:bodyPr lIns="4845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Keynote speech at International Workshop on Advanced Topic in Software engineering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Present Eclipse ecosystem and Modeling approach to software engineering</a:t>
            </a:r>
            <a:endParaRPr/>
          </a:p>
        </p:txBody>
      </p:sp>
      <p:sp>
        <p:nvSpPr>
          <p:cNvPr id="60" name="CustomShape 12"/>
          <p:cNvSpPr/>
          <p:nvPr/>
        </p:nvSpPr>
        <p:spPr>
          <a:xfrm>
            <a:off x="258120" y="5014080"/>
            <a:ext cx="762480" cy="762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484c6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>
                <a:solidFill>
                  <a:srgbClr val="00a651"/>
                </a:solidFill>
                <a:latin typeface="Arial"/>
              </a:rPr>
              <a:t>WP7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
</a:t>
            </a:r>
            <a:r>
              <a:rPr b="1" lang="nl-NL" sz="2400">
                <a:solidFill>
                  <a:srgbClr val="808080"/>
                </a:solidFill>
                <a:latin typeface="Arial"/>
              </a:rPr>
              <a:t>Exploitation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-5339160" y="279720"/>
            <a:ext cx="6570360" cy="6570360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noFill/>
          <a:ln w="25560">
            <a:solidFill>
              <a:srgbClr val="2484c6"/>
            </a:solidFill>
            <a:round/>
          </a:ln>
        </p:spPr>
      </p:sp>
      <p:sp>
        <p:nvSpPr>
          <p:cNvPr id="63" name="CustomShape 3"/>
          <p:cNvSpPr/>
          <p:nvPr/>
        </p:nvSpPr>
        <p:spPr>
          <a:xfrm>
            <a:off x="730440" y="1500120"/>
            <a:ext cx="8021520" cy="750600"/>
          </a:xfrm>
          <a:prstGeom prst="rect">
            <a:avLst/>
          </a:prstGeom>
          <a:solidFill>
            <a:srgbClr val="73c052"/>
          </a:solidFill>
          <a:ln w="25560">
            <a:solidFill>
              <a:srgbClr val="ffffff"/>
            </a:solidFill>
            <a:round/>
          </a:ln>
        </p:spPr>
        <p:txBody>
          <a:bodyPr lIns="5961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Collaboration between UNIT and HAVELSAN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Traceability in ALM platform – applied to Microsoft Team Foundation Server – support of KoçSistem</a:t>
            </a:r>
            <a:endParaRPr/>
          </a:p>
        </p:txBody>
      </p:sp>
      <p:sp>
        <p:nvSpPr>
          <p:cNvPr id="64" name="CustomShape 4"/>
          <p:cNvSpPr/>
          <p:nvPr/>
        </p:nvSpPr>
        <p:spPr>
          <a:xfrm>
            <a:off x="261000" y="140616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73c052"/>
            </a:solidFill>
            <a:round/>
          </a:ln>
        </p:spPr>
      </p:sp>
      <p:sp>
        <p:nvSpPr>
          <p:cNvPr id="65" name="CustomShape 5"/>
          <p:cNvSpPr/>
          <p:nvPr/>
        </p:nvSpPr>
        <p:spPr>
          <a:xfrm>
            <a:off x="1161000" y="2626560"/>
            <a:ext cx="7591320" cy="750600"/>
          </a:xfrm>
          <a:prstGeom prst="rect">
            <a:avLst/>
          </a:prstGeom>
          <a:solidFill>
            <a:srgbClr val="3fc663"/>
          </a:solidFill>
          <a:ln w="25560">
            <a:solidFill>
              <a:srgbClr val="ffffff"/>
            </a:solidFill>
            <a:round/>
          </a:ln>
        </p:spPr>
        <p:txBody>
          <a:bodyPr lIns="5961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Requirement documents and ReqIF standard synchronization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Prototype – automatic synchronization between ReqIf models and requirement documentation</a:t>
            </a:r>
            <a:endParaRPr/>
          </a:p>
        </p:txBody>
      </p:sp>
      <p:sp>
        <p:nvSpPr>
          <p:cNvPr id="66" name="CustomShape 6"/>
          <p:cNvSpPr/>
          <p:nvPr/>
        </p:nvSpPr>
        <p:spPr>
          <a:xfrm>
            <a:off x="691560" y="253260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fc663"/>
            </a:solidFill>
            <a:round/>
          </a:ln>
        </p:spPr>
      </p:sp>
      <p:sp>
        <p:nvSpPr>
          <p:cNvPr id="67" name="CustomShape 7"/>
          <p:cNvSpPr/>
          <p:nvPr/>
        </p:nvSpPr>
        <p:spPr>
          <a:xfrm>
            <a:off x="1161000" y="3753000"/>
            <a:ext cx="7591320" cy="750600"/>
          </a:xfrm>
          <a:prstGeom prst="rect">
            <a:avLst/>
          </a:prstGeom>
          <a:solidFill>
            <a:srgbClr val="2fc8af"/>
          </a:solidFill>
          <a:ln w="25560">
            <a:solidFill>
              <a:srgbClr val="ffffff"/>
            </a:solidFill>
            <a:round/>
          </a:ln>
        </p:spPr>
        <p:txBody>
          <a:bodyPr lIns="5961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CSV to OWL transformation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Generates a triple dataset to populate the SIDP (System Installation Design Principle) rule model</a:t>
            </a:r>
            <a:endParaRPr/>
          </a:p>
        </p:txBody>
      </p:sp>
      <p:sp>
        <p:nvSpPr>
          <p:cNvPr id="68" name="CustomShape 8"/>
          <p:cNvSpPr/>
          <p:nvPr/>
        </p:nvSpPr>
        <p:spPr>
          <a:xfrm>
            <a:off x="691560" y="365904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fc8af"/>
            </a:solidFill>
            <a:round/>
          </a:ln>
        </p:spPr>
      </p:sp>
      <p:sp>
        <p:nvSpPr>
          <p:cNvPr id="69" name="CustomShape 9"/>
          <p:cNvSpPr/>
          <p:nvPr/>
        </p:nvSpPr>
        <p:spPr>
          <a:xfrm>
            <a:off x="730440" y="4879440"/>
            <a:ext cx="8021520" cy="750600"/>
          </a:xfrm>
          <a:prstGeom prst="rect">
            <a:avLst/>
          </a:prstGeom>
          <a:solidFill>
            <a:srgbClr val="2484c6"/>
          </a:solidFill>
          <a:ln w="25560">
            <a:solidFill>
              <a:srgbClr val="ffffff"/>
            </a:solidFill>
            <a:round/>
          </a:ln>
        </p:spPr>
        <p:txBody>
          <a:bodyPr lIns="596160" rIns="43200" tIns="43200" bIns="43200"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SIDP installation rule 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ffffff"/>
                </a:solidFill>
                <a:latin typeface="Calibri"/>
              </a:rPr>
              <a:t>Model of SIDP installation rules using RDFS and OWL languages</a:t>
            </a:r>
            <a:endParaRPr/>
          </a:p>
        </p:txBody>
      </p:sp>
      <p:sp>
        <p:nvSpPr>
          <p:cNvPr id="70" name="CustomShape 10"/>
          <p:cNvSpPr/>
          <p:nvPr/>
        </p:nvSpPr>
        <p:spPr>
          <a:xfrm>
            <a:off x="261000" y="478584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484c6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>
                <a:solidFill>
                  <a:srgbClr val="00a651"/>
                </a:solidFill>
                <a:latin typeface="Arial"/>
              </a:rPr>
              <a:t>WP7</a:t>
            </a:r>
            <a:r>
              <a:rPr b="1" lang="nl-NL" sz="2400">
                <a:solidFill>
                  <a:srgbClr val="00a651"/>
                </a:solidFill>
                <a:latin typeface="Arial"/>
              </a:rPr>
              <a:t>
</a:t>
            </a:r>
            <a:r>
              <a:rPr b="1" lang="nl-NL" sz="2400">
                <a:solidFill>
                  <a:srgbClr val="808080"/>
                </a:solidFill>
                <a:latin typeface="Arial"/>
              </a:rPr>
              <a:t>Exploitation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-5339160" y="279720"/>
            <a:ext cx="6570360" cy="6570360"/>
          </a:xfrm>
          <a:prstGeom prst="blockArc">
            <a:avLst>
              <a:gd name="adj1" fmla="val 18900000"/>
              <a:gd name="adj2" fmla="val 2700000"/>
              <a:gd name="adj3" fmla="val 329"/>
            </a:avLst>
          </a:prstGeom>
          <a:noFill/>
          <a:ln w="25560">
            <a:solidFill>
              <a:srgbClr val="2484c6"/>
            </a:solidFill>
            <a:round/>
          </a:ln>
        </p:spPr>
      </p:sp>
      <p:sp>
        <p:nvSpPr>
          <p:cNvPr id="73" name="CustomShape 3"/>
          <p:cNvSpPr/>
          <p:nvPr/>
        </p:nvSpPr>
        <p:spPr>
          <a:xfrm>
            <a:off x="730440" y="1500120"/>
            <a:ext cx="8021520" cy="750600"/>
          </a:xfrm>
          <a:prstGeom prst="rect">
            <a:avLst/>
          </a:prstGeom>
          <a:solidFill>
            <a:srgbClr val="73c052"/>
          </a:solidFill>
          <a:ln w="25560">
            <a:solidFill>
              <a:srgbClr val="ffffff"/>
            </a:solidFill>
            <a:round/>
          </a:ln>
        </p:spPr>
        <p:txBody>
          <a:bodyPr lIns="596160" rIns="48240" tIns="48240" bIns="48240"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  <a:latin typeface="Calibri"/>
              </a:rPr>
              <a:t>Enhancement in text connector for Airbus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500">
                <a:solidFill>
                  <a:srgbClr val="ffffff"/>
                </a:solidFill>
                <a:latin typeface="Calibri"/>
              </a:rPr>
              <a:t>Syntactical parsing of SIDP rules based on templates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261000" y="140616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73c052"/>
            </a:solidFill>
            <a:round/>
          </a:ln>
        </p:spPr>
      </p:sp>
      <p:sp>
        <p:nvSpPr>
          <p:cNvPr id="75" name="CustomShape 5"/>
          <p:cNvSpPr/>
          <p:nvPr/>
        </p:nvSpPr>
        <p:spPr>
          <a:xfrm>
            <a:off x="1161000" y="2626560"/>
            <a:ext cx="7591320" cy="750600"/>
          </a:xfrm>
          <a:prstGeom prst="rect">
            <a:avLst/>
          </a:prstGeom>
          <a:solidFill>
            <a:srgbClr val="3fc663"/>
          </a:solidFill>
          <a:ln w="25560">
            <a:solidFill>
              <a:srgbClr val="ffffff"/>
            </a:solidFill>
            <a:round/>
          </a:ln>
        </p:spPr>
        <p:txBody>
          <a:bodyPr lIns="596160" rIns="48240" tIns="48240" bIns="48240"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  <a:latin typeface="Calibri"/>
              </a:rPr>
              <a:t>Collaboration/Participation of FORD-Otosan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500">
                <a:solidFill>
                  <a:srgbClr val="ffffff"/>
                </a:solidFill>
                <a:latin typeface="Calibri"/>
              </a:rPr>
              <a:t>Long term support – semantic parsing and traceability for Product Life Cycle documents</a:t>
            </a:r>
            <a:endParaRPr/>
          </a:p>
        </p:txBody>
      </p:sp>
      <p:sp>
        <p:nvSpPr>
          <p:cNvPr id="76" name="CustomShape 6"/>
          <p:cNvSpPr/>
          <p:nvPr/>
        </p:nvSpPr>
        <p:spPr>
          <a:xfrm>
            <a:off x="691560" y="253260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3fc663"/>
            </a:solidFill>
            <a:round/>
          </a:ln>
        </p:spPr>
      </p:sp>
      <p:sp>
        <p:nvSpPr>
          <p:cNvPr id="77" name="CustomShape 7"/>
          <p:cNvSpPr/>
          <p:nvPr/>
        </p:nvSpPr>
        <p:spPr>
          <a:xfrm>
            <a:off x="1161000" y="3753000"/>
            <a:ext cx="7591320" cy="750600"/>
          </a:xfrm>
          <a:prstGeom prst="rect">
            <a:avLst/>
          </a:prstGeom>
          <a:solidFill>
            <a:srgbClr val="2fc8af"/>
          </a:solidFill>
          <a:ln w="25560">
            <a:solidFill>
              <a:srgbClr val="ffffff"/>
            </a:solidFill>
            <a:round/>
          </a:ln>
        </p:spPr>
        <p:txBody>
          <a:bodyPr lIns="596160" rIns="48240" tIns="48240" bIns="48240"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  <a:latin typeface="Calibri"/>
              </a:rPr>
              <a:t>Collaboration between Obeo and Airbus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500">
                <a:solidFill>
                  <a:srgbClr val="ffffff"/>
                </a:solidFill>
                <a:latin typeface="Calibri"/>
              </a:rPr>
              <a:t>Discussions on topics related to the ModelWriter scope</a:t>
            </a:r>
            <a:endParaRPr/>
          </a:p>
        </p:txBody>
      </p:sp>
      <p:sp>
        <p:nvSpPr>
          <p:cNvPr id="78" name="CustomShape 8"/>
          <p:cNvSpPr/>
          <p:nvPr/>
        </p:nvSpPr>
        <p:spPr>
          <a:xfrm>
            <a:off x="691560" y="365904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fc8af"/>
            </a:solidFill>
            <a:round/>
          </a:ln>
        </p:spPr>
      </p:sp>
      <p:sp>
        <p:nvSpPr>
          <p:cNvPr id="79" name="CustomShape 9"/>
          <p:cNvSpPr/>
          <p:nvPr/>
        </p:nvSpPr>
        <p:spPr>
          <a:xfrm>
            <a:off x="730440" y="4879440"/>
            <a:ext cx="8021520" cy="750600"/>
          </a:xfrm>
          <a:prstGeom prst="rect">
            <a:avLst/>
          </a:prstGeom>
          <a:solidFill>
            <a:srgbClr val="2484c6"/>
          </a:solidFill>
          <a:ln w="25560">
            <a:solidFill>
              <a:srgbClr val="ffffff"/>
            </a:solidFill>
            <a:round/>
          </a:ln>
        </p:spPr>
        <p:txBody>
          <a:bodyPr lIns="596160" rIns="48240" tIns="48240" bIns="48240"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  <a:latin typeface="Calibri"/>
              </a:rPr>
              <a:t>Expertise on document extraction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500">
                <a:solidFill>
                  <a:srgbClr val="ffffff"/>
                </a:solidFill>
                <a:latin typeface="Calibri"/>
              </a:rPr>
              <a:t>Improve expertise on information extraction for reverse engineering purpose</a:t>
            </a:r>
            <a:endParaRPr/>
          </a:p>
        </p:txBody>
      </p:sp>
      <p:sp>
        <p:nvSpPr>
          <p:cNvPr id="80" name="CustomShape 10"/>
          <p:cNvSpPr/>
          <p:nvPr/>
        </p:nvSpPr>
        <p:spPr>
          <a:xfrm>
            <a:off x="261000" y="4785840"/>
            <a:ext cx="938160" cy="938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484c6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