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32" r:id="rId2"/>
    <p:sldId id="330" r:id="rId3"/>
    <p:sldId id="331" r:id="rId4"/>
    <p:sldId id="333" r:id="rId5"/>
    <p:sldId id="335" r:id="rId6"/>
    <p:sldId id="334" r:id="rId7"/>
  </p:sldIdLst>
  <p:sldSz cx="10693400" cy="7561263"/>
  <p:notesSz cx="6858000" cy="9144000"/>
  <p:defaultTextStyle>
    <a:defPPr>
      <a:defRPr lang="de-DE"/>
    </a:defPPr>
    <a:lvl1pPr algn="ctr" rtl="0" fontAlgn="base">
      <a:lnSpc>
        <a:spcPct val="115000"/>
      </a:lnSpc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ctr" rtl="0" fontAlgn="base">
      <a:lnSpc>
        <a:spcPct val="115000"/>
      </a:lnSpc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ctr" rtl="0" fontAlgn="base">
      <a:lnSpc>
        <a:spcPct val="115000"/>
      </a:lnSpc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ctr" rtl="0" fontAlgn="base">
      <a:lnSpc>
        <a:spcPct val="115000"/>
      </a:lnSpc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ctr" rtl="0" fontAlgn="base">
      <a:lnSpc>
        <a:spcPct val="115000"/>
      </a:lnSpc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7">
          <p15:clr>
            <a:srgbClr val="A4A3A4"/>
          </p15:clr>
        </p15:guide>
        <p15:guide id="2" orient="horz" pos="1315">
          <p15:clr>
            <a:srgbClr val="A4A3A4"/>
          </p15:clr>
        </p15:guide>
        <p15:guide id="3" orient="horz" pos="4241">
          <p15:clr>
            <a:srgbClr val="A4A3A4"/>
          </p15:clr>
        </p15:guide>
        <p15:guide id="4" pos="261">
          <p15:clr>
            <a:srgbClr val="A4A3A4"/>
          </p15:clr>
        </p15:guide>
        <p15:guide id="5" pos="6475">
          <p15:clr>
            <a:srgbClr val="A4A3A4"/>
          </p15:clr>
        </p15:guide>
        <p15:guide id="6" pos="3368">
          <p15:clr>
            <a:srgbClr val="A4A3A4"/>
          </p15:clr>
        </p15:guide>
        <p15:guide id="7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A6CE39"/>
    <a:srgbClr val="0D0D0D"/>
    <a:srgbClr val="DBD4E9"/>
    <a:srgbClr val="C9E3F0"/>
    <a:srgbClr val="1E3174"/>
    <a:srgbClr val="E9E611"/>
    <a:srgbClr val="E31E30"/>
    <a:srgbClr val="9A3393"/>
    <a:srgbClr val="0085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581" autoAdjust="0"/>
  </p:normalViewPr>
  <p:slideViewPr>
    <p:cSldViewPr showGuides="1">
      <p:cViewPr>
        <p:scale>
          <a:sx n="50" d="100"/>
          <a:sy n="50" d="100"/>
        </p:scale>
        <p:origin x="-1524" y="-648"/>
      </p:cViewPr>
      <p:guideLst>
        <p:guide orient="horz" pos="317"/>
        <p:guide orient="horz" pos="1315"/>
        <p:guide orient="horz" pos="4241"/>
        <p:guide pos="261"/>
        <p:guide pos="6475"/>
        <p:guide pos="3368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22" d="100"/>
          <a:sy n="122" d="100"/>
        </p:scale>
        <p:origin x="-232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/>
            </a:lvl1pPr>
          </a:lstStyle>
          <a:p>
            <a:endParaRPr lang="de-DE" altLang="de-DE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endParaRPr lang="de-DE" altLang="de-DE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/>
            </a:lvl1pPr>
          </a:lstStyle>
          <a:p>
            <a:endParaRPr lang="de-DE" altLang="de-DE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fld id="{8810C7A8-67D7-465E-B8AA-2DEB84B004DD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34368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/>
            </a:lvl1pPr>
          </a:lstStyle>
          <a:p>
            <a:endParaRPr lang="de-DE" altLang="de-DE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endParaRPr lang="de-DE" altLang="de-DE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4988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/>
            </a:lvl1pPr>
          </a:lstStyle>
          <a:p>
            <a:endParaRPr lang="de-DE" altLang="de-DE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fld id="{9DD6CC0E-0F16-4297-9A18-5682437AF800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005015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79388" indent="-177800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358775" indent="-177800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538163" indent="-177800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717550" indent="-177800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6CC0E-0F16-4297-9A18-5682437AF800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05915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6CC0E-0F16-4297-9A18-5682437AF800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70932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6CC0E-0F16-4297-9A18-5682437AF800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3996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5">
    <p:bg>
      <p:bgPr>
        <a:solidFill>
          <a:srgbClr val="0085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7" name="Rectangle 15"/>
          <p:cNvSpPr>
            <a:spLocks noChangeArrowheads="1"/>
          </p:cNvSpPr>
          <p:nvPr userDrawn="1"/>
        </p:nvSpPr>
        <p:spPr bwMode="auto">
          <a:xfrm>
            <a:off x="0" y="6659563"/>
            <a:ext cx="10693400" cy="9017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0" y="0"/>
            <a:ext cx="10688638" cy="6674095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5" descr="by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01338" cy="666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898775" y="3248025"/>
            <a:ext cx="7380288" cy="2152650"/>
          </a:xfrm>
        </p:spPr>
        <p:txBody>
          <a:bodyPr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de-DE" noProof="0" smtClean="0"/>
              <a:t>Click to edit Master title style</a:t>
            </a:r>
            <a:endParaRPr lang="de-DE" altLang="de-DE" noProof="0" smtClean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898775" y="5508625"/>
            <a:ext cx="7380288" cy="800100"/>
          </a:xfrm>
        </p:spPr>
        <p:txBody>
          <a:bodyPr anchor="b"/>
          <a:lstStyle>
            <a:lvl1pPr>
              <a:lnSpc>
                <a:spcPct val="11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de-DE" noProof="0" smtClean="0"/>
              <a:t>Click to edit Master subtitle style</a:t>
            </a:r>
            <a:endParaRPr lang="de-DE" altLang="de-DE" noProof="0" smtClean="0"/>
          </a:p>
        </p:txBody>
      </p:sp>
      <p:grpSp>
        <p:nvGrpSpPr>
          <p:cNvPr id="23572" name="Group 20"/>
          <p:cNvGrpSpPr>
            <a:grpSpLocks/>
          </p:cNvGrpSpPr>
          <p:nvPr userDrawn="1"/>
        </p:nvGrpSpPr>
        <p:grpSpPr bwMode="auto">
          <a:xfrm>
            <a:off x="0" y="6661150"/>
            <a:ext cx="10693400" cy="107950"/>
            <a:chOff x="0" y="4195"/>
            <a:chExt cx="6736" cy="68"/>
          </a:xfrm>
          <a:solidFill>
            <a:schemeClr val="accent1"/>
          </a:solidFill>
        </p:grpSpPr>
        <p:sp>
          <p:nvSpPr>
            <p:cNvPr id="23564" name="Rectangle 12"/>
            <p:cNvSpPr>
              <a:spLocks noChangeArrowheads="1"/>
            </p:cNvSpPr>
            <p:nvPr userDrawn="1"/>
          </p:nvSpPr>
          <p:spPr bwMode="auto">
            <a:xfrm>
              <a:off x="0" y="4195"/>
              <a:ext cx="6733" cy="2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3566" name="Rectangle 14"/>
            <p:cNvSpPr>
              <a:spLocks noChangeArrowheads="1"/>
            </p:cNvSpPr>
            <p:nvPr userDrawn="1"/>
          </p:nvSpPr>
          <p:spPr bwMode="auto">
            <a:xfrm>
              <a:off x="1826" y="4195"/>
              <a:ext cx="4910" cy="6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pic>
        <p:nvPicPr>
          <p:cNvPr id="11" name="Picture 11" descr="AIRBUS_Group_3D_Blue_RGB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59838" y="6740525"/>
            <a:ext cx="1657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6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DD9839-4C14-4CC6-8473-7971309ACED1}" type="datetime4">
              <a:rPr lang="en-GB" altLang="de-DE" smtClean="0"/>
              <a:t>27 February 2015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 smtClean="0"/>
              <a:t>ModelWriter KO preparation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523E6A-0F41-4F2E-B3F3-21E4DE4C571B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7096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8BDF9B-9936-4C1F-ADDE-5C98FE4EC3E4}" type="datetime4">
              <a:rPr lang="en-GB" altLang="de-DE" smtClean="0"/>
              <a:t>27 February 2015</a:t>
            </a:fld>
            <a:endParaRPr lang="de-DE" alt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 smtClean="0"/>
              <a:t>ModelWriter KO preparation</a:t>
            </a:r>
            <a:endParaRPr lang="de-DE" alt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210CEC-BA8B-47AD-AA6D-FD559B857655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300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6">
    <p:bg>
      <p:bgPr>
        <a:solidFill>
          <a:srgbClr val="0085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PowerPoint-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8163" cy="756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8"/>
          <p:cNvGrpSpPr>
            <a:grpSpLocks/>
          </p:cNvGrpSpPr>
          <p:nvPr userDrawn="1"/>
        </p:nvGrpSpPr>
        <p:grpSpPr bwMode="auto">
          <a:xfrm>
            <a:off x="0" y="2952750"/>
            <a:ext cx="10699750" cy="4608513"/>
            <a:chOff x="0" y="1860"/>
            <a:chExt cx="6740" cy="2903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0" y="1860"/>
              <a:ext cx="6740" cy="2903"/>
            </a:xfrm>
            <a:prstGeom prst="rect">
              <a:avLst/>
            </a:prstGeom>
            <a:solidFill>
              <a:srgbClr val="1E3174">
                <a:alpha val="8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14" name="Group 16"/>
            <p:cNvGrpSpPr>
              <a:grpSpLocks/>
            </p:cNvGrpSpPr>
            <p:nvPr/>
          </p:nvGrpSpPr>
          <p:grpSpPr bwMode="auto">
            <a:xfrm>
              <a:off x="0" y="1860"/>
              <a:ext cx="6736" cy="68"/>
              <a:chOff x="0" y="1860"/>
              <a:chExt cx="6736" cy="68"/>
            </a:xfrm>
          </p:grpSpPr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0" y="1860"/>
                <a:ext cx="6733" cy="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1826" y="1860"/>
                <a:ext cx="4910" cy="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sp>
        <p:nvSpPr>
          <p:cNvPr id="235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898775" y="3248025"/>
            <a:ext cx="7380288" cy="2152650"/>
          </a:xfrm>
        </p:spPr>
        <p:txBody>
          <a:bodyPr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de-DE" noProof="0" smtClean="0"/>
              <a:t>Click to edit Master title style</a:t>
            </a:r>
            <a:endParaRPr lang="de-DE" altLang="de-DE" noProof="0" smtClean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898775" y="5508625"/>
            <a:ext cx="7380288" cy="800100"/>
          </a:xfrm>
        </p:spPr>
        <p:txBody>
          <a:bodyPr anchor="b"/>
          <a:lstStyle>
            <a:lvl1pPr>
              <a:lnSpc>
                <a:spcPct val="11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de-DE" noProof="0" smtClean="0"/>
              <a:t>Click to edit Master subtitle style</a:t>
            </a:r>
            <a:endParaRPr lang="de-DE" altLang="de-DE" noProof="0" smtClean="0"/>
          </a:p>
        </p:txBody>
      </p:sp>
      <p:pic>
        <p:nvPicPr>
          <p:cNvPr id="17" name="Picture 10" descr="AIRBUS_Group_3D_Silver_RGB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59838" y="6740525"/>
            <a:ext cx="1657350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02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7">
    <p:bg>
      <p:bgPr>
        <a:solidFill>
          <a:srgbClr val="0085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1"/>
            <a:ext cx="10693400" cy="7561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Group 18"/>
          <p:cNvGrpSpPr>
            <a:grpSpLocks/>
          </p:cNvGrpSpPr>
          <p:nvPr userDrawn="1"/>
        </p:nvGrpSpPr>
        <p:grpSpPr bwMode="auto">
          <a:xfrm>
            <a:off x="0" y="4644727"/>
            <a:ext cx="10693400" cy="2918124"/>
            <a:chOff x="0" y="1860"/>
            <a:chExt cx="6736" cy="2903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0" y="1860"/>
              <a:ext cx="6736" cy="2903"/>
            </a:xfrm>
            <a:prstGeom prst="rect">
              <a:avLst/>
            </a:prstGeom>
            <a:solidFill>
              <a:srgbClr val="1E31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20" name="Group 15"/>
            <p:cNvGrpSpPr>
              <a:grpSpLocks/>
            </p:cNvGrpSpPr>
            <p:nvPr/>
          </p:nvGrpSpPr>
          <p:grpSpPr bwMode="auto">
            <a:xfrm>
              <a:off x="0" y="1860"/>
              <a:ext cx="6736" cy="68"/>
              <a:chOff x="0" y="1860"/>
              <a:chExt cx="6736" cy="68"/>
            </a:xfrm>
          </p:grpSpPr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0" y="1860"/>
                <a:ext cx="6733" cy="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22" name="Rectangle 17"/>
              <p:cNvSpPr>
                <a:spLocks noChangeArrowheads="1"/>
              </p:cNvSpPr>
              <p:nvPr/>
            </p:nvSpPr>
            <p:spPr bwMode="auto">
              <a:xfrm>
                <a:off x="1826" y="1860"/>
                <a:ext cx="4910" cy="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sp>
        <p:nvSpPr>
          <p:cNvPr id="235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898775" y="4940001"/>
            <a:ext cx="7380288" cy="1216894"/>
          </a:xfrm>
        </p:spPr>
        <p:txBody>
          <a:bodyPr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de-DE" noProof="0" smtClean="0"/>
              <a:t>Click to edit Master title style</a:t>
            </a:r>
            <a:endParaRPr lang="de-DE" altLang="de-DE" noProof="0" dirty="0" smtClean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898775" y="6156895"/>
            <a:ext cx="7380288" cy="584076"/>
          </a:xfrm>
        </p:spPr>
        <p:txBody>
          <a:bodyPr anchor="b"/>
          <a:lstStyle>
            <a:lvl1pPr>
              <a:lnSpc>
                <a:spcPct val="11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de-DE" noProof="0" smtClean="0"/>
              <a:t>Click to edit Master subtitle style</a:t>
            </a:r>
            <a:endParaRPr lang="de-DE" altLang="de-DE" noProof="0" smtClean="0"/>
          </a:p>
        </p:txBody>
      </p:sp>
      <p:pic>
        <p:nvPicPr>
          <p:cNvPr id="17" name="Picture 10" descr="AIRBUS_Group_3D_Silver_RGB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59838" y="6740525"/>
            <a:ext cx="1657350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51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8">
    <p:bg>
      <p:bgPr>
        <a:solidFill>
          <a:srgbClr val="0085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\\sdeot061.hq.corp\OT_Userdata$\476815\Homeshare\Desktop\CMS - myAirbus content\Airbus PPT Templates 2007\Airbus PPT Templates 2007\X3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"/>
          <a:stretch/>
        </p:blipFill>
        <p:spPr bwMode="auto">
          <a:xfrm>
            <a:off x="1" y="0"/>
            <a:ext cx="10688638" cy="349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8"/>
          <p:cNvGrpSpPr>
            <a:grpSpLocks/>
          </p:cNvGrpSpPr>
          <p:nvPr userDrawn="1"/>
        </p:nvGrpSpPr>
        <p:grpSpPr bwMode="auto">
          <a:xfrm>
            <a:off x="0" y="3492600"/>
            <a:ext cx="10693400" cy="4068664"/>
            <a:chOff x="0" y="1860"/>
            <a:chExt cx="6736" cy="2903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0" y="1860"/>
              <a:ext cx="6736" cy="2903"/>
            </a:xfrm>
            <a:prstGeom prst="rect">
              <a:avLst/>
            </a:prstGeom>
            <a:solidFill>
              <a:srgbClr val="1E31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20" name="Group 15"/>
            <p:cNvGrpSpPr>
              <a:grpSpLocks/>
            </p:cNvGrpSpPr>
            <p:nvPr/>
          </p:nvGrpSpPr>
          <p:grpSpPr bwMode="auto">
            <a:xfrm>
              <a:off x="0" y="1860"/>
              <a:ext cx="6736" cy="68"/>
              <a:chOff x="0" y="1860"/>
              <a:chExt cx="6736" cy="68"/>
            </a:xfrm>
          </p:grpSpPr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0" y="1860"/>
                <a:ext cx="6733" cy="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22" name="Rectangle 17"/>
              <p:cNvSpPr>
                <a:spLocks noChangeArrowheads="1"/>
              </p:cNvSpPr>
              <p:nvPr/>
            </p:nvSpPr>
            <p:spPr bwMode="auto">
              <a:xfrm>
                <a:off x="1826" y="1860"/>
                <a:ext cx="4910" cy="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sp>
        <p:nvSpPr>
          <p:cNvPr id="235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898775" y="3787874"/>
            <a:ext cx="7380288" cy="2152650"/>
          </a:xfrm>
        </p:spPr>
        <p:txBody>
          <a:bodyPr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de-DE" noProof="0" smtClean="0"/>
              <a:t>Click to edit Master title style</a:t>
            </a:r>
            <a:endParaRPr lang="de-DE" altLang="de-DE" noProof="0" smtClean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898775" y="6048474"/>
            <a:ext cx="7380288" cy="800100"/>
          </a:xfrm>
        </p:spPr>
        <p:txBody>
          <a:bodyPr anchor="b"/>
          <a:lstStyle>
            <a:lvl1pPr>
              <a:lnSpc>
                <a:spcPct val="11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de-DE" noProof="0" smtClean="0"/>
              <a:t>Click to edit Master subtitle style</a:t>
            </a:r>
            <a:endParaRPr lang="de-DE" altLang="de-DE" noProof="0" smtClean="0"/>
          </a:p>
        </p:txBody>
      </p:sp>
      <p:pic>
        <p:nvPicPr>
          <p:cNvPr id="17" name="Picture 10" descr="AIRBUS_Group_3D_Silver_RGB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59838" y="6740525"/>
            <a:ext cx="1657350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22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9">
    <p:bg>
      <p:bgPr>
        <a:solidFill>
          <a:srgbClr val="0085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sdeot061.hq.corp\OT_Userdata$\476815\Homeshare\Desktop\CMS - myAirbus content\Airbus PPT Templates 2007\Airbus PPT Templates 2007\A400M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3908" y="0"/>
            <a:ext cx="106992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8"/>
          <p:cNvGrpSpPr>
            <a:grpSpLocks/>
          </p:cNvGrpSpPr>
          <p:nvPr userDrawn="1"/>
        </p:nvGrpSpPr>
        <p:grpSpPr bwMode="auto">
          <a:xfrm>
            <a:off x="0" y="3060551"/>
            <a:ext cx="10693400" cy="4500711"/>
            <a:chOff x="0" y="1860"/>
            <a:chExt cx="6736" cy="2903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0" y="1860"/>
              <a:ext cx="6736" cy="2903"/>
            </a:xfrm>
            <a:prstGeom prst="rect">
              <a:avLst/>
            </a:prstGeom>
            <a:solidFill>
              <a:srgbClr val="1E31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20" name="Group 15"/>
            <p:cNvGrpSpPr>
              <a:grpSpLocks/>
            </p:cNvGrpSpPr>
            <p:nvPr/>
          </p:nvGrpSpPr>
          <p:grpSpPr bwMode="auto">
            <a:xfrm>
              <a:off x="0" y="1860"/>
              <a:ext cx="6736" cy="68"/>
              <a:chOff x="0" y="1860"/>
              <a:chExt cx="6736" cy="68"/>
            </a:xfrm>
          </p:grpSpPr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0" y="1860"/>
                <a:ext cx="6733" cy="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22" name="Rectangle 17"/>
              <p:cNvSpPr>
                <a:spLocks noChangeArrowheads="1"/>
              </p:cNvSpPr>
              <p:nvPr/>
            </p:nvSpPr>
            <p:spPr bwMode="auto">
              <a:xfrm>
                <a:off x="1826" y="1860"/>
                <a:ext cx="4910" cy="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sp>
        <p:nvSpPr>
          <p:cNvPr id="235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898775" y="3355826"/>
            <a:ext cx="7380288" cy="2152650"/>
          </a:xfrm>
        </p:spPr>
        <p:txBody>
          <a:bodyPr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de-DE" noProof="0" smtClean="0"/>
              <a:t>Click to edit Master title style</a:t>
            </a:r>
            <a:endParaRPr lang="de-DE" altLang="de-DE" noProof="0" smtClean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898775" y="5616426"/>
            <a:ext cx="7380288" cy="800100"/>
          </a:xfrm>
        </p:spPr>
        <p:txBody>
          <a:bodyPr anchor="b"/>
          <a:lstStyle>
            <a:lvl1pPr>
              <a:lnSpc>
                <a:spcPct val="11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de-DE" noProof="0" smtClean="0"/>
              <a:t>Click to edit Master subtitle style</a:t>
            </a:r>
            <a:endParaRPr lang="de-DE" altLang="de-DE" noProof="0" smtClean="0"/>
          </a:p>
        </p:txBody>
      </p:sp>
      <p:pic>
        <p:nvPicPr>
          <p:cNvPr id="17" name="Picture 10" descr="AIRBUS_Group_3D_Silver_RGB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59838" y="6740525"/>
            <a:ext cx="1657350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41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10">
    <p:bg>
      <p:bgPr>
        <a:solidFill>
          <a:srgbClr val="0085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\\sdeot061.hq.corp\OT_Userdata$\476815\Homeshare\Desktop\CMS - myAirbus content\Airbus PPT Templates 2007\Airbus PPT Templates 2007\A350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1"/>
            <a:ext cx="10720800" cy="356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8"/>
          <p:cNvGrpSpPr>
            <a:grpSpLocks/>
          </p:cNvGrpSpPr>
          <p:nvPr userDrawn="1"/>
        </p:nvGrpSpPr>
        <p:grpSpPr bwMode="auto">
          <a:xfrm>
            <a:off x="0" y="3564607"/>
            <a:ext cx="10693400" cy="3998243"/>
            <a:chOff x="0" y="1860"/>
            <a:chExt cx="6736" cy="2903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0" y="1860"/>
              <a:ext cx="6736" cy="2903"/>
            </a:xfrm>
            <a:prstGeom prst="rect">
              <a:avLst/>
            </a:prstGeom>
            <a:solidFill>
              <a:srgbClr val="1E31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20" name="Group 15"/>
            <p:cNvGrpSpPr>
              <a:grpSpLocks/>
            </p:cNvGrpSpPr>
            <p:nvPr/>
          </p:nvGrpSpPr>
          <p:grpSpPr bwMode="auto">
            <a:xfrm>
              <a:off x="0" y="1860"/>
              <a:ext cx="6736" cy="68"/>
              <a:chOff x="0" y="1860"/>
              <a:chExt cx="6736" cy="68"/>
            </a:xfrm>
          </p:grpSpPr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0" y="1860"/>
                <a:ext cx="6733" cy="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22" name="Rectangle 17"/>
              <p:cNvSpPr>
                <a:spLocks noChangeArrowheads="1"/>
              </p:cNvSpPr>
              <p:nvPr/>
            </p:nvSpPr>
            <p:spPr bwMode="auto">
              <a:xfrm>
                <a:off x="1826" y="1860"/>
                <a:ext cx="4910" cy="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sp>
        <p:nvSpPr>
          <p:cNvPr id="235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898775" y="3859882"/>
            <a:ext cx="7380288" cy="2152650"/>
          </a:xfrm>
        </p:spPr>
        <p:txBody>
          <a:bodyPr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de-DE" noProof="0" smtClean="0"/>
              <a:t>Click to edit Master title style</a:t>
            </a:r>
            <a:endParaRPr lang="de-DE" altLang="de-DE" noProof="0" smtClean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898775" y="6120482"/>
            <a:ext cx="7380288" cy="800100"/>
          </a:xfrm>
        </p:spPr>
        <p:txBody>
          <a:bodyPr anchor="b"/>
          <a:lstStyle>
            <a:lvl1pPr>
              <a:lnSpc>
                <a:spcPct val="11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de-DE" noProof="0" smtClean="0"/>
              <a:t>Click to edit Master subtitle style</a:t>
            </a:r>
            <a:endParaRPr lang="de-DE" altLang="de-DE" noProof="0" smtClean="0"/>
          </a:p>
        </p:txBody>
      </p:sp>
      <p:pic>
        <p:nvPicPr>
          <p:cNvPr id="17" name="Picture 10" descr="AIRBUS_Group_3D_Silver_RGB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59838" y="6740525"/>
            <a:ext cx="1657350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23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bx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087563"/>
            <a:ext cx="10688638" cy="464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66975" y="2087563"/>
            <a:ext cx="5724525" cy="1513048"/>
          </a:xfrm>
        </p:spPr>
        <p:txBody>
          <a:bodyPr anchor="b" anchorCtr="0"/>
          <a:lstStyle>
            <a:lvl1pPr>
              <a:lnSpc>
                <a:spcPct val="11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65389" y="3826160"/>
            <a:ext cx="5726111" cy="782353"/>
          </a:xfrm>
        </p:spPr>
        <p:txBody>
          <a:bodyPr/>
          <a:lstStyle>
            <a:lvl1pPr>
              <a:lnSpc>
                <a:spcPct val="110000"/>
              </a:lnSpc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8CDFD7-85B8-4112-8CB4-5C496A07A930}" type="datetime4">
              <a:rPr lang="en-GB" altLang="de-DE" smtClean="0"/>
              <a:t>27 February 2015</a:t>
            </a:fld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 smtClean="0"/>
              <a:t>ModelWriter KO preparation</a:t>
            </a:r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07711-F412-4B4A-AA73-3C02C4A23745}" type="slidenum">
              <a:rPr lang="de-DE" altLang="de-DE"/>
              <a:pPr/>
              <a:t>‹#›</a:t>
            </a:fld>
            <a:endParaRPr lang="de-DE" altLang="de-DE"/>
          </a:p>
        </p:txBody>
      </p:sp>
      <p:grpSp>
        <p:nvGrpSpPr>
          <p:cNvPr id="9" name="Group 10"/>
          <p:cNvGrpSpPr>
            <a:grpSpLocks/>
          </p:cNvGrpSpPr>
          <p:nvPr userDrawn="1"/>
        </p:nvGrpSpPr>
        <p:grpSpPr bwMode="auto">
          <a:xfrm>
            <a:off x="2465388" y="4679950"/>
            <a:ext cx="5726112" cy="107950"/>
            <a:chOff x="1553" y="2948"/>
            <a:chExt cx="3607" cy="68"/>
          </a:xfrm>
          <a:solidFill>
            <a:schemeClr val="accent1"/>
          </a:solidFill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553" y="2948"/>
              <a:ext cx="3607" cy="2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413" y="2948"/>
              <a:ext cx="1747" cy="6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3515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B48BC1-51EF-4836-BF29-6EBB4E32D073}" type="datetime4">
              <a:rPr lang="en-GB" altLang="de-DE" smtClean="0"/>
              <a:t>27 February 2015</a:t>
            </a:fld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 smtClean="0"/>
              <a:t>ModelWriter KO preparation</a:t>
            </a:r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07711-F412-4B4A-AA73-3C02C4A23745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639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4338" y="2006600"/>
            <a:ext cx="4752342" cy="472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CD5C8F-5F9E-4C50-8D57-EEAA16DBA8F5}" type="datetime4">
              <a:rPr lang="en-GB" altLang="de-DE" smtClean="0"/>
              <a:t>27 February 2015</a:t>
            </a:fld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 smtClean="0"/>
              <a:t>ModelWriter KO preparation</a:t>
            </a:r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07711-F412-4B4A-AA73-3C02C4A23745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5526720" y="2006600"/>
            <a:ext cx="4752343" cy="472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76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4338" y="720725"/>
            <a:ext cx="98647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4338" y="2006600"/>
            <a:ext cx="9864725" cy="472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Textmasterformate durch Klicken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4338" y="7129463"/>
            <a:ext cx="4068762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lnSpc>
                <a:spcPct val="100000"/>
              </a:lnSpc>
              <a:defRPr sz="900"/>
            </a:lvl1pPr>
          </a:lstStyle>
          <a:p>
            <a:fld id="{15183CF8-0AEE-418E-A083-F1DEFED9AE20}" type="datetime4">
              <a:rPr lang="en-GB" altLang="de-DE" smtClean="0"/>
              <a:t>27 February 2015</a:t>
            </a:fld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4338" y="252413"/>
            <a:ext cx="82804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lnSpc>
                <a:spcPct val="100000"/>
              </a:lnSpc>
              <a:defRPr sz="900"/>
            </a:lvl1pPr>
          </a:lstStyle>
          <a:p>
            <a:r>
              <a:rPr lang="en-US" altLang="de-DE" smtClean="0"/>
              <a:t>ModelWriter KO preparation</a:t>
            </a:r>
            <a:endParaRPr lang="de-DE" alt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3313" y="7127875"/>
            <a:ext cx="9017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lnSpc>
                <a:spcPct val="100000"/>
              </a:lnSpc>
              <a:defRPr sz="900"/>
            </a:lvl1pPr>
          </a:lstStyle>
          <a:p>
            <a:fld id="{290114C8-F7F2-4E05-9CAE-DDD3D22A4BE8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8731250" y="252413"/>
            <a:ext cx="1547813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algn="l" defTabSz="10429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22288" algn="l" defTabSz="10429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42988" algn="l" defTabSz="10429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565275" algn="l" defTabSz="10429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85975" algn="l" defTabSz="10429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431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0003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575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9147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de-DE" altLang="de-DE" sz="900" dirty="0" err="1">
                <a:solidFill>
                  <a:srgbClr val="E31E30"/>
                </a:solidFill>
              </a:rPr>
              <a:t>Confidential</a:t>
            </a:r>
            <a:endParaRPr lang="de-DE" altLang="de-DE" sz="900" dirty="0">
              <a:solidFill>
                <a:srgbClr val="E31E30"/>
              </a:solidFill>
            </a:endParaRPr>
          </a:p>
        </p:txBody>
      </p:sp>
      <p:pic>
        <p:nvPicPr>
          <p:cNvPr id="9" name="Picture 12" descr="AIRBUS_Group_3D_Blue_RGB2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59838" y="6740525"/>
            <a:ext cx="1657350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8" r:id="rId4"/>
    <p:sldLayoutId id="2147483669" r:id="rId5"/>
    <p:sldLayoutId id="2147483670" r:id="rId6"/>
    <p:sldLayoutId id="2147483667" r:id="rId7"/>
    <p:sldLayoutId id="2147483650" r:id="rId8"/>
    <p:sldLayoutId id="2147483660" r:id="rId9"/>
    <p:sldLayoutId id="2147483654" r:id="rId10"/>
    <p:sldLayoutId id="2147483655" r:id="rId11"/>
  </p:sldLayoutIdLst>
  <p:hf hdr="0"/>
  <p:txStyles>
    <p:titleStyle>
      <a:lvl1pPr algn="l" defTabSz="1042988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pitchFamily="34" charset="0"/>
          <a:cs typeface="Arial" pitchFamily="34" charset="0"/>
        </a:defRPr>
      </a:lvl2pPr>
      <a:lvl3pPr algn="l" defTabSz="1042988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pitchFamily="34" charset="0"/>
          <a:cs typeface="Arial" pitchFamily="34" charset="0"/>
        </a:defRPr>
      </a:lvl3pPr>
      <a:lvl4pPr algn="l" defTabSz="1042988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pitchFamily="34" charset="0"/>
          <a:cs typeface="Arial" pitchFamily="34" charset="0"/>
        </a:defRPr>
      </a:lvl4pPr>
      <a:lvl5pPr algn="l" defTabSz="1042988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pitchFamily="34" charset="0"/>
          <a:cs typeface="Arial" pitchFamily="34" charset="0"/>
        </a:defRPr>
      </a:lvl5pPr>
      <a:lvl6pPr marL="457200" algn="l" defTabSz="1042988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pitchFamily="34" charset="0"/>
          <a:cs typeface="Arial" pitchFamily="34" charset="0"/>
        </a:defRPr>
      </a:lvl6pPr>
      <a:lvl7pPr marL="914400" algn="l" defTabSz="1042988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pitchFamily="34" charset="0"/>
          <a:cs typeface="Arial" pitchFamily="34" charset="0"/>
        </a:defRPr>
      </a:lvl7pPr>
      <a:lvl8pPr marL="1371600" algn="l" defTabSz="1042988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pitchFamily="34" charset="0"/>
          <a:cs typeface="Arial" pitchFamily="34" charset="0"/>
        </a:defRPr>
      </a:lvl8pPr>
      <a:lvl9pPr marL="1828800" algn="l" defTabSz="1042988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500">
          <a:solidFill>
            <a:schemeClr val="accent1"/>
          </a:solidFill>
          <a:latin typeface="Arial" pitchFamily="34" charset="0"/>
          <a:cs typeface="Arial" pitchFamily="34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defTabSz="1042988" rtl="0" eaLnBrk="1" fontAlgn="base" hangingPunct="1">
        <a:lnSpc>
          <a:spcPct val="115000"/>
        </a:lnSpc>
        <a:spcBef>
          <a:spcPct val="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  <a:cs typeface="+mn-cs"/>
        </a:defRPr>
      </a:lvl2pPr>
      <a:lvl3pPr marL="355600" indent="-174625" algn="l" defTabSz="1042988" rtl="0" eaLnBrk="1" fontAlgn="base" hangingPunct="1">
        <a:lnSpc>
          <a:spcPct val="115000"/>
        </a:lnSpc>
        <a:spcBef>
          <a:spcPct val="0"/>
        </a:spcBef>
        <a:spcAft>
          <a:spcPct val="0"/>
        </a:spcAft>
        <a:buFont typeface="Arial" pitchFamily="34" charset="0"/>
        <a:buChar char="–"/>
        <a:defRPr sz="1500">
          <a:solidFill>
            <a:schemeClr val="tx1"/>
          </a:solidFill>
          <a:latin typeface="+mn-lt"/>
          <a:cs typeface="+mn-cs"/>
        </a:defRPr>
      </a:lvl3pPr>
      <a:lvl4pPr marL="538163" indent="-180975" algn="l" defTabSz="1042988" rtl="0" eaLnBrk="1" fontAlgn="base" hangingPunct="1">
        <a:lnSpc>
          <a:spcPct val="115000"/>
        </a:lnSpc>
        <a:spcBef>
          <a:spcPct val="0"/>
        </a:spcBef>
        <a:spcAft>
          <a:spcPct val="0"/>
        </a:spcAft>
        <a:buFont typeface="Arial" pitchFamily="34" charset="0"/>
        <a:buChar char="–"/>
        <a:defRPr sz="1500">
          <a:solidFill>
            <a:schemeClr val="tx1"/>
          </a:solidFill>
          <a:latin typeface="+mn-lt"/>
          <a:cs typeface="+mn-cs"/>
        </a:defRPr>
      </a:lvl4pPr>
      <a:lvl5pPr marL="720725" indent="-180975" algn="l" defTabSz="1042988" rtl="0" eaLnBrk="1" fontAlgn="base" hangingPunct="1">
        <a:lnSpc>
          <a:spcPct val="115000"/>
        </a:lnSpc>
        <a:spcBef>
          <a:spcPct val="0"/>
        </a:spcBef>
        <a:spcAft>
          <a:spcPct val="0"/>
        </a:spcAft>
        <a:buFont typeface="Arial" pitchFamily="34" charset="0"/>
        <a:buChar char="–"/>
        <a:defRPr sz="1500">
          <a:solidFill>
            <a:schemeClr val="tx1"/>
          </a:solidFill>
          <a:latin typeface="+mn-lt"/>
          <a:cs typeface="+mn-cs"/>
        </a:defRPr>
      </a:lvl5pPr>
      <a:lvl6pPr marL="1177925" indent="-180975" algn="l" defTabSz="1042988" rtl="0" eaLnBrk="1" fontAlgn="base" hangingPunct="1">
        <a:lnSpc>
          <a:spcPct val="115000"/>
        </a:lnSpc>
        <a:spcBef>
          <a:spcPct val="0"/>
        </a:spcBef>
        <a:spcAft>
          <a:spcPct val="0"/>
        </a:spcAft>
        <a:buFont typeface="Arial" pitchFamily="34" charset="0"/>
        <a:buChar char="–"/>
        <a:defRPr sz="1500">
          <a:solidFill>
            <a:schemeClr val="tx1"/>
          </a:solidFill>
          <a:latin typeface="+mn-lt"/>
          <a:cs typeface="+mn-cs"/>
        </a:defRPr>
      </a:lvl6pPr>
      <a:lvl7pPr marL="1635125" indent="-180975" algn="l" defTabSz="1042988" rtl="0" eaLnBrk="1" fontAlgn="base" hangingPunct="1">
        <a:lnSpc>
          <a:spcPct val="115000"/>
        </a:lnSpc>
        <a:spcBef>
          <a:spcPct val="0"/>
        </a:spcBef>
        <a:spcAft>
          <a:spcPct val="0"/>
        </a:spcAft>
        <a:buFont typeface="Arial" pitchFamily="34" charset="0"/>
        <a:buChar char="–"/>
        <a:defRPr sz="1500">
          <a:solidFill>
            <a:schemeClr val="tx1"/>
          </a:solidFill>
          <a:latin typeface="+mn-lt"/>
          <a:cs typeface="+mn-cs"/>
        </a:defRPr>
      </a:lvl7pPr>
      <a:lvl8pPr marL="2092325" indent="-180975" algn="l" defTabSz="1042988" rtl="0" eaLnBrk="1" fontAlgn="base" hangingPunct="1">
        <a:lnSpc>
          <a:spcPct val="115000"/>
        </a:lnSpc>
        <a:spcBef>
          <a:spcPct val="0"/>
        </a:spcBef>
        <a:spcAft>
          <a:spcPct val="0"/>
        </a:spcAft>
        <a:buFont typeface="Arial" pitchFamily="34" charset="0"/>
        <a:buChar char="–"/>
        <a:defRPr sz="1500">
          <a:solidFill>
            <a:schemeClr val="tx1"/>
          </a:solidFill>
          <a:latin typeface="+mn-lt"/>
          <a:cs typeface="+mn-cs"/>
        </a:defRPr>
      </a:lvl8pPr>
      <a:lvl9pPr marL="2549525" indent="-180975" algn="l" defTabSz="1042988" rtl="0" eaLnBrk="1" fontAlgn="base" hangingPunct="1">
        <a:lnSpc>
          <a:spcPct val="115000"/>
        </a:lnSpc>
        <a:spcBef>
          <a:spcPct val="0"/>
        </a:spcBef>
        <a:spcAft>
          <a:spcPct val="0"/>
        </a:spcAft>
        <a:buFont typeface="Arial" pitchFamily="34" charset="0"/>
        <a:buChar char="–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Discussion </a:t>
            </a:r>
            <a:r>
              <a:rPr lang="en-GB" dirty="0" err="1" smtClean="0"/>
              <a:t>cf</a:t>
            </a:r>
            <a:r>
              <a:rPr lang="en-GB" dirty="0" smtClean="0"/>
              <a:t> WP3 (Knowledge base) and interfaces with WP2 to 6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7129463"/>
            <a:ext cx="4068763" cy="236537"/>
          </a:xfrm>
        </p:spPr>
        <p:txBody>
          <a:bodyPr/>
          <a:lstStyle/>
          <a:p>
            <a:fld id="{B6B48BC1-51EF-4836-BF29-6EBB4E32D073}" type="datetime4">
              <a:rPr lang="en-GB" altLang="de-DE" smtClean="0"/>
              <a:t>27 February 2015</a:t>
            </a:fld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252413"/>
            <a:ext cx="8280400" cy="276225"/>
          </a:xfrm>
        </p:spPr>
        <p:txBody>
          <a:bodyPr/>
          <a:lstStyle/>
          <a:p>
            <a:r>
              <a:rPr lang="en-US" altLang="de-DE" smtClean="0"/>
              <a:t>ModelWriter KO preparation</a:t>
            </a:r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791700" y="7127875"/>
            <a:ext cx="901700" cy="238125"/>
          </a:xfrm>
        </p:spPr>
        <p:txBody>
          <a:bodyPr/>
          <a:lstStyle/>
          <a:p>
            <a:fld id="{43007711-F412-4B4A-AA73-3C02C4A23745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391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8BC1-51EF-4836-BF29-6EBB4E32D073}" type="datetime4">
              <a:rPr lang="en-GB" altLang="de-DE" smtClean="0"/>
              <a:t>27 February 2015</a:t>
            </a:fld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de-DE" smtClean="0"/>
              <a:t>ModelWriter KO preparation</a:t>
            </a:r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7711-F412-4B4A-AA73-3C02C4A23745}" type="slidenum">
              <a:rPr lang="de-DE" altLang="de-DE" smtClean="0"/>
              <a:pPr/>
              <a:t>2</a:t>
            </a:fld>
            <a:endParaRPr lang="de-DE" altLang="de-DE"/>
          </a:p>
        </p:txBody>
      </p:sp>
      <p:sp>
        <p:nvSpPr>
          <p:cNvPr id="8" name="Rectangle 7"/>
          <p:cNvSpPr/>
          <p:nvPr/>
        </p:nvSpPr>
        <p:spPr bwMode="auto">
          <a:xfrm>
            <a:off x="2970436" y="2556495"/>
            <a:ext cx="792088" cy="720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rapezoid 8"/>
          <p:cNvSpPr/>
          <p:nvPr/>
        </p:nvSpPr>
        <p:spPr bwMode="auto">
          <a:xfrm>
            <a:off x="2973062" y="2272133"/>
            <a:ext cx="789462" cy="284361"/>
          </a:xfrm>
          <a:prstGeom prst="trapezoi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miley Face 9"/>
          <p:cNvSpPr/>
          <p:nvPr/>
        </p:nvSpPr>
        <p:spPr bwMode="auto">
          <a:xfrm>
            <a:off x="3258468" y="2916535"/>
            <a:ext cx="144016" cy="144016"/>
          </a:xfrm>
          <a:prstGeom prst="smileyF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6693" y="2809648"/>
            <a:ext cx="2589170" cy="375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Person p is inside house h</a:t>
            </a:r>
            <a:endParaRPr lang="en-GB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140781" y="1041888"/>
            <a:ext cx="3159840" cy="375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“This person is inside her house”</a:t>
            </a:r>
            <a:endParaRPr lang="en-GB" sz="1600" dirty="0"/>
          </a:p>
        </p:txBody>
      </p:sp>
      <p:cxnSp>
        <p:nvCxnSpPr>
          <p:cNvPr id="14" name="Straight Arrow Connector 13"/>
          <p:cNvCxnSpPr>
            <a:stCxn id="12" idx="2"/>
            <a:endCxn id="22" idx="0"/>
          </p:cNvCxnSpPr>
          <p:nvPr/>
        </p:nvCxnSpPr>
        <p:spPr bwMode="auto">
          <a:xfrm>
            <a:off x="7720701" y="1417375"/>
            <a:ext cx="577" cy="126569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8595620" y="1558953"/>
            <a:ext cx="1410002" cy="91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Manual standardization activity?</a:t>
            </a:r>
            <a:endParaRPr lang="en-GB" sz="16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433787" y="4706165"/>
            <a:ext cx="115212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/>
              <a:t>h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:house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433787" y="5714277"/>
            <a:ext cx="115212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 smtClean="0"/>
              <a:t>p:person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Connector 17"/>
          <p:cNvCxnSpPr>
            <a:stCxn id="16" idx="2"/>
            <a:endCxn id="19" idx="0"/>
          </p:cNvCxnSpPr>
          <p:nvPr/>
        </p:nvCxnSpPr>
        <p:spPr bwMode="auto">
          <a:xfrm>
            <a:off x="6009851" y="5210221"/>
            <a:ext cx="0" cy="50405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5995424" y="5282229"/>
            <a:ext cx="718466" cy="375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inside</a:t>
            </a:r>
            <a:endParaRPr lang="en-GB" sz="1600" dirty="0"/>
          </a:p>
        </p:txBody>
      </p:sp>
      <p:sp>
        <p:nvSpPr>
          <p:cNvPr id="22" name="Oval 21"/>
          <p:cNvSpPr/>
          <p:nvPr/>
        </p:nvSpPr>
        <p:spPr bwMode="auto">
          <a:xfrm>
            <a:off x="6426693" y="2683071"/>
            <a:ext cx="2589169" cy="593504"/>
          </a:xfrm>
          <a:prstGeom prst="ellipse">
            <a:avLst/>
          </a:pr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5073747" y="4409413"/>
            <a:ext cx="1874201" cy="2096952"/>
          </a:xfrm>
          <a:prstGeom prst="ellipse">
            <a:avLst/>
          </a:pr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Straight Arrow Connector 23"/>
          <p:cNvCxnSpPr>
            <a:stCxn id="22" idx="4"/>
            <a:endCxn id="25" idx="7"/>
          </p:cNvCxnSpPr>
          <p:nvPr/>
        </p:nvCxnSpPr>
        <p:spPr bwMode="auto">
          <a:xfrm flipH="1">
            <a:off x="6673478" y="3276575"/>
            <a:ext cx="1047800" cy="143993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ectangle 29"/>
          <p:cNvSpPr/>
          <p:nvPr/>
        </p:nvSpPr>
        <p:spPr bwMode="auto">
          <a:xfrm>
            <a:off x="2682404" y="4572719"/>
            <a:ext cx="115212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 smtClean="0"/>
              <a:t>H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:House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682404" y="5652839"/>
            <a:ext cx="115212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 smtClean="0"/>
              <a:t>P:Person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" name="Straight Connector 31"/>
          <p:cNvCxnSpPr>
            <a:stCxn id="30" idx="2"/>
            <a:endCxn id="31" idx="0"/>
          </p:cNvCxnSpPr>
          <p:nvPr/>
        </p:nvCxnSpPr>
        <p:spPr bwMode="auto">
          <a:xfrm>
            <a:off x="3258468" y="5076775"/>
            <a:ext cx="0" cy="57606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3244041" y="5183202"/>
            <a:ext cx="718466" cy="375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inside</a:t>
            </a:r>
            <a:endParaRPr lang="en-GB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2752034" y="5287840"/>
            <a:ext cx="436338" cy="375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0.*</a:t>
            </a:r>
            <a:endParaRPr lang="en-GB" sz="1600" dirty="0"/>
          </a:p>
        </p:txBody>
      </p:sp>
      <p:sp>
        <p:nvSpPr>
          <p:cNvPr id="34" name="Freeform 33"/>
          <p:cNvSpPr/>
          <p:nvPr/>
        </p:nvSpPr>
        <p:spPr bwMode="auto">
          <a:xfrm>
            <a:off x="3831771" y="4614549"/>
            <a:ext cx="1602016" cy="343643"/>
          </a:xfrm>
          <a:custGeom>
            <a:avLst/>
            <a:gdLst>
              <a:gd name="connsiteX0" fmla="*/ 783771 w 783771"/>
              <a:gd name="connsiteY0" fmla="*/ 189679 h 262250"/>
              <a:gd name="connsiteX1" fmla="*/ 319314 w 783771"/>
              <a:gd name="connsiteY1" fmla="*/ 993 h 262250"/>
              <a:gd name="connsiteX2" fmla="*/ 0 w 783771"/>
              <a:gd name="connsiteY2" fmla="*/ 262250 h 2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3771" h="262250">
                <a:moveTo>
                  <a:pt x="783771" y="189679"/>
                </a:moveTo>
                <a:cubicBezTo>
                  <a:pt x="616856" y="89288"/>
                  <a:pt x="449942" y="-11102"/>
                  <a:pt x="319314" y="993"/>
                </a:cubicBezTo>
                <a:cubicBezTo>
                  <a:pt x="188686" y="13088"/>
                  <a:pt x="94343" y="137669"/>
                  <a:pt x="0" y="262250"/>
                </a:cubicBezTo>
              </a:path>
            </a:pathLst>
          </a:custGeom>
          <a:noFill/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3831770" y="5817847"/>
            <a:ext cx="1602017" cy="148457"/>
          </a:xfrm>
          <a:custGeom>
            <a:avLst/>
            <a:gdLst>
              <a:gd name="connsiteX0" fmla="*/ 783772 w 783772"/>
              <a:gd name="connsiteY0" fmla="*/ 121809 h 281466"/>
              <a:gd name="connsiteX1" fmla="*/ 290286 w 783772"/>
              <a:gd name="connsiteY1" fmla="*/ 5695 h 281466"/>
              <a:gd name="connsiteX2" fmla="*/ 0 w 783772"/>
              <a:gd name="connsiteY2" fmla="*/ 281466 h 28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3772" h="281466">
                <a:moveTo>
                  <a:pt x="783772" y="121809"/>
                </a:moveTo>
                <a:cubicBezTo>
                  <a:pt x="602343" y="50447"/>
                  <a:pt x="420915" y="-20915"/>
                  <a:pt x="290286" y="5695"/>
                </a:cubicBezTo>
                <a:cubicBezTo>
                  <a:pt x="159657" y="32305"/>
                  <a:pt x="79828" y="156885"/>
                  <a:pt x="0" y="281466"/>
                </a:cubicBezTo>
              </a:path>
            </a:pathLst>
          </a:custGeom>
          <a:noFill/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2682404" y="1908423"/>
            <a:ext cx="1541253" cy="1684975"/>
          </a:xfrm>
          <a:prstGeom prst="round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2559849" y="4275967"/>
            <a:ext cx="1541253" cy="2096952"/>
          </a:xfrm>
          <a:prstGeom prst="round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50344" y="1620391"/>
            <a:ext cx="1260281" cy="375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L1=HOUSE</a:t>
            </a:r>
            <a:endParaRPr lang="en-GB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0" y="2155432"/>
            <a:ext cx="2179933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Rendering rules </a:t>
            </a:r>
            <a:r>
              <a:rPr lang="en-GB" sz="1400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applly</a:t>
            </a:r>
            <a:r>
              <a:rPr lang="en-GB" sz="14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for “House” language L1.</a:t>
            </a:r>
          </a:p>
          <a:p>
            <a:r>
              <a:rPr lang="en-GB" sz="14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 L1 a H is represented by </a:t>
            </a:r>
            <a:r>
              <a:rPr lang="en-GB" sz="1400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icone</a:t>
            </a:r>
            <a:r>
              <a:rPr lang="en-GB" sz="14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-h and a P is represented as </a:t>
            </a:r>
            <a:r>
              <a:rPr lang="en-GB" sz="1400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icone</a:t>
            </a:r>
            <a:r>
              <a:rPr lang="en-GB" sz="14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-p)</a:t>
            </a:r>
            <a:endParaRPr lang="en-GB" sz="14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1" name="Straight Arrow Connector 40"/>
          <p:cNvCxnSpPr>
            <a:stCxn id="38" idx="0"/>
            <a:endCxn id="37" idx="1"/>
          </p:cNvCxnSpPr>
          <p:nvPr/>
        </p:nvCxnSpPr>
        <p:spPr bwMode="auto">
          <a:xfrm flipV="1">
            <a:off x="1089967" y="1808135"/>
            <a:ext cx="1560377" cy="347297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>
            <a:stCxn id="38" idx="2"/>
            <a:endCxn id="49" idx="1"/>
          </p:cNvCxnSpPr>
          <p:nvPr/>
        </p:nvCxnSpPr>
        <p:spPr bwMode="auto">
          <a:xfrm>
            <a:off x="1089967" y="3486566"/>
            <a:ext cx="344539" cy="147631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Box 48"/>
          <p:cNvSpPr txBox="1"/>
          <p:nvPr/>
        </p:nvSpPr>
        <p:spPr>
          <a:xfrm>
            <a:off x="1434506" y="4775132"/>
            <a:ext cx="1260281" cy="375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L1=HOUSE</a:t>
            </a:r>
            <a:endParaRPr lang="en-GB" sz="1600" dirty="0"/>
          </a:p>
        </p:txBody>
      </p:sp>
      <p:sp>
        <p:nvSpPr>
          <p:cNvPr id="26" name="Freeform 25"/>
          <p:cNvSpPr/>
          <p:nvPr/>
        </p:nvSpPr>
        <p:spPr bwMode="auto">
          <a:xfrm>
            <a:off x="2417305" y="2664372"/>
            <a:ext cx="578143" cy="1954925"/>
          </a:xfrm>
          <a:custGeom>
            <a:avLst/>
            <a:gdLst>
              <a:gd name="connsiteX0" fmla="*/ 578143 w 578143"/>
              <a:gd name="connsiteY0" fmla="*/ 0 h 1954925"/>
              <a:gd name="connsiteX1" fmla="*/ 10585 w 578143"/>
              <a:gd name="connsiteY1" fmla="*/ 1292773 h 1954925"/>
              <a:gd name="connsiteX2" fmla="*/ 262833 w 578143"/>
              <a:gd name="connsiteY2" fmla="*/ 1954925 h 195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8143" h="1954925">
                <a:moveTo>
                  <a:pt x="578143" y="0"/>
                </a:moveTo>
                <a:cubicBezTo>
                  <a:pt x="320640" y="483476"/>
                  <a:pt x="63137" y="966952"/>
                  <a:pt x="10585" y="1292773"/>
                </a:cubicBezTo>
                <a:cubicBezTo>
                  <a:pt x="-41967" y="1618594"/>
                  <a:pt x="110433" y="1786759"/>
                  <a:pt x="262833" y="1954925"/>
                </a:cubicBezTo>
              </a:path>
            </a:pathLst>
          </a:custGeom>
          <a:noFill/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00994" y="6290341"/>
            <a:ext cx="1410002" cy="65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 for instances</a:t>
            </a:r>
            <a:endParaRPr lang="en-GB" sz="16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68479" y="6440274"/>
            <a:ext cx="1410002" cy="65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 for classes</a:t>
            </a:r>
            <a:endParaRPr lang="en-GB" sz="16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0" y="900311"/>
            <a:ext cx="2038098" cy="65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Existing solution in SIRIUS</a:t>
            </a:r>
            <a:endParaRPr lang="en-GB" sz="16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Down Arrow 46"/>
          <p:cNvSpPr/>
          <p:nvPr/>
        </p:nvSpPr>
        <p:spPr bwMode="auto">
          <a:xfrm>
            <a:off x="762444" y="1558953"/>
            <a:ext cx="350689" cy="20342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Hexagon 52"/>
          <p:cNvSpPr/>
          <p:nvPr/>
        </p:nvSpPr>
        <p:spPr bwMode="auto">
          <a:xfrm>
            <a:off x="7448279" y="1666859"/>
            <a:ext cx="544844" cy="4885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5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0" y="5892075"/>
            <a:ext cx="1780186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Can </a:t>
            </a:r>
            <a:r>
              <a:rPr lang="en-GB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eCORE</a:t>
            </a: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be the </a:t>
            </a:r>
            <a:r>
              <a:rPr lang="en-GB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modeling</a:t>
            </a: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solution?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Hexagon 54"/>
          <p:cNvSpPr/>
          <p:nvPr/>
        </p:nvSpPr>
        <p:spPr bwMode="auto">
          <a:xfrm>
            <a:off x="6995769" y="3736148"/>
            <a:ext cx="544844" cy="4885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5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985246" y="3854917"/>
            <a:ext cx="1906107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Is </a:t>
            </a:r>
            <a:r>
              <a:rPr lang="en-GB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Loria</a:t>
            </a: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solution OK?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Freeform 61"/>
          <p:cNvSpPr/>
          <p:nvPr/>
        </p:nvSpPr>
        <p:spPr bwMode="auto">
          <a:xfrm>
            <a:off x="2954748" y="3028950"/>
            <a:ext cx="994233" cy="2686050"/>
          </a:xfrm>
          <a:custGeom>
            <a:avLst/>
            <a:gdLst>
              <a:gd name="connsiteX0" fmla="*/ 436152 w 994233"/>
              <a:gd name="connsiteY0" fmla="*/ 0 h 2686050"/>
              <a:gd name="connsiteX1" fmla="*/ 988602 w 994233"/>
              <a:gd name="connsiteY1" fmla="*/ 1028700 h 2686050"/>
              <a:gd name="connsiteX2" fmla="*/ 131352 w 994233"/>
              <a:gd name="connsiteY2" fmla="*/ 2190750 h 2686050"/>
              <a:gd name="connsiteX3" fmla="*/ 17052 w 994233"/>
              <a:gd name="connsiteY3" fmla="*/ 268605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4233" h="2686050">
                <a:moveTo>
                  <a:pt x="436152" y="0"/>
                </a:moveTo>
                <a:cubicBezTo>
                  <a:pt x="737777" y="331787"/>
                  <a:pt x="1039402" y="663575"/>
                  <a:pt x="988602" y="1028700"/>
                </a:cubicBezTo>
                <a:cubicBezTo>
                  <a:pt x="937802" y="1393825"/>
                  <a:pt x="293277" y="1914525"/>
                  <a:pt x="131352" y="2190750"/>
                </a:cubicBezTo>
                <a:cubicBezTo>
                  <a:pt x="-30573" y="2466975"/>
                  <a:pt x="-6761" y="2576512"/>
                  <a:pt x="17052" y="2686050"/>
                </a:cubicBezTo>
              </a:path>
            </a:pathLst>
          </a:custGeom>
          <a:noFill/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1042988"/>
            <a:endParaRPr lang="en-GB" sz="1600"/>
          </a:p>
        </p:txBody>
      </p:sp>
      <p:sp>
        <p:nvSpPr>
          <p:cNvPr id="63" name="Freeform 62"/>
          <p:cNvSpPr/>
          <p:nvPr/>
        </p:nvSpPr>
        <p:spPr bwMode="auto">
          <a:xfrm>
            <a:off x="3258468" y="5089477"/>
            <a:ext cx="2736955" cy="491353"/>
          </a:xfrm>
          <a:custGeom>
            <a:avLst/>
            <a:gdLst>
              <a:gd name="connsiteX0" fmla="*/ 783772 w 783772"/>
              <a:gd name="connsiteY0" fmla="*/ 121809 h 281466"/>
              <a:gd name="connsiteX1" fmla="*/ 290286 w 783772"/>
              <a:gd name="connsiteY1" fmla="*/ 5695 h 281466"/>
              <a:gd name="connsiteX2" fmla="*/ 0 w 783772"/>
              <a:gd name="connsiteY2" fmla="*/ 281466 h 28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3772" h="281466">
                <a:moveTo>
                  <a:pt x="783772" y="121809"/>
                </a:moveTo>
                <a:cubicBezTo>
                  <a:pt x="602343" y="50447"/>
                  <a:pt x="420915" y="-20915"/>
                  <a:pt x="290286" y="5695"/>
                </a:cubicBezTo>
                <a:cubicBezTo>
                  <a:pt x="159657" y="32305"/>
                  <a:pt x="79828" y="156885"/>
                  <a:pt x="0" y="281466"/>
                </a:cubicBezTo>
              </a:path>
            </a:pathLst>
          </a:custGeom>
          <a:noFill/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1" name="Straight Connector 70"/>
          <p:cNvCxnSpPr>
            <a:stCxn id="56" idx="1"/>
            <a:endCxn id="55" idx="0"/>
          </p:cNvCxnSpPr>
          <p:nvPr/>
        </p:nvCxnSpPr>
        <p:spPr bwMode="auto">
          <a:xfrm flipH="1" flipV="1">
            <a:off x="7540613" y="3980435"/>
            <a:ext cx="444633" cy="18610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/>
          <p:cNvCxnSpPr>
            <a:stCxn id="15" idx="1"/>
            <a:endCxn id="53" idx="0"/>
          </p:cNvCxnSpPr>
          <p:nvPr/>
        </p:nvCxnSpPr>
        <p:spPr bwMode="auto">
          <a:xfrm flipH="1" flipV="1">
            <a:off x="7993123" y="1911146"/>
            <a:ext cx="602497" cy="10665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Box 76"/>
          <p:cNvSpPr txBox="1"/>
          <p:nvPr/>
        </p:nvSpPr>
        <p:spPr>
          <a:xfrm>
            <a:off x="3839983" y="6657840"/>
            <a:ext cx="1828405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 be KB mechanism?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8" name="Straight Connector 77"/>
          <p:cNvCxnSpPr>
            <a:stCxn id="77" idx="0"/>
            <a:endCxn id="84" idx="1"/>
          </p:cNvCxnSpPr>
          <p:nvPr/>
        </p:nvCxnSpPr>
        <p:spPr bwMode="auto">
          <a:xfrm flipV="1">
            <a:off x="4754186" y="5635452"/>
            <a:ext cx="28872" cy="102238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Arrow Connector 79"/>
          <p:cNvCxnSpPr>
            <a:stCxn id="25" idx="2"/>
            <a:endCxn id="39" idx="3"/>
          </p:cNvCxnSpPr>
          <p:nvPr/>
        </p:nvCxnSpPr>
        <p:spPr bwMode="auto">
          <a:xfrm flipH="1" flipV="1">
            <a:off x="4101102" y="5324443"/>
            <a:ext cx="972645" cy="13344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Hexagon 83"/>
          <p:cNvSpPr/>
          <p:nvPr/>
        </p:nvSpPr>
        <p:spPr bwMode="auto">
          <a:xfrm>
            <a:off x="4360357" y="5146879"/>
            <a:ext cx="544844" cy="4885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5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06120" y="-12064"/>
            <a:ext cx="441146" cy="675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/>
              <a:t>1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95293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8BC1-51EF-4836-BF29-6EBB4E32D073}" type="datetime4">
              <a:rPr lang="en-GB" altLang="de-DE" smtClean="0"/>
              <a:t>27 February 2015</a:t>
            </a:fld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de-DE" smtClean="0"/>
              <a:t>ModelWriter KO preparation</a:t>
            </a:r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7711-F412-4B4A-AA73-3C02C4A23745}" type="slidenum">
              <a:rPr lang="de-DE" altLang="de-DE" smtClean="0"/>
              <a:pPr/>
              <a:t>3</a:t>
            </a:fld>
            <a:endParaRPr lang="de-DE" altLang="de-DE"/>
          </a:p>
        </p:txBody>
      </p:sp>
      <p:sp>
        <p:nvSpPr>
          <p:cNvPr id="8" name="Rectangle 7"/>
          <p:cNvSpPr/>
          <p:nvPr/>
        </p:nvSpPr>
        <p:spPr bwMode="auto">
          <a:xfrm>
            <a:off x="2970436" y="2124447"/>
            <a:ext cx="792088" cy="720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rapezoid 8"/>
          <p:cNvSpPr/>
          <p:nvPr/>
        </p:nvSpPr>
        <p:spPr bwMode="auto">
          <a:xfrm>
            <a:off x="2973062" y="1840085"/>
            <a:ext cx="789462" cy="284361"/>
          </a:xfrm>
          <a:prstGeom prst="trapezoi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miley Face 9"/>
          <p:cNvSpPr/>
          <p:nvPr/>
        </p:nvSpPr>
        <p:spPr bwMode="auto">
          <a:xfrm>
            <a:off x="3258468" y="2484487"/>
            <a:ext cx="144016" cy="144016"/>
          </a:xfrm>
          <a:prstGeom prst="smileyF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73001" y="2809648"/>
            <a:ext cx="244490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Person p is inside house h</a:t>
            </a:r>
            <a:endParaRPr lang="en-GB" dirty="0"/>
          </a:p>
        </p:txBody>
      </p:sp>
      <p:cxnSp>
        <p:nvCxnSpPr>
          <p:cNvPr id="14" name="Straight Arrow Connector 13"/>
          <p:cNvCxnSpPr>
            <a:endCxn id="22" idx="0"/>
          </p:cNvCxnSpPr>
          <p:nvPr/>
        </p:nvCxnSpPr>
        <p:spPr bwMode="auto">
          <a:xfrm>
            <a:off x="7894874" y="1417375"/>
            <a:ext cx="577" cy="126569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8617218" y="1509470"/>
            <a:ext cx="1410002" cy="83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Manual standardization activity?</a:t>
            </a:r>
            <a:endParaRPr lang="en-GB" sz="14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626620" y="4572719"/>
            <a:ext cx="115212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/>
              <a:t>h</a:t>
            </a:r>
            <a:r>
              <a:rPr kumimoji="0" lang="en-GB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:house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626620" y="5508823"/>
            <a:ext cx="115212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p:person</a:t>
            </a:r>
            <a:endParaRPr kumimoji="0" lang="en-GB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Connector 17"/>
          <p:cNvCxnSpPr>
            <a:stCxn id="16" idx="2"/>
            <a:endCxn id="19" idx="0"/>
          </p:cNvCxnSpPr>
          <p:nvPr/>
        </p:nvCxnSpPr>
        <p:spPr bwMode="auto">
          <a:xfrm>
            <a:off x="5202684" y="5076775"/>
            <a:ext cx="0" cy="43204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5202684" y="5183202"/>
            <a:ext cx="689612" cy="335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inside</a:t>
            </a:r>
            <a:endParaRPr lang="en-GB" dirty="0"/>
          </a:p>
        </p:txBody>
      </p:sp>
      <p:sp>
        <p:nvSpPr>
          <p:cNvPr id="22" name="Oval 21"/>
          <p:cNvSpPr/>
          <p:nvPr/>
        </p:nvSpPr>
        <p:spPr bwMode="auto">
          <a:xfrm>
            <a:off x="6673001" y="2683071"/>
            <a:ext cx="2444900" cy="593504"/>
          </a:xfrm>
          <a:prstGeom prst="ellipse">
            <a:avLst/>
          </a:pr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530276" y="3924647"/>
            <a:ext cx="4610505" cy="2808312"/>
          </a:xfrm>
          <a:prstGeom prst="ellipse">
            <a:avLst/>
          </a:pr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Straight Arrow Connector 23"/>
          <p:cNvCxnSpPr>
            <a:stCxn id="22" idx="4"/>
            <a:endCxn id="63" idx="0"/>
          </p:cNvCxnSpPr>
          <p:nvPr/>
        </p:nvCxnSpPr>
        <p:spPr bwMode="auto">
          <a:xfrm>
            <a:off x="7895451" y="3276575"/>
            <a:ext cx="37691" cy="141136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ectangle 29"/>
          <p:cNvSpPr/>
          <p:nvPr/>
        </p:nvSpPr>
        <p:spPr bwMode="auto">
          <a:xfrm>
            <a:off x="2682404" y="4572719"/>
            <a:ext cx="115212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H</a:t>
            </a:r>
            <a:r>
              <a:rPr kumimoji="0" lang="en-GB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:House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682404" y="5652839"/>
            <a:ext cx="115212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P:Person</a:t>
            </a:r>
            <a:endParaRPr kumimoji="0" lang="en-GB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" name="Straight Connector 31"/>
          <p:cNvCxnSpPr>
            <a:stCxn id="30" idx="2"/>
            <a:endCxn id="31" idx="0"/>
          </p:cNvCxnSpPr>
          <p:nvPr/>
        </p:nvCxnSpPr>
        <p:spPr bwMode="auto">
          <a:xfrm>
            <a:off x="3258468" y="5076775"/>
            <a:ext cx="0" cy="57606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3258468" y="5183202"/>
            <a:ext cx="689612" cy="335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inside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2760049" y="5287840"/>
            <a:ext cx="420308" cy="335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0.*</a:t>
            </a:r>
            <a:endParaRPr lang="en-GB" dirty="0"/>
          </a:p>
        </p:txBody>
      </p:sp>
      <p:sp>
        <p:nvSpPr>
          <p:cNvPr id="34" name="Freeform 33"/>
          <p:cNvSpPr/>
          <p:nvPr/>
        </p:nvSpPr>
        <p:spPr bwMode="auto">
          <a:xfrm>
            <a:off x="3846286" y="4614550"/>
            <a:ext cx="783771" cy="262250"/>
          </a:xfrm>
          <a:custGeom>
            <a:avLst/>
            <a:gdLst>
              <a:gd name="connsiteX0" fmla="*/ 783771 w 783771"/>
              <a:gd name="connsiteY0" fmla="*/ 189679 h 262250"/>
              <a:gd name="connsiteX1" fmla="*/ 319314 w 783771"/>
              <a:gd name="connsiteY1" fmla="*/ 993 h 262250"/>
              <a:gd name="connsiteX2" fmla="*/ 0 w 783771"/>
              <a:gd name="connsiteY2" fmla="*/ 262250 h 2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3771" h="262250">
                <a:moveTo>
                  <a:pt x="783771" y="189679"/>
                </a:moveTo>
                <a:cubicBezTo>
                  <a:pt x="616856" y="89288"/>
                  <a:pt x="449942" y="-11102"/>
                  <a:pt x="319314" y="993"/>
                </a:cubicBezTo>
                <a:cubicBezTo>
                  <a:pt x="188686" y="13088"/>
                  <a:pt x="94343" y="137669"/>
                  <a:pt x="0" y="262250"/>
                </a:cubicBezTo>
              </a:path>
            </a:pathLst>
          </a:cu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3831771" y="5669391"/>
            <a:ext cx="783772" cy="281466"/>
          </a:xfrm>
          <a:custGeom>
            <a:avLst/>
            <a:gdLst>
              <a:gd name="connsiteX0" fmla="*/ 783772 w 783772"/>
              <a:gd name="connsiteY0" fmla="*/ 121809 h 281466"/>
              <a:gd name="connsiteX1" fmla="*/ 290286 w 783772"/>
              <a:gd name="connsiteY1" fmla="*/ 5695 h 281466"/>
              <a:gd name="connsiteX2" fmla="*/ 0 w 783772"/>
              <a:gd name="connsiteY2" fmla="*/ 281466 h 28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3772" h="281466">
                <a:moveTo>
                  <a:pt x="783772" y="121809"/>
                </a:moveTo>
                <a:cubicBezTo>
                  <a:pt x="602343" y="50447"/>
                  <a:pt x="420915" y="-20915"/>
                  <a:pt x="290286" y="5695"/>
                </a:cubicBezTo>
                <a:cubicBezTo>
                  <a:pt x="159657" y="32305"/>
                  <a:pt x="79828" y="156885"/>
                  <a:pt x="0" y="281466"/>
                </a:cubicBezTo>
              </a:path>
            </a:pathLst>
          </a:cu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2682404" y="1476375"/>
            <a:ext cx="1541253" cy="1684975"/>
          </a:xfrm>
          <a:prstGeom prst="round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2559849" y="4275967"/>
            <a:ext cx="1541253" cy="2096952"/>
          </a:xfrm>
          <a:prstGeom prst="round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79144" y="1580340"/>
            <a:ext cx="1127232" cy="318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L1=HOUSE</a:t>
            </a:r>
            <a:endParaRPr lang="en-GB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147163" y="2173829"/>
            <a:ext cx="2039151" cy="1310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(this is “House” language L1, in which a H is represented by icone1 and P are represented as icone2)</a:t>
            </a:r>
            <a:endParaRPr lang="en-GB" sz="14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1" name="Straight Arrow Connector 40"/>
          <p:cNvCxnSpPr>
            <a:stCxn id="38" idx="2"/>
            <a:endCxn id="37" idx="1"/>
          </p:cNvCxnSpPr>
          <p:nvPr/>
        </p:nvCxnSpPr>
        <p:spPr bwMode="auto">
          <a:xfrm flipV="1">
            <a:off x="1166739" y="1739839"/>
            <a:ext cx="412405" cy="174402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>
            <a:stCxn id="38" idx="2"/>
            <a:endCxn id="49" idx="1"/>
          </p:cNvCxnSpPr>
          <p:nvPr/>
        </p:nvCxnSpPr>
        <p:spPr bwMode="auto">
          <a:xfrm>
            <a:off x="1166739" y="3483868"/>
            <a:ext cx="194216" cy="145155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Box 48"/>
          <p:cNvSpPr txBox="1"/>
          <p:nvPr/>
        </p:nvSpPr>
        <p:spPr>
          <a:xfrm>
            <a:off x="1360955" y="4775924"/>
            <a:ext cx="1127232" cy="318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L1=HOUSE</a:t>
            </a:r>
            <a:endParaRPr lang="en-GB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7511372" y="4824747"/>
            <a:ext cx="793807" cy="335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is (</a:t>
            </a:r>
            <a:r>
              <a:rPr lang="en-GB" dirty="0" err="1" smtClean="0"/>
              <a:t>p,P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7492936" y="5159967"/>
            <a:ext cx="805029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is (</a:t>
            </a:r>
            <a:r>
              <a:rPr lang="en-GB" dirty="0" err="1" smtClean="0"/>
              <a:t>h,H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7326226" y="5508823"/>
            <a:ext cx="1138453" cy="335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inside (</a:t>
            </a:r>
            <a:r>
              <a:rPr lang="en-GB" dirty="0" err="1" smtClean="0"/>
              <a:t>p,h</a:t>
            </a:r>
            <a:r>
              <a:rPr lang="en-GB" dirty="0" smtClean="0"/>
              <a:t>)</a:t>
            </a:r>
            <a:endParaRPr lang="en-GB" dirty="0"/>
          </a:p>
        </p:txBody>
      </p:sp>
      <p:cxnSp>
        <p:nvCxnSpPr>
          <p:cNvPr id="44" name="Straight Arrow Connector 43"/>
          <p:cNvCxnSpPr>
            <a:stCxn id="63" idx="2"/>
            <a:endCxn id="25" idx="6"/>
          </p:cNvCxnSpPr>
          <p:nvPr/>
        </p:nvCxnSpPr>
        <p:spPr bwMode="auto">
          <a:xfrm flipH="1" flipV="1">
            <a:off x="6140781" y="5328803"/>
            <a:ext cx="1108285" cy="93617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Freeform 1"/>
          <p:cNvSpPr/>
          <p:nvPr/>
        </p:nvSpPr>
        <p:spPr bwMode="auto">
          <a:xfrm>
            <a:off x="3263462" y="5281448"/>
            <a:ext cx="1923393" cy="207390"/>
          </a:xfrm>
          <a:custGeom>
            <a:avLst/>
            <a:gdLst>
              <a:gd name="connsiteX0" fmla="*/ 1923393 w 1923393"/>
              <a:gd name="connsiteY0" fmla="*/ 0 h 207390"/>
              <a:gd name="connsiteX1" fmla="*/ 898635 w 1923393"/>
              <a:gd name="connsiteY1" fmla="*/ 189186 h 207390"/>
              <a:gd name="connsiteX2" fmla="*/ 0 w 1923393"/>
              <a:gd name="connsiteY2" fmla="*/ 189186 h 20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3393" h="207390">
                <a:moveTo>
                  <a:pt x="1923393" y="0"/>
                </a:moveTo>
                <a:cubicBezTo>
                  <a:pt x="1571296" y="78827"/>
                  <a:pt x="1219200" y="157655"/>
                  <a:pt x="898635" y="189186"/>
                </a:cubicBezTo>
                <a:cubicBezTo>
                  <a:pt x="578070" y="220717"/>
                  <a:pt x="289035" y="204951"/>
                  <a:pt x="0" y="189186"/>
                </a:cubicBezTo>
              </a:path>
            </a:pathLst>
          </a:cu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Hexagon 49"/>
          <p:cNvSpPr/>
          <p:nvPr/>
        </p:nvSpPr>
        <p:spPr bwMode="auto">
          <a:xfrm>
            <a:off x="7622452" y="3641834"/>
            <a:ext cx="544844" cy="4885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5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52" name="Hexagon 51"/>
          <p:cNvSpPr/>
          <p:nvPr/>
        </p:nvSpPr>
        <p:spPr bwMode="auto">
          <a:xfrm>
            <a:off x="6509587" y="5164266"/>
            <a:ext cx="544844" cy="4885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5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53" name="Freeform 52"/>
          <p:cNvSpPr/>
          <p:nvPr/>
        </p:nvSpPr>
        <p:spPr bwMode="auto">
          <a:xfrm>
            <a:off x="2417305" y="2664372"/>
            <a:ext cx="578143" cy="1954925"/>
          </a:xfrm>
          <a:custGeom>
            <a:avLst/>
            <a:gdLst>
              <a:gd name="connsiteX0" fmla="*/ 578143 w 578143"/>
              <a:gd name="connsiteY0" fmla="*/ 0 h 1954925"/>
              <a:gd name="connsiteX1" fmla="*/ 10585 w 578143"/>
              <a:gd name="connsiteY1" fmla="*/ 1292773 h 1954925"/>
              <a:gd name="connsiteX2" fmla="*/ 262833 w 578143"/>
              <a:gd name="connsiteY2" fmla="*/ 1954925 h 195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8143" h="1954925">
                <a:moveTo>
                  <a:pt x="578143" y="0"/>
                </a:moveTo>
                <a:cubicBezTo>
                  <a:pt x="320640" y="483476"/>
                  <a:pt x="63137" y="966952"/>
                  <a:pt x="10585" y="1292773"/>
                </a:cubicBezTo>
                <a:cubicBezTo>
                  <a:pt x="-41967" y="1618594"/>
                  <a:pt x="110433" y="1786759"/>
                  <a:pt x="262833" y="1954925"/>
                </a:cubicBezTo>
              </a:path>
            </a:pathLst>
          </a:cu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Freeform 53"/>
          <p:cNvSpPr/>
          <p:nvPr/>
        </p:nvSpPr>
        <p:spPr bwMode="auto">
          <a:xfrm>
            <a:off x="3279228" y="3011214"/>
            <a:ext cx="753787" cy="2680138"/>
          </a:xfrm>
          <a:custGeom>
            <a:avLst/>
            <a:gdLst>
              <a:gd name="connsiteX0" fmla="*/ 0 w 753787"/>
              <a:gd name="connsiteY0" fmla="*/ 0 h 2680138"/>
              <a:gd name="connsiteX1" fmla="*/ 740979 w 753787"/>
              <a:gd name="connsiteY1" fmla="*/ 882869 h 2680138"/>
              <a:gd name="connsiteX2" fmla="*/ 488731 w 753787"/>
              <a:gd name="connsiteY2" fmla="*/ 1876096 h 2680138"/>
              <a:gd name="connsiteX3" fmla="*/ 283779 w 753787"/>
              <a:gd name="connsiteY3" fmla="*/ 2680138 h 268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787" h="2680138">
                <a:moveTo>
                  <a:pt x="0" y="0"/>
                </a:moveTo>
                <a:cubicBezTo>
                  <a:pt x="329762" y="285093"/>
                  <a:pt x="659524" y="570186"/>
                  <a:pt x="740979" y="882869"/>
                </a:cubicBezTo>
                <a:cubicBezTo>
                  <a:pt x="822434" y="1195552"/>
                  <a:pt x="488731" y="1876096"/>
                  <a:pt x="488731" y="1876096"/>
                </a:cubicBezTo>
                <a:lnTo>
                  <a:pt x="283779" y="2680138"/>
                </a:lnTo>
              </a:path>
            </a:pathLst>
          </a:cu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617218" y="3726073"/>
            <a:ext cx="1731933" cy="625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Is </a:t>
            </a:r>
            <a:r>
              <a:rPr lang="en-GB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Loria</a:t>
            </a: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solution OK?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7249066" y="4687944"/>
            <a:ext cx="1368152" cy="1468952"/>
          </a:xfrm>
          <a:prstGeom prst="ellipse">
            <a:avLst/>
          </a:pr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094" y="6288606"/>
            <a:ext cx="2402211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Can cardinality info in class model be induced?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140781" y="1041888"/>
            <a:ext cx="3159840" cy="375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“This person is inside her house”</a:t>
            </a:r>
            <a:endParaRPr lang="en-GB" sz="1600" dirty="0"/>
          </a:p>
        </p:txBody>
      </p:sp>
      <p:sp>
        <p:nvSpPr>
          <p:cNvPr id="67" name="Hexagon 66"/>
          <p:cNvSpPr/>
          <p:nvPr/>
        </p:nvSpPr>
        <p:spPr bwMode="auto">
          <a:xfrm>
            <a:off x="7622452" y="1666859"/>
            <a:ext cx="544844" cy="4885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5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892296" y="6421335"/>
            <a:ext cx="1828405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 be KB mechanism?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8" name="Straight Connector 77"/>
          <p:cNvCxnSpPr>
            <a:stCxn id="15" idx="1"/>
            <a:endCxn id="67" idx="0"/>
          </p:cNvCxnSpPr>
          <p:nvPr/>
        </p:nvCxnSpPr>
        <p:spPr bwMode="auto">
          <a:xfrm flipH="1" flipV="1">
            <a:off x="8167296" y="1911146"/>
            <a:ext cx="449922" cy="1613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>
            <a:stCxn id="51" idx="1"/>
            <a:endCxn id="50" idx="0"/>
          </p:cNvCxnSpPr>
          <p:nvPr/>
        </p:nvCxnSpPr>
        <p:spPr bwMode="auto">
          <a:xfrm flipH="1" flipV="1">
            <a:off x="8167296" y="3886121"/>
            <a:ext cx="449922" cy="152557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Connector 81"/>
          <p:cNvCxnSpPr>
            <a:stCxn id="76" idx="0"/>
            <a:endCxn id="52" idx="2"/>
          </p:cNvCxnSpPr>
          <p:nvPr/>
        </p:nvCxnSpPr>
        <p:spPr bwMode="auto">
          <a:xfrm flipH="1" flipV="1">
            <a:off x="6631730" y="5652839"/>
            <a:ext cx="174769" cy="76849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TextBox 84"/>
          <p:cNvSpPr txBox="1"/>
          <p:nvPr/>
        </p:nvSpPr>
        <p:spPr>
          <a:xfrm>
            <a:off x="6206120" y="-12064"/>
            <a:ext cx="441146" cy="675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/>
              <a:t>2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418364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8BC1-51EF-4836-BF29-6EBB4E32D073}" type="datetime4">
              <a:rPr lang="en-GB" altLang="de-DE" smtClean="0"/>
              <a:t>27 February 2015</a:t>
            </a:fld>
            <a:endParaRPr lang="de-DE" alt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de-DE" smtClean="0"/>
              <a:t>ModelWriter KO preparation</a:t>
            </a:r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7711-F412-4B4A-AA73-3C02C4A23745}" type="slidenum">
              <a:rPr lang="de-DE" altLang="de-DE" smtClean="0"/>
              <a:pPr/>
              <a:t>4</a:t>
            </a:fld>
            <a:endParaRPr lang="de-DE" alt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6206120" y="2407020"/>
            <a:ext cx="3039415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all x which are CABINS the TEMP of x is more than or equal to 18°C</a:t>
            </a:r>
            <a:endParaRPr lang="en-GB" dirty="0"/>
          </a:p>
        </p:txBody>
      </p:sp>
      <p:cxnSp>
        <p:nvCxnSpPr>
          <p:cNvPr id="14" name="Straight Arrow Connector 13"/>
          <p:cNvCxnSpPr>
            <a:endCxn id="22" idx="0"/>
          </p:cNvCxnSpPr>
          <p:nvPr/>
        </p:nvCxnSpPr>
        <p:spPr bwMode="auto">
          <a:xfrm flipH="1">
            <a:off x="7700352" y="1417375"/>
            <a:ext cx="194522" cy="92770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8617218" y="1509470"/>
            <a:ext cx="1410002" cy="83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Manual standardization activity?</a:t>
            </a:r>
            <a:endParaRPr lang="en-GB" sz="14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626620" y="4509431"/>
            <a:ext cx="115212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u="sng" dirty="0" smtClean="0"/>
              <a:t>c</a:t>
            </a:r>
            <a:r>
              <a:rPr kumimoji="0" lang="en-GB" sz="15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:CABIN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482604" y="5445535"/>
            <a:ext cx="1409692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u="sng" dirty="0" smtClean="0"/>
              <a:t>t:TEMP</a:t>
            </a:r>
            <a:endParaRPr kumimoji="0" lang="en-GB" sz="15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8" name="Straight Connector 17"/>
          <p:cNvCxnSpPr>
            <a:stCxn id="16" idx="2"/>
            <a:endCxn id="19" idx="0"/>
          </p:cNvCxnSpPr>
          <p:nvPr/>
        </p:nvCxnSpPr>
        <p:spPr bwMode="auto">
          <a:xfrm flipH="1">
            <a:off x="5187450" y="5013487"/>
            <a:ext cx="15234" cy="43204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5147025" y="5062882"/>
            <a:ext cx="1019318" cy="335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:</a:t>
            </a:r>
            <a:r>
              <a:rPr lang="en-GB" u="sng" dirty="0" err="1" smtClean="0"/>
              <a:t>hasTemp</a:t>
            </a:r>
            <a:endParaRPr lang="en-GB" u="sng" dirty="0"/>
          </a:p>
        </p:txBody>
      </p:sp>
      <p:sp>
        <p:nvSpPr>
          <p:cNvPr id="22" name="Oval 21"/>
          <p:cNvSpPr/>
          <p:nvPr/>
        </p:nvSpPr>
        <p:spPr bwMode="auto">
          <a:xfrm>
            <a:off x="6282803" y="2345083"/>
            <a:ext cx="2835098" cy="931492"/>
          </a:xfrm>
          <a:prstGeom prst="ellipse">
            <a:avLst/>
          </a:pr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380555" y="3726073"/>
            <a:ext cx="5046137" cy="3523566"/>
          </a:xfrm>
          <a:prstGeom prst="ellipse">
            <a:avLst/>
          </a:pr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Straight Arrow Connector 23"/>
          <p:cNvCxnSpPr>
            <a:stCxn id="22" idx="4"/>
            <a:endCxn id="63" idx="0"/>
          </p:cNvCxnSpPr>
          <p:nvPr/>
        </p:nvCxnSpPr>
        <p:spPr bwMode="auto">
          <a:xfrm>
            <a:off x="7700352" y="3276575"/>
            <a:ext cx="483131" cy="141136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ectangle 29"/>
          <p:cNvSpPr/>
          <p:nvPr/>
        </p:nvSpPr>
        <p:spPr bwMode="auto">
          <a:xfrm>
            <a:off x="2682404" y="4509431"/>
            <a:ext cx="115212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CABIN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186314" y="5589551"/>
            <a:ext cx="164821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TEMP</a:t>
            </a:r>
            <a:endParaRPr kumimoji="0" lang="en-GB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" name="Straight Connector 31"/>
          <p:cNvCxnSpPr>
            <a:stCxn id="30" idx="2"/>
            <a:endCxn id="31" idx="0"/>
          </p:cNvCxnSpPr>
          <p:nvPr/>
        </p:nvCxnSpPr>
        <p:spPr bwMode="auto">
          <a:xfrm flipH="1">
            <a:off x="3010423" y="5013487"/>
            <a:ext cx="248045" cy="57606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3120067" y="5119914"/>
            <a:ext cx="966419" cy="335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hasTemp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2728838" y="5287524"/>
            <a:ext cx="29206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34" name="Freeform 33"/>
          <p:cNvSpPr/>
          <p:nvPr/>
        </p:nvSpPr>
        <p:spPr bwMode="auto">
          <a:xfrm>
            <a:off x="3846286" y="4551262"/>
            <a:ext cx="783771" cy="262250"/>
          </a:xfrm>
          <a:custGeom>
            <a:avLst/>
            <a:gdLst>
              <a:gd name="connsiteX0" fmla="*/ 783771 w 783771"/>
              <a:gd name="connsiteY0" fmla="*/ 189679 h 262250"/>
              <a:gd name="connsiteX1" fmla="*/ 319314 w 783771"/>
              <a:gd name="connsiteY1" fmla="*/ 993 h 262250"/>
              <a:gd name="connsiteX2" fmla="*/ 0 w 783771"/>
              <a:gd name="connsiteY2" fmla="*/ 262250 h 2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3771" h="262250">
                <a:moveTo>
                  <a:pt x="783771" y="189679"/>
                </a:moveTo>
                <a:cubicBezTo>
                  <a:pt x="616856" y="89288"/>
                  <a:pt x="449942" y="-11102"/>
                  <a:pt x="319314" y="993"/>
                </a:cubicBezTo>
                <a:cubicBezTo>
                  <a:pt x="188686" y="13088"/>
                  <a:pt x="94343" y="137669"/>
                  <a:pt x="0" y="262250"/>
                </a:cubicBezTo>
              </a:path>
            </a:pathLst>
          </a:cu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3831771" y="5606103"/>
            <a:ext cx="783772" cy="281466"/>
          </a:xfrm>
          <a:custGeom>
            <a:avLst/>
            <a:gdLst>
              <a:gd name="connsiteX0" fmla="*/ 783772 w 783772"/>
              <a:gd name="connsiteY0" fmla="*/ 121809 h 281466"/>
              <a:gd name="connsiteX1" fmla="*/ 290286 w 783772"/>
              <a:gd name="connsiteY1" fmla="*/ 5695 h 281466"/>
              <a:gd name="connsiteX2" fmla="*/ 0 w 783772"/>
              <a:gd name="connsiteY2" fmla="*/ 281466 h 28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3772" h="281466">
                <a:moveTo>
                  <a:pt x="783772" y="121809"/>
                </a:moveTo>
                <a:cubicBezTo>
                  <a:pt x="602343" y="50447"/>
                  <a:pt x="420915" y="-20915"/>
                  <a:pt x="290286" y="5695"/>
                </a:cubicBezTo>
                <a:cubicBezTo>
                  <a:pt x="159657" y="32305"/>
                  <a:pt x="79828" y="156885"/>
                  <a:pt x="0" y="281466"/>
                </a:cubicBezTo>
              </a:path>
            </a:pathLst>
          </a:cu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2728838" y="963734"/>
            <a:ext cx="1541253" cy="1684975"/>
          </a:xfrm>
          <a:prstGeom prst="round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2142761" y="4212679"/>
            <a:ext cx="1958342" cy="2768616"/>
          </a:xfrm>
          <a:prstGeom prst="round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54488" y="1580340"/>
            <a:ext cx="976550" cy="318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L2=</a:t>
            </a:r>
            <a:r>
              <a:rPr lang="en-GB" sz="1400" dirty="0" err="1" smtClean="0"/>
              <a:t>MyDB</a:t>
            </a:r>
            <a:endParaRPr lang="en-GB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-1793" y="1874684"/>
            <a:ext cx="2039151" cy="1767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(this is “</a:t>
            </a:r>
            <a:r>
              <a:rPr lang="en-GB" sz="1600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MyDB</a:t>
            </a:r>
            <a:r>
              <a:rPr lang="en-GB" sz="16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 language L2, in which a Components are represented by class with attributes</a:t>
            </a:r>
            <a:endParaRPr lang="en-GB" sz="16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1" name="Straight Arrow Connector 40"/>
          <p:cNvCxnSpPr>
            <a:stCxn id="38" idx="0"/>
          </p:cNvCxnSpPr>
          <p:nvPr/>
        </p:nvCxnSpPr>
        <p:spPr bwMode="auto">
          <a:xfrm flipV="1">
            <a:off x="1017783" y="1342160"/>
            <a:ext cx="670039" cy="53252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>
            <a:stCxn id="38" idx="2"/>
            <a:endCxn id="49" idx="1"/>
          </p:cNvCxnSpPr>
          <p:nvPr/>
        </p:nvCxnSpPr>
        <p:spPr bwMode="auto">
          <a:xfrm>
            <a:off x="1017783" y="3641834"/>
            <a:ext cx="73086" cy="136110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Box 48"/>
          <p:cNvSpPr txBox="1"/>
          <p:nvPr/>
        </p:nvSpPr>
        <p:spPr>
          <a:xfrm>
            <a:off x="1090869" y="4843440"/>
            <a:ext cx="976549" cy="318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L2=</a:t>
            </a:r>
            <a:r>
              <a:rPr lang="en-GB" sz="1400" dirty="0" err="1" smtClean="0"/>
              <a:t>MyDB</a:t>
            </a:r>
            <a:endParaRPr lang="en-GB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7511372" y="4971013"/>
            <a:ext cx="2371996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 err="1" smtClean="0"/>
              <a:t>hasTemp</a:t>
            </a:r>
            <a:r>
              <a:rPr lang="en-GB" dirty="0" smtClean="0"/>
              <a:t> (CABIN, TEMP)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7421799" y="5339773"/>
            <a:ext cx="2441181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 err="1" smtClean="0"/>
              <a:t>hasValue</a:t>
            </a:r>
            <a:r>
              <a:rPr lang="en-GB" dirty="0" smtClean="0"/>
              <a:t>  (TEMP, VALUE)</a:t>
            </a:r>
            <a:endParaRPr lang="en-GB" dirty="0"/>
          </a:p>
        </p:txBody>
      </p:sp>
      <p:cxnSp>
        <p:nvCxnSpPr>
          <p:cNvPr id="44" name="Straight Arrow Connector 43"/>
          <p:cNvCxnSpPr>
            <a:stCxn id="63" idx="2"/>
            <a:endCxn id="25" idx="6"/>
          </p:cNvCxnSpPr>
          <p:nvPr/>
        </p:nvCxnSpPr>
        <p:spPr bwMode="auto">
          <a:xfrm flipH="1" flipV="1">
            <a:off x="6426692" y="5487856"/>
            <a:ext cx="822373" cy="66783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Freeform 1"/>
          <p:cNvSpPr/>
          <p:nvPr/>
        </p:nvSpPr>
        <p:spPr bwMode="auto">
          <a:xfrm>
            <a:off x="3263462" y="5218160"/>
            <a:ext cx="1923393" cy="207390"/>
          </a:xfrm>
          <a:custGeom>
            <a:avLst/>
            <a:gdLst>
              <a:gd name="connsiteX0" fmla="*/ 1923393 w 1923393"/>
              <a:gd name="connsiteY0" fmla="*/ 0 h 207390"/>
              <a:gd name="connsiteX1" fmla="*/ 898635 w 1923393"/>
              <a:gd name="connsiteY1" fmla="*/ 189186 h 207390"/>
              <a:gd name="connsiteX2" fmla="*/ 0 w 1923393"/>
              <a:gd name="connsiteY2" fmla="*/ 189186 h 20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3393" h="207390">
                <a:moveTo>
                  <a:pt x="1923393" y="0"/>
                </a:moveTo>
                <a:cubicBezTo>
                  <a:pt x="1571296" y="78827"/>
                  <a:pt x="1219200" y="157655"/>
                  <a:pt x="898635" y="189186"/>
                </a:cubicBezTo>
                <a:cubicBezTo>
                  <a:pt x="578070" y="220717"/>
                  <a:pt x="289035" y="204951"/>
                  <a:pt x="0" y="189186"/>
                </a:cubicBezTo>
              </a:path>
            </a:pathLst>
          </a:cu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Hexagon 49"/>
          <p:cNvSpPr/>
          <p:nvPr/>
        </p:nvSpPr>
        <p:spPr bwMode="auto">
          <a:xfrm>
            <a:off x="7622452" y="3641834"/>
            <a:ext cx="544844" cy="4885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52" name="Hexagon 51"/>
          <p:cNvSpPr/>
          <p:nvPr/>
        </p:nvSpPr>
        <p:spPr bwMode="auto">
          <a:xfrm>
            <a:off x="6509587" y="5244551"/>
            <a:ext cx="544844" cy="4885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5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53" name="Freeform 52"/>
          <p:cNvSpPr/>
          <p:nvPr/>
        </p:nvSpPr>
        <p:spPr bwMode="auto">
          <a:xfrm>
            <a:off x="2417306" y="1739839"/>
            <a:ext cx="702762" cy="2879459"/>
          </a:xfrm>
          <a:custGeom>
            <a:avLst/>
            <a:gdLst>
              <a:gd name="connsiteX0" fmla="*/ 578143 w 578143"/>
              <a:gd name="connsiteY0" fmla="*/ 0 h 1954925"/>
              <a:gd name="connsiteX1" fmla="*/ 10585 w 578143"/>
              <a:gd name="connsiteY1" fmla="*/ 1292773 h 1954925"/>
              <a:gd name="connsiteX2" fmla="*/ 262833 w 578143"/>
              <a:gd name="connsiteY2" fmla="*/ 1954925 h 195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8143" h="1954925">
                <a:moveTo>
                  <a:pt x="578143" y="0"/>
                </a:moveTo>
                <a:cubicBezTo>
                  <a:pt x="320640" y="483476"/>
                  <a:pt x="63137" y="966952"/>
                  <a:pt x="10585" y="1292773"/>
                </a:cubicBezTo>
                <a:cubicBezTo>
                  <a:pt x="-41967" y="1618594"/>
                  <a:pt x="110433" y="1786759"/>
                  <a:pt x="262833" y="1954925"/>
                </a:cubicBezTo>
              </a:path>
            </a:pathLst>
          </a:cu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Freeform 53"/>
          <p:cNvSpPr/>
          <p:nvPr/>
        </p:nvSpPr>
        <p:spPr bwMode="auto">
          <a:xfrm>
            <a:off x="3279228" y="1956321"/>
            <a:ext cx="753787" cy="3735032"/>
          </a:xfrm>
          <a:custGeom>
            <a:avLst/>
            <a:gdLst>
              <a:gd name="connsiteX0" fmla="*/ 0 w 753787"/>
              <a:gd name="connsiteY0" fmla="*/ 0 h 2680138"/>
              <a:gd name="connsiteX1" fmla="*/ 740979 w 753787"/>
              <a:gd name="connsiteY1" fmla="*/ 882869 h 2680138"/>
              <a:gd name="connsiteX2" fmla="*/ 488731 w 753787"/>
              <a:gd name="connsiteY2" fmla="*/ 1876096 h 2680138"/>
              <a:gd name="connsiteX3" fmla="*/ 283779 w 753787"/>
              <a:gd name="connsiteY3" fmla="*/ 2680138 h 268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787" h="2680138">
                <a:moveTo>
                  <a:pt x="0" y="0"/>
                </a:moveTo>
                <a:cubicBezTo>
                  <a:pt x="329762" y="285093"/>
                  <a:pt x="659524" y="570186"/>
                  <a:pt x="740979" y="882869"/>
                </a:cubicBezTo>
                <a:cubicBezTo>
                  <a:pt x="822434" y="1195552"/>
                  <a:pt x="488731" y="1876096"/>
                  <a:pt x="488731" y="1876096"/>
                </a:cubicBezTo>
                <a:lnTo>
                  <a:pt x="283779" y="2680138"/>
                </a:lnTo>
              </a:path>
            </a:pathLst>
          </a:cu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875092" y="3726072"/>
            <a:ext cx="1474059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Is </a:t>
            </a:r>
            <a:r>
              <a:rPr lang="en-GB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Loria</a:t>
            </a: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solution OK?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7249065" y="4687943"/>
            <a:ext cx="1868836" cy="1733391"/>
          </a:xfrm>
          <a:prstGeom prst="ellipse">
            <a:avLst/>
          </a:pr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5011" y="5466419"/>
            <a:ext cx="1564049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constraint T&gt;15C° applies to Cabin class (and -&gt; all its instances)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656684" y="1041888"/>
            <a:ext cx="4128053" cy="375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“The cabin temperature shall not be &lt;18°C”</a:t>
            </a:r>
            <a:endParaRPr lang="en-GB" sz="1600" dirty="0"/>
          </a:p>
        </p:txBody>
      </p:sp>
      <p:sp>
        <p:nvSpPr>
          <p:cNvPr id="67" name="Hexagon 66"/>
          <p:cNvSpPr/>
          <p:nvPr/>
        </p:nvSpPr>
        <p:spPr bwMode="auto">
          <a:xfrm>
            <a:off x="7622452" y="1666859"/>
            <a:ext cx="544844" cy="488573"/>
          </a:xfrm>
          <a:prstGeom prst="hexagon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5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143014" y="6421335"/>
            <a:ext cx="1577687" cy="81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KB WP3 + KB implementation WP4</a:t>
            </a:r>
            <a:endParaRPr lang="en-GB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056857" y="1237746"/>
            <a:ext cx="821348" cy="5684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3056857" y="1808155"/>
            <a:ext cx="821348" cy="29633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algn="l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 smtClean="0"/>
              <a:t>T:x</a:t>
            </a:r>
            <a:endParaRPr kumimoji="0" lang="en-GB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202069" y="5981919"/>
            <a:ext cx="1831663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document is not speaking about instances but Classes!!</a:t>
            </a:r>
            <a:endParaRPr lang="en-GB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682404" y="6330808"/>
            <a:ext cx="1179197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VALUE</a:t>
            </a:r>
            <a:endParaRPr kumimoji="0" lang="en-GB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079738" y="6582836"/>
            <a:ext cx="527709" cy="869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FFC000"/>
                </a:solidFill>
              </a:rPr>
              <a:t>?</a:t>
            </a:r>
            <a:endParaRPr lang="en-GB" sz="4800" dirty="0">
              <a:solidFill>
                <a:srgbClr val="FFC000"/>
              </a:solidFill>
            </a:endParaRPr>
          </a:p>
        </p:txBody>
      </p:sp>
      <p:cxnSp>
        <p:nvCxnSpPr>
          <p:cNvPr id="74" name="Straight Connector 73"/>
          <p:cNvCxnSpPr>
            <a:stCxn id="76" idx="0"/>
            <a:endCxn id="52" idx="2"/>
          </p:cNvCxnSpPr>
          <p:nvPr/>
        </p:nvCxnSpPr>
        <p:spPr bwMode="auto">
          <a:xfrm flipH="1" flipV="1">
            <a:off x="6631730" y="5733124"/>
            <a:ext cx="300128" cy="68821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Connector 76"/>
          <p:cNvCxnSpPr>
            <a:stCxn id="51" idx="1"/>
            <a:endCxn id="50" idx="0"/>
          </p:cNvCxnSpPr>
          <p:nvPr/>
        </p:nvCxnSpPr>
        <p:spPr bwMode="auto">
          <a:xfrm flipH="1" flipV="1">
            <a:off x="8167296" y="3886121"/>
            <a:ext cx="707796" cy="15157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>
            <a:stCxn id="15" idx="1"/>
            <a:endCxn id="67" idx="0"/>
          </p:cNvCxnSpPr>
          <p:nvPr/>
        </p:nvCxnSpPr>
        <p:spPr bwMode="auto">
          <a:xfrm flipH="1" flipV="1">
            <a:off x="8167296" y="1911146"/>
            <a:ext cx="449922" cy="1613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TextBox 80"/>
          <p:cNvSpPr txBox="1"/>
          <p:nvPr/>
        </p:nvSpPr>
        <p:spPr>
          <a:xfrm>
            <a:off x="6206120" y="-12064"/>
            <a:ext cx="441146" cy="675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/>
              <a:t>3</a:t>
            </a:r>
            <a:endParaRPr lang="en-GB" sz="36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142761" y="6938015"/>
            <a:ext cx="2436587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How to express the constraints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60029" y="5662684"/>
            <a:ext cx="3030125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/>
              <a:t>Is greater or equal(VALUE</a:t>
            </a:r>
            <a:r>
              <a:rPr lang="en-GB" dirty="0" smtClean="0"/>
              <a:t>, 18°C)</a:t>
            </a:r>
            <a:endParaRPr lang="en-GB" dirty="0"/>
          </a:p>
        </p:txBody>
      </p:sp>
      <p:cxnSp>
        <p:nvCxnSpPr>
          <p:cNvPr id="56" name="Straight Connector 55"/>
          <p:cNvCxnSpPr>
            <a:stCxn id="31" idx="2"/>
          </p:cNvCxnSpPr>
          <p:nvPr/>
        </p:nvCxnSpPr>
        <p:spPr bwMode="auto">
          <a:xfrm>
            <a:off x="3010423" y="6093607"/>
            <a:ext cx="111509" cy="327727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Box 57"/>
          <p:cNvSpPr txBox="1"/>
          <p:nvPr/>
        </p:nvSpPr>
        <p:spPr>
          <a:xfrm>
            <a:off x="3006097" y="6077229"/>
            <a:ext cx="975074" cy="335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hasValue</a:t>
            </a:r>
            <a:endParaRPr lang="en-GB" dirty="0"/>
          </a:p>
        </p:txBody>
      </p:sp>
      <p:sp>
        <p:nvSpPr>
          <p:cNvPr id="60" name="Rectangle 59"/>
          <p:cNvSpPr/>
          <p:nvPr/>
        </p:nvSpPr>
        <p:spPr bwMode="auto">
          <a:xfrm>
            <a:off x="4410194" y="6169307"/>
            <a:ext cx="1409692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u="sng" dirty="0" smtClean="0"/>
              <a:t>v:VALUE</a:t>
            </a:r>
            <a:endParaRPr kumimoji="0" lang="en-GB" sz="15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62" name="Straight Connector 61"/>
          <p:cNvCxnSpPr/>
          <p:nvPr/>
        </p:nvCxnSpPr>
        <p:spPr bwMode="auto">
          <a:xfrm flipH="1">
            <a:off x="5159794" y="5748987"/>
            <a:ext cx="15234" cy="43204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Box 67"/>
          <p:cNvSpPr txBox="1"/>
          <p:nvPr/>
        </p:nvSpPr>
        <p:spPr>
          <a:xfrm>
            <a:off x="5115040" y="5798382"/>
            <a:ext cx="1027974" cy="335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:</a:t>
            </a:r>
            <a:r>
              <a:rPr lang="en-GB" u="sng" dirty="0" err="1" smtClean="0"/>
              <a:t>hasValue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48688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BDF9B-9936-4C1F-ADDE-5C98FE4EC3E4}" type="datetime4">
              <a:rPr lang="en-GB" altLang="de-DE" smtClean="0"/>
              <a:t>27 February 2015</a:t>
            </a:fld>
            <a:endParaRPr lang="de-DE" alt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de-DE" smtClean="0"/>
              <a:t>ModelWriter KO preparation</a:t>
            </a:r>
            <a:endParaRPr lang="de-DE" alt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0CEC-BA8B-47AD-AA6D-FD559B857655}" type="slidenum">
              <a:rPr lang="de-DE" altLang="de-DE" smtClean="0"/>
              <a:pPr/>
              <a:t>5</a:t>
            </a:fld>
            <a:endParaRPr lang="de-DE" altLang="de-DE"/>
          </a:p>
        </p:txBody>
      </p:sp>
      <p:sp>
        <p:nvSpPr>
          <p:cNvPr id="5" name="TextBox 4"/>
          <p:cNvSpPr txBox="1"/>
          <p:nvPr/>
        </p:nvSpPr>
        <p:spPr>
          <a:xfrm>
            <a:off x="6595369" y="3537606"/>
            <a:ext cx="772969" cy="335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Action 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 bwMode="auto">
          <a:xfrm>
            <a:off x="4366151" y="3381507"/>
            <a:ext cx="850975" cy="562138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06527" y="3478719"/>
            <a:ext cx="1053277" cy="562138"/>
          </a:xfrm>
          <a:prstGeom prst="ellipse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71679" y="3966056"/>
                <a:ext cx="661270" cy="357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𝐿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3 ∋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679" y="3966056"/>
                <a:ext cx="661270" cy="35779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 bwMode="auto">
          <a:xfrm>
            <a:off x="3332679" y="3299824"/>
            <a:ext cx="864096" cy="56213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390475" y="3403917"/>
            <a:ext cx="864096" cy="56213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Connector 12"/>
          <p:cNvCxnSpPr>
            <a:stCxn id="11" idx="2"/>
            <a:endCxn id="7" idx="3"/>
          </p:cNvCxnSpPr>
          <p:nvPr/>
        </p:nvCxnSpPr>
        <p:spPr bwMode="auto">
          <a:xfrm flipH="1">
            <a:off x="3032949" y="3580893"/>
            <a:ext cx="299730" cy="56405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704881" y="2459270"/>
                <a:ext cx="661270" cy="357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𝐿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1 ∋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881" y="2459270"/>
                <a:ext cx="661270" cy="35779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6" idx="0"/>
            <a:endCxn id="15" idx="3"/>
          </p:cNvCxnSpPr>
          <p:nvPr/>
        </p:nvCxnSpPr>
        <p:spPr bwMode="auto">
          <a:xfrm flipH="1" flipV="1">
            <a:off x="4366151" y="2638165"/>
            <a:ext cx="425488" cy="74334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394933" y="2294920"/>
                <a:ext cx="619593" cy="357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𝐿</m:t>
                      </m:r>
                      <m:r>
                        <a:rPr lang="fr-FR" b="0" i="1" smtClean="0">
                          <a:latin typeface="Cambria Math"/>
                          <a:ea typeface="Cambria Math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933" y="2294920"/>
                <a:ext cx="619593" cy="35779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>
            <a:stCxn id="8" idx="0"/>
            <a:endCxn id="18" idx="2"/>
          </p:cNvCxnSpPr>
          <p:nvPr/>
        </p:nvCxnSpPr>
        <p:spPr bwMode="auto">
          <a:xfrm flipV="1">
            <a:off x="6933166" y="2652710"/>
            <a:ext cx="771564" cy="82600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Curved Connector 23"/>
          <p:cNvCxnSpPr>
            <a:stCxn id="12" idx="4"/>
            <a:endCxn id="7" idx="3"/>
          </p:cNvCxnSpPr>
          <p:nvPr/>
        </p:nvCxnSpPr>
        <p:spPr bwMode="auto">
          <a:xfrm rot="5400000">
            <a:off x="4338288" y="2660716"/>
            <a:ext cx="178896" cy="2789574"/>
          </a:xfrm>
          <a:prstGeom prst="curvedConnector2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Rectangle 30"/>
          <p:cNvSpPr/>
          <p:nvPr/>
        </p:nvSpPr>
        <p:spPr>
          <a:xfrm>
            <a:off x="3370908" y="3401998"/>
            <a:ext cx="825867" cy="3577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WHEN </a:t>
            </a:r>
            <a:endParaRPr lang="en-GB" dirty="0"/>
          </a:p>
        </p:txBody>
      </p:sp>
      <p:sp>
        <p:nvSpPr>
          <p:cNvPr id="9217" name="Rectangle 9216"/>
          <p:cNvSpPr/>
          <p:nvPr/>
        </p:nvSpPr>
        <p:spPr>
          <a:xfrm>
            <a:off x="4398377" y="3483681"/>
            <a:ext cx="818749" cy="3577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</a:rPr>
              <a:t>SysML</a:t>
            </a:r>
            <a:r>
              <a:rPr lang="en-GB" dirty="0">
                <a:solidFill>
                  <a:srgbClr val="000000"/>
                </a:solidFill>
              </a:rPr>
              <a:t> </a:t>
            </a:r>
            <a:endParaRPr lang="en-GB" dirty="0"/>
          </a:p>
        </p:txBody>
      </p:sp>
      <p:sp>
        <p:nvSpPr>
          <p:cNvPr id="9221" name="Rectangle 9220"/>
          <p:cNvSpPr/>
          <p:nvPr/>
        </p:nvSpPr>
        <p:spPr>
          <a:xfrm>
            <a:off x="5441649" y="3509740"/>
            <a:ext cx="761747" cy="3577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THEN </a:t>
            </a:r>
            <a:endParaRPr lang="en-GB" dirty="0"/>
          </a:p>
        </p:txBody>
      </p:sp>
      <p:sp>
        <p:nvSpPr>
          <p:cNvPr id="9225" name="TextBox 9224"/>
          <p:cNvSpPr txBox="1"/>
          <p:nvPr/>
        </p:nvSpPr>
        <p:spPr>
          <a:xfrm>
            <a:off x="3222835" y="1044327"/>
            <a:ext cx="420308" cy="335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V1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7571308" y="1160249"/>
            <a:ext cx="420308" cy="335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T1</a:t>
            </a:r>
            <a:endParaRPr lang="en-GB" dirty="0"/>
          </a:p>
        </p:txBody>
      </p:sp>
      <p:sp>
        <p:nvSpPr>
          <p:cNvPr id="9227" name="Rounded Rectangle 9226"/>
          <p:cNvSpPr/>
          <p:nvPr/>
        </p:nvSpPr>
        <p:spPr bwMode="auto">
          <a:xfrm>
            <a:off x="2189518" y="2294920"/>
            <a:ext cx="6336704" cy="2182947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34644" y="4156236"/>
            <a:ext cx="1210589" cy="335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ABSTRACT</a:t>
            </a:r>
            <a:endParaRPr lang="en-GB" dirty="0"/>
          </a:p>
        </p:txBody>
      </p:sp>
      <p:cxnSp>
        <p:nvCxnSpPr>
          <p:cNvPr id="9229" name="Straight Connector 9228"/>
          <p:cNvCxnSpPr/>
          <p:nvPr/>
        </p:nvCxnSpPr>
        <p:spPr bwMode="auto">
          <a:xfrm>
            <a:off x="3586996" y="1482004"/>
            <a:ext cx="553632" cy="83538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1" name="Straight Connector 9230"/>
          <p:cNvCxnSpPr/>
          <p:nvPr/>
        </p:nvCxnSpPr>
        <p:spPr bwMode="auto">
          <a:xfrm flipH="1">
            <a:off x="6595369" y="1529386"/>
            <a:ext cx="975939" cy="736827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2" name="TextBox 9231"/>
          <p:cNvSpPr txBox="1"/>
          <p:nvPr/>
        </p:nvSpPr>
        <p:spPr>
          <a:xfrm>
            <a:off x="7661269" y="1908423"/>
            <a:ext cx="512607" cy="3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A=</a:t>
            </a:r>
            <a:endParaRPr lang="en-GB" dirty="0"/>
          </a:p>
        </p:txBody>
      </p:sp>
      <p:cxnSp>
        <p:nvCxnSpPr>
          <p:cNvPr id="52" name="Straight Arrow Connector 51"/>
          <p:cNvCxnSpPr/>
          <p:nvPr/>
        </p:nvCxnSpPr>
        <p:spPr bwMode="auto">
          <a:xfrm>
            <a:off x="5499136" y="5270920"/>
            <a:ext cx="805523" cy="55434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5596338" y="5579955"/>
            <a:ext cx="452368" cy="335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M4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27850" y="5971079"/>
            <a:ext cx="1373603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Meaning2 </a:t>
            </a:r>
            <a:r>
              <a:rPr lang="en-GB" dirty="0">
                <a:solidFill>
                  <a:srgbClr val="0070C0"/>
                </a:solidFill>
              </a:rPr>
              <a:t>convey </a:t>
            </a:r>
            <a:r>
              <a:rPr lang="en-GB" dirty="0" smtClean="0">
                <a:solidFill>
                  <a:srgbClr val="0070C0"/>
                </a:solidFill>
              </a:rPr>
              <a:t>by L4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=&gt; </a:t>
            </a: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LOGIC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5" name="Straight Connector 54"/>
          <p:cNvCxnSpPr>
            <a:stCxn id="54" idx="3"/>
            <a:endCxn id="53" idx="1"/>
          </p:cNvCxnSpPr>
          <p:nvPr/>
        </p:nvCxnSpPr>
        <p:spPr bwMode="auto">
          <a:xfrm flipV="1">
            <a:off x="3601453" y="5747565"/>
            <a:ext cx="1994885" cy="667867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TextBox 61"/>
          <p:cNvSpPr txBox="1"/>
          <p:nvPr/>
        </p:nvSpPr>
        <p:spPr>
          <a:xfrm>
            <a:off x="4427736" y="6594326"/>
            <a:ext cx="2105843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 we have semantics of it we can reason about it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240" name="Straight Connector 9239"/>
          <p:cNvCxnSpPr/>
          <p:nvPr/>
        </p:nvCxnSpPr>
        <p:spPr bwMode="auto">
          <a:xfrm flipH="1" flipV="1">
            <a:off x="3601453" y="6876975"/>
            <a:ext cx="764698" cy="16761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45" name="Oval 9244"/>
          <p:cNvSpPr/>
          <p:nvPr/>
        </p:nvSpPr>
        <p:spPr bwMode="auto">
          <a:xfrm>
            <a:off x="4928012" y="4959216"/>
            <a:ext cx="552645" cy="62073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247" name="Straight Connector 9246"/>
          <p:cNvCxnSpPr>
            <a:stCxn id="9227" idx="2"/>
            <a:endCxn id="9245" idx="0"/>
          </p:cNvCxnSpPr>
          <p:nvPr/>
        </p:nvCxnSpPr>
        <p:spPr bwMode="auto">
          <a:xfrm flipH="1">
            <a:off x="5204335" y="4477867"/>
            <a:ext cx="153535" cy="48134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4945577" y="5184637"/>
            <a:ext cx="412293" cy="351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L4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3083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8BC1-51EF-4836-BF29-6EBB4E32D073}" type="datetime4">
              <a:rPr lang="en-GB" altLang="de-DE" smtClean="0"/>
              <a:t>27 February 2015</a:t>
            </a:fld>
            <a:endParaRPr lang="de-DE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de-DE" smtClean="0"/>
              <a:t>ModelWriter KO preparation</a:t>
            </a:r>
            <a:endParaRPr lang="de-DE" alt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7711-F412-4B4A-AA73-3C02C4A23745}" type="slidenum">
              <a:rPr lang="de-DE" altLang="de-DE" smtClean="0"/>
              <a:pPr/>
              <a:t>6</a:t>
            </a:fld>
            <a:endParaRPr lang="de-DE" altLang="de-DE"/>
          </a:p>
        </p:txBody>
      </p:sp>
      <p:sp>
        <p:nvSpPr>
          <p:cNvPr id="7" name="TextBox 6"/>
          <p:cNvSpPr txBox="1"/>
          <p:nvPr/>
        </p:nvSpPr>
        <p:spPr>
          <a:xfrm>
            <a:off x="2220148" y="1237605"/>
            <a:ext cx="420308" cy="335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V1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599903" y="1237605"/>
            <a:ext cx="420308" cy="335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T1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349857" y="1849785"/>
            <a:ext cx="559769" cy="335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CS1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25657" y="1861235"/>
            <a:ext cx="559769" cy="335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CS2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78335" y="1670031"/>
            <a:ext cx="902812" cy="335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Notation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94559" y="1670031"/>
            <a:ext cx="902812" cy="335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Notation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99207" y="564236"/>
            <a:ext cx="2983090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Two notations = concrete syntaxes, for two Abstract syntaxes for a same Language 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36852" y="1908423"/>
            <a:ext cx="420308" cy="335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A1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431062" y="1908423"/>
            <a:ext cx="463588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A1’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694643" y="3084141"/>
            <a:ext cx="399468" cy="335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L1</a:t>
            </a:r>
            <a:endParaRPr lang="en-GB" dirty="0"/>
          </a:p>
        </p:txBody>
      </p:sp>
      <p:cxnSp>
        <p:nvCxnSpPr>
          <p:cNvPr id="18" name="Straight Connector 17"/>
          <p:cNvCxnSpPr>
            <a:stCxn id="7" idx="2"/>
            <a:endCxn id="15" idx="0"/>
          </p:cNvCxnSpPr>
          <p:nvPr/>
        </p:nvCxnSpPr>
        <p:spPr bwMode="auto">
          <a:xfrm>
            <a:off x="2430302" y="1572825"/>
            <a:ext cx="116704" cy="33559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>
            <a:stCxn id="9" idx="2"/>
            <a:endCxn id="16" idx="0"/>
          </p:cNvCxnSpPr>
          <p:nvPr/>
        </p:nvCxnSpPr>
        <p:spPr bwMode="auto">
          <a:xfrm flipH="1">
            <a:off x="3662856" y="1572825"/>
            <a:ext cx="147201" cy="33559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>
            <a:stCxn id="15" idx="2"/>
            <a:endCxn id="17" idx="0"/>
          </p:cNvCxnSpPr>
          <p:nvPr/>
        </p:nvCxnSpPr>
        <p:spPr bwMode="auto">
          <a:xfrm>
            <a:off x="2547006" y="2243643"/>
            <a:ext cx="347371" cy="84049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16" idx="2"/>
            <a:endCxn id="17" idx="0"/>
          </p:cNvCxnSpPr>
          <p:nvPr/>
        </p:nvCxnSpPr>
        <p:spPr bwMode="auto">
          <a:xfrm flipH="1">
            <a:off x="2894377" y="2266213"/>
            <a:ext cx="768479" cy="81792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stCxn id="16" idx="1"/>
            <a:endCxn id="15" idx="3"/>
          </p:cNvCxnSpPr>
          <p:nvPr/>
        </p:nvCxnSpPr>
        <p:spPr bwMode="auto">
          <a:xfrm flipH="1" flipV="1">
            <a:off x="2757160" y="2076033"/>
            <a:ext cx="673902" cy="1128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4661323" y="4157433"/>
            <a:ext cx="420307" cy="335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V3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5873718" y="4165491"/>
            <a:ext cx="409086" cy="335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T3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4656452" y="4885571"/>
            <a:ext cx="420308" cy="335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A3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5490716" y="4885571"/>
            <a:ext cx="463588" cy="335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A3’</a:t>
            </a:r>
            <a:endParaRPr lang="en-GB" dirty="0"/>
          </a:p>
        </p:txBody>
      </p:sp>
      <p:cxnSp>
        <p:nvCxnSpPr>
          <p:cNvPr id="39" name="Straight Connector 38"/>
          <p:cNvCxnSpPr>
            <a:stCxn id="30" idx="2"/>
            <a:endCxn id="36" idx="0"/>
          </p:cNvCxnSpPr>
          <p:nvPr/>
        </p:nvCxnSpPr>
        <p:spPr bwMode="auto">
          <a:xfrm flipH="1">
            <a:off x="4866606" y="4492653"/>
            <a:ext cx="4871" cy="39291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>
            <a:stCxn id="31" idx="2"/>
            <a:endCxn id="37" idx="0"/>
          </p:cNvCxnSpPr>
          <p:nvPr/>
        </p:nvCxnSpPr>
        <p:spPr bwMode="auto">
          <a:xfrm flipH="1">
            <a:off x="5722510" y="4500711"/>
            <a:ext cx="355751" cy="38486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/>
          <p:cNvCxnSpPr>
            <a:stCxn id="36" idx="2"/>
            <a:endCxn id="79" idx="0"/>
          </p:cNvCxnSpPr>
          <p:nvPr/>
        </p:nvCxnSpPr>
        <p:spPr bwMode="auto">
          <a:xfrm>
            <a:off x="4866606" y="5220791"/>
            <a:ext cx="384687" cy="691157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/>
          <p:cNvCxnSpPr>
            <a:stCxn id="37" idx="2"/>
            <a:endCxn id="78" idx="0"/>
          </p:cNvCxnSpPr>
          <p:nvPr/>
        </p:nvCxnSpPr>
        <p:spPr bwMode="auto">
          <a:xfrm flipH="1">
            <a:off x="5240026" y="5220791"/>
            <a:ext cx="482484" cy="691157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/>
          <p:cNvCxnSpPr>
            <a:stCxn id="37" idx="1"/>
            <a:endCxn id="36" idx="3"/>
          </p:cNvCxnSpPr>
          <p:nvPr/>
        </p:nvCxnSpPr>
        <p:spPr bwMode="auto">
          <a:xfrm flipH="1">
            <a:off x="5076760" y="5053181"/>
            <a:ext cx="413956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7617110" y="2218960"/>
            <a:ext cx="420308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V2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8983809" y="2227018"/>
            <a:ext cx="409087" cy="335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T2</a:t>
            </a:r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7696543" y="3036192"/>
            <a:ext cx="420307" cy="335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A2</a:t>
            </a:r>
            <a:endParaRPr lang="en-GB" dirty="0"/>
          </a:p>
        </p:txBody>
      </p:sp>
      <p:sp>
        <p:nvSpPr>
          <p:cNvPr id="51" name="TextBox 50"/>
          <p:cNvSpPr txBox="1"/>
          <p:nvPr/>
        </p:nvSpPr>
        <p:spPr>
          <a:xfrm>
            <a:off x="8731076" y="3085371"/>
            <a:ext cx="463588" cy="335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A2’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8054333" y="4206261"/>
            <a:ext cx="399468" cy="335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L2</a:t>
            </a:r>
            <a:endParaRPr lang="en-GB" dirty="0"/>
          </a:p>
        </p:txBody>
      </p:sp>
      <p:cxnSp>
        <p:nvCxnSpPr>
          <p:cNvPr id="53" name="Straight Connector 52"/>
          <p:cNvCxnSpPr>
            <a:stCxn id="44" idx="2"/>
            <a:endCxn id="50" idx="0"/>
          </p:cNvCxnSpPr>
          <p:nvPr/>
        </p:nvCxnSpPr>
        <p:spPr bwMode="auto">
          <a:xfrm>
            <a:off x="7827264" y="2576750"/>
            <a:ext cx="79433" cy="45944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45" idx="2"/>
            <a:endCxn id="51" idx="0"/>
          </p:cNvCxnSpPr>
          <p:nvPr/>
        </p:nvCxnSpPr>
        <p:spPr bwMode="auto">
          <a:xfrm flipH="1">
            <a:off x="8962870" y="2562238"/>
            <a:ext cx="225483" cy="523133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>
            <a:stCxn id="50" idx="2"/>
            <a:endCxn id="52" idx="0"/>
          </p:cNvCxnSpPr>
          <p:nvPr/>
        </p:nvCxnSpPr>
        <p:spPr bwMode="auto">
          <a:xfrm>
            <a:off x="7906697" y="3371412"/>
            <a:ext cx="347370" cy="83484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stCxn id="51" idx="2"/>
            <a:endCxn id="52" idx="0"/>
          </p:cNvCxnSpPr>
          <p:nvPr/>
        </p:nvCxnSpPr>
        <p:spPr bwMode="auto">
          <a:xfrm flipH="1">
            <a:off x="8254067" y="3420591"/>
            <a:ext cx="708803" cy="78567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51" idx="1"/>
            <a:endCxn id="50" idx="3"/>
          </p:cNvCxnSpPr>
          <p:nvPr/>
        </p:nvCxnSpPr>
        <p:spPr bwMode="auto">
          <a:xfrm flipH="1" flipV="1">
            <a:off x="8116850" y="3203802"/>
            <a:ext cx="614226" cy="4917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Oval 28"/>
          <p:cNvSpPr/>
          <p:nvPr/>
        </p:nvSpPr>
        <p:spPr bwMode="auto">
          <a:xfrm>
            <a:off x="2694643" y="3084141"/>
            <a:ext cx="422003" cy="33522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9" name="Straight Arrow Connector 58"/>
          <p:cNvCxnSpPr>
            <a:stCxn id="29" idx="5"/>
          </p:cNvCxnSpPr>
          <p:nvPr/>
        </p:nvCxnSpPr>
        <p:spPr bwMode="auto">
          <a:xfrm>
            <a:off x="3054845" y="3370269"/>
            <a:ext cx="792427" cy="383803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TextBox 60"/>
          <p:cNvSpPr txBox="1"/>
          <p:nvPr/>
        </p:nvSpPr>
        <p:spPr>
          <a:xfrm>
            <a:off x="3341868" y="3251751"/>
            <a:ext cx="452367" cy="335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M1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75704" y="2292886"/>
            <a:ext cx="1373603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Meaning1 </a:t>
            </a:r>
            <a:r>
              <a:rPr lang="en-GB" dirty="0">
                <a:solidFill>
                  <a:srgbClr val="0070C0"/>
                </a:solidFill>
              </a:rPr>
              <a:t>convey </a:t>
            </a:r>
            <a:r>
              <a:rPr lang="en-GB" dirty="0" smtClean="0">
                <a:solidFill>
                  <a:srgbClr val="0070C0"/>
                </a:solidFill>
              </a:rPr>
              <a:t>by L1</a:t>
            </a: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66" name="Straight Connector 65"/>
          <p:cNvCxnSpPr>
            <a:stCxn id="65" idx="2"/>
          </p:cNvCxnSpPr>
          <p:nvPr/>
        </p:nvCxnSpPr>
        <p:spPr bwMode="auto">
          <a:xfrm flipH="1">
            <a:off x="3834532" y="2916134"/>
            <a:ext cx="727974" cy="335617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Oval 67"/>
          <p:cNvSpPr/>
          <p:nvPr/>
        </p:nvSpPr>
        <p:spPr bwMode="auto">
          <a:xfrm>
            <a:off x="8083004" y="4206261"/>
            <a:ext cx="422003" cy="33522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0" name="Straight Arrow Connector 69"/>
          <p:cNvCxnSpPr>
            <a:stCxn id="68" idx="5"/>
          </p:cNvCxnSpPr>
          <p:nvPr/>
        </p:nvCxnSpPr>
        <p:spPr bwMode="auto">
          <a:xfrm>
            <a:off x="8443206" y="4492389"/>
            <a:ext cx="1023044" cy="55434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TextBox 70"/>
          <p:cNvSpPr txBox="1"/>
          <p:nvPr/>
        </p:nvSpPr>
        <p:spPr>
          <a:xfrm>
            <a:off x="9022546" y="4544408"/>
            <a:ext cx="452367" cy="335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M2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087663" y="3629231"/>
            <a:ext cx="1373603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Meaning2 </a:t>
            </a:r>
            <a:r>
              <a:rPr lang="en-GB" dirty="0">
                <a:solidFill>
                  <a:srgbClr val="0070C0"/>
                </a:solidFill>
              </a:rPr>
              <a:t>convey </a:t>
            </a:r>
            <a:r>
              <a:rPr lang="en-GB" dirty="0" smtClean="0">
                <a:solidFill>
                  <a:srgbClr val="0070C0"/>
                </a:solidFill>
              </a:rPr>
              <a:t>by L2</a:t>
            </a: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74" name="Straight Connector 73"/>
          <p:cNvCxnSpPr>
            <a:stCxn id="73" idx="2"/>
            <a:endCxn id="71" idx="0"/>
          </p:cNvCxnSpPr>
          <p:nvPr/>
        </p:nvCxnSpPr>
        <p:spPr bwMode="auto">
          <a:xfrm flipH="1">
            <a:off x="9248730" y="4252479"/>
            <a:ext cx="525735" cy="29192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TextBox 77"/>
          <p:cNvSpPr txBox="1"/>
          <p:nvPr/>
        </p:nvSpPr>
        <p:spPr>
          <a:xfrm>
            <a:off x="5040291" y="5911948"/>
            <a:ext cx="399469" cy="335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L3</a:t>
            </a:r>
            <a:endParaRPr lang="en-GB" dirty="0"/>
          </a:p>
        </p:txBody>
      </p:sp>
      <p:sp>
        <p:nvSpPr>
          <p:cNvPr id="79" name="Oval 78"/>
          <p:cNvSpPr/>
          <p:nvPr/>
        </p:nvSpPr>
        <p:spPr bwMode="auto">
          <a:xfrm>
            <a:off x="5040291" y="5911948"/>
            <a:ext cx="422003" cy="33522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3247993" y="5134166"/>
            <a:ext cx="137326" cy="1671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3658490" y="5115289"/>
            <a:ext cx="137326" cy="1671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2" name="Straight Connector 81"/>
          <p:cNvCxnSpPr>
            <a:stCxn id="77" idx="3"/>
            <a:endCxn id="81" idx="1"/>
          </p:cNvCxnSpPr>
          <p:nvPr/>
        </p:nvCxnSpPr>
        <p:spPr bwMode="auto">
          <a:xfrm flipV="1">
            <a:off x="3385319" y="5198840"/>
            <a:ext cx="273171" cy="18877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Elbow Connector 83"/>
          <p:cNvCxnSpPr>
            <a:stCxn id="81" idx="2"/>
            <a:endCxn id="77" idx="2"/>
          </p:cNvCxnSpPr>
          <p:nvPr/>
        </p:nvCxnSpPr>
        <p:spPr bwMode="auto">
          <a:xfrm rot="5400000">
            <a:off x="3512467" y="5086580"/>
            <a:ext cx="18877" cy="410497"/>
          </a:xfrm>
          <a:prstGeom prst="bentConnector3">
            <a:avLst>
              <a:gd name="adj1" fmla="val 1310998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Curved Connector 85"/>
          <p:cNvCxnSpPr>
            <a:stCxn id="77" idx="1"/>
            <a:endCxn id="15" idx="1"/>
          </p:cNvCxnSpPr>
          <p:nvPr/>
        </p:nvCxnSpPr>
        <p:spPr bwMode="auto">
          <a:xfrm rot="10800000">
            <a:off x="2336853" y="2076033"/>
            <a:ext cx="911141" cy="3141684"/>
          </a:xfrm>
          <a:prstGeom prst="curvedConnector3">
            <a:avLst>
              <a:gd name="adj1" fmla="val 125089"/>
            </a:avLst>
          </a:prstGeom>
          <a:solidFill>
            <a:schemeClr val="bg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Straight Arrow Connector 89"/>
          <p:cNvCxnSpPr>
            <a:stCxn id="78" idx="3"/>
          </p:cNvCxnSpPr>
          <p:nvPr/>
        </p:nvCxnSpPr>
        <p:spPr bwMode="auto">
          <a:xfrm>
            <a:off x="5439760" y="6079558"/>
            <a:ext cx="986400" cy="66993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TextBox 90"/>
          <p:cNvSpPr txBox="1"/>
          <p:nvPr/>
        </p:nvSpPr>
        <p:spPr>
          <a:xfrm>
            <a:off x="5647534" y="5902629"/>
            <a:ext cx="452368" cy="335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M3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94" name="Straight Connector 93"/>
          <p:cNvCxnSpPr>
            <a:stCxn id="36" idx="1"/>
            <a:endCxn id="81" idx="3"/>
          </p:cNvCxnSpPr>
          <p:nvPr/>
        </p:nvCxnSpPr>
        <p:spPr bwMode="auto">
          <a:xfrm flipH="1">
            <a:off x="3795816" y="5053181"/>
            <a:ext cx="860636" cy="14565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2" name="Curved Connector 8191"/>
          <p:cNvCxnSpPr>
            <a:stCxn id="81" idx="0"/>
            <a:endCxn id="50" idx="1"/>
          </p:cNvCxnSpPr>
          <p:nvPr/>
        </p:nvCxnSpPr>
        <p:spPr bwMode="auto">
          <a:xfrm rot="5400000" flipH="1" flipV="1">
            <a:off x="4756105" y="2174851"/>
            <a:ext cx="1911487" cy="3969390"/>
          </a:xfrm>
          <a:prstGeom prst="curvedConnector2">
            <a:avLst/>
          </a:prstGeom>
          <a:solidFill>
            <a:schemeClr val="bg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Rectangle 99"/>
          <p:cNvSpPr/>
          <p:nvPr/>
        </p:nvSpPr>
        <p:spPr bwMode="auto">
          <a:xfrm>
            <a:off x="3159136" y="6339425"/>
            <a:ext cx="533573" cy="4320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L1</a:t>
            </a:r>
            <a:endParaRPr kumimoji="0" lang="en-GB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4021039" y="6339424"/>
            <a:ext cx="533573" cy="4320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L2</a:t>
            </a:r>
          </a:p>
        </p:txBody>
      </p:sp>
      <p:cxnSp>
        <p:nvCxnSpPr>
          <p:cNvPr id="102" name="Straight Connector 101"/>
          <p:cNvCxnSpPr>
            <a:stCxn id="100" idx="3"/>
            <a:endCxn id="101" idx="1"/>
          </p:cNvCxnSpPr>
          <p:nvPr/>
        </p:nvCxnSpPr>
        <p:spPr bwMode="auto">
          <a:xfrm flipV="1">
            <a:off x="3692709" y="6555449"/>
            <a:ext cx="328330" cy="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Elbow Connector 102"/>
          <p:cNvCxnSpPr>
            <a:stCxn id="101" idx="2"/>
            <a:endCxn id="100" idx="2"/>
          </p:cNvCxnSpPr>
          <p:nvPr/>
        </p:nvCxnSpPr>
        <p:spPr bwMode="auto">
          <a:xfrm rot="5400000">
            <a:off x="3856875" y="6340522"/>
            <a:ext cx="1" cy="861903"/>
          </a:xfrm>
          <a:prstGeom prst="bentConnector3">
            <a:avLst>
              <a:gd name="adj1" fmla="val 2286010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5" name="Straight Connector 8204"/>
          <p:cNvCxnSpPr>
            <a:stCxn id="78" idx="1"/>
          </p:cNvCxnSpPr>
          <p:nvPr/>
        </p:nvCxnSpPr>
        <p:spPr bwMode="auto">
          <a:xfrm flipH="1">
            <a:off x="4619405" y="6079558"/>
            <a:ext cx="420886" cy="29553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7" name="Curved Connector 8206"/>
          <p:cNvCxnSpPr>
            <a:stCxn id="17" idx="2"/>
            <a:endCxn id="77" idx="1"/>
          </p:cNvCxnSpPr>
          <p:nvPr/>
        </p:nvCxnSpPr>
        <p:spPr bwMode="auto">
          <a:xfrm rot="16200000" flipH="1">
            <a:off x="2172007" y="4141731"/>
            <a:ext cx="1798356" cy="353616"/>
          </a:xfrm>
          <a:prstGeom prst="curvedConnector2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Curved Connector 115"/>
          <p:cNvCxnSpPr>
            <a:stCxn id="52" idx="0"/>
            <a:endCxn id="81" idx="0"/>
          </p:cNvCxnSpPr>
          <p:nvPr/>
        </p:nvCxnSpPr>
        <p:spPr bwMode="auto">
          <a:xfrm rot="16200000" flipH="1" flipV="1">
            <a:off x="5536096" y="2397318"/>
            <a:ext cx="909028" cy="4526914"/>
          </a:xfrm>
          <a:prstGeom prst="curvedConnector3">
            <a:avLst>
              <a:gd name="adj1" fmla="val -25148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Curved Connector 120"/>
          <p:cNvCxnSpPr>
            <a:stCxn id="77" idx="2"/>
            <a:endCxn id="100" idx="1"/>
          </p:cNvCxnSpPr>
          <p:nvPr/>
        </p:nvCxnSpPr>
        <p:spPr bwMode="auto">
          <a:xfrm rot="5400000">
            <a:off x="2610805" y="5849598"/>
            <a:ext cx="1254183" cy="157520"/>
          </a:xfrm>
          <a:prstGeom prst="curvedConnector4">
            <a:avLst>
              <a:gd name="adj1" fmla="val 41388"/>
              <a:gd name="adj2" fmla="val 245124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Curved Connector 123"/>
          <p:cNvCxnSpPr/>
          <p:nvPr/>
        </p:nvCxnSpPr>
        <p:spPr bwMode="auto">
          <a:xfrm rot="16200000" flipH="1">
            <a:off x="3079731" y="5724563"/>
            <a:ext cx="1219316" cy="33496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Curved Connector 126"/>
          <p:cNvCxnSpPr>
            <a:stCxn id="81" idx="2"/>
            <a:endCxn id="101" idx="0"/>
          </p:cNvCxnSpPr>
          <p:nvPr/>
        </p:nvCxnSpPr>
        <p:spPr bwMode="auto">
          <a:xfrm rot="16200000" flipH="1">
            <a:off x="3478972" y="5530570"/>
            <a:ext cx="1057034" cy="560673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18" name="TextBox 8217"/>
          <p:cNvSpPr txBox="1"/>
          <p:nvPr/>
        </p:nvSpPr>
        <p:spPr>
          <a:xfrm>
            <a:off x="3391792" y="6735209"/>
            <a:ext cx="260008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832778" y="6375094"/>
            <a:ext cx="260008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099902" y="5418065"/>
            <a:ext cx="1373603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Meaning” convey by L3</a:t>
            </a: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134" name="Straight Connector 133"/>
          <p:cNvCxnSpPr>
            <a:endCxn id="91" idx="0"/>
          </p:cNvCxnSpPr>
          <p:nvPr/>
        </p:nvCxnSpPr>
        <p:spPr bwMode="auto">
          <a:xfrm flipH="1">
            <a:off x="5873718" y="5729689"/>
            <a:ext cx="385668" cy="17294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Arrow Connector 140"/>
          <p:cNvCxnSpPr/>
          <p:nvPr/>
        </p:nvCxnSpPr>
        <p:spPr bwMode="auto">
          <a:xfrm>
            <a:off x="8417755" y="5860381"/>
            <a:ext cx="986400" cy="669931"/>
          </a:xfrm>
          <a:prstGeom prst="straightConnector1">
            <a:avLst/>
          </a:prstGeom>
          <a:solidFill>
            <a:schemeClr val="bg1"/>
          </a:solidFill>
          <a:ln w="28575" cap="flat" cmpd="dbl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2" name="TextBox 141"/>
          <p:cNvSpPr txBox="1"/>
          <p:nvPr/>
        </p:nvSpPr>
        <p:spPr>
          <a:xfrm>
            <a:off x="8785038" y="5911948"/>
            <a:ext cx="731290" cy="351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FF0000"/>
                </a:solidFill>
              </a:rPr>
              <a:t>UM??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99" name="Freeform 98"/>
          <p:cNvSpPr/>
          <p:nvPr/>
        </p:nvSpPr>
        <p:spPr bwMode="auto">
          <a:xfrm rot="21068220">
            <a:off x="2477992" y="2409484"/>
            <a:ext cx="7785130" cy="4466902"/>
          </a:xfrm>
          <a:custGeom>
            <a:avLst/>
            <a:gdLst>
              <a:gd name="connsiteX0" fmla="*/ 5935262 w 7370123"/>
              <a:gd name="connsiteY0" fmla="*/ 3260727 h 4171514"/>
              <a:gd name="connsiteX1" fmla="*/ 6983012 w 7370123"/>
              <a:gd name="connsiteY1" fmla="*/ 2403477 h 4171514"/>
              <a:gd name="connsiteX2" fmla="*/ 182162 w 7370123"/>
              <a:gd name="connsiteY2" fmla="*/ 22227 h 4171514"/>
              <a:gd name="connsiteX3" fmla="*/ 2296712 w 7370123"/>
              <a:gd name="connsiteY3" fmla="*/ 3965577 h 4171514"/>
              <a:gd name="connsiteX4" fmla="*/ 6011462 w 7370123"/>
              <a:gd name="connsiteY4" fmla="*/ 3260727 h 417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70123" h="4171514">
                <a:moveTo>
                  <a:pt x="5935262" y="3260727"/>
                </a:moveTo>
                <a:cubicBezTo>
                  <a:pt x="6938562" y="3101977"/>
                  <a:pt x="7941862" y="2943227"/>
                  <a:pt x="6983012" y="2403477"/>
                </a:cubicBezTo>
                <a:cubicBezTo>
                  <a:pt x="6024162" y="1863727"/>
                  <a:pt x="963212" y="-238123"/>
                  <a:pt x="182162" y="22227"/>
                </a:cubicBezTo>
                <a:cubicBezTo>
                  <a:pt x="-598888" y="282577"/>
                  <a:pt x="1325162" y="3425827"/>
                  <a:pt x="2296712" y="3965577"/>
                </a:cubicBezTo>
                <a:cubicBezTo>
                  <a:pt x="3268262" y="4505327"/>
                  <a:pt x="4639862" y="3883027"/>
                  <a:pt x="6011462" y="3260727"/>
                </a:cubicBezTo>
              </a:path>
            </a:pathLst>
          </a:custGeom>
          <a:noFill/>
          <a:ln w="9525" cap="flat" cmpd="dbl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00974" y="6478346"/>
            <a:ext cx="1590832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What does mean the union of all these ??? 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69157" y="5347766"/>
            <a:ext cx="1750991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Language L3 allows to says something about relationships of things expressed in L1 or L2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547085" y="902385"/>
            <a:ext cx="1587871" cy="335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 visual notation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3219965" y="947520"/>
            <a:ext cx="1661609" cy="335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 textual notation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01468" y="3600943"/>
            <a:ext cx="290464" cy="3577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8340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rbus_Group_ppt_templates_-_Pictures">
  <a:themeElements>
    <a:clrScheme name="AIRBUS">
      <a:dk1>
        <a:srgbClr val="000000"/>
      </a:dk1>
      <a:lt1>
        <a:srgbClr val="FFFFFF"/>
      </a:lt1>
      <a:dk2>
        <a:srgbClr val="E0E0DF"/>
      </a:dk2>
      <a:lt2>
        <a:srgbClr val="E0E0DF"/>
      </a:lt2>
      <a:accent1>
        <a:srgbClr val="1E3174"/>
      </a:accent1>
      <a:accent2>
        <a:srgbClr val="0D5881"/>
      </a:accent2>
      <a:accent3>
        <a:srgbClr val="5A6F83"/>
      </a:accent3>
      <a:accent4>
        <a:srgbClr val="9099A7"/>
      </a:accent4>
      <a:accent5>
        <a:srgbClr val="0085AD"/>
      </a:accent5>
      <a:accent6>
        <a:srgbClr val="9A339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1" fontAlgn="base" latinLnBrk="0" hangingPunct="1">
          <a:lnSpc>
            <a:spcPct val="11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1" fontAlgn="base" latinLnBrk="0" hangingPunct="1">
          <a:lnSpc>
            <a:spcPct val="11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AIRBUS 1">
        <a:dk1>
          <a:srgbClr val="000000"/>
        </a:dk1>
        <a:lt1>
          <a:srgbClr val="FFFFFF"/>
        </a:lt1>
        <a:dk2>
          <a:srgbClr val="E0E0DF"/>
        </a:dk2>
        <a:lt2>
          <a:srgbClr val="E0E0DF"/>
        </a:lt2>
        <a:accent1>
          <a:srgbClr val="1E3174"/>
        </a:accent1>
        <a:accent2>
          <a:srgbClr val="0D5881"/>
        </a:accent2>
        <a:accent3>
          <a:srgbClr val="FFFFFF"/>
        </a:accent3>
        <a:accent4>
          <a:srgbClr val="000000"/>
        </a:accent4>
        <a:accent5>
          <a:srgbClr val="ABADBC"/>
        </a:accent5>
        <a:accent6>
          <a:srgbClr val="0B4F74"/>
        </a:accent6>
        <a:hlink>
          <a:srgbClr val="5A6F83"/>
        </a:hlink>
        <a:folHlink>
          <a:srgbClr val="9099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e2" id="{7E435909-CCDF-4F26-9483-3BECA991AF2B}" vid="{3C9BFD5F-7D56-4A74-870C-B88DADAF838E}"/>
    </a:ext>
  </a:extLst>
</a:theme>
</file>

<file path=ppt/theme/theme2.xml><?xml version="1.0" encoding="utf-8"?>
<a:theme xmlns:a="http://schemas.openxmlformats.org/drawingml/2006/main" name="Larissa">
  <a:themeElements>
    <a:clrScheme name="AIRBUS">
      <a:dk1>
        <a:srgbClr val="000000"/>
      </a:dk1>
      <a:lt1>
        <a:srgbClr val="FFFFFF"/>
      </a:lt1>
      <a:dk2>
        <a:srgbClr val="E0E0DF"/>
      </a:dk2>
      <a:lt2>
        <a:srgbClr val="E0E0DF"/>
      </a:lt2>
      <a:accent1>
        <a:srgbClr val="1E3174"/>
      </a:accent1>
      <a:accent2>
        <a:srgbClr val="0D5881"/>
      </a:accent2>
      <a:accent3>
        <a:srgbClr val="5A6F83"/>
      </a:accent3>
      <a:accent4>
        <a:srgbClr val="9099A7"/>
      </a:accent4>
      <a:accent5>
        <a:srgbClr val="0085AD"/>
      </a:accent5>
      <a:accent6>
        <a:srgbClr val="9A339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AIRBUS">
      <a:dk1>
        <a:srgbClr val="000000"/>
      </a:dk1>
      <a:lt1>
        <a:srgbClr val="FFFFFF"/>
      </a:lt1>
      <a:dk2>
        <a:srgbClr val="E0E0DF"/>
      </a:dk2>
      <a:lt2>
        <a:srgbClr val="E0E0DF"/>
      </a:lt2>
      <a:accent1>
        <a:srgbClr val="1E3174"/>
      </a:accent1>
      <a:accent2>
        <a:srgbClr val="0D5881"/>
      </a:accent2>
      <a:accent3>
        <a:srgbClr val="5A6F83"/>
      </a:accent3>
      <a:accent4>
        <a:srgbClr val="9099A7"/>
      </a:accent4>
      <a:accent5>
        <a:srgbClr val="0085AD"/>
      </a:accent5>
      <a:accent6>
        <a:srgbClr val="9A339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Airbus_Group_ppt_templates_-_Pictures</Template>
  <TotalTime>0</TotalTime>
  <Words>476</Words>
  <Application>Microsoft Office PowerPoint</Application>
  <PresentationFormat>Custom</PresentationFormat>
  <Paragraphs>152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Airbus_Group_ppt_templates_-_Pictures</vt:lpstr>
      <vt:lpstr>Discussion cf WP3 (Knowledge base) and interfaces with WP2 to 6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EADS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runs here on two lines / Arial Regular 30 pt  Subtitle goes here / Arial Regular 20 pt</dc:title>
  <dc:creator>Monceaux, Anne</dc:creator>
  <cp:lastModifiedBy>Monceaux, Anne</cp:lastModifiedBy>
  <cp:revision>207</cp:revision>
  <dcterms:created xsi:type="dcterms:W3CDTF">2014-04-09T08:04:34Z</dcterms:created>
  <dcterms:modified xsi:type="dcterms:W3CDTF">2015-02-27T19:02:57Z</dcterms:modified>
</cp:coreProperties>
</file>