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8.gif" ContentType="image/gif"/>
  <Override PartName="/ppt/media/image37.gif" ContentType="image/gif"/>
  <Override PartName="/ppt/media/image36.gif" ContentType="image/gif"/>
  <Override PartName="/ppt/media/image35.gif" ContentType="image/gif"/>
  <Override PartName="/ppt/media/image27.gif" ContentType="image/gif"/>
  <Override PartName="/ppt/media/image26.gif" ContentType="image/gif"/>
  <Override PartName="/ppt/media/image23.gif" ContentType="image/gif"/>
  <Override PartName="/ppt/media/image34.gif" ContentType="image/gif"/>
  <Override PartName="/ppt/media/image8.png" ContentType="image/png"/>
  <Override PartName="/ppt/media/image9.jpeg" ContentType="image/jpeg"/>
  <Override PartName="/ppt/media/image10.png" ContentType="image/png"/>
  <Override PartName="/ppt/media/image1.png" ContentType="image/png"/>
  <Override PartName="/ppt/media/image32.gif" ContentType="image/gif"/>
  <Override PartName="/ppt/media/image21.png" ContentType="image/png"/>
  <Override PartName="/ppt/media/image2.png" ContentType="image/png"/>
  <Override PartName="/ppt/media/image33.gif" ContentType="image/gif"/>
  <Override PartName="/ppt/media/image7.png" ContentType="image/png"/>
  <Override PartName="/ppt/media/image22.png" ContentType="image/png"/>
  <Override PartName="/ppt/media/image3.jpeg" ContentType="image/jpeg"/>
  <Override PartName="/ppt/media/image15.gif" ContentType="image/gif"/>
  <Override PartName="/ppt/media/image30.gif" ContentType="image/gif"/>
  <Override PartName="/ppt/media/image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24.gif" ContentType="image/gif"/>
  <Override PartName="/ppt/media/image13.png" ContentType="image/png"/>
  <Override PartName="/ppt/media/image6.jpeg" ContentType="image/jpeg"/>
  <Override PartName="/ppt/media/image16.gif" ContentType="image/gif"/>
  <Override PartName="/ppt/media/image25.gif" ContentType="image/gif"/>
  <Override PartName="/ppt/media/image14.png" ContentType="image/png"/>
  <Override PartName="/ppt/media/image28.gif" ContentType="image/gif"/>
  <Override PartName="/ppt/media/image17.png" ContentType="image/png"/>
  <Override PartName="/ppt/media/image29.gif" ContentType="image/gif"/>
  <Override PartName="/ppt/media/image18.png" ContentType="image/png"/>
  <Override PartName="/ppt/media/image31.gif" ContentType="image/gif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15880" y="159120"/>
            <a:ext cx="686520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15880" y="159120"/>
            <a:ext cx="686520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15880" y="159120"/>
            <a:ext cx="686520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637640" y="1468080"/>
            <a:ext cx="6962760" cy="555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5880" y="159120"/>
            <a:ext cx="686520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8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555552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33680" y="437004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lIns="0" rIns="0" tIns="0" bIns="0" anchor="ctr"/>
          <a:p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58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33680" y="1468080"/>
            <a:ext cx="44928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880" y="4370040"/>
            <a:ext cx="9207000" cy="2649960"/>
          </a:xfrm>
          <a:prstGeom prst="rect">
            <a:avLst/>
          </a:prstGeom>
        </p:spPr>
        <p:txBody>
          <a:bodyPr lIns="0" rIns="0" tIns="0" bIns="0"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862ADF-3640-401B-8626-C54617ED38D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611920" y="7216920"/>
            <a:ext cx="132444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72AE15-538D-4612-A659-A51BEDF1B166}" type="slidenum">
              <a:rPr lang="en-US" sz="800" spc="-1" strike="noStrike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659360" y="207720"/>
            <a:ext cx="2143080" cy="793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nl-NL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8CFFB742-756C-4E83-AC58-6A159645336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 hidden="1"/>
          <p:cNvSpPr/>
          <p:nvPr/>
        </p:nvSpPr>
        <p:spPr>
          <a:xfrm>
            <a:off x="8611920" y="7216920"/>
            <a:ext cx="132444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C1A10E-2B50-4BCF-807E-AA99EBED694D}" type="slidenum">
              <a:rPr lang="en-US" sz="800" spc="-1" strike="noStrike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35960" y="604800"/>
            <a:ext cx="9128520" cy="1302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formatTitle of your presentation </a:t>
            </a:r>
            <a:r>
              <a:rPr b="1" lang="nl-NL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(Arial bold 34 pts)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611920" y="7216920"/>
            <a:ext cx="132444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82BD8B-1EF8-417A-B482-92945317928D}" type="slidenum">
              <a:rPr lang="en-US" sz="800" spc="-1" strike="noStrike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15880" y="159120"/>
            <a:ext cx="6865200" cy="912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formatTitle of your slide (Arial bold 24 pts)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Subtitle - if applicable - (Arial bold 24 pts)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880" y="1468080"/>
            <a:ext cx="9207000" cy="55555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 (22 pts)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 (22 pts)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 (20 pts)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 (18 pts)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 (16 pts)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 (16 pts)</a:t>
            </a:r>
            <a:endParaRPr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D22A0451-5BAB-48CB-855F-CB2DF04F0F3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gif"/><Relationship Id="rId2" Type="http://schemas.openxmlformats.org/officeDocument/2006/relationships/image" Target="../media/image24.gif"/><Relationship Id="rId3" Type="http://schemas.openxmlformats.org/officeDocument/2006/relationships/image" Target="../media/image25.gif"/><Relationship Id="rId4" Type="http://schemas.openxmlformats.org/officeDocument/2006/relationships/image" Target="../media/image26.gif"/><Relationship Id="rId5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gif"/><Relationship Id="rId2" Type="http://schemas.openxmlformats.org/officeDocument/2006/relationships/image" Target="../media/image28.gif"/><Relationship Id="rId3" Type="http://schemas.openxmlformats.org/officeDocument/2006/relationships/image" Target="../media/image29.gif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image" Target="../media/image33.gif"/><Relationship Id="rId8" Type="http://schemas.openxmlformats.org/officeDocument/2006/relationships/image" Target="../media/image34.gif"/><Relationship Id="rId9" Type="http://schemas.openxmlformats.org/officeDocument/2006/relationships/image" Target="../media/image35.gif"/><Relationship Id="rId10" Type="http://schemas.openxmlformats.org/officeDocument/2006/relationships/image" Target="../media/image36.gif"/><Relationship Id="rId11" Type="http://schemas.openxmlformats.org/officeDocument/2006/relationships/image" Target="../media/image37.gif"/><Relationship Id="rId12" Type="http://schemas.openxmlformats.org/officeDocument/2006/relationships/image" Target="../media/image38.gif"/><Relationship Id="rId1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4720" y="1080720"/>
            <a:ext cx="8413560" cy="952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WP2 - Semantic Parsing and Generation of Documents and Documents Components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658240" y="2589120"/>
            <a:ext cx="3651120" cy="13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Claire GARDENT, Bikash GYAWALI, Anastasia SHIMORINA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CNRS / LORIA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Samuel CRUZ-LARA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University of Lorraine / LORIA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Variations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944720" y="1214280"/>
            <a:ext cx="6286320" cy="55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 the Model and Checking Consistency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731520" y="1645920"/>
            <a:ext cx="868680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Semantic Representations output by the parser are converted to Description Logic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756440" y="2420280"/>
            <a:ext cx="6238440" cy="1342440"/>
          </a:xfrm>
          <a:prstGeom prst="rect">
            <a:avLst/>
          </a:prstGeom>
          <a:ln>
            <a:noFill/>
          </a:ln>
        </p:spPr>
      </p:pic>
      <p:sp>
        <p:nvSpPr>
          <p:cNvPr id="209" name="TextShape 4"/>
          <p:cNvSpPr txBox="1"/>
          <p:nvPr/>
        </p:nvSpPr>
        <p:spPr>
          <a:xfrm>
            <a:off x="814320" y="6217920"/>
            <a:ext cx="8695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formula is added to the AIRBUS KB and Hermit is used to check for consistency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613880" y="4299840"/>
            <a:ext cx="6524280" cy="2009520"/>
          </a:xfrm>
          <a:prstGeom prst="rect">
            <a:avLst/>
          </a:prstGeom>
          <a:ln>
            <a:noFill/>
          </a:ln>
        </p:spPr>
      </p:pic>
      <p:sp>
        <p:nvSpPr>
          <p:cNvPr id="211" name="TextShape 5"/>
          <p:cNvSpPr txBox="1"/>
          <p:nvPr/>
        </p:nvSpPr>
        <p:spPr>
          <a:xfrm>
            <a:off x="822960" y="3840480"/>
            <a:ext cx="715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Setup and Results for Parsing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097280" y="2194560"/>
            <a:ext cx="7863840" cy="393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Grammar: 52 trees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Lexicon: 10781 lexical entries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Parsing algorithm: CKY + Robustness mechanism to skip unknown words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 991 System Installation Design Principles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5" name="Table 4"/>
          <p:cNvGraphicFramePr/>
          <p:nvPr/>
        </p:nvGraphicFramePr>
        <p:xfrm>
          <a:off x="1142280" y="4464360"/>
          <a:ext cx="7837920" cy="2140560"/>
        </p:xfrm>
        <a:graphic>
          <a:graphicData uri="http://schemas.openxmlformats.org/drawingml/2006/table">
            <a:tbl>
              <a:tblPr/>
              <a:tblGrid>
                <a:gridCol w="1771200"/>
                <a:gridCol w="1697040"/>
                <a:gridCol w="1734120"/>
                <a:gridCol w="2635920"/>
              </a:tblGrid>
              <a:tr h="673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Complete Parse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Partial Parse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67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 SIDP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67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Complex SIDP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428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All SIDP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132 (13%)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825 (83%)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 (3%)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 the Model using Parsing Results (Complete Parses)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8" name="Table 3"/>
          <p:cNvGraphicFramePr/>
          <p:nvPr/>
        </p:nvGraphicFramePr>
        <p:xfrm>
          <a:off x="2630160" y="1791360"/>
          <a:ext cx="5967720" cy="4785840"/>
        </p:xfrm>
        <a:graphic>
          <a:graphicData uri="http://schemas.openxmlformats.org/drawingml/2006/table">
            <a:tbl>
              <a:tblPr/>
              <a:tblGrid>
                <a:gridCol w="4438800"/>
                <a:gridCol w="1529280"/>
              </a:tblGrid>
              <a:tr h="51264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new Concepts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084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Existing Concepts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33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New Properties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42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SIDP Axioms (from Parsing)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 of Invalid Axioms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07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Redundant Axioms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7204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 Nb. Of Added Elements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548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Axioms in Initial KB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12469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9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Axioms in Enriched KB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13029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9" name="TextShape 4"/>
          <p:cNvSpPr txBox="1"/>
          <p:nvPr/>
        </p:nvSpPr>
        <p:spPr>
          <a:xfrm>
            <a:off x="822960" y="2011680"/>
            <a:ext cx="145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636120" y="2854080"/>
            <a:ext cx="1649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6"/>
          <p:cNvSpPr txBox="1"/>
          <p:nvPr/>
        </p:nvSpPr>
        <p:spPr>
          <a:xfrm>
            <a:off x="756720" y="3657960"/>
            <a:ext cx="1649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SIDP AXIOMS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7"/>
          <p:cNvSpPr txBox="1"/>
          <p:nvPr/>
        </p:nvSpPr>
        <p:spPr>
          <a:xfrm>
            <a:off x="1097280" y="5303520"/>
            <a:ext cx="58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 the Model using Parsing Results (All Parses)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5" name="Table 3"/>
          <p:cNvGraphicFramePr/>
          <p:nvPr/>
        </p:nvGraphicFramePr>
        <p:xfrm>
          <a:off x="2567160" y="1693080"/>
          <a:ext cx="5967720" cy="5196960"/>
        </p:xfrm>
        <a:graphic>
          <a:graphicData uri="http://schemas.openxmlformats.org/drawingml/2006/table">
            <a:tbl>
              <a:tblPr/>
              <a:tblGrid>
                <a:gridCol w="4438800"/>
                <a:gridCol w="15292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new Concepts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667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Existing Concepts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New Properties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SIDP Axioms (from Parsing)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957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 of Invalid Axioms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Redundant Axioms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Inconsistent Axioms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added SIDP Axioms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 Nb. Of Added Elements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1514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Axioms in Initial KB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12469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Nb. of Axioms in Enriched KB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14650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26" name="TextShape 4"/>
          <p:cNvSpPr txBox="1"/>
          <p:nvPr/>
        </p:nvSpPr>
        <p:spPr>
          <a:xfrm>
            <a:off x="822960" y="2011680"/>
            <a:ext cx="145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5"/>
          <p:cNvSpPr txBox="1"/>
          <p:nvPr/>
        </p:nvSpPr>
        <p:spPr>
          <a:xfrm>
            <a:off x="636120" y="2854080"/>
            <a:ext cx="1649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6"/>
          <p:cNvSpPr txBox="1"/>
          <p:nvPr/>
        </p:nvSpPr>
        <p:spPr>
          <a:xfrm>
            <a:off x="756720" y="3657960"/>
            <a:ext cx="1649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SIDP AXIOMS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7"/>
          <p:cNvSpPr txBox="1"/>
          <p:nvPr/>
        </p:nvSpPr>
        <p:spPr>
          <a:xfrm>
            <a:off x="1097280" y="5303520"/>
            <a:ext cx="58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Results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1097280" y="2194560"/>
            <a:ext cx="7863840" cy="393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Grammar: 52 trees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Lexicon: 10781 lexical entries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algorithm: Tabular + Polarity Filtering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 957 Description Logic Axioms derived from the AIRBUS System Installation Design Principles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3" name="Table 4"/>
          <p:cNvGraphicFramePr/>
          <p:nvPr/>
        </p:nvGraphicFramePr>
        <p:xfrm>
          <a:off x="1194120" y="4611960"/>
          <a:ext cx="5074920" cy="1399320"/>
        </p:xfrm>
        <a:graphic>
          <a:graphicData uri="http://schemas.openxmlformats.org/drawingml/2006/table">
            <a:tbl>
              <a:tblPr/>
              <a:tblGrid>
                <a:gridCol w="1946160"/>
                <a:gridCol w="1701360"/>
                <a:gridCol w="14277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Success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 SIDP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Complex SIDP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All SIDP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918 (96%)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 (4%)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Parsing Results Using Generation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1097280" y="2286000"/>
            <a:ext cx="7863840" cy="393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7" name="Table 4"/>
          <p:cNvGraphicFramePr/>
          <p:nvPr/>
        </p:nvGraphicFramePr>
        <p:xfrm>
          <a:off x="1056960" y="1403280"/>
          <a:ext cx="8053560" cy="2356200"/>
        </p:xfrm>
        <a:graphic>
          <a:graphicData uri="http://schemas.openxmlformats.org/drawingml/2006/table">
            <a:tbl>
              <a:tblPr/>
              <a:tblGrid>
                <a:gridCol w="2377080"/>
                <a:gridCol w="1690200"/>
                <a:gridCol w="1517040"/>
                <a:gridCol w="246924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BLEU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 0.33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&gt; 0.32  and &lt; 0.67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&gt; 0.66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Complete Parses (S)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131 (14%)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Complete Parses (C)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Partial (Simple)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Partial (Complex)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1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All Parses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540 (56%)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208 (22%)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209 (22%)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8" name="TextShape 5"/>
          <p:cNvSpPr txBox="1"/>
          <p:nvPr/>
        </p:nvSpPr>
        <p:spPr>
          <a:xfrm>
            <a:off x="1554480" y="4113720"/>
            <a:ext cx="75124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Regenerating from the DL formula derived through parsing from 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SIDP: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5600" indent="-219600">
              <a:buBlip>
                <a:blip r:embed="rId1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Produces a sentence identical to the input SIDP for complete parses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5600" indent="-219600">
              <a:buBlip>
                <a:blip r:embed="rId2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5600" indent="-219600">
              <a:buBlip>
                <a:blip r:embed="rId3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Produces a sentence highly similar to the input SIDP in 44% of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5600" indent="-219600">
              <a:buBlip>
                <a:blip r:embed="rId4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cases for partial parses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Perspectives and Future Work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914400" y="2103120"/>
            <a:ext cx="712836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1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2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 lexicon construction using chunking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Blip>
                <a:blip r:embed="rId3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4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 coverage on complex sentences including conditions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Blip>
                <a:blip r:embed="rId5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6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Querying the KB (support for AIRBUS engineers)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7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8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 robustness and genericity (experiment with deep learning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9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approaches using data expansion techniques and sequence to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10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sequence models)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11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Blip>
                <a:blip r:embed="rId12"/>
              </a:buBlip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WP2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Provide tools and methods for: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texts to models and models to text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Annotating text fragments with model elements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T2.1 Data Collection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T2.2 Semantic Parsing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T2.3 Natural Language Generation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T2.4 Definition of a common target semantic language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T2.5 Development of a Semantic Parser and of a Natural Language Generator</a:t>
            </a:r>
            <a:endParaRPr lang="nl-NL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Image 13" descr=""/>
          <p:cNvPicPr/>
          <p:nvPr/>
        </p:nvPicPr>
        <p:blipFill>
          <a:blip r:embed="rId1"/>
          <a:stretch/>
        </p:blipFill>
        <p:spPr>
          <a:xfrm>
            <a:off x="8226000" y="1324080"/>
            <a:ext cx="1735200" cy="832680"/>
          </a:xfrm>
          <a:prstGeom prst="rect">
            <a:avLst/>
          </a:prstGeom>
          <a:ln>
            <a:noFill/>
          </a:ln>
        </p:spPr>
      </p:pic>
      <p:pic>
        <p:nvPicPr>
          <p:cNvPr id="162" name="Image 14" descr=""/>
          <p:cNvPicPr/>
          <p:nvPr/>
        </p:nvPicPr>
        <p:blipFill>
          <a:blip r:embed="rId2"/>
          <a:stretch/>
        </p:blipFill>
        <p:spPr>
          <a:xfrm>
            <a:off x="7341840" y="1319040"/>
            <a:ext cx="820800" cy="84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17520" y="1188720"/>
            <a:ext cx="6480000" cy="475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eece1"/>
              </a:gs>
              <a:gs pos="100000">
                <a:srgbClr val="ff660b"/>
              </a:gs>
            </a:gsLst>
            <a:lin ang="16200000"/>
          </a:gradFill>
          <a:ln w="29160">
            <a:solidFill>
              <a:srgbClr val="f26b1b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520" rIns="92520" tIns="51120" bIns="51120"/>
          <a:p>
            <a:pPr algn="ctr">
              <a:lnSpc>
                <a:spcPct val="93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259880" y="1304280"/>
            <a:ext cx="4426920" cy="189612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7787880" y="3575520"/>
            <a:ext cx="1145520" cy="1199880"/>
          </a:xfrm>
          <a:prstGeom prst="can">
            <a:avLst>
              <a:gd name="adj" fmla="val 25000"/>
            </a:avLst>
          </a:prstGeom>
          <a:solidFill>
            <a:srgbClr val="948a54">
              <a:alpha val="46000"/>
            </a:srgb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Grammar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Lexicon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658760" y="3383280"/>
            <a:ext cx="1650600" cy="899640"/>
          </a:xfrm>
          <a:prstGeom prst="flowChartAlternateProcess">
            <a:avLst/>
          </a:prstGeom>
          <a:solidFill>
            <a:srgbClr val="ffffff"/>
          </a:solidFill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948a5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948a5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Verification Authoring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091840" y="5120640"/>
            <a:ext cx="2131920" cy="1188720"/>
          </a:xfrm>
          <a:prstGeom prst="flowChartAlternateProcess">
            <a:avLst/>
          </a:prstGeom>
          <a:solidFill>
            <a:srgbClr val="ffffff"/>
          </a:solidFill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948a5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Consistency checking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1640" spc="-1" strike="noStrike">
                <a:solidFill>
                  <a:srgbClr val="948a5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KB enrichment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75640" y="3045240"/>
            <a:ext cx="2052000" cy="1238400"/>
          </a:xfrm>
          <a:prstGeom prst="flowChartPunchedTape">
            <a:avLst/>
          </a:prstGeom>
          <a:solidFill>
            <a:srgbClr val="a2cfee"/>
          </a:solidFill>
          <a:ln w="9360">
            <a:solidFill>
              <a:srgbClr val="1b6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>
            <a:off x="611640" y="3117240"/>
            <a:ext cx="2052000" cy="1238400"/>
          </a:xfrm>
          <a:prstGeom prst="flowChartPunchedTape">
            <a:avLst/>
          </a:prstGeom>
          <a:solidFill>
            <a:srgbClr val="a2cfee"/>
          </a:solidFill>
          <a:ln w="9360">
            <a:solidFill>
              <a:srgbClr val="1b6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647280" y="3198960"/>
            <a:ext cx="1980360" cy="1238400"/>
          </a:xfrm>
          <a:prstGeom prst="flowChartPunchedTape">
            <a:avLst/>
          </a:prstGeom>
          <a:solidFill>
            <a:srgbClr val="a2cfee"/>
          </a:solidFill>
          <a:ln w="9360">
            <a:solidFill>
              <a:srgbClr val="1b639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1450" spc="-1" strike="noStrike">
                <a:solidFill>
                  <a:srgbClr val="1b639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SIDP Principle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647280" y="5091480"/>
            <a:ext cx="1944000" cy="703800"/>
          </a:xfrm>
          <a:prstGeom prst="ellipse">
            <a:avLst/>
          </a:prstGeom>
          <a:gradFill>
            <a:gsLst>
              <a:gs pos="0">
                <a:srgbClr val="509b31"/>
              </a:gs>
              <a:gs pos="100000">
                <a:srgbClr val="69ca3f"/>
              </a:gs>
            </a:gsLst>
            <a:lin ang="16200000"/>
          </a:gradFill>
          <a:ln w="9360">
            <a:solidFill>
              <a:srgbClr val="80808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r>
              <a:rPr lang="en-US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719640" y="5091480"/>
            <a:ext cx="1944000" cy="703800"/>
          </a:xfrm>
          <a:prstGeom prst="ellipse">
            <a:avLst/>
          </a:prstGeom>
          <a:gradFill>
            <a:gsLst>
              <a:gs pos="0">
                <a:srgbClr val="509b31"/>
              </a:gs>
              <a:gs pos="100000">
                <a:srgbClr val="69ca3f"/>
              </a:gs>
            </a:gsLst>
            <a:lin ang="16200000"/>
          </a:gradFill>
          <a:ln w="9360">
            <a:solidFill>
              <a:srgbClr val="80808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r>
              <a:rPr lang="en-US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766440" y="5091480"/>
            <a:ext cx="1944000" cy="703800"/>
          </a:xfrm>
          <a:prstGeom prst="ellipse">
            <a:avLst/>
          </a:prstGeom>
          <a:gradFill>
            <a:gsLst>
              <a:gs pos="0">
                <a:srgbClr val="509b31"/>
              </a:gs>
              <a:gs pos="100000">
                <a:srgbClr val="69ca3f"/>
              </a:gs>
            </a:gsLst>
            <a:lin ang="16200000"/>
          </a:gradFill>
          <a:ln w="9360">
            <a:solidFill>
              <a:srgbClr val="80808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 algn="ctr">
              <a:lnSpc>
                <a:spcPct val="93000"/>
              </a:lnSpc>
            </a:pPr>
            <a:r>
              <a:rPr lang="en-US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 Logic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1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Line 12"/>
          <p:cNvSpPr/>
          <p:nvPr/>
        </p:nvSpPr>
        <p:spPr>
          <a:xfrm>
            <a:off x="2663640" y="3657600"/>
            <a:ext cx="199512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3"/>
          <p:cNvSpPr/>
          <p:nvPr/>
        </p:nvSpPr>
        <p:spPr>
          <a:xfrm>
            <a:off x="6309360" y="3749040"/>
            <a:ext cx="1478520" cy="45720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4"/>
          <p:cNvSpPr/>
          <p:nvPr/>
        </p:nvSpPr>
        <p:spPr>
          <a:xfrm>
            <a:off x="2671200" y="3657600"/>
            <a:ext cx="199512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5"/>
          <p:cNvSpPr/>
          <p:nvPr/>
        </p:nvSpPr>
        <p:spPr>
          <a:xfrm>
            <a:off x="2834640" y="5486400"/>
            <a:ext cx="225720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6"/>
          <p:cNvSpPr/>
          <p:nvPr/>
        </p:nvSpPr>
        <p:spPr>
          <a:xfrm flipH="1">
            <a:off x="7132320" y="4206240"/>
            <a:ext cx="655560" cy="91440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17"/>
          <p:cNvSpPr txBox="1"/>
          <p:nvPr/>
        </p:nvSpPr>
        <p:spPr>
          <a:xfrm>
            <a:off x="808200" y="312120"/>
            <a:ext cx="457740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Synchronising Text and Model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8"/>
          <p:cNvSpPr txBox="1"/>
          <p:nvPr/>
        </p:nvSpPr>
        <p:spPr>
          <a:xfrm>
            <a:off x="1005840" y="256032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9"/>
          <p:cNvSpPr txBox="1"/>
          <p:nvPr/>
        </p:nvSpPr>
        <p:spPr>
          <a:xfrm>
            <a:off x="1188720" y="61264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Line 20"/>
          <p:cNvSpPr/>
          <p:nvPr/>
        </p:nvSpPr>
        <p:spPr>
          <a:xfrm>
            <a:off x="2834640" y="5486400"/>
            <a:ext cx="225720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 on Ontology Learning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Ontology Learning from Text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Mädche and Staab 2000, Volker et al. 2007, Tablan et al. 2006, Zouaq and Nkambou 2008]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Restricted expressivity. Not applied to sentences (complex axioms).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Limited to :  definition of new classes, creation of hierarchies between classes, definition of object and data-type properties, creation of instances, and setting of property values for instances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4389120" y="4663440"/>
            <a:ext cx="3657600" cy="22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 on Semantic Parsing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parsing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[Currant et al. 2007, McCartney and Manning 2007 ]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Order Logic Representations close to initial text. Trained on newspaper text (Penn Tree Bank). 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==&gt; Not easily adaptable to Description Logic and SIDP text.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Specific Semantic Parsing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[Ge and Mooney 2009,Wong and Mooney 2007]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==&gt; Require  parallel text-data training corpus.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Domain Semantic parsing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[Kwiatkowski et al 2010, Bordes et al. 2012, Kwiatkowski et al 2013, Berant et al., 2013,  Bordes et al. 2014, Wang et al. 2015]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==&gt; Restricted to questions. Require parallel question-answer training corpus.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 on Text Generation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Symbolic Approaches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[Dimitrios et al. 2007, Androtsopoulos et al. 2013, Power et al. 2010, Bontcheva et al. 2004 ]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Heavily dependent on hand-written modules.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Approaches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[Wong et al. 2007, Belz 2008, Angeli et al. 2010, Chen et al. 2008, Konstas and Lapata 2012a and 2012b]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 parallel  data-text training corpus.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Pattern-Based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[Duma et al. 2010, Blake et al. 2013, Schilder et al. 2013]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  large quantity of parallel or comparable text-data training corpus. Limited Semantic Variability (set of RDF triples).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Contributions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766560" y="4114800"/>
            <a:ext cx="2560320" cy="2103120"/>
          </a:xfrm>
          <a:prstGeom prst="rect">
            <a:avLst/>
          </a:prstGeom>
          <a:ln>
            <a:noFill/>
          </a:ln>
        </p:spPr>
      </p:pic>
      <p:sp>
        <p:nvSpPr>
          <p:cNvPr id="194" name="TextShape 3"/>
          <p:cNvSpPr txBox="1"/>
          <p:nvPr/>
        </p:nvSpPr>
        <p:spPr>
          <a:xfrm>
            <a:off x="731520" y="1696320"/>
            <a:ext cx="6217920" cy="567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Reversible Processing: Text &lt;--&gt; Model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Analysis: SIDP Rule → Description Logic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Generation: Description Logic → SIDP Rule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Verification by generation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Parsing of Complex Axioms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Executable Semantic Parsing on DL KBs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output of semantic parsing is used to update a  Description logic Knowledge Base and check the consistency of SIDPs (system installation design principle)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training corpus required.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Adaptation to a new domain through grammar adaptation, extension or induction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731520" y="3483360"/>
            <a:ext cx="5943600" cy="9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Grammar-Based Parsing and Generation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42400" y="1987560"/>
            <a:ext cx="7040880" cy="381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15880" y="158400"/>
            <a:ext cx="6865200" cy="91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Grammar-Based Parsing and Generation</a:t>
            </a:r>
            <a:endParaRPr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15880" y="1468080"/>
            <a:ext cx="9207000" cy="55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2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286000" y="2240280"/>
            <a:ext cx="4480560" cy="352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2016-10-27T14:35:35Z</dcterms:created>
  <dc:language>en-US</dc:language>
  <dcterms:modified xsi:type="dcterms:W3CDTF">2016-11-07T20:44:25Z</dcterms:modified>
  <cp:revision>72</cp:revision>
</cp:coreProperties>
</file>