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7561250" cx="106934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AFA9CBA-2690-4112-8F03-E5D9E2870B10}">
  <a:tblStyle styleName="Table_0" styleId="{DAFA9CBA-2690-4112-8F03-E5D9E2870B10}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accent6">
              <a:alpha val="20000"/>
            </a:schemeClr>
          </a:solidFill>
        </a:fill>
      </a:tcStyle>
    </a:band1H>
    <a:band1V>
      <a:tcStyle>
        <a:fill>
          <a:solidFill>
            <a:schemeClr val="accent6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w="12700" cap="flat">
              <a:solidFill>
                <a:schemeClr val="accent6"/>
              </a:solidFill>
              <a:prstDash val="solid"/>
              <a:round/>
              <a:headEnd w="med" len="med" type="none"/>
              <a:tailEnd w="med" len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>
              <a:solidFill>
                <a:schemeClr val="accent6"/>
              </a:solidFill>
              <a:prstDash val="solid"/>
              <a:round/>
              <a:headEnd w="med" len="med" type="none"/>
              <a:tailEnd w="med" len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Name="Table_1" styleId="{7F3F3532-CDFC-492C-8480-7555689D1CD3}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accent6">
              <a:alpha val="20000"/>
            </a:schemeClr>
          </a:solidFill>
        </a:fill>
      </a:tcStyle>
    </a:band1H>
    <a:band1V>
      <a:tcStyle>
        <a:fill>
          <a:solidFill>
            <a:schemeClr val="accent6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w="12700" cap="flat">
              <a:solidFill>
                <a:schemeClr val="accent6"/>
              </a:solidFill>
              <a:prstDash val="solid"/>
              <a:round/>
              <a:headEnd w="med" len="med" type="none"/>
              <a:tailEnd w="med" len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>
              <a:solidFill>
                <a:schemeClr val="accent6"/>
              </a:solidFill>
              <a:prstDash val="solid"/>
              <a:round/>
              <a:headEnd w="med" len="med" type="none"/>
              <a:tailEnd w="med" len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Name="Table_2" styleId="{9AF14835-AD1C-4635-99A3-BEEA29FC133D}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Name="Table_3" styleId="{97DF6078-2B0F-4DA1-84E5-D8EA3EC5B2F9}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004887"/>
            <a:ext cy="3429000" cx="4848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4987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360"/>
              </a:spcBef>
              <a:spcAft>
                <a:spcPts val="0"/>
              </a:spcAft>
              <a:defRPr/>
            </a:lvl1pPr>
            <a:lvl2pPr algn="l" rtl="0" marR="0" indent="-103188" marL="179388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algn="l" rtl="0" marR="0" indent="-104775" marL="358775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6362" marL="538163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algn="l" rtl="0" marR="0" indent="-107950" marL="71755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y="4344987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y="685800" x="1004887"/>
            <a:ext cy="3429000" cx="4848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y="4344987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y="685800" x="1004887"/>
            <a:ext cy="3429000" cx="4848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y="4344987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y="685800" x="1004887"/>
            <a:ext cy="3429000" cx="4848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y="4344987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y="685800" x="1004887"/>
            <a:ext cy="3429000" cx="4848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y="4344987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y="685800" x="1004887"/>
            <a:ext cy="3429000" cx="4848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1004887"/>
            <a:ext cy="3429000" cx="4848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4987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2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strike="noStrike" u="none" b="0" cap="none" baseline="0" sz="12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1004887"/>
            <a:ext cy="3429000" cx="4848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4987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strike="noStrike" u="none" b="0" cap="none" baseline="0" sz="12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y="4344987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y="685800" x="1004887"/>
            <a:ext cy="3429000" cx="4848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1004887"/>
            <a:ext cy="3429000" cx="4848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4987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strike="noStrike" u="none" b="0" cap="none" baseline="0" sz="12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y="4344987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y="685800" x="1004887"/>
            <a:ext cy="3429000" cx="4848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4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1.png" Type="http://schemas.openxmlformats.org/officeDocument/2006/relationships/image" Id="rId3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media/image06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1.png" Type="http://schemas.openxmlformats.org/officeDocument/2006/relationships/image" Id="rId3"/></Relationships>
</file>

<file path=ppt/slideLayouts/_rels/slideLayout5.xml.rels><?xml version="1.0" encoding="UTF-8" standalone="yes"?><Relationships xmlns="http://schemas.openxmlformats.org/package/2006/relationships"><Relationship Target="../media/image09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2.png" Type="http://schemas.openxmlformats.org/officeDocument/2006/relationships/image" Id="rId3"/></Relationships>
</file>

<file path=ppt/slideLayouts/_rels/slideLayout6.xml.rels><?xml version="1.0" encoding="UTF-8" standalone="yes"?><Relationships xmlns="http://schemas.openxmlformats.org/package/2006/relationships"><Relationship Target="../media/image05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1.png" Type="http://schemas.openxmlformats.org/officeDocument/2006/relationships/image" Id="rId3"/></Relationships>
</file>

<file path=ppt/slideLayouts/_rels/slideLayout7.xml.rels><?xml version="1.0" encoding="UTF-8" standalone="yes"?><Relationships xmlns="http://schemas.openxmlformats.org/package/2006/relationships"><Relationship Target="../media/image03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1.png" Type="http://schemas.openxmlformats.org/officeDocument/2006/relationships/image" Id="rId3"/></Relationships>
</file>

<file path=ppt/slideLayouts/_rels/slideLayout8.xml.rels><?xml version="1.0" encoding="UTF-8" standalone="yes"?><Relationships xmlns="http://schemas.openxmlformats.org/package/2006/relationships"><Relationship Target="../media/image08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1.png" Type="http://schemas.openxmlformats.org/officeDocument/2006/relationships/image" Id="rId3"/></Relationships>
</file>

<file path=ppt/slideLayouts/_rels/slideLayout9.xml.rels><?xml version="1.0" encoding="UTF-8" standalone="yes"?><Relationships xmlns="http://schemas.openxmlformats.org/package/2006/relationships"><Relationship Target="../media/image07.jp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6">
    <p:bg>
      <p:bgPr>
        <a:solidFill>
          <a:srgbClr val="0085AD"/>
        </a:solidFill>
      </p:bgPr>
    </p:bg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0" x="0"/>
            <a:ext cy="7561263" cx="106981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Shape 18"/>
          <p:cNvGrpSpPr/>
          <p:nvPr/>
        </p:nvGrpSpPr>
        <p:grpSpPr>
          <a:xfrm>
            <a:off y="2952749" x="0"/>
            <a:ext cy="4608512" cx="10699750"/>
            <a:chOff y="1860" x="0"/>
            <a:chExt cy="2903" cx="6740"/>
          </a:xfrm>
        </p:grpSpPr>
        <p:sp>
          <p:nvSpPr>
            <p:cNvPr id="19" name="Shape 19"/>
            <p:cNvSpPr/>
            <p:nvPr/>
          </p:nvSpPr>
          <p:spPr>
            <a:xfrm>
              <a:off y="1860" x="0"/>
              <a:ext cy="2903" cx="6740"/>
            </a:xfrm>
            <a:prstGeom prst="rect">
              <a:avLst/>
            </a:prstGeom>
            <a:solidFill>
              <a:srgbClr val="1E3174">
                <a:alpha val="80000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noStrike" u="none" b="0" cap="none" baseline="0" sz="15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" name="Shape 20"/>
            <p:cNvGrpSpPr/>
            <p:nvPr/>
          </p:nvGrpSpPr>
          <p:grpSpPr>
            <a:xfrm>
              <a:off y="1860" x="0"/>
              <a:ext cy="68" cx="6736"/>
              <a:chOff y="1860" x="0"/>
              <a:chExt cy="68" cx="6736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y="1860" x="0"/>
                <a:ext cy="22" cx="67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trike="noStrike" u="none" b="0" cap="none" baseline="0" sz="1500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y="1860" x="1826"/>
                <a:ext cy="68" cx="49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trike="noStrike" u="none" b="0" cap="none" baseline="0" sz="1500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" name="Shape 23"/>
          <p:cNvSpPr txBox="1"/>
          <p:nvPr>
            <p:ph type="ctrTitle"/>
          </p:nvPr>
        </p:nvSpPr>
        <p:spPr>
          <a:xfrm>
            <a:off y="3248025" x="2898775"/>
            <a:ext cy="2152649" cx="7380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5508625" x="2898775"/>
            <a:ext cy="800099" cx="7380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84138" marL="17938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algn="l" rtl="0" marR="0" indent="-82550" marL="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3pPr>
            <a:lvl4pPr algn="l" rtl="0" marR="0" indent="-87312" marL="5381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92075" marL="7207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5pPr>
            <a:lvl6pPr algn="l" rtl="0" marR="0" indent="-92075" marL="11779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6pPr>
            <a:lvl7pPr algn="l" rtl="0" marR="0" indent="-92075" marL="16351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7pPr>
            <a:lvl8pPr algn="l" rtl="0" marR="0" indent="-92075" marL="2092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8pPr>
            <a:lvl9pPr algn="l" rtl="0" marR="0" indent="-92075" marL="2549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9pPr>
          </a:lstStyle>
          <a:p/>
        </p:txBody>
      </p:sp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740525" x="8859838"/>
            <a:ext cy="822324" cx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2 Contents"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720725" x="414337"/>
            <a:ext cy="971550" cx="98647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2006600" x="414337"/>
            <a:ext cy="4725987" cx="475234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indent="-84138" marL="17938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algn="l" rtl="0" indent="-82550" marL="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3pPr>
            <a:lvl4pPr algn="l" rtl="0" indent="-87312" marL="5381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92075" marL="7207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5pPr>
            <a:lvl6pPr algn="l" rtl="0" indent="-92075" marL="11779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6pPr>
            <a:lvl7pPr algn="l" rtl="0" indent="-92075" marL="16351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7pPr>
            <a:lvl8pPr algn="l" rtl="0" indent="-92075" marL="2092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8pPr>
            <a:lvl9pPr algn="l" rtl="0" indent="-92075" marL="2549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y="7129463" x="414337"/>
            <a:ext cy="236536" cx="40687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y="252412" x="414337"/>
            <a:ext cy="276224" cx="828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y="7127875" x="4913312"/>
            <a:ext cy="238124" cx="90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9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y="2006600" x="5526719"/>
            <a:ext cy="4725987" cx="475234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indent="-84138" marL="17938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algn="l" rtl="0" indent="-82550" marL="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3pPr>
            <a:lvl4pPr algn="l" rtl="0" indent="-87312" marL="5381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92075" marL="7207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5pPr>
            <a:lvl6pPr algn="l" rtl="0" indent="-92075" marL="11779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6pPr>
            <a:lvl7pPr algn="l" rtl="0" indent="-92075" marL="16351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7pPr>
            <a:lvl8pPr algn="l" rtl="0" indent="-92075" marL="2092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8pPr>
            <a:lvl9pPr algn="l" rtl="0" indent="-92075" marL="2549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g"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0" type="dt"/>
          </p:nvPr>
        </p:nvSpPr>
        <p:spPr>
          <a:xfrm>
            <a:off y="7129463" x="414337"/>
            <a:ext cy="236536" cx="40687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y="252412" x="414337"/>
            <a:ext cy="276224" cx="828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y="7127875" x="4913312"/>
            <a:ext cy="238124" cx="90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9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en object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720725" x="414337"/>
            <a:ext cy="971550" cx="98647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2006600" x="414337"/>
            <a:ext cy="4725987" cx="98647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indent="-84138" marL="17938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algn="l" rtl="0" indent="-82550" marL="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3pPr>
            <a:lvl4pPr algn="l" rtl="0" indent="-87312" marL="5381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92075" marL="7207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5pPr>
            <a:lvl6pPr algn="l" rtl="0" indent="-92075" marL="11779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6pPr>
            <a:lvl7pPr algn="l" rtl="0" indent="-92075" marL="16351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7pPr>
            <a:lvl8pPr algn="l" rtl="0" indent="-92075" marL="2092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8pPr>
            <a:lvl9pPr algn="l" rtl="0" indent="-92075" marL="2549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7129463" x="414337"/>
            <a:ext cy="236536" cx="40687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252412" x="414337"/>
            <a:ext cy="276224" cx="828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7127875" x="4913312"/>
            <a:ext cy="238124" cx="90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9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Alleen titel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720725" x="414337"/>
            <a:ext cy="971550" cx="98647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L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L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L="13716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L="18288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y="7129463" x="414337"/>
            <a:ext cy="236536" cx="40687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y="252412" x="414337"/>
            <a:ext cy="276224" cx="828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7127875" x="4913312"/>
            <a:ext cy="238124" cx="90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9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7">
    <p:bg>
      <p:bgPr>
        <a:solidFill>
          <a:srgbClr val="0085AD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0" x="0"/>
            <a:ext cy="7561263" cx="1069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Shape 39"/>
          <p:cNvGrpSpPr/>
          <p:nvPr/>
        </p:nvGrpSpPr>
        <p:grpSpPr>
          <a:xfrm>
            <a:off y="4644726" x="0"/>
            <a:ext cy="2918124" cx="10693400"/>
            <a:chOff y="1860" x="0"/>
            <a:chExt cy="2903" cx="6736"/>
          </a:xfrm>
        </p:grpSpPr>
        <p:sp>
          <p:nvSpPr>
            <p:cNvPr id="40" name="Shape 40"/>
            <p:cNvSpPr/>
            <p:nvPr/>
          </p:nvSpPr>
          <p:spPr>
            <a:xfrm>
              <a:off y="1860" x="0"/>
              <a:ext cy="2903" cx="6735"/>
            </a:xfrm>
            <a:prstGeom prst="rect">
              <a:avLst/>
            </a:prstGeom>
            <a:solidFill>
              <a:srgbClr val="1E3174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noStrike" u="none" b="0" cap="none" baseline="0" sz="15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" name="Shape 41"/>
            <p:cNvGrpSpPr/>
            <p:nvPr/>
          </p:nvGrpSpPr>
          <p:grpSpPr>
            <a:xfrm>
              <a:off y="1860" x="0"/>
              <a:ext cy="68" cx="6736"/>
              <a:chOff y="1860" x="0"/>
              <a:chExt cy="68" cx="6736"/>
            </a:xfrm>
          </p:grpSpPr>
          <p:sp>
            <p:nvSpPr>
              <p:cNvPr id="42" name="Shape 42"/>
              <p:cNvSpPr/>
              <p:nvPr/>
            </p:nvSpPr>
            <p:spPr>
              <a:xfrm>
                <a:off y="1860" x="0"/>
                <a:ext cy="22" cx="67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trike="noStrike" u="none" b="0" cap="none" baseline="0" sz="1500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y="1860" x="1826"/>
                <a:ext cy="68" cx="49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trike="noStrike" u="none" b="0" cap="none" baseline="0" sz="1500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" name="Shape 44"/>
          <p:cNvSpPr txBox="1"/>
          <p:nvPr>
            <p:ph type="ctrTitle"/>
          </p:nvPr>
        </p:nvSpPr>
        <p:spPr>
          <a:xfrm>
            <a:off y="4940001" x="2898775"/>
            <a:ext cy="1216894" cx="7380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y="6156894" x="2898775"/>
            <a:ext cy="584076" cx="7380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84138" marL="17938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algn="l" rtl="0" marR="0" indent="-82550" marL="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3pPr>
            <a:lvl4pPr algn="l" rtl="0" marR="0" indent="-87312" marL="5381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92075" marL="7207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5pPr>
            <a:lvl6pPr algn="l" rtl="0" marR="0" indent="-92075" marL="11779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6pPr>
            <a:lvl7pPr algn="l" rtl="0" marR="0" indent="-92075" marL="16351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7pPr>
            <a:lvl8pPr algn="l" rtl="0" marR="0" indent="-92075" marL="2092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8pPr>
            <a:lvl9pPr algn="l" rtl="0" marR="0" indent="-92075" marL="2549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9pPr>
          </a:lstStyle>
          <a:p/>
        </p:txBody>
      </p:sp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740525" x="8859838"/>
            <a:ext cy="822324" cx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5">
    <p:bg>
      <p:bgPr>
        <a:solidFill>
          <a:srgbClr val="0085AD"/>
        </a:solidFill>
      </p:bgPr>
    </p:bg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/>
        </p:nvSpPr>
        <p:spPr>
          <a:xfrm>
            <a:off y="6659563" x="0"/>
            <a:ext cy="901700" cx="106934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5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y="0" x="0"/>
            <a:ext cy="6674094" cx="10688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5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0" x="0"/>
            <a:ext cy="6661150" cx="1070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ctrTitle"/>
          </p:nvPr>
        </p:nvSpPr>
        <p:spPr>
          <a:xfrm>
            <a:off y="3248025" x="2898775"/>
            <a:ext cy="2152649" cx="7380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y="5508625" x="2898775"/>
            <a:ext cy="800099" cx="7380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84138" marL="17938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algn="l" rtl="0" marR="0" indent="-82550" marL="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3pPr>
            <a:lvl4pPr algn="l" rtl="0" marR="0" indent="-87312" marL="5381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92075" marL="7207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5pPr>
            <a:lvl6pPr algn="l" rtl="0" marR="0" indent="-92075" marL="11779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6pPr>
            <a:lvl7pPr algn="l" rtl="0" marR="0" indent="-92075" marL="16351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7pPr>
            <a:lvl8pPr algn="l" rtl="0" marR="0" indent="-92075" marL="2092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8pPr>
            <a:lvl9pPr algn="l" rtl="0" marR="0" indent="-92075" marL="2549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9pPr>
          </a:lstStyle>
          <a:p/>
        </p:txBody>
      </p:sp>
      <p:grpSp>
        <p:nvGrpSpPr>
          <p:cNvPr id="53" name="Shape 53"/>
          <p:cNvGrpSpPr/>
          <p:nvPr/>
        </p:nvGrpSpPr>
        <p:grpSpPr>
          <a:xfrm>
            <a:off y="6661150" x="0"/>
            <a:ext cy="107950" cx="10693400"/>
            <a:chOff y="4195" x="0"/>
            <a:chExt cy="68" cx="6736"/>
          </a:xfrm>
        </p:grpSpPr>
        <p:sp>
          <p:nvSpPr>
            <p:cNvPr id="54" name="Shape 54"/>
            <p:cNvSpPr/>
            <p:nvPr/>
          </p:nvSpPr>
          <p:spPr>
            <a:xfrm>
              <a:off y="4195" x="0"/>
              <a:ext cy="22" cx="6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noStrike" u="none" b="0" cap="none" baseline="0" sz="15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y="4195" x="1826"/>
              <a:ext cy="68" cx="4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noStrike" u="none" b="0" cap="none" baseline="0" sz="15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740525" x="8859838"/>
            <a:ext cy="822324" cx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8">
    <p:bg>
      <p:bgPr>
        <a:solidFill>
          <a:srgbClr val="0085AD"/>
        </a:solidFill>
      </p:bgPr>
    </p:bg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t="0" b="0" r="0" l="-14"/>
          <a:stretch/>
        </p:blipFill>
        <p:spPr>
          <a:xfrm>
            <a:off y="0" x="0"/>
            <a:ext cy="3492599" cx="10688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Shape 59"/>
          <p:cNvGrpSpPr/>
          <p:nvPr/>
        </p:nvGrpSpPr>
        <p:grpSpPr>
          <a:xfrm>
            <a:off y="3492600" x="0"/>
            <a:ext cy="4068664" cx="10693400"/>
            <a:chOff y="1860" x="0"/>
            <a:chExt cy="2903" cx="6736"/>
          </a:xfrm>
        </p:grpSpPr>
        <p:sp>
          <p:nvSpPr>
            <p:cNvPr id="60" name="Shape 60"/>
            <p:cNvSpPr/>
            <p:nvPr/>
          </p:nvSpPr>
          <p:spPr>
            <a:xfrm>
              <a:off y="1860" x="0"/>
              <a:ext cy="2903" cx="6735"/>
            </a:xfrm>
            <a:prstGeom prst="rect">
              <a:avLst/>
            </a:prstGeom>
            <a:solidFill>
              <a:srgbClr val="1E3174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noStrike" u="none" b="0" cap="none" baseline="0" sz="15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" name="Shape 61"/>
            <p:cNvGrpSpPr/>
            <p:nvPr/>
          </p:nvGrpSpPr>
          <p:grpSpPr>
            <a:xfrm>
              <a:off y="1860" x="0"/>
              <a:ext cy="68" cx="6736"/>
              <a:chOff y="1860" x="0"/>
              <a:chExt cy="68" cx="6736"/>
            </a:xfrm>
          </p:grpSpPr>
          <p:sp>
            <p:nvSpPr>
              <p:cNvPr id="62" name="Shape 62"/>
              <p:cNvSpPr/>
              <p:nvPr/>
            </p:nvSpPr>
            <p:spPr>
              <a:xfrm>
                <a:off y="1860" x="0"/>
                <a:ext cy="22" cx="67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trike="noStrike" u="none" b="0" cap="none" baseline="0" sz="1500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y="1860" x="1826"/>
                <a:ext cy="68" cx="49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trike="noStrike" u="none" b="0" cap="none" baseline="0" sz="1500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y="3787873" x="2898775"/>
            <a:ext cy="2152649" cx="7380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y="6048473" x="2898775"/>
            <a:ext cy="800099" cx="7380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84138" marL="17938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algn="l" rtl="0" marR="0" indent="-82550" marL="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3pPr>
            <a:lvl4pPr algn="l" rtl="0" marR="0" indent="-87312" marL="5381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92075" marL="7207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5pPr>
            <a:lvl6pPr algn="l" rtl="0" marR="0" indent="-92075" marL="11779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6pPr>
            <a:lvl7pPr algn="l" rtl="0" marR="0" indent="-92075" marL="16351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7pPr>
            <a:lvl8pPr algn="l" rtl="0" marR="0" indent="-92075" marL="2092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8pPr>
            <a:lvl9pPr algn="l" rtl="0" marR="0" indent="-92075" marL="2549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9pPr>
          </a:lstStyle>
          <a:p/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740525" x="8859838"/>
            <a:ext cy="822324" cx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9">
    <p:bg>
      <p:bgPr>
        <a:solidFill>
          <a:srgbClr val="0085AD"/>
        </a:solidFill>
      </p:bgPr>
    </p:bg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0" x="-23908"/>
            <a:ext cy="3060700" cx="106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Shape 69"/>
          <p:cNvGrpSpPr/>
          <p:nvPr/>
        </p:nvGrpSpPr>
        <p:grpSpPr>
          <a:xfrm>
            <a:off y="3060551" x="0"/>
            <a:ext cy="4500711" cx="10693400"/>
            <a:chOff y="1860" x="0"/>
            <a:chExt cy="2903" cx="6736"/>
          </a:xfrm>
        </p:grpSpPr>
        <p:sp>
          <p:nvSpPr>
            <p:cNvPr id="70" name="Shape 70"/>
            <p:cNvSpPr/>
            <p:nvPr/>
          </p:nvSpPr>
          <p:spPr>
            <a:xfrm>
              <a:off y="1860" x="0"/>
              <a:ext cy="2903" cx="6735"/>
            </a:xfrm>
            <a:prstGeom prst="rect">
              <a:avLst/>
            </a:prstGeom>
            <a:solidFill>
              <a:srgbClr val="1E3174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noStrike" u="none" b="0" cap="none" baseline="0" sz="15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" name="Shape 71"/>
            <p:cNvGrpSpPr/>
            <p:nvPr/>
          </p:nvGrpSpPr>
          <p:grpSpPr>
            <a:xfrm>
              <a:off y="1860" x="0"/>
              <a:ext cy="68" cx="6736"/>
              <a:chOff y="1860" x="0"/>
              <a:chExt cy="68" cx="6736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y="1860" x="0"/>
                <a:ext cy="22" cx="67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trike="noStrike" u="none" b="0" cap="none" baseline="0" sz="1500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y="1860" x="1826"/>
                <a:ext cy="68" cx="49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trike="noStrike" u="none" b="0" cap="none" baseline="0" sz="1500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" name="Shape 74"/>
          <p:cNvSpPr txBox="1"/>
          <p:nvPr>
            <p:ph type="ctrTitle"/>
          </p:nvPr>
        </p:nvSpPr>
        <p:spPr>
          <a:xfrm>
            <a:off y="3355826" x="2898775"/>
            <a:ext cy="2152649" cx="7380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y="5616426" x="2898775"/>
            <a:ext cy="800099" cx="7380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84138" marL="17938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algn="l" rtl="0" marR="0" indent="-82550" marL="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3pPr>
            <a:lvl4pPr algn="l" rtl="0" marR="0" indent="-87312" marL="5381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92075" marL="7207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5pPr>
            <a:lvl6pPr algn="l" rtl="0" marR="0" indent="-92075" marL="11779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6pPr>
            <a:lvl7pPr algn="l" rtl="0" marR="0" indent="-92075" marL="16351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7pPr>
            <a:lvl8pPr algn="l" rtl="0" marR="0" indent="-92075" marL="2092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8pPr>
            <a:lvl9pPr algn="l" rtl="0" marR="0" indent="-92075" marL="2549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9pPr>
          </a:lstStyle>
          <a:p/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740525" x="8859838"/>
            <a:ext cy="822324" cx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10">
    <p:bg>
      <p:bgPr>
        <a:solidFill>
          <a:srgbClr val="0085AD"/>
        </a:solidFill>
      </p:bgPr>
    </p:bg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0" x="0"/>
            <a:ext cy="3566566" cx="1072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Shape 79"/>
          <p:cNvGrpSpPr/>
          <p:nvPr/>
        </p:nvGrpSpPr>
        <p:grpSpPr>
          <a:xfrm>
            <a:off y="3564606" x="0"/>
            <a:ext cy="3998242" cx="10693400"/>
            <a:chOff y="1860" x="0"/>
            <a:chExt cy="2903" cx="6736"/>
          </a:xfrm>
        </p:grpSpPr>
        <p:sp>
          <p:nvSpPr>
            <p:cNvPr id="80" name="Shape 80"/>
            <p:cNvSpPr/>
            <p:nvPr/>
          </p:nvSpPr>
          <p:spPr>
            <a:xfrm>
              <a:off y="1860" x="0"/>
              <a:ext cy="2903" cx="6735"/>
            </a:xfrm>
            <a:prstGeom prst="rect">
              <a:avLst/>
            </a:prstGeom>
            <a:solidFill>
              <a:srgbClr val="1E3174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noStrike" u="none" b="0" cap="none" baseline="0" sz="15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" name="Shape 81"/>
            <p:cNvGrpSpPr/>
            <p:nvPr/>
          </p:nvGrpSpPr>
          <p:grpSpPr>
            <a:xfrm>
              <a:off y="1860" x="0"/>
              <a:ext cy="68" cx="6736"/>
              <a:chOff y="1860" x="0"/>
              <a:chExt cy="68" cx="6736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y="1860" x="0"/>
                <a:ext cy="22" cx="673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trike="noStrike" u="none" b="0" cap="none" baseline="0" sz="1500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y="1860" x="1826"/>
                <a:ext cy="68" cx="49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trike="noStrike" u="none" b="0" cap="none" baseline="0" sz="1500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4" name="Shape 84"/>
          <p:cNvSpPr txBox="1"/>
          <p:nvPr>
            <p:ph type="ctrTitle"/>
          </p:nvPr>
        </p:nvSpPr>
        <p:spPr>
          <a:xfrm>
            <a:off y="3859882" x="2898775"/>
            <a:ext cy="2152649" cx="7380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y="6120482" x="2898775"/>
            <a:ext cy="800099" cx="7380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84138" marL="17938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algn="l" rtl="0" marR="0" indent="-82550" marL="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3pPr>
            <a:lvl4pPr algn="l" rtl="0" marR="0" indent="-87312" marL="5381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92075" marL="7207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5pPr>
            <a:lvl6pPr algn="l" rtl="0" marR="0" indent="-92075" marL="11779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6pPr>
            <a:lvl7pPr algn="l" rtl="0" marR="0" indent="-92075" marL="16351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7pPr>
            <a:lvl8pPr algn="l" rtl="0" marR="0" indent="-92075" marL="2092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8pPr>
            <a:lvl9pPr algn="l" rtl="0" marR="0" indent="-92075" marL="2549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9pPr>
          </a:lstStyle>
          <a:p/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6740525" x="8859838"/>
            <a:ext cy="822324" cx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2087563" x="0"/>
            <a:ext cy="4645024" cx="1068863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type="title"/>
          </p:nvPr>
        </p:nvSpPr>
        <p:spPr>
          <a:xfrm>
            <a:off y="2087563" x="2466975"/>
            <a:ext cy="1513048" cx="57245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lnSpc>
                <a:spcPct val="11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3826160" x="2465389"/>
            <a:ext cy="782352" cx="572611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lnSpc>
                <a:spcPct val="11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y="7129463" x="414337"/>
            <a:ext cy="236536" cx="40687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y="252412" x="414337"/>
            <a:ext cy="276224" cx="828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y="7127875" x="4913312"/>
            <a:ext cy="238124" cx="90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9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  <p:grpSp>
        <p:nvGrpSpPr>
          <p:cNvPr id="94" name="Shape 94"/>
          <p:cNvGrpSpPr/>
          <p:nvPr/>
        </p:nvGrpSpPr>
        <p:grpSpPr>
          <a:xfrm>
            <a:off y="4679949" x="2465387"/>
            <a:ext cy="107950" cx="5726112"/>
            <a:chOff y="2947" x="1552"/>
            <a:chExt cy="68" cx="3607"/>
          </a:xfrm>
        </p:grpSpPr>
        <p:sp>
          <p:nvSpPr>
            <p:cNvPr id="95" name="Shape 95"/>
            <p:cNvSpPr/>
            <p:nvPr/>
          </p:nvSpPr>
          <p:spPr>
            <a:xfrm>
              <a:off y="2947" x="1552"/>
              <a:ext cy="22" cx="3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noStrike" u="none" b="0" cap="none" baseline="0" sz="15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y="2947" x="3413"/>
              <a:ext cy="68" cx="17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noStrike" u="none" b="0" cap="none" baseline="0" sz="15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theme/theme1.xml" Type="http://schemas.openxmlformats.org/officeDocument/2006/relationships/theme" Id="rId13"/><Relationship Target="../media/image00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720725" x="414337"/>
            <a:ext cy="971550" cx="98647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l" rt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l" rtl="0" marR="0" indent="0" marL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l" rtl="0" marR="0" indent="0" marL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l" rtl="0" marR="0" indent="0" marL="13716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l" rtl="0" marR="0" indent="0" marL="18288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2006600" x="414337"/>
            <a:ext cy="4725987" cx="98647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l" rtl="0" marR="0" indent="-84138" marL="17938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algn="l" rtl="0" marR="0" indent="-82550" marL="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3pPr>
            <a:lvl4pPr algn="l" rtl="0" marR="0" indent="-87312" marL="53816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92075" marL="7207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5pPr>
            <a:lvl6pPr algn="l" rtl="0" marR="0" indent="-92075" marL="11779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6pPr>
            <a:lvl7pPr algn="l" rtl="0" marR="0" indent="-92075" marL="16351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7pPr>
            <a:lvl8pPr algn="l" rtl="0" marR="0" indent="-92075" marL="2092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8pPr>
            <a:lvl9pPr algn="l" rtl="0" marR="0" indent="-92075" marL="25495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7129463" x="414337"/>
            <a:ext cy="236536" cx="40687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252412" x="414337"/>
            <a:ext cy="276224" cx="828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7127875" x="4913312"/>
            <a:ext cy="238124" cx="90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buNone/>
              <a:defRPr strike="noStrike" u="none" b="0" cap="none" baseline="0" sz="9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14" name="Shape 14"/>
          <p:cNvSpPr txBox="1"/>
          <p:nvPr/>
        </p:nvSpPr>
        <p:spPr>
          <a:xfrm>
            <a:off y="252412" x="8731250"/>
            <a:ext cy="277811" cx="1547813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900" lang="fr-FR" i="0">
                <a:solidFill>
                  <a:srgbClr val="E31E30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">
            <a:alphaModFix/>
          </a:blip>
          <a:srcRect t="0" b="0" r="0" l="0"/>
          <a:stretch/>
        </p:blipFill>
        <p:spPr>
          <a:xfrm>
            <a:off y="6740525" x="8859838"/>
            <a:ext cy="822324" cx="1657350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y="3248025" x="2898775"/>
            <a:ext cy="2152649" cx="73802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3200" lang="fr-FR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ModelWriter</a:t>
            </a:r>
            <a:br>
              <a:rPr strike="noStrike" u="none" b="0" cap="none" baseline="0" sz="3000" lang="fr-FR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strike="noStrike" u="none" b="0" cap="none" baseline="0" sz="1000" lang="fr-FR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800" lang="fr-FR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WP1 - Industrial Use Cases</a:t>
            </a:r>
            <a:br>
              <a:rPr strike="noStrike" u="none" b="0" cap="none" baseline="0" sz="2000" lang="fr-FR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strike="noStrike" u="none" b="0" cap="none" baseline="0" sz="2000" lang="fr-FR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000" lang="fr-FR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meeting 15-17/01/2015, Izmir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y="5508625" x="2898775"/>
            <a:ext cy="800099" cx="73802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500" lang="fr-FR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Prepared by Anne MONCEAUX</a:t>
            </a:r>
          </a:p>
          <a:p>
            <a:pPr algn="l" rtl="0" lv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500" lang="fr-FR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15 01 2015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ctrTitle"/>
          </p:nvPr>
        </p:nvSpPr>
        <p:spPr>
          <a:xfrm>
            <a:off y="4940001" x="2898775"/>
            <a:ext cy="1216894" cx="73802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/>
          <p:nvPr>
            <p:ph idx="1" type="subTitle"/>
          </p:nvPr>
        </p:nvSpPr>
        <p:spPr>
          <a:xfrm>
            <a:off y="6156894" x="2898775"/>
            <a:ext cy="584076" cx="73802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5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y="7129463" x="0"/>
            <a:ext cy="236536" cx="4068763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 January 2015</a:t>
            </a:r>
          </a:p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y="252412" x="0"/>
            <a:ext cy="276224" cx="8280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ModelWriter KO preparation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y="7127875" x="9791700"/>
            <a:ext cy="238124" cx="90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720725" x="414337"/>
            <a:ext cy="971550" cx="98647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500" lang="fr-FR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2006600" x="414337"/>
            <a:ext cy="4725987" cx="98647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2" marR="0" indent="-346075" marL="5238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24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  <a:p>
            <a:pPr algn="l" rtl="0" lvl="2" marR="0" indent="-193675" marL="5238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2" marR="0" indent="-346075" marL="5238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24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question wrt WP1 organization</a:t>
            </a:r>
          </a:p>
          <a:p>
            <a:pPr algn="l" rtl="0" lvl="4" marR="0" indent="-457200" marL="1003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WP1 planning and interfaces with other WPs</a:t>
            </a:r>
          </a:p>
          <a:p>
            <a:pPr algn="l" rtl="0" lvl="4" marR="0" indent="-457200" marL="1003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Tasks &amp; responsibilities</a:t>
            </a:r>
          </a:p>
          <a:p>
            <a:pPr algn="l" rtl="0" lvl="4" marR="0" indent="-457200" marL="1003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Collaboration &amp; Tools</a:t>
            </a:r>
          </a:p>
          <a:p>
            <a:pPr algn="l" rtl="0" lvl="2" marR="0" indent="-193675" marL="5238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2" marR="0" indent="-346075" marL="5238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24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cases overview</a:t>
            </a:r>
          </a:p>
          <a:p>
            <a:pPr algn="l" rtl="0" lvl="4" marR="0" indent="-457200" marL="1003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arenR"/>
            </a:pPr>
            <a:r>
              <a:rPr strike="noStrike" u="none" b="0" cap="none" baseline="0" sz="24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French UCs</a:t>
            </a:r>
          </a:p>
          <a:p>
            <a:pPr algn="l" rtl="0" lvl="4" marR="0" indent="-457200" marL="1003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arenR"/>
            </a:pPr>
            <a:r>
              <a:rPr strike="noStrike" u="none" b="0" cap="none" baseline="0" sz="24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Turkish UCs</a:t>
            </a:r>
          </a:p>
          <a:p>
            <a:pPr algn="l" rtl="0" lvl="2" marR="0" indent="-193675" marL="5238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2" marR="0" indent="-193675" marL="5238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2" marR="0" indent="-25400" marL="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y="7129463" x="414337"/>
            <a:ext cy="236536" cx="40687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 January 2015</a:t>
            </a:r>
          </a:p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y="252412" x="414337"/>
            <a:ext cy="276224" cx="8280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ModelWriter KO preparation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y="7127875" x="4913312"/>
            <a:ext cy="238124" cx="90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720725" x="414337"/>
            <a:ext cy="971550" cx="98647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500" lang="fr-FR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y="7129463" x="414337"/>
            <a:ext cy="236536" cx="40687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 January 2015</a:t>
            </a:r>
          </a:p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y="252412" x="414337"/>
            <a:ext cy="276224" cx="8280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ModelWriter KO preparation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y="7127875" x="4913312"/>
            <a:ext cy="238124" cx="90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8" name="Shape 128"/>
          <p:cNvSpPr/>
          <p:nvPr/>
        </p:nvSpPr>
        <p:spPr>
          <a:xfrm>
            <a:off y="1836415" x="1026220"/>
            <a:ext cy="4233467" cx="849694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gather </a:t>
            </a:r>
            <a:r>
              <a:rPr strike="noStrike" u="none" b="1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Industrial Use Cases</a:t>
            </a: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all the industrial partners and illustrate them by sample representative </a:t>
            </a:r>
            <a:r>
              <a:rPr strike="noStrike" u="none" b="1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corpus data </a:t>
            </a: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 pieces of software or system lifecycle documents and/or models)</a:t>
            </a:r>
          </a:p>
          <a:p>
            <a:pPr algn="l" rtl="0" lvl="0" marR="0" indent="-2286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formalize and prioritize </a:t>
            </a:r>
            <a:r>
              <a:rPr strike="noStrike" u="none" b="1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Requirements</a:t>
            </a: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(incl. commercial requirements) on ModelWriter platform.</a:t>
            </a:r>
          </a:p>
          <a:p>
            <a:pPr algn="l" rtl="0" lvl="0" marR="0" indent="-2286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specify the </a:t>
            </a:r>
            <a:r>
              <a:rPr strike="noStrike" u="none" b="1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Requirements</a:t>
            </a: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the technology to be researched &amp; developed (in WP2, WP3, WP4) and integrated (in WP6) within the ModelWriter platform.</a:t>
            </a:r>
          </a:p>
          <a:p>
            <a:pPr algn="l" rtl="0" lvl="0" marR="0" indent="-2286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define </a:t>
            </a:r>
            <a:r>
              <a:rPr strike="noStrike" u="none" b="1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methods</a:t>
            </a: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incl. </a:t>
            </a:r>
            <a:r>
              <a:rPr strike="noStrike" u="none" b="1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quantify performance of technical authors with and without ModelWriter to enable evaluation.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720725" x="414337"/>
            <a:ext cy="971550" cx="98647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4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400" lang="fr-FR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WP1 planning</a:t>
            </a:r>
          </a:p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y="7129463" x="414337"/>
            <a:ext cy="236536" cx="40687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 January 2015</a:t>
            </a:r>
          </a:p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y="252412" x="414337"/>
            <a:ext cy="276224" cx="8280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ModelWriter KO preparation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y="7127875" x="4913312"/>
            <a:ext cy="238124" cx="90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102894" x="5202683"/>
            <a:ext cy="2253153" cx="5293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Shape 138"/>
          <p:cNvGrpSpPr/>
          <p:nvPr/>
        </p:nvGrpSpPr>
        <p:grpSpPr>
          <a:xfrm>
            <a:off y="1476375" x="139468"/>
            <a:ext cy="4910218" cx="5119453"/>
            <a:chOff y="1385203" x="992196"/>
            <a:chExt cy="5418661" cx="8093593"/>
          </a:xfrm>
        </p:grpSpPr>
        <p:sp>
          <p:nvSpPr>
            <p:cNvPr id="139" name="Shape 139"/>
            <p:cNvSpPr/>
            <p:nvPr/>
          </p:nvSpPr>
          <p:spPr>
            <a:xfrm>
              <a:off y="1385203" x="3242333"/>
              <a:ext cy="648071" cx="1947732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strike="noStrike" u="none" b="0" cap="none" baseline="0" sz="1100" lang="fr-F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WP1 Use Cases</a:t>
              </a:r>
            </a:p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strike="noStrike" u="none" b="0" cap="none" baseline="0" sz="1100" lang="fr-F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(AIRBUS GROUP)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y="2200940" x="3187849"/>
              <a:ext cy="648071" cx="2088232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strike="noStrike" u="none" b="0" cap="none" baseline="0" sz="1100" lang="fr-F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WP6.0 Architecture</a:t>
              </a:r>
            </a:p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strike="noStrike" u="none" b="0" cap="none" baseline="0" sz="1100" lang="fr-F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(OBEO)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y="3113394" x="992196"/>
              <a:ext cy="720080" cx="2376263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strike="noStrike" u="none" b="0" cap="none" baseline="0" sz="1100" lang="fr-F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WP3 Knowledge base</a:t>
              </a:r>
            </a:p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strike="noStrike" u="none" b="0" cap="none" baseline="0" sz="1100" lang="fr-F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(UNIT)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y="3113394" x="4626619"/>
              <a:ext cy="720080" cx="3240359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strike="noStrike" u="none" b="0" cap="none" baseline="0" sz="1100" lang="fr-F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WP2 NLP - parsing/generation</a:t>
              </a:r>
            </a:p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strike="noStrike" u="none" b="0" cap="none" baseline="0" sz="1100" lang="fr-F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(LORIA)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y="4265523" x="2389356"/>
              <a:ext cy="720080" cx="3672407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strike="noStrike" u="none" b="0" cap="none" baseline="0" sz="1100" lang="fr-F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WP4 KB design and implementation </a:t>
              </a:r>
            </a:p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strike="noStrike" u="none" b="0" cap="none" baseline="0" sz="1100" lang="fr-F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(Mantis)</a:t>
              </a:r>
            </a:p>
          </p:txBody>
        </p:sp>
        <p:cxnSp>
          <p:nvCxnSpPr>
            <p:cNvPr id="144" name="Shape 144"/>
            <p:cNvCxnSpPr>
              <a:stCxn id="140" idx="2"/>
              <a:endCxn id="141" idx="0"/>
            </p:cNvCxnSpPr>
            <p:nvPr/>
          </p:nvCxnSpPr>
          <p:spPr>
            <a:xfrm rot="5400000">
              <a:off y="1955462" x="3073815"/>
              <a:ext cy="2051700" cx="264600"/>
            </a:xfrm>
            <a:prstGeom prst="bentConnector3">
              <a:avLst>
                <a:gd fmla="val 50000" name="adj1"/>
              </a:avLst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45" name="Shape 145"/>
            <p:cNvCxnSpPr>
              <a:stCxn id="140" idx="2"/>
              <a:endCxn id="142" idx="0"/>
            </p:cNvCxnSpPr>
            <p:nvPr/>
          </p:nvCxnSpPr>
          <p:spPr>
            <a:xfrm rot="-5400000" flipH="1">
              <a:off y="1973912" x="5107065"/>
              <a:ext cy="2014800" cx="264600"/>
            </a:xfrm>
            <a:prstGeom prst="bentConnector3">
              <a:avLst>
                <a:gd fmla="val 50000" name="adj1"/>
              </a:avLst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46" name="Shape 146"/>
            <p:cNvCxnSpPr>
              <a:stCxn id="141" idx="2"/>
              <a:endCxn id="143" idx="0"/>
            </p:cNvCxnSpPr>
            <p:nvPr/>
          </p:nvCxnSpPr>
          <p:spPr>
            <a:xfrm rot="-5400000" flipH="1">
              <a:off y="3026924" x="2986878"/>
              <a:ext cy="2045100" cx="432000"/>
            </a:xfrm>
            <a:prstGeom prst="bentConnector3">
              <a:avLst>
                <a:gd fmla="val 50000" name="adj1"/>
              </a:avLst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47" name="Shape 147"/>
            <p:cNvCxnSpPr>
              <a:stCxn id="142" idx="2"/>
              <a:endCxn id="143" idx="0"/>
            </p:cNvCxnSpPr>
            <p:nvPr/>
          </p:nvCxnSpPr>
          <p:spPr>
            <a:xfrm rot="5400000">
              <a:off y="3038774" x="5020099"/>
              <a:ext cy="2021400" cx="432000"/>
            </a:xfrm>
            <a:prstGeom prst="bentConnector3">
              <a:avLst>
                <a:gd fmla="val 50000" name="adj1"/>
              </a:avLst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sp>
          <p:nvSpPr>
            <p:cNvPr id="148" name="Shape 148"/>
            <p:cNvSpPr/>
            <p:nvPr/>
          </p:nvSpPr>
          <p:spPr>
            <a:xfrm>
              <a:off y="5201626" x="2389356"/>
              <a:ext cy="720080" cx="3672407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strike="noStrike" u="none" b="0" cap="none" baseline="0" sz="1100" lang="fr-F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WP6.4 Integration</a:t>
              </a:r>
            </a:p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strike="noStrike" u="none" b="0" cap="none" baseline="0" sz="1100" lang="fr-F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(OBEO)</a:t>
              </a:r>
            </a:p>
          </p:txBody>
        </p:sp>
        <p:cxnSp>
          <p:nvCxnSpPr>
            <p:cNvPr id="149" name="Shape 149"/>
            <p:cNvCxnSpPr>
              <a:stCxn id="139" idx="2"/>
              <a:endCxn id="140" idx="0"/>
            </p:cNvCxnSpPr>
            <p:nvPr/>
          </p:nvCxnSpPr>
          <p:spPr>
            <a:xfrm>
              <a:off y="2033275" x="4216199"/>
              <a:ext cy="167400" cx="15600"/>
            </a:xfrm>
            <a:prstGeom prst="straightConnector1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50" name="Shape 150"/>
            <p:cNvCxnSpPr>
              <a:stCxn id="143" idx="2"/>
              <a:endCxn id="148" idx="0"/>
            </p:cNvCxnSpPr>
            <p:nvPr/>
          </p:nvCxnSpPr>
          <p:spPr>
            <a:xfrm>
              <a:off y="4985603" x="4225560"/>
              <a:ext cy="216300" cx="0"/>
            </a:xfrm>
            <a:prstGeom prst="straightConnector1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sp>
          <p:nvSpPr>
            <p:cNvPr id="151" name="Shape 151"/>
            <p:cNvSpPr/>
            <p:nvPr/>
          </p:nvSpPr>
          <p:spPr>
            <a:xfrm>
              <a:off y="6137730" x="2392766"/>
              <a:ext cy="666133" cx="3672407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strike="noStrike" u="none" b="0" cap="none" baseline="0" sz="1100" lang="fr-F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WP6.5 Evaluation</a:t>
              </a:r>
            </a:p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strike="noStrike" u="none" b="0" cap="none" baseline="0" sz="1100" lang="fr-FR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(OBEO)</a:t>
              </a:r>
            </a:p>
          </p:txBody>
        </p:sp>
        <p:cxnSp>
          <p:nvCxnSpPr>
            <p:cNvPr id="152" name="Shape 152"/>
            <p:cNvCxnSpPr>
              <a:stCxn id="148" idx="2"/>
              <a:endCxn id="151" idx="0"/>
            </p:cNvCxnSpPr>
            <p:nvPr/>
          </p:nvCxnSpPr>
          <p:spPr>
            <a:xfrm>
              <a:off y="5921706" x="4225560"/>
              <a:ext cy="216300" cx="3300"/>
            </a:xfrm>
            <a:prstGeom prst="straightConnector1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53" name="Shape 153"/>
            <p:cNvCxnSpPr>
              <a:stCxn id="151" idx="3"/>
              <a:endCxn id="139" idx="3"/>
            </p:cNvCxnSpPr>
            <p:nvPr/>
          </p:nvCxnSpPr>
          <p:spPr>
            <a:xfrm rot="10800000">
              <a:off y="1709197" x="5190074"/>
              <a:ext cy="4761600" cx="875100"/>
            </a:xfrm>
            <a:prstGeom prst="bentConnector3">
              <a:avLst>
                <a:gd fmla="val -876749" name="adj1"/>
              </a:avLst>
            </a:prstGeom>
            <a:solidFill>
              <a:schemeClr val="lt1"/>
            </a:solidFill>
            <a:ln w="9525" cap="flat">
              <a:solidFill>
                <a:srgbClr val="FF0000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sp>
          <p:nvSpPr>
            <p:cNvPr id="154" name="Shape 154"/>
            <p:cNvSpPr txBox="1"/>
            <p:nvPr/>
          </p:nvSpPr>
          <p:spPr>
            <a:xfrm>
              <a:off y="2290183" x="7289265"/>
              <a:ext cy="385992" cx="1796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trike="noStrike" u="none" b="1" cap="none" baseline="0" sz="1400" lang="fr-FR" i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? iterations</a:t>
              </a:r>
            </a:p>
          </p:txBody>
        </p:sp>
      </p:grpSp>
      <p:sp>
        <p:nvSpPr>
          <p:cNvPr id="155" name="Shape 155"/>
          <p:cNvSpPr/>
          <p:nvPr/>
        </p:nvSpPr>
        <p:spPr>
          <a:xfrm>
            <a:off y="6590292" x="198365"/>
            <a:ext cy="304699" cx="424843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200" lang="fr-FR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 with other WPs  (from FPP figure 3 - simplified)</a:t>
            </a:r>
          </a:p>
        </p:txBody>
      </p:sp>
      <p:sp>
        <p:nvSpPr>
          <p:cNvPr id="156" name="Shape 156"/>
          <p:cNvSpPr/>
          <p:nvPr/>
        </p:nvSpPr>
        <p:spPr>
          <a:xfrm>
            <a:off y="1476375" x="5418707"/>
            <a:ext cy="2534004" cx="5202494"/>
          </a:xfrm>
          <a:custGeom>
            <a:pathLst>
              <a:path w="4967966" extrusionOk="0" h="2534005">
                <a:moveTo>
                  <a:pt y="0" x="0"/>
                </a:moveTo>
                <a:lnTo>
                  <a:pt y="0" x="827994"/>
                </a:lnTo>
                <a:lnTo>
                  <a:pt y="0" x="827994"/>
                </a:lnTo>
                <a:lnTo>
                  <a:pt y="0" x="2069986"/>
                </a:lnTo>
                <a:lnTo>
                  <a:pt y="0" x="4967966"/>
                </a:lnTo>
                <a:lnTo>
                  <a:pt y="1053525" x="4967966"/>
                </a:lnTo>
                <a:lnTo>
                  <a:pt y="1053525" x="4967966"/>
                </a:lnTo>
                <a:lnTo>
                  <a:pt y="1505036" x="4967966"/>
                </a:lnTo>
                <a:lnTo>
                  <a:pt y="1806043" x="4967966"/>
                </a:lnTo>
                <a:lnTo>
                  <a:pt y="1820557" x="1402329"/>
                </a:lnTo>
                <a:lnTo>
                  <a:pt y="2534005" x="1322522"/>
                </a:lnTo>
                <a:lnTo>
                  <a:pt y="1806043" x="827994"/>
                </a:lnTo>
                <a:lnTo>
                  <a:pt y="1806043" x="0"/>
                </a:lnTo>
                <a:lnTo>
                  <a:pt y="1505036" x="0"/>
                </a:lnTo>
                <a:lnTo>
                  <a:pt y="1053525" x="0"/>
                </a:lnTo>
                <a:lnTo>
                  <a:pt y="1053525" x="0"/>
                </a:lnTo>
                <a:lnTo>
                  <a:pt y="0" x="0"/>
                </a:lnTo>
                <a:close/>
              </a:path>
            </a:pathLst>
          </a:custGeom>
          <a:solidFill>
            <a:srgbClr val="DBE2E7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600" lang="fr-F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Almost all WP1 deliverables are due very early in the project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ourier New"/>
              <a:buChar char="o"/>
            </a:pPr>
            <a:r>
              <a:rPr strike="noStrike" u="none" b="0" cap="none" baseline="0" sz="1600" lang="fr-F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 explicit iterations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ourier New"/>
              <a:buChar char="o"/>
            </a:pPr>
            <a:r>
              <a:rPr strike="noStrike" u="none" b="0" cap="none" baseline="0" sz="1600" lang="fr-F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Already 1month slippage decision : M3 –&gt; M4</a:t>
            </a:r>
          </a:p>
          <a:p>
            <a:pPr algn="l" rtl="0" lvl="0" marR="0" indent="-3429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ourier New"/>
              <a:buChar char="o"/>
            </a:pPr>
            <a:r>
              <a:rPr strike="noStrike" u="none" b="0" cap="none" baseline="0" sz="1600" lang="fr-F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Risk of  no mature descriptions or delays for delivering proper data sets</a:t>
            </a:r>
          </a:p>
          <a:p>
            <a:pPr algn="l" rtl="0" lvl="0" marR="0" indent="-2413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t/>
            </a:r>
            <a:endParaRPr strike="noStrike" u="none" b="0" cap="none" baseline="0" sz="1600" i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2413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t/>
            </a:r>
            <a:endParaRPr strike="noStrike" u="none" b="0" cap="none" baseline="0" sz="1600" i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241300" marL="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t/>
            </a:r>
            <a:endParaRPr strike="noStrike" u="none" b="0" cap="none" baseline="0" sz="1600" i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720725" x="414337"/>
            <a:ext cy="971550" cx="98647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500" lang="fr-FR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 contributors, deliverable owners /1</a:t>
            </a:r>
          </a:p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y="7129463" x="414337"/>
            <a:ext cy="236536" cx="40687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 January 2015</a:t>
            </a:r>
          </a:p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y="252412" x="414337"/>
            <a:ext cy="276224" cx="8280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ModelWriter KO preparation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y="7127875" x="4913312"/>
            <a:ext cy="238124" cx="90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165" name="Shape 165"/>
          <p:cNvGraphicFramePr/>
          <p:nvPr/>
        </p:nvGraphicFramePr>
        <p:xfrm>
          <a:off y="2197158" x="378147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{DAFA9CBA-2690-4112-8F03-E5D9E2870B10}</a:tableStyleId>
              </a:tblPr>
              <a:tblGrid>
                <a:gridCol w="2728850"/>
                <a:gridCol w="1544625"/>
                <a:gridCol w="4943550"/>
                <a:gridCol w="720075"/>
              </a:tblGrid>
              <a:tr h="15812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b="0" cap="none" baseline="0" sz="1400" lang="fr-FR"/>
                        <a:t>T1.0 - Evaluation Methods &amp; Tools 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b="1" cap="none" baseline="0" sz="1400" lang="fr-FR"/>
                        <a:t>UNIT</a:t>
                      </a:r>
                      <a:r>
                        <a:rPr strike="noStrike" u="none" b="0" cap="none" baseline="0" sz="1400" lang="fr-FR"/>
                        <a:t> + KS + Industrial UCs partners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b="0" cap="none" baseline="0" sz="1400" lang="fr-FR"/>
                        <a:t>D1.0.1 method document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b="0" cap="none" baseline="0" sz="1400" lang="fr-FR"/>
                        <a:t>M4</a:t>
                      </a:r>
                    </a:p>
                  </a:txBody>
                  <a:tcPr marR="91450" marB="45725" marT="45725" marL="91450"/>
                </a:tc>
              </a:tr>
              <a:tr h="15772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400" lang="fr-FR"/>
                        <a:t>T1.1 – Industrial UCs for Belgian Consortium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400" lang="fr-FR"/>
                        <a:t>(TBD)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trike="noStrike" u="none" cap="none" baseline="0" sz="1400"/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trike="noStrike" u="none" cap="none" baseline="0" sz="1400"/>
                    </a:p>
                  </a:txBody>
                  <a:tcPr marR="91450" marB="45725" marT="45725" marL="91450"/>
                </a:tc>
              </a:tr>
              <a:tr h="2434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400" lang="fr-FR"/>
                        <a:t>T1.2 – Industrial UCs for French Consortium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400" lang="fr-FR"/>
                        <a:t>Obeo + </a:t>
                      </a:r>
                      <a:r>
                        <a:rPr strike="noStrike" u="none" b="1" cap="none" baseline="0" sz="1400" lang="fr-FR"/>
                        <a:t>Airbus Group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400" lang="fr-FR"/>
                        <a:t>D1.2.1 Report: Industrial Use Cases for French Consortium</a:t>
                      </a:r>
                    </a:p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400" lang="fr-FR"/>
                        <a:t>D1.2.2 Data: Corpus for D1.2.1 (public part)</a:t>
                      </a:r>
                    </a:p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400" lang="fr-FR"/>
                        <a:t>D1.2.3 Data: Corpus for D1.2.1 (confidential part)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400" lang="fr-FR"/>
                        <a:t>M4</a:t>
                      </a:r>
                    </a:p>
                  </a:txBody>
                  <a:tcPr marR="91450" marB="45725" marT="45725" marL="91450"/>
                </a:tc>
              </a:tr>
              <a:tr h="1407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000" lang="fr-FR"/>
                        <a:t>T1.3 – (DELETED)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trike="noStrike" u="none" cap="none" baseline="0" sz="1000">
                        <a:solidFill>
                          <a:srgbClr val="7F7F7F"/>
                        </a:solidFill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trike="noStrike" u="none" cap="none" baseline="0" sz="1000"/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trike="noStrike" u="none" cap="none" baseline="0" sz="1000"/>
                    </a:p>
                  </a:txBody>
                  <a:tcPr marR="91450" marB="45725" marT="45725" marL="91450"/>
                </a:tc>
              </a:tr>
              <a:tr h="30652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T1.4 – Industrial UCs for Turkish Consortium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b="1" cap="none" baseline="0" sz="1400" lang="fr-FR"/>
                        <a:t>Mantis</a:t>
                      </a:r>
                      <a:r>
                        <a:rPr strike="noStrike" u="none" cap="none" baseline="0" sz="1400" lang="fr-FR"/>
                        <a:t> + UNIT + KS + HISBIM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D1.4.1 Report: Industrial Use Cases for Turkish Consortium</a:t>
                      </a:r>
                    </a:p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D1.4.2 Data: Corpus for D1.4.1 (public part)</a:t>
                      </a:r>
                    </a:p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D1.4.3 Data: Corpus for D1.4.1 (confidential part)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M4</a:t>
                      </a:r>
                    </a:p>
                  </a:txBody>
                  <a:tcPr marR="91450" marB="45725" marT="45725" marL="91450"/>
                </a:tc>
              </a:tr>
              <a:tr h="1292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000" lang="fr-FR"/>
                        <a:t>T1.5 – (DELETED)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trike="noStrike" u="none" cap="none" baseline="0" sz="1000">
                        <a:solidFill>
                          <a:srgbClr val="7F7F7F"/>
                        </a:solidFill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trike="noStrike" u="none" cap="none" baseline="0" sz="1000"/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trike="noStrike" u="none" cap="none" baseline="0" sz="1000"/>
                    </a:p>
                  </a:txBody>
                  <a:tcPr marR="91450" marB="45725" marT="45725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000" lang="fr-FR"/>
                        <a:t>T1.6 – (DELETED)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trike="noStrike" u="none" cap="none" baseline="0" sz="1000">
                        <a:solidFill>
                          <a:srgbClr val="7F7F7F"/>
                        </a:solidFill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trike="noStrike" u="none" cap="none" baseline="0" sz="1000"/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trike="noStrike" u="none" cap="none" baseline="0" sz="1000"/>
                    </a:p>
                  </a:txBody>
                  <a:tcPr marR="91450" marB="45725" marT="45725" marL="91450"/>
                </a:tc>
              </a:tr>
              <a:tr h="30652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T1.7 – Consolidated User Requirements 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strike="sngStrike" u="none" cap="none" baseline="0" sz="1400" lang="fr-FR">
                          <a:solidFill>
                            <a:srgbClr val="FF0000"/>
                          </a:solidFill>
                        </a:rPr>
                        <a:t>SA</a:t>
                      </a:r>
                      <a:r>
                        <a:rPr strike="sngStrike" u="none" cap="none" baseline="0" sz="1400" lang="fr-FR"/>
                        <a:t> </a:t>
                      </a:r>
                      <a:r>
                        <a:rPr strike="noStrike" u="none" cap="none" baseline="0" sz="1400" lang="fr-FR"/>
                        <a:t>+ Country Coordinators (Obeo, </a:t>
                      </a:r>
                      <a:r>
                        <a:rPr strike="noStrike" u="none" b="1" cap="none" baseline="0" sz="1400" lang="fr-FR"/>
                        <a:t>Mantis</a:t>
                      </a:r>
                      <a:r>
                        <a:rPr strike="noStrike" u="none" cap="none" baseline="0" sz="1400" lang="fr-FR"/>
                        <a:t>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D1.7.1 User Requirements Document (URD) </a:t>
                      </a:r>
                    </a:p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(= a common list of formal Req + initial prioritization compiled from all Industrial UCs)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M4</a:t>
                      </a:r>
                    </a:p>
                  </a:txBody>
                  <a:tcPr marR="91450" marB="45725" marT="45725" marL="91450"/>
                </a:tc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y="1044326" x="5737187"/>
            <a:ext cy="1008112" cx="4794088"/>
          </a:xfrm>
          <a:prstGeom prst="wedgeRectCallout">
            <a:avLst>
              <a:gd fmla="val -59235" name="adj1"/>
              <a:gd fmla="val 48392" name="adj2"/>
            </a:avLst>
          </a:prstGeom>
          <a:solidFill>
            <a:schemeClr val="dk2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400" lang="fr-F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Airbus Group accepts WP1 leadership but cannot fulfil all SA planned activities (cf. no additional time / budget ) – 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400" lang="fr-F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➔ Demanded action: to reallocate tasks’ responsibilities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720725" x="414337"/>
            <a:ext cy="971550" cx="98647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500" lang="fr-FR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Task contributors, deliverable owners /2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2340471" x="-1710083"/>
            <a:ext cy="4725987" cx="98647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5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74" name="Shape 174"/>
          <p:cNvSpPr txBox="1"/>
          <p:nvPr>
            <p:ph idx="10" type="dt"/>
          </p:nvPr>
        </p:nvSpPr>
        <p:spPr>
          <a:xfrm>
            <a:off y="7129463" x="414337"/>
            <a:ext cy="236536" cx="40687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 January 2015</a:t>
            </a:r>
          </a:p>
        </p:txBody>
      </p:sp>
      <p:sp>
        <p:nvSpPr>
          <p:cNvPr id="175" name="Shape 175"/>
          <p:cNvSpPr txBox="1"/>
          <p:nvPr>
            <p:ph idx="11" type="ftr"/>
          </p:nvPr>
        </p:nvSpPr>
        <p:spPr>
          <a:xfrm>
            <a:off y="252412" x="414337"/>
            <a:ext cy="276224" cx="8280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ModelWriter KO preparation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y="7127875" x="4913312"/>
            <a:ext cy="238124" cx="90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177" name="Shape 177"/>
          <p:cNvGraphicFramePr/>
          <p:nvPr/>
        </p:nvGraphicFramePr>
        <p:xfrm>
          <a:off y="1764407" x="378150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{7F3F3532-CDFC-492C-8480-7555689D1CD3}</a:tableStyleId>
              </a:tblPr>
              <a:tblGrid>
                <a:gridCol w="2162475"/>
                <a:gridCol w="2111000"/>
                <a:gridCol w="5015550"/>
                <a:gridCol w="648075"/>
              </a:tblGrid>
              <a:tr h="30652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b="0" cap="none" baseline="0" sz="1400" lang="fr-FR"/>
                        <a:t>T1.8 – User Requirements Review 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strike="sngStrike" u="none" b="0" cap="none" baseline="0" sz="1400" lang="fr-FR">
                          <a:solidFill>
                            <a:srgbClr val="FF0000"/>
                          </a:solidFill>
                        </a:rPr>
                        <a:t>SA</a:t>
                      </a:r>
                      <a:r>
                        <a:rPr strike="noStrike" u="none" b="0" cap="none" baseline="0" sz="1400" lang="fr-FR"/>
                        <a:t> + UNIT+ KS + KUL + ALL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b="0" cap="none" baseline="0" sz="1400" lang="fr-FR"/>
                        <a:t>D1.8.1 minutes of a Progress Meeting for the Industrial UCs partners to present  Use Cases, corpora material and common User Requirements Document (URD) to all the other participating project partners.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b="0" cap="none" baseline="0" sz="1400" lang="fr-FR"/>
                        <a:t>M4</a:t>
                      </a:r>
                    </a:p>
                  </a:txBody>
                  <a:tcPr marR="91450" marB="45725" marT="45725" marL="91450"/>
                </a:tc>
              </a:tr>
              <a:tr h="30652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T1.9 – Software Requirements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strike="sngStrike" u="none" cap="none" baseline="0" sz="1400" lang="fr-FR">
                          <a:solidFill>
                            <a:srgbClr val="FF0000"/>
                          </a:solidFill>
                        </a:rPr>
                        <a:t>SA</a:t>
                      </a:r>
                      <a:r>
                        <a:rPr strike="noStrike" u="none" cap="none" baseline="0" sz="1400" lang="fr-FR"/>
                        <a:t> + WP2 to WP7 leaders (Loria, UNIT, </a:t>
                      </a:r>
                      <a:r>
                        <a:rPr strike="noStrike" u="none" b="0" cap="none" baseline="0" sz="1400" lang="fr-FR">
                          <a:solidFill>
                            <a:schemeClr val="dk1"/>
                          </a:solidFill>
                        </a:rPr>
                        <a:t>OBEO</a:t>
                      </a:r>
                      <a:r>
                        <a:rPr strike="noStrike" u="none" cap="none" baseline="0" sz="1400" lang="fr-FR"/>
                        <a:t>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D1.9.1 common Software Requirements Document (SRD) derived from the previous URD will identify and prioritize the functional and non-functional requirements for the ModelWriter IDE +  traceability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M5</a:t>
                      </a:r>
                    </a:p>
                  </a:txBody>
                  <a:tcPr marR="91450" marB="45725" marT="45725" marL="91450"/>
                </a:tc>
              </a:tr>
              <a:tr h="30652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T1.10 – Software Requirements Review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strike="sngStrike" u="none" cap="none" baseline="0" sz="1400" lang="fr-FR">
                          <a:solidFill>
                            <a:srgbClr val="FF0000"/>
                          </a:solidFill>
                        </a:rPr>
                        <a:t>SA</a:t>
                      </a:r>
                      <a:r>
                        <a:rPr strike="noStrike" u="none" cap="none" baseline="0" sz="1400" lang="fr-FR"/>
                        <a:t> + </a:t>
                      </a:r>
                      <a:r>
                        <a:rPr strike="noStrike" u="none" b="0" cap="none" baseline="0" sz="1400" lang="fr-FR">
                          <a:solidFill>
                            <a:schemeClr val="dk1"/>
                          </a:solidFill>
                        </a:rPr>
                        <a:t>UNIT</a:t>
                      </a:r>
                      <a:r>
                        <a:rPr strike="noStrike" u="none" cap="none" baseline="0" sz="1400" lang="fr-FR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strike="noStrike" u="none" cap="none" baseline="0" sz="1400" lang="fr-FR"/>
                        <a:t>+ KS + KUL+ ALL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D.1.10.1 minutes of a Progress Meeting for the technology developers (WP2 to WP4 leaders) to present proposed ModelWriter platform features and non-functional requirements 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M5</a:t>
                      </a:r>
                    </a:p>
                  </a:txBody>
                  <a:tcPr marR="91450" marB="45725" marT="45725" marL="91450"/>
                </a:tc>
              </a:tr>
              <a:tr h="30652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T1.11 – Annual Product Review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ct val="25000"/>
                        <a:buFont typeface="Arial"/>
                        <a:buNone/>
                      </a:pPr>
                      <a:r>
                        <a:rPr strike="sngStrike" u="none" cap="none" baseline="0" sz="1400" lang="fr-FR">
                          <a:solidFill>
                            <a:srgbClr val="FF0000"/>
                          </a:solidFill>
                        </a:rPr>
                        <a:t>SA</a:t>
                      </a:r>
                      <a:r>
                        <a:rPr strike="noStrike" u="none" cap="none" baseline="0" sz="1400" lang="fr-FR"/>
                        <a:t> + Country Coordinators (OBEO, </a:t>
                      </a:r>
                      <a:r>
                        <a:rPr strike="noStrike" u="none" b="0" cap="none" baseline="0" sz="1400" lang="fr-FR">
                          <a:solidFill>
                            <a:schemeClr val="dk1"/>
                          </a:solidFill>
                        </a:rPr>
                        <a:t>UNIT</a:t>
                      </a:r>
                      <a:r>
                        <a:rPr strike="noStrike" u="none" cap="none" baseline="0" sz="1400" lang="fr-FR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400" lang="fr-FR"/>
                        <a:t>Before each new (±1-year long) a Product Review committee made of Country Coordinators and WP7 leader revises the features of the SRD + technical risk + URD changes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400" lang="fr-FR"/>
                        <a:t>M13</a:t>
                      </a:r>
                    </a:p>
                  </a:txBody>
                  <a:tcPr marR="91450" marB="45725" marT="45725" marL="91450"/>
                </a:tc>
              </a:tr>
              <a:tr h="30652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T1.12 – Technical Risk Assessment and Management 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400" lang="fr-FR"/>
                        <a:t>Obeo + UNIT + KS+ ALL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D1.12.1 Technical Risk Assessment Document 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400" lang="fr-FR"/>
                        <a:t>M5</a:t>
                      </a:r>
                    </a:p>
                  </a:txBody>
                  <a:tcPr marR="91450" marB="45725" marT="45725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720725" x="414337"/>
            <a:ext cy="971550" cx="98647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500" lang="fr-FR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Tools &amp; collaboration</a:t>
            </a:r>
          </a:p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y="7129463" x="414337"/>
            <a:ext cy="236536" cx="40687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 January 2015</a:t>
            </a:r>
          </a:p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y="252412" x="414337"/>
            <a:ext cy="276224" cx="8280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ModelWriter KO preparation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y="7127875" x="4913312"/>
            <a:ext cy="238124" cx="90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7" name="Shape 187"/>
          <p:cNvSpPr txBox="1"/>
          <p:nvPr/>
        </p:nvSpPr>
        <p:spPr>
          <a:xfrm>
            <a:off y="2033268" x="594172"/>
            <a:ext cy="4524957" cx="856895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572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 of working - tools</a:t>
            </a:r>
          </a:p>
          <a:p>
            <a:pPr algn="l" rtl="0" lvl="1" marR="0" indent="-285750" marL="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Airbus Group doesn’t  access GitHub</a:t>
            </a:r>
          </a:p>
          <a:p>
            <a:pPr algn="l" rtl="0" lvl="1" marR="0" indent="-285750" marL="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 how to share private data to be defined: not shared on GitHub, only public corpora can be shared</a:t>
            </a:r>
          </a:p>
          <a:p>
            <a:pPr algn="l" rtl="0" lvl="1" marR="0" indent="-171450" marL="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4572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commonalities between UCs</a:t>
            </a:r>
          </a:p>
          <a:p>
            <a:pPr algn="l" rtl="0" lvl="1" marR="0" indent="-4572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WP2 cannot handle many different needs in terms of NLP approach, we need to agree on UCs with sufficient commonalities</a:t>
            </a:r>
          </a:p>
          <a:p>
            <a:pPr algn="l" rtl="0" lvl="0" marR="0" indent="-3429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4572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startAt="3" type="arabicPeriod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common templates and data structures</a:t>
            </a:r>
          </a:p>
          <a:p>
            <a:pPr algn="l" rtl="0" lvl="1" marR="0" indent="-285750" marL="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UC template</a:t>
            </a:r>
          </a:p>
          <a:p>
            <a:pPr algn="l" rtl="0" lvl="1" marR="0" indent="-285750" marL="742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capture </a:t>
            </a:r>
          </a:p>
          <a:p>
            <a:pPr algn="l" rtl="0" lvl="2" marR="0" indent="-285750" marL="1200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req document - URD </a:t>
            </a:r>
          </a:p>
          <a:p>
            <a:pPr algn="l" rtl="0" lvl="2" marR="0" indent="-285750" marL="1200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18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req documents - Refined SRD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950160" x="5922764"/>
            <a:ext cy="1136065" cx="134644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y="4932758" x="6006616"/>
            <a:ext cy="504056" cx="2520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w="9525" cap="flat">
            <a:solidFill>
              <a:srgbClr val="00B05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5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y="6054169" x="5995880"/>
            <a:ext cy="504056" cx="2520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w="9525" cap="flat">
            <a:solidFill>
              <a:srgbClr val="00B05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5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y="6054169" x="6372814"/>
            <a:ext cy="1154161" cx="37625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5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Req will be managed online on GitHub. - - Every task leader to contribute.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5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UNIT will take charge of generatinf a req documents from the GitHHub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720725" x="414337"/>
            <a:ext cy="971550" cx="98647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500" lang="fr-FR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cases overview: FR industrial UCs</a:t>
            </a:r>
          </a:p>
        </p:txBody>
      </p:sp>
      <p:graphicFrame>
        <p:nvGraphicFramePr>
          <p:cNvPr id="197" name="Shape 197"/>
          <p:cNvGraphicFramePr/>
          <p:nvPr/>
        </p:nvGraphicFramePr>
        <p:xfrm>
          <a:off y="1404320" x="417260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{9AF14835-AD1C-4635-99A3-BEEA29FC133D}</a:tableStyleId>
              </a:tblPr>
              <a:tblGrid>
                <a:gridCol w="1181175"/>
                <a:gridCol w="3309550"/>
                <a:gridCol w="917725"/>
                <a:gridCol w="739900"/>
                <a:gridCol w="941350"/>
                <a:gridCol w="26643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b="1" cap="none" baseline="0" sz="1200" lang="fr-FR"/>
                        <a:t>ID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b="1" cap="none" baseline="0" sz="1200" lang="fr-FR"/>
                        <a:t>TITLE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b="1" cap="none" baseline="0" sz="1200" lang="fr-FR"/>
                        <a:t>Owner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b="1" cap="none" baseline="0" sz="1200" lang="fr-FR"/>
                        <a:t>Country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b="1" cap="none" baseline="0" sz="1200" lang="fr-FR"/>
                        <a:t>Status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b="1" cap="none" baseline="0" sz="1200" lang="fr-FR"/>
                        <a:t>Comments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UC-FR-01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200" lang="fr-FR"/>
                        <a:t>Synchronization between Models and Documentation</a:t>
                      </a:r>
                    </a:p>
                    <a:p>
                      <a:pPr algn="l" rtl="0" lvl="0" marR="0" indent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trike="noStrike" u="none" cap="none" baseline="0" sz="1200"/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OBEO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FR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Confirmed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Sirius software synchronization with its documentation – user guide part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86132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UC-FR-02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200" lang="fr-FR"/>
                        <a:t>Enterprise Architecture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OBEO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FR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Confirmed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SmartEA based on Sirius tool and doesn’t have a mean to edit documentation =&gt; add a synchronized editor. Based on existing project where the documentation of the EA is explains the rationale for the EA changes - -  so this will  be a model documentation edition (current case and document come from COREGI)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UC-FR-03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200" lang="fr-FR"/>
                        <a:t>Requirements Engineering with SysML Designer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OBEO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FR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DELETED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Replaced by FR-03 NEW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UC-FR-03 (NEW)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200" lang="fr-FR"/>
                        <a:t>Operational requirement document to model synchronization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AIRBUS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FR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Proposed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Still being defined- seeking for a technical contact point at Airbus + corpora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UC-FR-04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Synchronization of regulation documentation with a design rule repository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AIRBUS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FR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Confirmed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trike="noStrike" u="none" cap="none" baseline="0" sz="1200"/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UC-FR-05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200" lang="fr-FR"/>
                        <a:t>Production of a context specific design document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AIRBUS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FR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Confirmed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trike="noStrike" u="none" cap="none" baseline="0" sz="1200"/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720725" x="414337"/>
            <a:ext cy="971550" cx="98647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2500" lang="fr-FR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cases overview: TK industrial UCs</a:t>
            </a:r>
          </a:p>
        </p:txBody>
      </p:sp>
      <p:sp>
        <p:nvSpPr>
          <p:cNvPr id="204" name="Shape 204"/>
          <p:cNvSpPr txBox="1"/>
          <p:nvPr>
            <p:ph idx="10" type="dt"/>
          </p:nvPr>
        </p:nvSpPr>
        <p:spPr>
          <a:xfrm>
            <a:off y="7129463" x="414337"/>
            <a:ext cy="236536" cx="40687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 January 2015</a:t>
            </a:r>
          </a:p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y="252412" x="414337"/>
            <a:ext cy="276224" cx="8280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ModelWriter KO preparation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y="7127875" x="4913312"/>
            <a:ext cy="238124" cx="901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900" lang="fr-F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207" name="Shape 207"/>
          <p:cNvGraphicFramePr/>
          <p:nvPr/>
        </p:nvGraphicFramePr>
        <p:xfrm>
          <a:off y="1404320" x="417260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{97DF6078-2B0F-4DA1-84E5-D8EA3EC5B2F9}</a:tableStyleId>
              </a:tblPr>
              <a:tblGrid>
                <a:gridCol w="1181175"/>
                <a:gridCol w="2452125"/>
                <a:gridCol w="1296150"/>
                <a:gridCol w="720075"/>
                <a:gridCol w="1152125"/>
                <a:gridCol w="2952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ID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TITLE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Owner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Country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Status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spcAft>
                          <a:spcPts val="600"/>
                        </a:spcAft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Comments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12133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UC-TR-01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200" lang="fr-FR"/>
                        <a:t>Production of a proposal in response to an IPA Invitation To Tender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200" lang="fr-FR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HISBIM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TK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Confirmed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spcAft>
                          <a:spcPts val="600"/>
                        </a:spcAft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Quality Assurance documentation management. Product Quality Forms are in a database. They are trying to find a customer who accept that they use the Product Quality form. 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UC-TR-02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Collaborative production of a proposal for an IPA project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HISBIM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TK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Confirmed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spcAft>
                          <a:spcPts val="600"/>
                        </a:spcAft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Modeling NDA document – From a DB that contains elements of information that describe NDA, have the capability to generate the NDA documents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UC-TR-03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Generation and management of Clafer’s feature modeling documentation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UNIT + Koçsistem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TK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200" lang="fr-FR"/>
                        <a:t>Confirmed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200" lang="fr-FR"/>
                        <a:t>Still seeking ind end user to provide corpus – on going negotiation.</a:t>
                      </a:r>
                    </a:p>
                    <a:p>
                      <a:pPr algn="l" rtl="0" lvl="0" marR="0" indent="0" marL="0">
                        <a:spcBef>
                          <a:spcPts val="0"/>
                        </a:spcBef>
                        <a:spcAft>
                          <a:spcPts val="600"/>
                        </a:spcAft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Tries to synchronize requirement with feature model (for product line management context)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UC-TR-04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Generation of platform specific software documents for composite content applications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UNIT + Koçsistem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TK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Confirmed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t/>
                      </a:r>
                      <a:endParaRPr strike="noStrike" u="none" cap="none" baseline="0" sz="1200"/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UC-TR-05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Synchronous Business Process Design with Use Cases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200" lang="fr-FR"/>
                        <a:t>UNIT + Koçsistem</a:t>
                      </a:r>
                    </a:p>
                    <a:p>
                      <a:pPr algn="l" rtl="0" lvl="0" marR="0" indent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trike="noStrike" u="none" cap="none" baseline="0" sz="1200"/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TK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200" lang="fr-FR"/>
                        <a:t>Confirmed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200" lang="fr-FR"/>
                        <a:t>Still seeking ind end user to provide corpus – on going negotiation.</a:t>
                      </a:r>
                    </a:p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200" lang="fr-FR"/>
                        <a:t>The customer uses BPMN (but may want to change to </a:t>
                      </a:r>
                      <a:r>
                        <a:rPr strike="noStrike" u="none" b="0" cap="none" baseline="0" sz="1200" lang="fr-FR">
                          <a:solidFill>
                            <a:schemeClr val="dk1"/>
                          </a:solidFill>
                        </a:rPr>
                        <a:t>IDEF)</a:t>
                      </a:r>
                      <a:r>
                        <a:rPr strike="noStrike" u="none" cap="none" baseline="0" sz="1200" lang="fr-FR"/>
                        <a:t> (Turkish language)</a:t>
                      </a:r>
                    </a:p>
                    <a:p>
                      <a:pPr algn="l" rtl="0" lvl="0" marR="0" indent="0" marL="0">
                        <a:spcBef>
                          <a:spcPts val="0"/>
                        </a:spcBef>
                        <a:spcAft>
                          <a:spcPts val="600"/>
                        </a:spcAft>
                        <a:buSzPct val="25000"/>
                        <a:buNone/>
                      </a:pPr>
                      <a:r>
                        <a:rPr strike="noStrike" u="none" cap="none" baseline="0" sz="1200" lang="fr-FR"/>
                        <a:t>Another customer use UML state diagrams (English language)</a:t>
                      </a:r>
                    </a:p>
                  </a:txBody>
                  <a:tcPr marR="91450" marB="45725" marT="45725" marL="9145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  <p:sp>
        <p:nvSpPr>
          <p:cNvPr id="208" name="Shape 208"/>
          <p:cNvSpPr/>
          <p:nvPr/>
        </p:nvSpPr>
        <p:spPr>
          <a:xfrm>
            <a:off y="180231" x="5634730"/>
            <a:ext cy="1008112" cx="4794088"/>
          </a:xfrm>
          <a:prstGeom prst="wedgeRectCallout">
            <a:avLst>
              <a:gd fmla="val -59235" name="adj1"/>
              <a:gd fmla="val 48392" name="adj2"/>
            </a:avLst>
          </a:prstGeom>
          <a:solidFill>
            <a:schemeClr val="dk2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strike="noStrike" u="none" b="0" cap="none" baseline="0" sz="1200" lang="fr-FR" i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TK use case definition is still on going since the partners joined the consortium later they need a bit more time to fing technical contacts points and relevant available corpora. The table must be updated with names, and descriptions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Airbus_Group_ppt_templates_-_Pictures">
  <a:themeElements>
    <a:clrScheme name="AIRBUS">
      <a:dk1>
        <a:srgbClr val="000000"/>
      </a:dk1>
      <a:lt1>
        <a:srgbClr val="FFFFFF"/>
      </a:lt1>
      <a:dk2>
        <a:srgbClr val="E0E0DF"/>
      </a:dk2>
      <a:lt2>
        <a:srgbClr val="E0E0DF"/>
      </a:lt2>
      <a:accent1>
        <a:srgbClr val="1E3174"/>
      </a:accent1>
      <a:accent2>
        <a:srgbClr val="0D5881"/>
      </a:accent2>
      <a:accent3>
        <a:srgbClr val="5A6F83"/>
      </a:accent3>
      <a:accent4>
        <a:srgbClr val="9099A7"/>
      </a:accent4>
      <a:accent5>
        <a:srgbClr val="0085AD"/>
      </a:accent5>
      <a:accent6>
        <a:srgbClr val="9A3393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