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4" r:id="rId3"/>
    <p:sldId id="267" r:id="rId4"/>
    <p:sldId id="258" r:id="rId5"/>
    <p:sldId id="260" r:id="rId6"/>
    <p:sldId id="257" r:id="rId7"/>
    <p:sldId id="270" r:id="rId8"/>
    <p:sldId id="259" r:id="rId9"/>
    <p:sldId id="265" r:id="rId10"/>
    <p:sldId id="261" r:id="rId11"/>
    <p:sldId id="262" r:id="rId12"/>
    <p:sldId id="263" r:id="rId13"/>
    <p:sldId id="268" r:id="rId14"/>
    <p:sldId id="269" r:id="rId15"/>
    <p:sldId id="271"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99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BB3C63-124A-4901-B6DE-172A1C09CF91}" type="datetimeFigureOut">
              <a:rPr lang="en-US" smtClean="0"/>
              <a:t>12/16/2015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5861D7-78DA-4002-8A12-E2964DEEFC96}" type="slidenum">
              <a:rPr lang="en-US" smtClean="0"/>
              <a:t>‹#›</a:t>
            </a:fld>
            <a:endParaRPr lang="en-US"/>
          </a:p>
        </p:txBody>
      </p:sp>
    </p:spTree>
    <p:extLst>
      <p:ext uri="{BB962C8B-B14F-4D97-AF65-F5344CB8AC3E}">
        <p14:creationId xmlns:p14="http://schemas.microsoft.com/office/powerpoint/2010/main" val="68161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Marshal:</a:t>
            </a:r>
            <a:r>
              <a:rPr lang="en-US" baseline="0" dirty="0" smtClean="0"/>
              <a:t> Implies OCR would do it based on intelligence almost exclusively of its own derivation.</a:t>
            </a:r>
          </a:p>
          <a:p>
            <a:r>
              <a:rPr lang="en-US" baseline="0" dirty="0" smtClean="0"/>
              <a:t>Migrate: A </a:t>
            </a:r>
            <a:r>
              <a:rPr lang="en-US" baseline="0" dirty="0" err="1" smtClean="0"/>
              <a:t>datablock</a:t>
            </a:r>
            <a:r>
              <a:rPr lang="en-US" baseline="0" dirty="0" smtClean="0"/>
              <a:t> does this, or an agent does this to a </a:t>
            </a:r>
            <a:r>
              <a:rPr lang="en-US" baseline="0" dirty="0" err="1" smtClean="0"/>
              <a:t>datablock</a:t>
            </a:r>
            <a:r>
              <a:rPr lang="en-US" baseline="0" dirty="0" smtClean="0"/>
              <a:t>, but it implies it being totally imperative, not optional and strategic.</a:t>
            </a:r>
          </a:p>
          <a:p>
            <a:endParaRPr lang="en-US" dirty="0"/>
          </a:p>
        </p:txBody>
      </p:sp>
      <p:sp>
        <p:nvSpPr>
          <p:cNvPr id="4" name="Slide Number Placeholder 3"/>
          <p:cNvSpPr>
            <a:spLocks noGrp="1"/>
          </p:cNvSpPr>
          <p:nvPr>
            <p:ph type="sldNum" sz="quarter" idx="10"/>
          </p:nvPr>
        </p:nvSpPr>
        <p:spPr/>
        <p:txBody>
          <a:bodyPr/>
          <a:lstStyle/>
          <a:p>
            <a:fld id="{C35861D7-78DA-4002-8A12-E2964DEEFC96}" type="slidenum">
              <a:rPr lang="en-US" smtClean="0"/>
              <a:t>2</a:t>
            </a:fld>
            <a:endParaRPr lang="en-US"/>
          </a:p>
        </p:txBody>
      </p:sp>
    </p:spTree>
    <p:extLst>
      <p:ext uri="{BB962C8B-B14F-4D97-AF65-F5344CB8AC3E}">
        <p14:creationId xmlns:p14="http://schemas.microsoft.com/office/powerpoint/2010/main" val="2930066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DB2BBE-ADB1-4F8C-9356-8344DA2E4B65}"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156969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D05EDB-40F0-4ED1-8A21-AF34B968E518}"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97116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536AFC-16DD-4772-A4E0-D030985183AD}"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299937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0ABFC3-C060-4CBB-BF56-908592D6818E}"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420383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C23721-29CB-46F6-93FF-698D31D26806}"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41408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E69DA-B29B-4C0C-B22F-A765BE6141FF}" type="datetime1">
              <a:rPr lang="en-US" smtClean="0"/>
              <a:t>12/16/2015</a:t>
            </a:fld>
            <a:endParaRPr lang="en-US"/>
          </a:p>
        </p:txBody>
      </p:sp>
      <p:sp>
        <p:nvSpPr>
          <p:cNvPr id="6" name="Footer Placeholder 5"/>
          <p:cNvSpPr>
            <a:spLocks noGrp="1"/>
          </p:cNvSpPr>
          <p:nvPr>
            <p:ph type="ftr" sz="quarter" idx="11"/>
          </p:nvPr>
        </p:nvSpPr>
        <p:spPr/>
        <p:txBody>
          <a:bodyPr/>
          <a:lstStyle/>
          <a:p>
            <a:r>
              <a:rPr lang="en-US" smtClean="0"/>
              <a:t>Intel Confidential</a:t>
            </a:r>
            <a:endParaRPr lang="en-US"/>
          </a:p>
        </p:txBody>
      </p:sp>
      <p:sp>
        <p:nvSpPr>
          <p:cNvPr id="7" name="Slide Number Placeholder 6"/>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380034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B5A5F4-31B3-4916-9C24-2BAB75732FE3}" type="datetime1">
              <a:rPr lang="en-US" smtClean="0"/>
              <a:t>12/16/2015</a:t>
            </a:fld>
            <a:endParaRPr lang="en-US"/>
          </a:p>
        </p:txBody>
      </p:sp>
      <p:sp>
        <p:nvSpPr>
          <p:cNvPr id="8" name="Footer Placeholder 7"/>
          <p:cNvSpPr>
            <a:spLocks noGrp="1"/>
          </p:cNvSpPr>
          <p:nvPr>
            <p:ph type="ftr" sz="quarter" idx="11"/>
          </p:nvPr>
        </p:nvSpPr>
        <p:spPr/>
        <p:txBody>
          <a:bodyPr/>
          <a:lstStyle/>
          <a:p>
            <a:r>
              <a:rPr lang="en-US" smtClean="0"/>
              <a:t>Intel Confidential</a:t>
            </a:r>
            <a:endParaRPr lang="en-US"/>
          </a:p>
        </p:txBody>
      </p:sp>
      <p:sp>
        <p:nvSpPr>
          <p:cNvPr id="9" name="Slide Number Placeholder 8"/>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388670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869EB-FA2A-4C91-A71B-0C988DF22689}" type="datetime1">
              <a:rPr lang="en-US" smtClean="0"/>
              <a:t>12/16/2015</a:t>
            </a:fld>
            <a:endParaRPr lang="en-US"/>
          </a:p>
        </p:txBody>
      </p:sp>
      <p:sp>
        <p:nvSpPr>
          <p:cNvPr id="4" name="Footer Placeholder 3"/>
          <p:cNvSpPr>
            <a:spLocks noGrp="1"/>
          </p:cNvSpPr>
          <p:nvPr>
            <p:ph type="ftr" sz="quarter" idx="11"/>
          </p:nvPr>
        </p:nvSpPr>
        <p:spPr/>
        <p:txBody>
          <a:bodyPr/>
          <a:lstStyle/>
          <a:p>
            <a:r>
              <a:rPr lang="en-US" smtClean="0"/>
              <a:t>Intel Confidential</a:t>
            </a:r>
            <a:endParaRPr lang="en-US"/>
          </a:p>
        </p:txBody>
      </p:sp>
      <p:sp>
        <p:nvSpPr>
          <p:cNvPr id="5" name="Slide Number Placeholder 4"/>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390498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4E41B-BD8A-4268-BF98-B802E1BEB4A7}" type="datetime1">
              <a:rPr lang="en-US" smtClean="0"/>
              <a:t>12/16/2015</a:t>
            </a:fld>
            <a:endParaRPr lang="en-US"/>
          </a:p>
        </p:txBody>
      </p:sp>
      <p:sp>
        <p:nvSpPr>
          <p:cNvPr id="3" name="Footer Placeholder 2"/>
          <p:cNvSpPr>
            <a:spLocks noGrp="1"/>
          </p:cNvSpPr>
          <p:nvPr>
            <p:ph type="ftr" sz="quarter" idx="11"/>
          </p:nvPr>
        </p:nvSpPr>
        <p:spPr/>
        <p:txBody>
          <a:bodyPr/>
          <a:lstStyle/>
          <a:p>
            <a:r>
              <a:rPr lang="en-US" smtClean="0"/>
              <a:t>Intel Confidential</a:t>
            </a:r>
            <a:endParaRPr lang="en-US"/>
          </a:p>
        </p:txBody>
      </p:sp>
      <p:sp>
        <p:nvSpPr>
          <p:cNvPr id="4" name="Slide Number Placeholder 3"/>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271173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8F000-0050-44AF-A4D3-46ADBF6A9BAE}" type="datetime1">
              <a:rPr lang="en-US" smtClean="0"/>
              <a:t>12/16/2015</a:t>
            </a:fld>
            <a:endParaRPr lang="en-US"/>
          </a:p>
        </p:txBody>
      </p:sp>
      <p:sp>
        <p:nvSpPr>
          <p:cNvPr id="6" name="Footer Placeholder 5"/>
          <p:cNvSpPr>
            <a:spLocks noGrp="1"/>
          </p:cNvSpPr>
          <p:nvPr>
            <p:ph type="ftr" sz="quarter" idx="11"/>
          </p:nvPr>
        </p:nvSpPr>
        <p:spPr/>
        <p:txBody>
          <a:bodyPr/>
          <a:lstStyle/>
          <a:p>
            <a:r>
              <a:rPr lang="en-US" smtClean="0"/>
              <a:t>Intel Confidential</a:t>
            </a:r>
            <a:endParaRPr lang="en-US"/>
          </a:p>
        </p:txBody>
      </p:sp>
      <p:sp>
        <p:nvSpPr>
          <p:cNvPr id="7" name="Slide Number Placeholder 6"/>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338447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D933-DA70-4535-B49E-575C25214ACA}" type="datetime1">
              <a:rPr lang="en-US" smtClean="0"/>
              <a:t>12/16/2015</a:t>
            </a:fld>
            <a:endParaRPr lang="en-US"/>
          </a:p>
        </p:txBody>
      </p:sp>
      <p:sp>
        <p:nvSpPr>
          <p:cNvPr id="6" name="Footer Placeholder 5"/>
          <p:cNvSpPr>
            <a:spLocks noGrp="1"/>
          </p:cNvSpPr>
          <p:nvPr>
            <p:ph type="ftr" sz="quarter" idx="11"/>
          </p:nvPr>
        </p:nvSpPr>
        <p:spPr/>
        <p:txBody>
          <a:bodyPr/>
          <a:lstStyle/>
          <a:p>
            <a:r>
              <a:rPr lang="en-US" smtClean="0"/>
              <a:t>Intel Confidential</a:t>
            </a:r>
            <a:endParaRPr lang="en-US"/>
          </a:p>
        </p:txBody>
      </p:sp>
      <p:sp>
        <p:nvSpPr>
          <p:cNvPr id="7" name="Slide Number Placeholder 6"/>
          <p:cNvSpPr>
            <a:spLocks noGrp="1"/>
          </p:cNvSpPr>
          <p:nvPr>
            <p:ph type="sldNum" sz="quarter" idx="12"/>
          </p:nvPr>
        </p:nvSpPr>
        <p:spPr/>
        <p:txBody>
          <a:bodyPr/>
          <a:lstStyle/>
          <a:p>
            <a:fld id="{22E7BA81-3777-4D74-9EE8-3A254735651D}" type="slidenum">
              <a:rPr lang="en-US" smtClean="0"/>
              <a:t>‹#›</a:t>
            </a:fld>
            <a:endParaRPr lang="en-US"/>
          </a:p>
        </p:txBody>
      </p:sp>
    </p:spTree>
    <p:extLst>
      <p:ext uri="{BB962C8B-B14F-4D97-AF65-F5344CB8AC3E}">
        <p14:creationId xmlns:p14="http://schemas.microsoft.com/office/powerpoint/2010/main" val="154870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35634-82CF-4771-9D05-D8926A9C0A06}" type="datetime1">
              <a:rPr lang="en-US" smtClean="0"/>
              <a:t>12/16/2015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Intel Confidential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7BA81-3777-4D74-9EE8-3A254735651D}" type="slidenum">
              <a:rPr lang="en-US" smtClean="0"/>
              <a:t>‹#›</a:t>
            </a:fld>
            <a:endParaRPr lang="en-US"/>
          </a:p>
        </p:txBody>
      </p:sp>
    </p:spTree>
    <p:extLst>
      <p:ext uri="{BB962C8B-B14F-4D97-AF65-F5344CB8AC3E}">
        <p14:creationId xmlns:p14="http://schemas.microsoft.com/office/powerpoint/2010/main" val="246114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077200" cy="3785652"/>
          </a:xfrm>
          <a:prstGeom prst="rect">
            <a:avLst/>
          </a:prstGeom>
        </p:spPr>
        <p:txBody>
          <a:bodyPr wrap="square">
            <a:spAutoFit/>
          </a:bodyPr>
          <a:lstStyle/>
          <a:p>
            <a:r>
              <a:rPr lang="en-US" sz="1600" b="1" dirty="0" smtClean="0">
                <a:effectLst/>
              </a:rPr>
              <a:t>Acknowledgment:</a:t>
            </a:r>
            <a:r>
              <a:rPr lang="en-US" sz="1600" dirty="0" smtClean="0">
                <a:effectLst/>
              </a:rPr>
              <a:t> This material is based upon work supported by the Department of Energy [Office of Science] under Award Number DE-SC0008717. </a:t>
            </a:r>
          </a:p>
          <a:p>
            <a:endParaRPr lang="en-US" sz="1600" dirty="0" smtClean="0">
              <a:effectLst/>
            </a:endParaRPr>
          </a:p>
          <a:p>
            <a:r>
              <a:rPr lang="en-US" sz="1600" b="1" dirty="0" smtClean="0">
                <a:effectLst/>
              </a:rPr>
              <a:t>Disclaimer:</a:t>
            </a:r>
            <a:r>
              <a:rPr lang="en-US" sz="1600" dirty="0" smtClean="0">
                <a:effectLst/>
              </a:rPr>
              <a:t> This report was prepared as an account of work sponsored by an agency of the United States Government. Neither the United States Government nor any agency thereof, nor any of their employees, makes any warranty, express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any agency thereof. The views and opinions of authors expressed herein do not necessarily state or reflect those of the United States Government or any agency thereof. </a:t>
            </a:r>
          </a:p>
          <a:p>
            <a:endParaRPr lang="en-US" sz="1600" dirty="0"/>
          </a:p>
          <a:p>
            <a:r>
              <a:rPr lang="en-US" sz="1600" b="1" dirty="0" smtClean="0">
                <a:effectLst/>
              </a:rPr>
              <a:t>Cheese:</a:t>
            </a:r>
            <a:r>
              <a:rPr lang="en-US" sz="1600" dirty="0" smtClean="0">
                <a:effectLst/>
              </a:rPr>
              <a:t>   “</a:t>
            </a:r>
            <a:r>
              <a:rPr lang="en-US" sz="1600" dirty="0" smtClean="0"/>
              <a:t>I </a:t>
            </a:r>
            <a:r>
              <a:rPr lang="en-US" sz="1600" dirty="0"/>
              <a:t>like the posture, but not the </a:t>
            </a:r>
            <a:r>
              <a:rPr lang="en-US" sz="1600" dirty="0" smtClean="0"/>
              <a:t>yoga.”                                                         ― Roman Payne</a:t>
            </a:r>
          </a:p>
        </p:txBody>
      </p:sp>
      <p:sp>
        <p:nvSpPr>
          <p:cNvPr id="5" name="Date Placeholder 4"/>
          <p:cNvSpPr>
            <a:spLocks noGrp="1"/>
          </p:cNvSpPr>
          <p:nvPr>
            <p:ph type="dt" sz="half" idx="10"/>
          </p:nvPr>
        </p:nvSpPr>
        <p:spPr/>
        <p:txBody>
          <a:bodyPr/>
          <a:lstStyle/>
          <a:p>
            <a:fld id="{FA9CFE70-C399-4F00-AA7A-04A3126F42AE}" type="datetime1">
              <a:rPr lang="en-US" smtClean="0"/>
              <a:t>12/16/2015</a:t>
            </a:fld>
            <a:endParaRPr lang="en-US"/>
          </a:p>
        </p:txBody>
      </p:sp>
      <p:sp>
        <p:nvSpPr>
          <p:cNvPr id="6" name="Footer Placeholder 5"/>
          <p:cNvSpPr>
            <a:spLocks noGrp="1"/>
          </p:cNvSpPr>
          <p:nvPr>
            <p:ph type="ftr" sz="quarter" idx="11"/>
          </p:nvPr>
        </p:nvSpPr>
        <p:spPr/>
        <p:txBody>
          <a:bodyPr/>
          <a:lstStyle/>
          <a:p>
            <a:r>
              <a:rPr lang="en-US" smtClean="0"/>
              <a:t>Intel Confidential</a:t>
            </a:r>
            <a:endParaRPr lang="en-US"/>
          </a:p>
        </p:txBody>
      </p:sp>
      <p:sp>
        <p:nvSpPr>
          <p:cNvPr id="7" name="Slide Number Placeholder 6"/>
          <p:cNvSpPr>
            <a:spLocks noGrp="1"/>
          </p:cNvSpPr>
          <p:nvPr>
            <p:ph type="sldNum" sz="quarter" idx="12"/>
          </p:nvPr>
        </p:nvSpPr>
        <p:spPr/>
        <p:txBody>
          <a:bodyPr/>
          <a:lstStyle/>
          <a:p>
            <a:fld id="{22E7BA81-3777-4D74-9EE8-3A254735651D}" type="slidenum">
              <a:rPr lang="en-US" smtClean="0"/>
              <a:t>1</a:t>
            </a:fld>
            <a:endParaRPr lang="en-US"/>
          </a:p>
        </p:txBody>
      </p:sp>
      <p:sp>
        <p:nvSpPr>
          <p:cNvPr id="8" name="Title 1"/>
          <p:cNvSpPr txBox="1">
            <a:spLocks/>
          </p:cNvSpPr>
          <p:nvPr/>
        </p:nvSpPr>
        <p:spPr>
          <a:xfrm>
            <a:off x="457200" y="274638"/>
            <a:ext cx="8229600" cy="639762"/>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Subblock</a:t>
            </a:r>
            <a:r>
              <a:rPr lang="en-US" dirty="0" smtClean="0"/>
              <a:t> Posturing</a:t>
            </a:r>
          </a:p>
          <a:p>
            <a:r>
              <a:rPr lang="en-US" sz="1600" dirty="0" smtClean="0"/>
              <a:t>(Brian R. Nickerson)</a:t>
            </a:r>
            <a:endParaRPr lang="en-US" sz="1600" dirty="0"/>
          </a:p>
        </p:txBody>
      </p:sp>
    </p:spTree>
    <p:extLst>
      <p:ext uri="{BB962C8B-B14F-4D97-AF65-F5344CB8AC3E}">
        <p14:creationId xmlns:p14="http://schemas.microsoft.com/office/powerpoint/2010/main" val="1603545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3657600"/>
            <a:ext cx="8534400" cy="1676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2057400"/>
            <a:ext cx="8534400" cy="16002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914400"/>
            <a:ext cx="8534400" cy="1143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639762"/>
          </a:xfrm>
        </p:spPr>
        <p:txBody>
          <a:bodyPr>
            <a:normAutofit/>
          </a:bodyPr>
          <a:lstStyle/>
          <a:p>
            <a:r>
              <a:rPr lang="en-US" sz="3200" dirty="0" err="1" smtClean="0"/>
              <a:t>Subblock</a:t>
            </a:r>
            <a:r>
              <a:rPr lang="en-US" sz="3200" dirty="0" smtClean="0"/>
              <a:t> Posturing API</a:t>
            </a:r>
            <a:endParaRPr lang="en-US" sz="3200" dirty="0"/>
          </a:p>
        </p:txBody>
      </p:sp>
      <p:sp>
        <p:nvSpPr>
          <p:cNvPr id="3" name="Content Placeholder 2"/>
          <p:cNvSpPr>
            <a:spLocks noGrp="1"/>
          </p:cNvSpPr>
          <p:nvPr>
            <p:ph idx="1"/>
          </p:nvPr>
        </p:nvSpPr>
        <p:spPr>
          <a:xfrm>
            <a:off x="381000" y="685800"/>
            <a:ext cx="8458200" cy="4953000"/>
          </a:xfrm>
        </p:spPr>
        <p:txBody>
          <a:bodyPr>
            <a:noAutofit/>
          </a:bodyPr>
          <a:lstStyle/>
          <a:p>
            <a:pPr marL="0" indent="0">
              <a:buNone/>
            </a:pPr>
            <a:r>
              <a:rPr lang="en-US" sz="900" dirty="0" err="1" smtClean="0">
                <a:latin typeface="Courier New" panose="02070309020205020404" pitchFamily="49" charset="0"/>
                <a:cs typeface="Courier New" panose="02070309020205020404" pitchFamily="49" charset="0"/>
              </a:rPr>
              <a:t>typedef</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struct</a:t>
            </a:r>
            <a:r>
              <a:rPr lang="en-US" sz="900" dirty="0" smtClean="0">
                <a:latin typeface="Courier New" panose="02070309020205020404" pitchFamily="49" charset="0"/>
                <a:cs typeface="Courier New" panose="02070309020205020404" pitchFamily="49" charset="0"/>
              </a:rPr>
              <a:t> {                  // Scalar variables to pass to the 3d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posturing service.</a:t>
            </a:r>
          </a:p>
          <a:p>
            <a:pPr marL="0" indent="0">
              <a:buNone/>
            </a:pPr>
            <a:r>
              <a:rPr lang="en-US" sz="900" dirty="0" smtClean="0">
                <a:latin typeface="Courier New" panose="02070309020205020404" pitchFamily="49" charset="0"/>
                <a:cs typeface="Courier New" panose="02070309020205020404" pitchFamily="49" charset="0"/>
              </a:rPr>
              <a:t>    u64   offset;                 // Byte offset relative to backing-store </a:t>
            </a:r>
            <a:r>
              <a:rPr lang="en-US" sz="900" dirty="0" err="1" smtClean="0">
                <a:latin typeface="Courier New" panose="02070309020205020404" pitchFamily="49" charset="0"/>
                <a:cs typeface="Courier New" panose="02070309020205020404" pitchFamily="49" charset="0"/>
              </a:rPr>
              <a:t>datablock's</a:t>
            </a:r>
            <a:r>
              <a:rPr lang="en-US" sz="900" dirty="0" smtClean="0">
                <a:latin typeface="Courier New" panose="02070309020205020404" pitchFamily="49" charset="0"/>
                <a:cs typeface="Courier New" panose="02070309020205020404" pitchFamily="49" charset="0"/>
              </a:rPr>
              <a:t> starting address, to the </a:t>
            </a:r>
            <a:r>
              <a:rPr lang="en-US" sz="900" dirty="0" err="1" smtClean="0">
                <a:latin typeface="Courier New" panose="02070309020205020404" pitchFamily="49" charset="0"/>
                <a:cs typeface="Courier New" panose="02070309020205020404" pitchFamily="49" charset="0"/>
              </a:rPr>
              <a:t>subblock</a:t>
            </a:r>
            <a:endParaRPr lang="en-US" sz="900" dirty="0" smtClean="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of the workload the consumer will process. (Backing-store DB passed as dependency.)</a:t>
            </a:r>
          </a:p>
          <a:p>
            <a:pPr marL="0" indent="0">
              <a:buNone/>
            </a:pPr>
            <a:r>
              <a:rPr lang="en-US" sz="900" dirty="0" smtClean="0">
                <a:latin typeface="Courier New" panose="02070309020205020404" pitchFamily="49" charset="0"/>
                <a:cs typeface="Courier New" panose="02070309020205020404" pitchFamily="49" charset="0"/>
              </a:rPr>
              <a:t>    u64   width;                  // The number of BYTES per row in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u64   height;                 // The number of rows in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u64   depth;                  // The number of planes in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rowPitch</a:t>
            </a:r>
            <a:r>
              <a:rPr lang="en-US" sz="900" dirty="0" smtClean="0">
                <a:latin typeface="Courier New" panose="02070309020205020404" pitchFamily="49" charset="0"/>
                <a:cs typeface="Courier New" panose="02070309020205020404" pitchFamily="49" charset="0"/>
              </a:rPr>
              <a:t>;               // Distance from one row to the next (in bytes).</a:t>
            </a:r>
          </a:p>
          <a:p>
            <a:pPr marL="0" indent="0">
              <a:buNone/>
            </a:pP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planePitch</a:t>
            </a:r>
            <a:r>
              <a:rPr lang="en-US" sz="900" dirty="0" smtClean="0">
                <a:latin typeface="Courier New" panose="02070309020205020404" pitchFamily="49" charset="0"/>
                <a:cs typeface="Courier New" panose="02070309020205020404" pitchFamily="49" charset="0"/>
              </a:rPr>
              <a:t>;             // Distance from one plane to the next (in bytes).</a:t>
            </a:r>
          </a:p>
          <a:p>
            <a:pPr marL="0" indent="0">
              <a:buNone/>
            </a:pP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estConsumerCount</a:t>
            </a:r>
            <a:r>
              <a:rPr lang="en-US" sz="900" dirty="0" smtClean="0">
                <a:latin typeface="Courier New" panose="02070309020205020404" pitchFamily="49" charset="0"/>
                <a:cs typeface="Courier New" panose="02070309020205020404" pitchFamily="49" charset="0"/>
              </a:rPr>
              <a:t>;       // Estimate of how many significant (i.e. "workload processing") EDTs will utilize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the postured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If "many", OCR might posture to farther-out level, e.g.</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at unit level rather than block level, anticipating utilizing all the XE's of a </a:t>
            </a:r>
          </a:p>
          <a:p>
            <a:pPr marL="0" indent="0">
              <a:buNone/>
            </a:pPr>
            <a:r>
              <a:rPr lang="en-US" sz="900" dirty="0" smtClean="0">
                <a:latin typeface="Courier New" panose="02070309020205020404" pitchFamily="49" charset="0"/>
                <a:cs typeface="Courier New" panose="02070309020205020404" pitchFamily="49" charset="0"/>
              </a:rPr>
              <a:t>                                  // unit for workload processing, rather than just the XE's of a single block.)</a:t>
            </a:r>
          </a:p>
          <a:p>
            <a:pPr marL="0" indent="0">
              <a:buNone/>
            </a:pP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estAccessPressure</a:t>
            </a:r>
            <a:r>
              <a:rPr lang="en-US" sz="900" dirty="0" smtClean="0">
                <a:latin typeface="Courier New" panose="02070309020205020404" pitchFamily="49" charset="0"/>
                <a:cs typeface="Courier New" panose="02070309020205020404" pitchFamily="49" charset="0"/>
              </a:rPr>
              <a:t>;      // Estimated access pressure is, roughly, the number of reads and write per element,</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per workload that utilizes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It portends to whether it is worthwhile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to migrate the block.  See </a:t>
            </a:r>
            <a:r>
              <a:rPr lang="en-US" sz="900" dirty="0" err="1" smtClean="0">
                <a:latin typeface="Courier New" panose="02070309020205020404" pitchFamily="49" charset="0"/>
                <a:cs typeface="Courier New" panose="02070309020205020404" pitchFamily="49" charset="0"/>
              </a:rPr>
              <a:t>intendToWriteAny</a:t>
            </a:r>
            <a:r>
              <a:rPr lang="en-US" sz="900" dirty="0" smtClean="0">
                <a:latin typeface="Courier New" panose="02070309020205020404" pitchFamily="49" charset="0"/>
                <a:cs typeface="Courier New" panose="02070309020205020404" pitchFamily="49" charset="0"/>
              </a:rPr>
              <a:t>, below.  Also consider, OCR can compare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this value to the same in other posturing prospects, to get the most bang for the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buck as to which </a:t>
            </a:r>
            <a:r>
              <a:rPr lang="en-US" sz="900" dirty="0" err="1" smtClean="0">
                <a:latin typeface="Courier New" panose="02070309020205020404" pitchFamily="49" charset="0"/>
                <a:cs typeface="Courier New" panose="02070309020205020404" pitchFamily="49" charset="0"/>
              </a:rPr>
              <a:t>subblocks</a:t>
            </a:r>
            <a:r>
              <a:rPr lang="en-US" sz="900" dirty="0" smtClean="0">
                <a:latin typeface="Courier New" panose="02070309020205020404" pitchFamily="49" charset="0"/>
                <a:cs typeface="Courier New" panose="02070309020205020404" pitchFamily="49" charset="0"/>
              </a:rPr>
              <a:t> win the "better" memory resources.</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enum</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PosturingImperatives_t</a:t>
            </a:r>
            <a:r>
              <a:rPr lang="en-US" sz="900" dirty="0" smtClean="0">
                <a:latin typeface="Courier New" panose="02070309020205020404" pitchFamily="49" charset="0"/>
                <a:cs typeface="Courier New" panose="02070309020205020404" pitchFamily="49" charset="0"/>
              </a:rPr>
              <a:t> action; // See foil 13.</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bool</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intendToRead</a:t>
            </a:r>
            <a:r>
              <a:rPr lang="en-US" sz="900" dirty="0" smtClean="0">
                <a:latin typeface="Courier New" panose="02070309020205020404" pitchFamily="49" charset="0"/>
                <a:cs typeface="Courier New" panose="02070309020205020404" pitchFamily="49" charset="0"/>
              </a:rPr>
              <a:t>;           //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will be used as input.  If it is postured by migrating it towards the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core, OCR needs to copy it in.</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bool</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intendToWriteAny</a:t>
            </a:r>
            <a:r>
              <a:rPr lang="en-US" sz="900" dirty="0" smtClean="0">
                <a:latin typeface="Courier New" panose="02070309020205020404" pitchFamily="49" charset="0"/>
                <a:cs typeface="Courier New" panose="02070309020205020404" pitchFamily="49" charset="0"/>
              </a:rPr>
              <a:t>;       // Aside from the obvious relevance regarding copying results outward, additional</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relevance is that if this is false and </a:t>
            </a:r>
            <a:r>
              <a:rPr lang="en-US" sz="900" dirty="0" err="1" smtClean="0">
                <a:latin typeface="Courier New" panose="02070309020205020404" pitchFamily="49" charset="0"/>
                <a:cs typeface="Courier New" panose="02070309020205020404" pitchFamily="49" charset="0"/>
              </a:rPr>
              <a:t>estAccessPressure</a:t>
            </a:r>
            <a:r>
              <a:rPr lang="en-US" sz="900" dirty="0" smtClean="0">
                <a:latin typeface="Courier New" panose="02070309020205020404" pitchFamily="49" charset="0"/>
                <a:cs typeface="Courier New" panose="02070309020205020404" pitchFamily="49" charset="0"/>
              </a:rPr>
              <a:t> is large (perhaps just</a:t>
            </a:r>
          </a:p>
          <a:p>
            <a:pPr marL="0" indent="0">
              <a:buNone/>
            </a:pPr>
            <a:r>
              <a:rPr lang="en-US" sz="900" dirty="0" smtClean="0">
                <a:latin typeface="Courier New" panose="02070309020205020404" pitchFamily="49" charset="0"/>
                <a:cs typeface="Courier New" panose="02070309020205020404" pitchFamily="49" charset="0"/>
              </a:rPr>
              <a:t>                                  // more than one), OCR might choose to ignore </a:t>
            </a:r>
            <a:r>
              <a:rPr lang="en-US" sz="900" dirty="0" err="1" smtClean="0">
                <a:latin typeface="Courier New" panose="02070309020205020404" pitchFamily="49" charset="0"/>
                <a:cs typeface="Courier New" panose="02070309020205020404" pitchFamily="49" charset="0"/>
              </a:rPr>
              <a:t>estConsumerCount</a:t>
            </a:r>
            <a:r>
              <a:rPr lang="en-US" sz="900" dirty="0" smtClean="0">
                <a:latin typeface="Courier New" panose="02070309020205020404" pitchFamily="49" charset="0"/>
                <a:cs typeface="Courier New" panose="02070309020205020404" pitchFamily="49" charset="0"/>
              </a:rPr>
              <a:t>, and migrate the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in to multiple memories.  (</a:t>
            </a:r>
            <a:r>
              <a:rPr lang="en-US" sz="900" dirty="0" err="1" smtClean="0">
                <a:latin typeface="Courier New" panose="02070309020205020404" pitchFamily="49" charset="0"/>
                <a:cs typeface="Courier New" panose="02070309020205020404" pitchFamily="49" charset="0"/>
              </a:rPr>
              <a:t>e.g</a:t>
            </a:r>
            <a:r>
              <a:rPr lang="en-US" sz="900" dirty="0" smtClean="0">
                <a:latin typeface="Courier New" panose="02070309020205020404" pitchFamily="49" charset="0"/>
                <a:cs typeface="Courier New" panose="02070309020205020404" pitchFamily="49" charset="0"/>
              </a:rPr>
              <a:t>, citing the example mentioned at comment</a:t>
            </a:r>
          </a:p>
          <a:p>
            <a:pPr marL="0" indent="0">
              <a:buNone/>
            </a:pPr>
            <a:r>
              <a:rPr lang="en-US" sz="900" dirty="0" smtClean="0">
                <a:latin typeface="Courier New" panose="02070309020205020404" pitchFamily="49" charset="0"/>
                <a:cs typeface="Courier New" panose="02070309020205020404" pitchFamily="49" charset="0"/>
              </a:rPr>
              <a:t>                                  // by </a:t>
            </a:r>
            <a:r>
              <a:rPr lang="en-US" sz="900" dirty="0" err="1" smtClean="0">
                <a:latin typeface="Courier New" panose="02070309020205020404" pitchFamily="49" charset="0"/>
                <a:cs typeface="Courier New" panose="02070309020205020404" pitchFamily="49" charset="0"/>
              </a:rPr>
              <a:t>estConsumerCount</a:t>
            </a:r>
            <a:r>
              <a:rPr lang="en-US" sz="900" dirty="0" smtClean="0">
                <a:latin typeface="Courier New" panose="02070309020205020404" pitchFamily="49" charset="0"/>
                <a:cs typeface="Courier New" panose="02070309020205020404" pitchFamily="49" charset="0"/>
              </a:rPr>
              <a:t>, OCR might migrate a copy of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to all the islands </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that process workloads consuming this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bool</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reserveSpaceOnly</a:t>
            </a:r>
            <a:r>
              <a:rPr lang="en-US" sz="900" dirty="0" smtClean="0">
                <a:latin typeface="Courier New" panose="02070309020205020404" pitchFamily="49" charset="0"/>
                <a:cs typeface="Courier New" panose="02070309020205020404" pitchFamily="49" charset="0"/>
              </a:rPr>
              <a:t>;       // Set true only if ALL of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will be written, and if any of the elements are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read, they will be written first.  Saves copying the backing store to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ocrPosture3dSubblockParams_t;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endParaRPr lang="en-US" sz="9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10</a:t>
            </a:fld>
            <a:endParaRPr lang="en-US"/>
          </a:p>
        </p:txBody>
      </p:sp>
      <p:sp>
        <p:nvSpPr>
          <p:cNvPr id="8" name="Rectangle 7"/>
          <p:cNvSpPr/>
          <p:nvPr/>
        </p:nvSpPr>
        <p:spPr>
          <a:xfrm>
            <a:off x="457200" y="5562600"/>
            <a:ext cx="1600200" cy="609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Quantitative:</a:t>
            </a:r>
          </a:p>
          <a:p>
            <a:pPr algn="ctr"/>
            <a:r>
              <a:rPr lang="en-US" sz="1400" dirty="0" smtClean="0">
                <a:solidFill>
                  <a:schemeClr val="tx1"/>
                </a:solidFill>
              </a:rPr>
              <a:t>(WHAT to posture)</a:t>
            </a:r>
            <a:endParaRPr lang="en-US" sz="1400" dirty="0">
              <a:solidFill>
                <a:schemeClr val="tx1"/>
              </a:solidFill>
            </a:endParaRPr>
          </a:p>
        </p:txBody>
      </p:sp>
      <p:sp>
        <p:nvSpPr>
          <p:cNvPr id="10" name="Rectangle 9"/>
          <p:cNvSpPr/>
          <p:nvPr/>
        </p:nvSpPr>
        <p:spPr>
          <a:xfrm>
            <a:off x="2590800" y="5562600"/>
            <a:ext cx="3048000" cy="609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Qualitative:</a:t>
            </a:r>
          </a:p>
          <a:p>
            <a:pPr algn="ctr"/>
            <a:r>
              <a:rPr lang="en-US" sz="1400" dirty="0" smtClean="0">
                <a:solidFill>
                  <a:schemeClr val="tx1"/>
                </a:solidFill>
              </a:rPr>
              <a:t>(Hints to OCR, to help it decide WHERE to posture and prioritize WHEN)</a:t>
            </a:r>
            <a:endParaRPr lang="en-US" sz="1400" dirty="0">
              <a:solidFill>
                <a:schemeClr val="tx1"/>
              </a:solidFill>
            </a:endParaRPr>
          </a:p>
        </p:txBody>
      </p:sp>
      <p:sp>
        <p:nvSpPr>
          <p:cNvPr id="12" name="Rectangle 11"/>
          <p:cNvSpPr/>
          <p:nvPr/>
        </p:nvSpPr>
        <p:spPr>
          <a:xfrm>
            <a:off x="6172200" y="5562600"/>
            <a:ext cx="2819400" cy="609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Qualifiers:</a:t>
            </a:r>
          </a:p>
          <a:p>
            <a:pPr algn="ctr"/>
            <a:r>
              <a:rPr lang="en-US" sz="1400" dirty="0" smtClean="0">
                <a:solidFill>
                  <a:schemeClr val="tx1"/>
                </a:solidFill>
              </a:rPr>
              <a:t>(HOW to posture)</a:t>
            </a:r>
            <a:endParaRPr lang="en-US" sz="1400" dirty="0">
              <a:solidFill>
                <a:schemeClr val="tx1"/>
              </a:solidFill>
            </a:endParaRPr>
          </a:p>
        </p:txBody>
      </p:sp>
    </p:spTree>
    <p:extLst>
      <p:ext uri="{BB962C8B-B14F-4D97-AF65-F5344CB8AC3E}">
        <p14:creationId xmlns:p14="http://schemas.microsoft.com/office/powerpoint/2010/main" val="1909964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3200" dirty="0" err="1" smtClean="0"/>
              <a:t>Subblock</a:t>
            </a:r>
            <a:r>
              <a:rPr lang="en-US" sz="3200" dirty="0" smtClean="0"/>
              <a:t> Posturing API</a:t>
            </a:r>
            <a:endParaRPr lang="en-US" sz="3200" dirty="0"/>
          </a:p>
        </p:txBody>
      </p:sp>
      <p:sp>
        <p:nvSpPr>
          <p:cNvPr id="3" name="Content Placeholder 2"/>
          <p:cNvSpPr>
            <a:spLocks noGrp="1"/>
          </p:cNvSpPr>
          <p:nvPr>
            <p:ph idx="1"/>
          </p:nvPr>
        </p:nvSpPr>
        <p:spPr>
          <a:xfrm>
            <a:off x="304800" y="838200"/>
            <a:ext cx="8610600" cy="5181600"/>
          </a:xfrm>
        </p:spPr>
        <p:txBody>
          <a:bodyPr>
            <a:noAutofit/>
          </a:bodyPr>
          <a:lstStyle/>
          <a:p>
            <a:pPr marL="0" indent="0">
              <a:buNone/>
            </a:pPr>
            <a:r>
              <a:rPr lang="en-US" sz="900" dirty="0" err="1" smtClean="0">
                <a:latin typeface="Courier New" panose="02070309020205020404" pitchFamily="49" charset="0"/>
                <a:cs typeface="Courier New" panose="02070309020205020404" pitchFamily="49" charset="0"/>
              </a:rPr>
              <a:t>typedef</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struct</a:t>
            </a:r>
            <a:r>
              <a:rPr lang="en-US" sz="900" dirty="0" smtClean="0">
                <a:latin typeface="Courier New" panose="02070309020205020404" pitchFamily="49" charset="0"/>
                <a:cs typeface="Courier New" panose="02070309020205020404" pitchFamily="49" charset="0"/>
              </a:rPr>
              <a:t> {                      // Dependencies the 3D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posturing service needs satisfied before it can fire.</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backingStore</a:t>
            </a:r>
            <a:r>
              <a:rPr lang="en-US" sz="900" dirty="0" smtClean="0">
                <a:latin typeface="Courier New" panose="02070309020205020404" pitchFamily="49" charset="0"/>
                <a:cs typeface="Courier New" panose="02070309020205020404" pitchFamily="49" charset="0"/>
              </a:rPr>
              <a:t>;         // The </a:t>
            </a:r>
            <a:r>
              <a:rPr lang="en-US" sz="900" dirty="0" err="1" smtClean="0">
                <a:latin typeface="Courier New" panose="02070309020205020404" pitchFamily="49" charset="0"/>
                <a:cs typeface="Courier New" panose="02070309020205020404" pitchFamily="49" charset="0"/>
              </a:rPr>
              <a:t>datablock</a:t>
            </a:r>
            <a:r>
              <a:rPr lang="en-US" sz="900" dirty="0" smtClean="0">
                <a:latin typeface="Courier New" panose="02070309020205020404" pitchFamily="49" charset="0"/>
                <a:cs typeface="Courier New" panose="02070309020205020404" pitchFamily="49" charset="0"/>
              </a:rPr>
              <a:t> from which the desired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is to (potentially) be migrated</a:t>
            </a:r>
          </a:p>
          <a:p>
            <a:pPr marL="0" indent="0">
              <a:buNone/>
            </a:pPr>
            <a:r>
              <a:rPr lang="en-US" sz="900" dirty="0" smtClean="0">
                <a:latin typeface="Courier New" panose="02070309020205020404" pitchFamily="49" charset="0"/>
                <a:cs typeface="Courier New" panose="02070309020205020404" pitchFamily="49" charset="0"/>
              </a:rPr>
              <a:t>                                      // closer to the computing agent(s) that will host the EDT(s) that consume it.</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optionalTriggerEvent</a:t>
            </a:r>
            <a:r>
              <a:rPr lang="en-US" sz="900" dirty="0" smtClean="0">
                <a:latin typeface="Courier New" panose="02070309020205020404" pitchFamily="49" charset="0"/>
                <a:cs typeface="Courier New" panose="02070309020205020404" pitchFamily="49" charset="0"/>
              </a:rPr>
              <a:t>; // Optional triggering event, for instance to impose some serialization that can make</a:t>
            </a:r>
          </a:p>
          <a:p>
            <a:pPr marL="0" indent="0">
              <a:buNone/>
            </a:pPr>
            <a:r>
              <a:rPr lang="en-US" sz="900" dirty="0" smtClean="0">
                <a:latin typeface="Courier New" panose="02070309020205020404" pitchFamily="49" charset="0"/>
                <a:cs typeface="Courier New" panose="02070309020205020404" pitchFamily="49" charset="0"/>
              </a:rPr>
              <a:t>                                      // execution order more deterministic which can make debugging easier (sometimes!).</a:t>
            </a:r>
          </a:p>
          <a:p>
            <a:pPr marL="0" indent="0">
              <a:buNone/>
            </a:pPr>
            <a:r>
              <a:rPr lang="en-US" sz="900" dirty="0" smtClean="0">
                <a:latin typeface="Courier New" panose="02070309020205020404" pitchFamily="49" charset="0"/>
                <a:cs typeface="Courier New" panose="02070309020205020404" pitchFamily="49" charset="0"/>
              </a:rPr>
              <a:t>                                      // (Satisfy with NULL_GUID when not needed.)</a:t>
            </a:r>
          </a:p>
          <a:p>
            <a:pPr marL="0" indent="0">
              <a:buNone/>
            </a:pPr>
            <a:r>
              <a:rPr lang="en-US" sz="900" dirty="0" smtClean="0">
                <a:latin typeface="Courier New" panose="02070309020205020404" pitchFamily="49" charset="0"/>
                <a:cs typeface="Courier New" panose="02070309020205020404" pitchFamily="49" charset="0"/>
              </a:rPr>
              <a:t>} ocrPosture3dSubblockInwardDeps_t;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r>
              <a:rPr lang="en-US" sz="900" dirty="0" err="1" smtClean="0">
                <a:latin typeface="Courier New" panose="02070309020205020404" pitchFamily="49" charset="0"/>
                <a:cs typeface="Courier New" panose="02070309020205020404" pitchFamily="49" charset="0"/>
              </a:rPr>
              <a:t>typedef</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struct</a:t>
            </a:r>
            <a:r>
              <a:rPr lang="en-US" sz="900" dirty="0" smtClean="0">
                <a:latin typeface="Courier New" panose="02070309020205020404" pitchFamily="49" charset="0"/>
                <a:cs typeface="Courier New" panose="02070309020205020404" pitchFamily="49" charset="0"/>
              </a:rPr>
              <a:t> {                      // </a:t>
            </a:r>
            <a:r>
              <a:rPr lang="en-US" sz="900" dirty="0" err="1" smtClean="0">
                <a:latin typeface="Courier New" panose="02070309020205020404" pitchFamily="49" charset="0"/>
                <a:cs typeface="Courier New" panose="02070309020205020404" pitchFamily="49" charset="0"/>
              </a:rPr>
              <a:t>Dpendencies</a:t>
            </a:r>
            <a:r>
              <a:rPr lang="en-US" sz="900" dirty="0" smtClean="0">
                <a:latin typeface="Courier New" panose="02070309020205020404" pitchFamily="49" charset="0"/>
                <a:cs typeface="Courier New" panose="02070309020205020404" pitchFamily="49" charset="0"/>
              </a:rPr>
              <a:t> the 3D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posturing service needs satisfied before it can fire.</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postured;             // The </a:t>
            </a:r>
            <a:r>
              <a:rPr lang="en-US" sz="900" dirty="0" err="1" smtClean="0">
                <a:latin typeface="Courier New" panose="02070309020205020404" pitchFamily="49" charset="0"/>
                <a:cs typeface="Courier New" panose="02070309020205020404" pitchFamily="49" charset="0"/>
              </a:rPr>
              <a:t>datablock</a:t>
            </a:r>
            <a:r>
              <a:rPr lang="en-US" sz="900" dirty="0" smtClean="0">
                <a:latin typeface="Courier New" panose="02070309020205020404" pitchFamily="49" charset="0"/>
                <a:cs typeface="Courier New" panose="02070309020205020404" pitchFamily="49" charset="0"/>
              </a:rPr>
              <a:t> from which the desired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is to (potentially) be migrated back</a:t>
            </a:r>
          </a:p>
          <a:p>
            <a:pPr marL="0" indent="0">
              <a:buNone/>
            </a:pPr>
            <a:r>
              <a:rPr lang="en-US" sz="900" dirty="0" smtClean="0">
                <a:latin typeface="Courier New" panose="02070309020205020404" pitchFamily="49" charset="0"/>
                <a:cs typeface="Courier New" panose="02070309020205020404" pitchFamily="49" charset="0"/>
              </a:rPr>
              <a:t>                                      // out to the backing store. (If NULL_GUID, there is no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to move back.)</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backingStore</a:t>
            </a:r>
            <a:r>
              <a:rPr lang="en-US" sz="900" dirty="0" smtClean="0">
                <a:latin typeface="Courier New" panose="02070309020205020404" pitchFamily="49" charset="0"/>
                <a:cs typeface="Courier New" panose="02070309020205020404" pitchFamily="49" charset="0"/>
              </a:rPr>
              <a:t>;         // The </a:t>
            </a:r>
            <a:r>
              <a:rPr lang="en-US" sz="900" dirty="0" err="1" smtClean="0">
                <a:latin typeface="Courier New" panose="02070309020205020404" pitchFamily="49" charset="0"/>
                <a:cs typeface="Courier New" panose="02070309020205020404" pitchFamily="49" charset="0"/>
              </a:rPr>
              <a:t>datablock</a:t>
            </a:r>
            <a:r>
              <a:rPr lang="en-US" sz="900" dirty="0" smtClean="0">
                <a:latin typeface="Courier New" panose="02070309020205020404" pitchFamily="49" charset="0"/>
                <a:cs typeface="Courier New" panose="02070309020205020404" pitchFamily="49" charset="0"/>
              </a:rPr>
              <a:t> to which the desired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is to be migrated back out.</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doneWithPosturedDb</a:t>
            </a:r>
            <a:r>
              <a:rPr lang="en-US" sz="900" dirty="0" smtClean="0">
                <a:latin typeface="Courier New" panose="02070309020205020404" pitchFamily="49" charset="0"/>
                <a:cs typeface="Courier New" panose="02070309020205020404" pitchFamily="49" charset="0"/>
              </a:rPr>
              <a:t>;   // Trigger event, telling outward-migration EDT that the </a:t>
            </a:r>
            <a:r>
              <a:rPr lang="en-US" sz="900" dirty="0" err="1" smtClean="0">
                <a:latin typeface="Courier New" panose="02070309020205020404" pitchFamily="49" charset="0"/>
                <a:cs typeface="Courier New" panose="02070309020205020404" pitchFamily="49" charset="0"/>
              </a:rPr>
              <a:t>datablock</a:t>
            </a:r>
            <a:r>
              <a:rPr lang="en-US" sz="900" dirty="0" smtClean="0">
                <a:latin typeface="Courier New" panose="02070309020205020404" pitchFamily="49" charset="0"/>
                <a:cs typeface="Courier New" panose="02070309020205020404" pitchFamily="49" charset="0"/>
              </a:rPr>
              <a:t> containing the </a:t>
            </a:r>
          </a:p>
          <a:p>
            <a:pPr marL="0" indent="0">
              <a:buNone/>
            </a:pPr>
            <a:r>
              <a:rPr lang="en-US" sz="900" dirty="0" smtClean="0">
                <a:latin typeface="Courier New" panose="02070309020205020404" pitchFamily="49" charset="0"/>
                <a:cs typeface="Courier New" panose="02070309020205020404" pitchFamily="49" charset="0"/>
              </a:rPr>
              <a:t>                                      // migrated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should now be postured back to the backing store.</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optionalTriggerEvent</a:t>
            </a:r>
            <a:r>
              <a:rPr lang="en-US" sz="900" dirty="0" smtClean="0">
                <a:latin typeface="Courier New" panose="02070309020205020404" pitchFamily="49" charset="0"/>
                <a:cs typeface="Courier New" panose="02070309020205020404" pitchFamily="49" charset="0"/>
              </a:rPr>
              <a:t>; // Optional triggering event, for instance to impose some serialization that can make</a:t>
            </a:r>
          </a:p>
          <a:p>
            <a:pPr marL="0" indent="0">
              <a:buNone/>
            </a:pPr>
            <a:r>
              <a:rPr lang="en-US" sz="900" dirty="0" smtClean="0">
                <a:latin typeface="Courier New" panose="02070309020205020404" pitchFamily="49" charset="0"/>
                <a:cs typeface="Courier New" panose="02070309020205020404" pitchFamily="49" charset="0"/>
              </a:rPr>
              <a:t>                                      // execution order more deterministic which can make debugging easier (sometimes!).</a:t>
            </a:r>
          </a:p>
          <a:p>
            <a:pPr marL="0" indent="0">
              <a:buNone/>
            </a:pPr>
            <a:r>
              <a:rPr lang="en-US" sz="900" dirty="0" smtClean="0">
                <a:latin typeface="Courier New" panose="02070309020205020404" pitchFamily="49" charset="0"/>
                <a:cs typeface="Courier New" panose="02070309020205020404" pitchFamily="49" charset="0"/>
              </a:rPr>
              <a:t>                                      // (Satisfy with NULL_GUID when not needed.)} ocrPosture3dSubblockOutwardDeps_t;</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ocrPosture3dSubblockOutwardDeps_t</a:t>
            </a:r>
            <a:r>
              <a:rPr lang="en-US" sz="900" dirty="0">
                <a:latin typeface="Courier New" panose="02070309020205020404" pitchFamily="49" charset="0"/>
                <a:cs typeface="Courier New" panose="02070309020205020404" pitchFamily="49" charset="0"/>
              </a:rPr>
              <a: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r>
              <a:rPr lang="en-US" sz="900" dirty="0" err="1" smtClean="0">
                <a:latin typeface="Courier New" panose="02070309020205020404" pitchFamily="49" charset="0"/>
                <a:cs typeface="Courier New" panose="02070309020205020404" pitchFamily="49" charset="0"/>
              </a:rPr>
              <a:t>ocrGuid_t</a:t>
            </a:r>
            <a:r>
              <a:rPr lang="en-US" sz="900" dirty="0" smtClean="0">
                <a:latin typeface="Courier New" panose="02070309020205020404" pitchFamily="49" charset="0"/>
                <a:cs typeface="Courier New" panose="02070309020205020404" pitchFamily="49" charset="0"/>
              </a:rPr>
              <a:t> ocrPosture3dSubblockInwardTask (   // This "</a:t>
            </a:r>
            <a:r>
              <a:rPr lang="en-US" sz="900" dirty="0" err="1" smtClean="0">
                <a:latin typeface="Courier New" panose="02070309020205020404" pitchFamily="49" charset="0"/>
                <a:cs typeface="Courier New" panose="02070309020205020404" pitchFamily="49" charset="0"/>
              </a:rPr>
              <a:t>serivce</a:t>
            </a:r>
            <a:r>
              <a:rPr lang="en-US" sz="900" dirty="0" smtClean="0">
                <a:latin typeface="Courier New" panose="02070309020205020404" pitchFamily="49" charset="0"/>
                <a:cs typeface="Courier New" panose="02070309020205020404" pitchFamily="49" charset="0"/>
              </a:rPr>
              <a:t>" EDT is likely to become an OCR primitive, that will </a:t>
            </a:r>
          </a:p>
          <a:p>
            <a:pPr marL="0" indent="0">
              <a:buNone/>
            </a:pPr>
            <a:r>
              <a:rPr lang="en-US" sz="900" dirty="0" smtClean="0">
                <a:latin typeface="Courier New" panose="02070309020205020404" pitchFamily="49" charset="0"/>
                <a:cs typeface="Courier New" panose="02070309020205020404" pitchFamily="49" charset="0"/>
              </a:rPr>
              <a:t>                                             // “posture" (i.e. ***POTENTIALLY*** migrate) a 3D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 Returns GUID of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DB if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is migrated, NULL_GUID otherwise.</a:t>
            </a:r>
          </a:p>
          <a:p>
            <a:pPr marL="0" indent="0">
              <a:buNone/>
            </a:pPr>
            <a:r>
              <a:rPr lang="en-US" sz="900" dirty="0" smtClean="0">
                <a:latin typeface="Courier New" panose="02070309020205020404" pitchFamily="49" charset="0"/>
                <a:cs typeface="Courier New" panose="02070309020205020404" pitchFamily="49" charset="0"/>
              </a:rPr>
              <a:t>    u32 </a:t>
            </a:r>
            <a:r>
              <a:rPr lang="en-US" sz="900" dirty="0" err="1" smtClean="0">
                <a:latin typeface="Courier New" panose="02070309020205020404" pitchFamily="49" charset="0"/>
                <a:cs typeface="Courier New" panose="02070309020205020404" pitchFamily="49" charset="0"/>
              </a:rPr>
              <a:t>paramc</a:t>
            </a: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paramv</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u32 </a:t>
            </a:r>
            <a:r>
              <a:rPr lang="en-US" sz="900" dirty="0" err="1" smtClean="0">
                <a:latin typeface="Courier New" panose="02070309020205020404" pitchFamily="49" charset="0"/>
                <a:cs typeface="Courier New" panose="02070309020205020404" pitchFamily="49" charset="0"/>
              </a:rPr>
              <a:t>depc</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depv</a:t>
            </a:r>
            <a:r>
              <a:rPr lang="en-US" sz="900" dirty="0" smtClean="0">
                <a:latin typeface="Courier New" panose="02070309020205020404" pitchFamily="49" charset="0"/>
                <a:cs typeface="Courier New" panose="02070309020205020404" pitchFamily="49" charset="0"/>
              </a:rPr>
              <a: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r>
              <a:rPr lang="en-US" sz="900" dirty="0" err="1" smtClean="0">
                <a:latin typeface="Courier New" panose="02070309020205020404" pitchFamily="49" charset="0"/>
                <a:cs typeface="Courier New" panose="02070309020205020404" pitchFamily="49" charset="0"/>
              </a:rPr>
              <a:t>ocrGuid_t</a:t>
            </a:r>
            <a:r>
              <a:rPr lang="en-US" sz="900" dirty="0" smtClean="0">
                <a:latin typeface="Courier New" panose="02070309020205020404" pitchFamily="49" charset="0"/>
                <a:cs typeface="Courier New" panose="02070309020205020404" pitchFamily="49" charset="0"/>
              </a:rPr>
              <a:t> ocrPosture3dSubblockOutwardTask (  // This "</a:t>
            </a:r>
            <a:r>
              <a:rPr lang="en-US" sz="900" dirty="0" err="1" smtClean="0">
                <a:latin typeface="Courier New" panose="02070309020205020404" pitchFamily="49" charset="0"/>
                <a:cs typeface="Courier New" panose="02070309020205020404" pitchFamily="49" charset="0"/>
              </a:rPr>
              <a:t>serivce</a:t>
            </a:r>
            <a:r>
              <a:rPr lang="en-US" sz="900" dirty="0" smtClean="0">
                <a:latin typeface="Courier New" panose="02070309020205020404" pitchFamily="49" charset="0"/>
                <a:cs typeface="Courier New" panose="02070309020205020404" pitchFamily="49" charset="0"/>
              </a:rPr>
              <a:t>" EDT is likely to become an OCR primitive, that will “de-</a:t>
            </a:r>
          </a:p>
          <a:p>
            <a:pPr marL="0" indent="0">
              <a:buNone/>
            </a:pPr>
            <a:r>
              <a:rPr lang="en-US" sz="900" dirty="0" smtClean="0">
                <a:latin typeface="Courier New" panose="02070309020205020404" pitchFamily="49" charset="0"/>
                <a:cs typeface="Courier New" panose="02070309020205020404" pitchFamily="49" charset="0"/>
              </a:rPr>
              <a:t>                                             // posture" a previously inwardly-migrated postured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Does nothing</a:t>
            </a:r>
          </a:p>
          <a:p>
            <a:pPr marL="0" indent="0">
              <a:buNone/>
            </a:pPr>
            <a:r>
              <a:rPr lang="en-US" sz="900" dirty="0" smtClean="0">
                <a:latin typeface="Courier New" panose="02070309020205020404" pitchFamily="49" charset="0"/>
                <a:cs typeface="Courier New" panose="02070309020205020404" pitchFamily="49" charset="0"/>
              </a:rPr>
              <a:t>                                             // if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to migrate is NULL_GUID (meaning it wasn’t migrated outward).</a:t>
            </a:r>
          </a:p>
          <a:p>
            <a:pPr marL="0" indent="0">
              <a:buNone/>
            </a:pPr>
            <a:r>
              <a:rPr lang="en-US" sz="900" dirty="0" smtClean="0">
                <a:latin typeface="Courier New" panose="02070309020205020404" pitchFamily="49" charset="0"/>
                <a:cs typeface="Courier New" panose="02070309020205020404" pitchFamily="49" charset="0"/>
              </a:rPr>
              <a:t>    u32 </a:t>
            </a:r>
            <a:r>
              <a:rPr lang="en-US" sz="900" dirty="0" err="1" smtClean="0">
                <a:latin typeface="Courier New" panose="02070309020205020404" pitchFamily="49" charset="0"/>
                <a:cs typeface="Courier New" panose="02070309020205020404" pitchFamily="49" charset="0"/>
              </a:rPr>
              <a:t>paramc</a:t>
            </a: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paramv</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u32 </a:t>
            </a:r>
            <a:r>
              <a:rPr lang="en-US" sz="900" dirty="0" err="1" smtClean="0">
                <a:latin typeface="Courier New" panose="02070309020205020404" pitchFamily="49" charset="0"/>
                <a:cs typeface="Courier New" panose="02070309020205020404" pitchFamily="49" charset="0"/>
              </a:rPr>
              <a:t>depc</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ocrEdtDep_t</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depv</a:t>
            </a:r>
            <a:r>
              <a:rPr lang="en-US" sz="900" dirty="0" smtClean="0">
                <a:latin typeface="Courier New" panose="02070309020205020404" pitchFamily="49" charset="0"/>
                <a:cs typeface="Courier New" panose="02070309020205020404" pitchFamily="49" charset="0"/>
              </a:rPr>
              <a: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endParaRPr lang="en-US" sz="9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11</a:t>
            </a:fld>
            <a:endParaRPr lang="en-US"/>
          </a:p>
        </p:txBody>
      </p:sp>
    </p:spTree>
    <p:extLst>
      <p:ext uri="{BB962C8B-B14F-4D97-AF65-F5344CB8AC3E}">
        <p14:creationId xmlns:p14="http://schemas.microsoft.com/office/powerpoint/2010/main" val="36409428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3200" dirty="0" err="1" smtClean="0"/>
              <a:t>Subblock</a:t>
            </a:r>
            <a:r>
              <a:rPr lang="en-US" sz="3200" dirty="0" smtClean="0"/>
              <a:t> Posturing API</a:t>
            </a:r>
            <a:endParaRPr lang="en-US" sz="3200" dirty="0"/>
          </a:p>
        </p:txBody>
      </p:sp>
      <p:sp>
        <p:nvSpPr>
          <p:cNvPr id="3" name="Content Placeholder 2"/>
          <p:cNvSpPr>
            <a:spLocks noGrp="1"/>
          </p:cNvSpPr>
          <p:nvPr>
            <p:ph idx="1"/>
          </p:nvPr>
        </p:nvSpPr>
        <p:spPr>
          <a:xfrm>
            <a:off x="304800" y="838200"/>
            <a:ext cx="8610600" cy="5181600"/>
          </a:xfrm>
        </p:spPr>
        <p:txBody>
          <a:bodyPr>
            <a:noAutofit/>
          </a:bodyPr>
          <a:lstStyle/>
          <a:p>
            <a:r>
              <a:rPr lang="en-US" sz="1400" dirty="0" smtClean="0">
                <a:cs typeface="Courier New" panose="02070309020205020404" pitchFamily="49" charset="0"/>
              </a:rPr>
              <a:t>ocrPosture3dSubblockInwardTask </a:t>
            </a:r>
          </a:p>
          <a:p>
            <a:pPr lvl="1"/>
            <a:r>
              <a:rPr lang="en-US" sz="1400" dirty="0" smtClean="0">
                <a:cs typeface="Courier New" panose="02070309020205020404" pitchFamily="49" charset="0"/>
              </a:rPr>
              <a:t>Presently looks like any other EDT, but …</a:t>
            </a:r>
          </a:p>
          <a:p>
            <a:pPr lvl="1"/>
            <a:r>
              <a:rPr lang="en-US" sz="1400" dirty="0" smtClean="0">
                <a:cs typeface="Courier New" panose="02070309020205020404" pitchFamily="49" charset="0"/>
              </a:rPr>
              <a:t>Destined to become an OCR primitive that …</a:t>
            </a:r>
          </a:p>
          <a:p>
            <a:pPr lvl="1"/>
            <a:r>
              <a:rPr lang="en-US" sz="1400" smtClean="0">
                <a:cs typeface="Courier New" panose="02070309020205020404" pitchFamily="49" charset="0"/>
              </a:rPr>
              <a:t>Uses </a:t>
            </a:r>
            <a:r>
              <a:rPr lang="en-US" sz="1400" dirty="0" smtClean="0">
                <a:cs typeface="Courier New" panose="02070309020205020404" pitchFamily="49" charset="0"/>
              </a:rPr>
              <a:t>scheduling “magic” to decide when a “postured” </a:t>
            </a:r>
            <a:r>
              <a:rPr lang="en-US" sz="1400" dirty="0" err="1" smtClean="0">
                <a:cs typeface="Courier New" panose="02070309020205020404" pitchFamily="49" charset="0"/>
              </a:rPr>
              <a:t>datablock</a:t>
            </a:r>
            <a:r>
              <a:rPr lang="en-US" sz="1400" dirty="0" smtClean="0">
                <a:cs typeface="Courier New" panose="02070309020205020404" pitchFamily="49" charset="0"/>
              </a:rPr>
              <a:t> should or should NOT be migrated</a:t>
            </a:r>
            <a:r>
              <a:rPr lang="en-US" sz="1400" dirty="0" smtClean="0">
                <a:cs typeface="Courier New" panose="02070309020205020404" pitchFamily="49" charset="0"/>
              </a:rPr>
              <a:t>.</a:t>
            </a:r>
          </a:p>
          <a:p>
            <a:pPr lvl="1"/>
            <a:r>
              <a:rPr lang="en-US" sz="1400" dirty="0" smtClean="0">
                <a:cs typeface="Courier New" panose="02070309020205020404" pitchFamily="49" charset="0"/>
              </a:rPr>
              <a:t>Instantiated as a “Finish” EDT.</a:t>
            </a:r>
            <a:endParaRPr lang="en-US" sz="1400" dirty="0" smtClean="0">
              <a:cs typeface="Courier New" panose="02070309020205020404" pitchFamily="49" charset="0"/>
            </a:endParaRPr>
          </a:p>
          <a:p>
            <a:pPr lvl="1"/>
            <a:r>
              <a:rPr lang="en-US" sz="1400" dirty="0" smtClean="0">
                <a:cs typeface="Courier New" panose="02070309020205020404" pitchFamily="49" charset="0"/>
              </a:rPr>
              <a:t>Returns GUID of either the backing-store </a:t>
            </a:r>
            <a:r>
              <a:rPr lang="en-US" sz="1400" dirty="0" err="1" smtClean="0">
                <a:cs typeface="Courier New" panose="02070309020205020404" pitchFamily="49" charset="0"/>
              </a:rPr>
              <a:t>datablock</a:t>
            </a:r>
            <a:r>
              <a:rPr lang="en-US" sz="1400" dirty="0" smtClean="0">
                <a:cs typeface="Courier New" panose="02070309020205020404" pitchFamily="49" charset="0"/>
              </a:rPr>
              <a:t> (if migration NOT done) or of the migrated </a:t>
            </a:r>
            <a:r>
              <a:rPr lang="en-US" sz="1400" dirty="0" err="1" smtClean="0">
                <a:cs typeface="Courier New" panose="02070309020205020404" pitchFamily="49" charset="0"/>
              </a:rPr>
              <a:t>subblock</a:t>
            </a:r>
            <a:r>
              <a:rPr lang="en-US" sz="1400" dirty="0" smtClean="0">
                <a:cs typeface="Courier New" panose="02070309020205020404" pitchFamily="49" charset="0"/>
              </a:rPr>
              <a:t>.</a:t>
            </a:r>
            <a:endParaRPr lang="en-US" sz="1400" dirty="0" smtClean="0">
              <a:cs typeface="Courier New" panose="02070309020205020404" pitchFamily="49" charset="0"/>
            </a:endParaRPr>
          </a:p>
          <a:p>
            <a:pPr marL="0" indent="0">
              <a:buNone/>
            </a:pPr>
            <a:endParaRPr lang="en-US" sz="1400" dirty="0" smtClean="0">
              <a:cs typeface="Courier New" panose="02070309020205020404" pitchFamily="49" charset="0"/>
            </a:endParaRPr>
          </a:p>
          <a:p>
            <a:r>
              <a:rPr lang="en-US" sz="1400" dirty="0" smtClean="0">
                <a:cs typeface="Courier New" panose="02070309020205020404" pitchFamily="49" charset="0"/>
              </a:rPr>
              <a:t>ocrPosture3dSubblockOutwardTask </a:t>
            </a:r>
          </a:p>
          <a:p>
            <a:pPr lvl="1"/>
            <a:r>
              <a:rPr lang="en-US" sz="1400" dirty="0" smtClean="0">
                <a:cs typeface="Courier New" panose="02070309020205020404" pitchFamily="49" charset="0"/>
              </a:rPr>
              <a:t>Presently looks like any other EDT, but …</a:t>
            </a:r>
          </a:p>
          <a:p>
            <a:pPr lvl="1"/>
            <a:r>
              <a:rPr lang="en-US" sz="1400" dirty="0" smtClean="0">
                <a:cs typeface="Courier New" panose="02070309020205020404" pitchFamily="49" charset="0"/>
              </a:rPr>
              <a:t>Destined to become an OCR primitive as well, and …</a:t>
            </a:r>
          </a:p>
          <a:p>
            <a:pPr lvl="1"/>
            <a:r>
              <a:rPr lang="en-US" sz="1400" dirty="0">
                <a:cs typeface="Courier New" panose="02070309020205020404" pitchFamily="49" charset="0"/>
              </a:rPr>
              <a:t>I</a:t>
            </a:r>
            <a:r>
              <a:rPr lang="en-US" sz="1400" dirty="0" smtClean="0">
                <a:cs typeface="Courier New" panose="02070309020205020404" pitchFamily="49" charset="0"/>
              </a:rPr>
              <a:t>ts job (not depicted in earlier animations) is to return modified </a:t>
            </a:r>
            <a:r>
              <a:rPr lang="en-US" sz="1400" dirty="0" err="1" smtClean="0">
                <a:cs typeface="Courier New" panose="02070309020205020404" pitchFamily="49" charset="0"/>
              </a:rPr>
              <a:t>subblocks</a:t>
            </a:r>
            <a:r>
              <a:rPr lang="en-US" sz="1400" dirty="0" smtClean="0">
                <a:cs typeface="Courier New" panose="02070309020205020404" pitchFamily="49" charset="0"/>
              </a:rPr>
              <a:t> to backing-store </a:t>
            </a:r>
            <a:r>
              <a:rPr lang="en-US" sz="1400" dirty="0" err="1" smtClean="0">
                <a:cs typeface="Courier New" panose="02070309020205020404" pitchFamily="49" charset="0"/>
              </a:rPr>
              <a:t>datablocks</a:t>
            </a:r>
            <a:r>
              <a:rPr lang="en-US" sz="1400" dirty="0" smtClean="0">
                <a:cs typeface="Courier New" panose="02070309020205020404" pitchFamily="49" charset="0"/>
              </a:rPr>
              <a:t>,</a:t>
            </a:r>
          </a:p>
          <a:p>
            <a:pPr lvl="1"/>
            <a:r>
              <a:rPr lang="en-US" sz="1400" dirty="0" smtClean="0">
                <a:cs typeface="Courier New" panose="02070309020205020404" pitchFamily="49" charset="0"/>
              </a:rPr>
              <a:t>And free up the </a:t>
            </a:r>
            <a:r>
              <a:rPr lang="en-US" sz="1400" dirty="0" err="1" smtClean="0">
                <a:cs typeface="Courier New" panose="02070309020205020404" pitchFamily="49" charset="0"/>
              </a:rPr>
              <a:t>subblock</a:t>
            </a:r>
            <a:r>
              <a:rPr lang="en-US" sz="1400" dirty="0" smtClean="0">
                <a:cs typeface="Courier New" panose="02070309020205020404" pitchFamily="49" charset="0"/>
              </a:rPr>
              <a:t> </a:t>
            </a:r>
            <a:r>
              <a:rPr lang="en-US" sz="1400" dirty="0" err="1" smtClean="0">
                <a:cs typeface="Courier New" panose="02070309020205020404" pitchFamily="49" charset="0"/>
              </a:rPr>
              <a:t>datablocks</a:t>
            </a:r>
            <a:r>
              <a:rPr lang="en-US" sz="1400" dirty="0" smtClean="0">
                <a:cs typeface="Courier New" panose="02070309020205020404" pitchFamily="49" charset="0"/>
              </a:rPr>
              <a:t>.</a:t>
            </a:r>
          </a:p>
          <a:p>
            <a:pPr marL="0" indent="0">
              <a:buNone/>
            </a:pPr>
            <a:endParaRPr lang="en-US" sz="1400" dirty="0" smtClean="0">
              <a:cs typeface="Courier New" panose="02070309020205020404" pitchFamily="49" charset="0"/>
            </a:endParaRPr>
          </a:p>
          <a:p>
            <a:r>
              <a:rPr lang="en-US" sz="1400" dirty="0" smtClean="0">
                <a:cs typeface="Courier New" panose="02070309020205020404" pitchFamily="49" charset="0"/>
              </a:rPr>
              <a:t>When OCR decides to migrate, it will also configure and fire DMAs to initialize input </a:t>
            </a:r>
            <a:r>
              <a:rPr lang="en-US" sz="1400" dirty="0" err="1" smtClean="0">
                <a:cs typeface="Courier New" panose="02070309020205020404" pitchFamily="49" charset="0"/>
              </a:rPr>
              <a:t>subblocks</a:t>
            </a:r>
            <a:r>
              <a:rPr lang="en-US" sz="1400" dirty="0" smtClean="0">
                <a:cs typeface="Courier New" panose="02070309020205020404" pitchFamily="49" charset="0"/>
              </a:rPr>
              <a:t>, and the …</a:t>
            </a:r>
            <a:r>
              <a:rPr lang="en-US" sz="1400" dirty="0" err="1" smtClean="0">
                <a:cs typeface="Courier New" panose="02070309020205020404" pitchFamily="49" charset="0"/>
              </a:rPr>
              <a:t>OutwardTask</a:t>
            </a:r>
            <a:r>
              <a:rPr lang="en-US" sz="1400" dirty="0" smtClean="0">
                <a:cs typeface="Courier New" panose="02070309020205020404" pitchFamily="49" charset="0"/>
              </a:rPr>
              <a:t> will do the DMAs that will copy them back out.</a:t>
            </a:r>
          </a:p>
          <a:p>
            <a:pPr marL="0" indent="0">
              <a:buNone/>
            </a:pPr>
            <a:endParaRPr lang="en-US" sz="1400" dirty="0" smtClean="0">
              <a:cs typeface="Courier New" panose="02070309020205020404" pitchFamily="49" charset="0"/>
            </a:endParaRPr>
          </a:p>
          <a:p>
            <a:r>
              <a:rPr lang="en-US" sz="1400" dirty="0" smtClean="0">
                <a:cs typeface="Courier New" panose="02070309020205020404" pitchFamily="49" charset="0"/>
              </a:rPr>
              <a:t>DGEMM already demonstrates this facility.</a:t>
            </a:r>
          </a:p>
          <a:p>
            <a:pPr lvl="1"/>
            <a:r>
              <a:rPr lang="en-US" sz="1400" dirty="0" smtClean="0">
                <a:cs typeface="Courier New" panose="02070309020205020404" pitchFamily="49" charset="0"/>
              </a:rPr>
              <a:t>Works great!</a:t>
            </a:r>
          </a:p>
          <a:p>
            <a:pPr lvl="1"/>
            <a:r>
              <a:rPr lang="en-US" sz="1400" dirty="0" smtClean="0">
                <a:cs typeface="Courier New" panose="02070309020205020404" pitchFamily="49" charset="0"/>
              </a:rPr>
              <a:t>The tasks destined to become OCR primitives  are stub code that imitate what OCR would do – except that the “magic” decisions of whether or not to migrate the </a:t>
            </a:r>
            <a:r>
              <a:rPr lang="en-US" sz="1400" dirty="0" err="1" smtClean="0">
                <a:cs typeface="Courier New" panose="02070309020205020404" pitchFamily="49" charset="0"/>
              </a:rPr>
              <a:t>subblocks</a:t>
            </a:r>
            <a:r>
              <a:rPr lang="en-US" sz="1400" dirty="0" smtClean="0">
                <a:cs typeface="Courier New" panose="02070309020205020404" pitchFamily="49" charset="0"/>
              </a:rPr>
              <a:t> is decided on a pseudo-random basis.</a:t>
            </a:r>
          </a:p>
          <a:p>
            <a:pPr marL="0" indent="0">
              <a:buNone/>
            </a:pPr>
            <a:endParaRPr lang="en-US" sz="1400" dirty="0" smtClean="0">
              <a:latin typeface="Courier New" panose="02070309020205020404" pitchFamily="49" charset="0"/>
              <a:cs typeface="Courier New" panose="02070309020205020404" pitchFamily="49" charset="0"/>
            </a:endParaRPr>
          </a:p>
          <a:p>
            <a:pPr marL="0" indent="0">
              <a:buNone/>
            </a:pPr>
            <a:endParaRPr lang="en-US" sz="14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12</a:t>
            </a:fld>
            <a:endParaRPr lang="en-US"/>
          </a:p>
        </p:txBody>
      </p:sp>
    </p:spTree>
    <p:extLst>
      <p:ext uri="{BB962C8B-B14F-4D97-AF65-F5344CB8AC3E}">
        <p14:creationId xmlns:p14="http://schemas.microsoft.com/office/powerpoint/2010/main" val="3224015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1371600"/>
            <a:ext cx="8534400" cy="152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1066800"/>
            <a:ext cx="8534400" cy="3048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914400"/>
            <a:ext cx="8534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639762"/>
          </a:xfrm>
        </p:spPr>
        <p:txBody>
          <a:bodyPr>
            <a:normAutofit/>
          </a:bodyPr>
          <a:lstStyle/>
          <a:p>
            <a:r>
              <a:rPr lang="en-US" sz="3200" dirty="0" err="1" smtClean="0"/>
              <a:t>Subblock</a:t>
            </a:r>
            <a:r>
              <a:rPr lang="en-US" sz="3200" dirty="0" smtClean="0"/>
              <a:t> Posturing API</a:t>
            </a:r>
            <a:endParaRPr lang="en-US" sz="3200" dirty="0"/>
          </a:p>
        </p:txBody>
      </p:sp>
      <p:sp>
        <p:nvSpPr>
          <p:cNvPr id="3" name="Content Placeholder 2"/>
          <p:cNvSpPr>
            <a:spLocks noGrp="1"/>
          </p:cNvSpPr>
          <p:nvPr>
            <p:ph idx="1"/>
          </p:nvPr>
        </p:nvSpPr>
        <p:spPr>
          <a:xfrm>
            <a:off x="381000" y="685800"/>
            <a:ext cx="8458200" cy="5715000"/>
          </a:xfrm>
        </p:spPr>
        <p:txBody>
          <a:bodyPr>
            <a:noAutofit/>
          </a:bodyPr>
          <a:lstStyle/>
          <a:p>
            <a:pPr marL="0" indent="0">
              <a:buNone/>
            </a:pPr>
            <a:r>
              <a:rPr lang="en-US" sz="900" dirty="0" err="1" smtClean="0">
                <a:latin typeface="Courier New" panose="02070309020205020404" pitchFamily="49" charset="0"/>
                <a:cs typeface="Courier New" panose="02070309020205020404" pitchFamily="49" charset="0"/>
              </a:rPr>
              <a:t>typedef</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struct</a:t>
            </a:r>
            <a:r>
              <a:rPr lang="en-US" sz="900" dirty="0" smtClean="0">
                <a:latin typeface="Courier New" panose="02070309020205020404" pitchFamily="49" charset="0"/>
                <a:cs typeface="Courier New" panose="02070309020205020404" pitchFamily="49" charset="0"/>
              </a:rPr>
              <a:t> {                  // Scalar variables to pass to the 3d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posturing service.</a:t>
            </a:r>
          </a:p>
          <a:p>
            <a:pPr marL="0" indent="0">
              <a:buNone/>
            </a:pPr>
            <a:r>
              <a:rPr lang="en-US" sz="900" dirty="0" smtClean="0">
                <a:latin typeface="Courier New" panose="02070309020205020404" pitchFamily="49" charset="0"/>
                <a:cs typeface="Courier New" panose="02070309020205020404" pitchFamily="49" charset="0"/>
              </a:rPr>
              <a:t>    …</a:t>
            </a:r>
          </a:p>
          <a:p>
            <a:pPr marL="0" indent="0">
              <a:buNone/>
            </a:pPr>
            <a:r>
              <a:rPr lang="en-US" sz="900" dirty="0" smtClean="0">
                <a:latin typeface="Courier New" panose="02070309020205020404" pitchFamily="49" charset="0"/>
                <a:cs typeface="Courier New" panose="02070309020205020404" pitchFamily="49" charset="0"/>
              </a:rPr>
              <a:t>    …</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enum</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PosturingImperatives_t</a:t>
            </a:r>
            <a:r>
              <a:rPr lang="en-US" sz="900" dirty="0" smtClean="0">
                <a:latin typeface="Courier New" panose="02070309020205020404" pitchFamily="49" charset="0"/>
                <a:cs typeface="Courier New" panose="02070309020205020404" pitchFamily="49" charset="0"/>
              </a:rPr>
              <a:t> action;</a:t>
            </a:r>
          </a:p>
          <a:p>
            <a:pPr marL="0" indent="0">
              <a:buNone/>
            </a:pPr>
            <a:r>
              <a:rPr lang="en-US" sz="900" dirty="0" smtClean="0">
                <a:latin typeface="Courier New" panose="02070309020205020404" pitchFamily="49" charset="0"/>
                <a:cs typeface="Courier New" panose="02070309020205020404" pitchFamily="49" charset="0"/>
              </a:rPr>
              <a:t>    …</a:t>
            </a:r>
          </a:p>
          <a:p>
            <a:pPr marL="0" indent="0">
              <a:buNone/>
            </a:pPr>
            <a:r>
              <a:rPr lang="en-US" sz="900" dirty="0" smtClean="0">
                <a:latin typeface="Courier New" panose="02070309020205020404" pitchFamily="49" charset="0"/>
                <a:cs typeface="Courier New" panose="02070309020205020404" pitchFamily="49" charset="0"/>
              </a:rPr>
              <a:t>} ocrPosture3dSubblockParams_t;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r>
              <a:rPr lang="en-US" sz="1200" dirty="0" smtClean="0">
                <a:latin typeface="Calibri" panose="020F0502020204030204" pitchFamily="34" charset="0"/>
                <a:cs typeface="Calibri" panose="020F0502020204030204" pitchFamily="34" charset="0"/>
              </a:rPr>
              <a:t>Foil 10 mentions the </a:t>
            </a:r>
            <a:r>
              <a:rPr lang="en-US" sz="1200" dirty="0" err="1" smtClean="0">
                <a:latin typeface="Calibri" panose="020F0502020204030204" pitchFamily="34" charset="0"/>
                <a:cs typeface="Calibri" panose="020F0502020204030204" pitchFamily="34" charset="0"/>
              </a:rPr>
              <a:t>PosturingImperatives_t</a:t>
            </a:r>
            <a:r>
              <a:rPr lang="en-US" sz="1200" dirty="0" smtClean="0">
                <a:latin typeface="Calibri" panose="020F0502020204030204" pitchFamily="34" charset="0"/>
                <a:cs typeface="Calibri" panose="020F0502020204030204" pitchFamily="34" charset="0"/>
              </a:rPr>
              <a:t> element.  The idea here is to provide these values, for these reasons:</a:t>
            </a:r>
          </a:p>
          <a:p>
            <a:pPr marL="0" indent="0">
              <a:buNone/>
            </a:pPr>
            <a:endParaRPr lang="en-US" sz="1200" dirty="0" smtClean="0">
              <a:latin typeface="Courier New" panose="02070309020205020404" pitchFamily="49" charset="0"/>
              <a:cs typeface="Courier New" panose="02070309020205020404" pitchFamily="49" charset="0"/>
            </a:endParaRPr>
          </a:p>
          <a:p>
            <a:r>
              <a:rPr lang="en-US" sz="1200" dirty="0" err="1" smtClean="0">
                <a:latin typeface="Courier New" panose="02070309020205020404" pitchFamily="49" charset="0"/>
                <a:cs typeface="Courier New" panose="02070309020205020404" pitchFamily="49" charset="0"/>
              </a:rPr>
              <a:t>OcrDecides</a:t>
            </a:r>
            <a:r>
              <a:rPr lang="en-US" sz="1200" dirty="0" smtClean="0">
                <a:latin typeface="Courier New" panose="02070309020205020404" pitchFamily="49" charset="0"/>
                <a:cs typeface="Courier New" panose="02070309020205020404" pitchFamily="49" charset="0"/>
              </a:rPr>
              <a:t>:  </a:t>
            </a:r>
            <a:r>
              <a:rPr lang="en-US" sz="1200" dirty="0" smtClean="0">
                <a:latin typeface="Calibri" panose="020F0502020204030204" pitchFamily="34" charset="0"/>
                <a:cs typeface="Calibri" panose="020F0502020204030204" pitchFamily="34" charset="0"/>
              </a:rPr>
              <a:t>OCR is entirely free to decide whether or not go posture, and should make the decision “intelligently”, adapting to available resources.</a:t>
            </a:r>
          </a:p>
          <a:p>
            <a:r>
              <a:rPr lang="en-US" sz="1200" dirty="0" err="1" smtClean="0">
                <a:latin typeface="Courier" pitchFamily="49" charset="0"/>
                <a:cs typeface="Courier New" panose="02070309020205020404" pitchFamily="49" charset="0"/>
              </a:rPr>
              <a:t>ForceMigration</a:t>
            </a:r>
            <a:r>
              <a:rPr lang="en-US" sz="1200" dirty="0" smtClean="0">
                <a:latin typeface="Courier" pitchFamily="49" charset="0"/>
                <a:cs typeface="Courier New" panose="02070309020205020404" pitchFamily="49" charset="0"/>
              </a:rPr>
              <a:t>:  </a:t>
            </a:r>
            <a:r>
              <a:rPr lang="en-US" sz="1200" dirty="0" smtClean="0">
                <a:cs typeface="Courier New" panose="02070309020205020404" pitchFamily="49" charset="0"/>
              </a:rPr>
              <a:t>The merit of this case is that the application programmer has knowledge that migration is important.  For example, suppose one is doing a GEMM of a very large pair of matrices.  Suppose the overall workload is being split </a:t>
            </a:r>
            <a:r>
              <a:rPr lang="en-US" sz="1200" dirty="0" err="1" smtClean="0">
                <a:cs typeface="Courier New" panose="02070309020205020404" pitchFamily="49" charset="0"/>
              </a:rPr>
              <a:t>binarily</a:t>
            </a:r>
            <a:r>
              <a:rPr lang="en-US" sz="1200" dirty="0" smtClean="0">
                <a:cs typeface="Courier New" panose="02070309020205020404" pitchFamily="49" charset="0"/>
              </a:rPr>
              <a:t>, and the splitting will continue until reaching leaf EDTs that will have a suitable “bite-sized” workload.  In the descent to the leaf EDTs, the non-leafs can monitor whether any of the steps to the leaf have resulted in the </a:t>
            </a:r>
            <a:r>
              <a:rPr lang="en-US" sz="1200" dirty="0" err="1" smtClean="0">
                <a:cs typeface="Courier New" panose="02070309020205020404" pitchFamily="49" charset="0"/>
              </a:rPr>
              <a:t>subblock</a:t>
            </a:r>
            <a:r>
              <a:rPr lang="en-US" sz="1200" dirty="0" smtClean="0">
                <a:cs typeface="Courier New" panose="02070309020205020404" pitchFamily="49" charset="0"/>
              </a:rPr>
              <a:t> workloads having been migrated.  If no migration has happened all the way down to the parent of the leafs, the parent might wish to force the next split to migrate.  This can, of course, be accomplished using the present mechanism (for forcing migration); but it is more convenient to utilize the same (posturing) mechanism as is used in all the other levels down the GEMM descent.</a:t>
            </a:r>
          </a:p>
          <a:p>
            <a:r>
              <a:rPr lang="en-US" sz="1200" dirty="0" err="1" smtClean="0">
                <a:latin typeface="Courier" pitchFamily="49" charset="0"/>
                <a:cs typeface="Courier New" panose="02070309020205020404" pitchFamily="49" charset="0"/>
              </a:rPr>
              <a:t>ForceNonMigration</a:t>
            </a:r>
            <a:r>
              <a:rPr lang="en-US" sz="1200" dirty="0" smtClean="0">
                <a:latin typeface="Courier" pitchFamily="49" charset="0"/>
                <a:cs typeface="Courier New" panose="02070309020205020404" pitchFamily="49" charset="0"/>
              </a:rPr>
              <a:t>:  </a:t>
            </a:r>
            <a:r>
              <a:rPr lang="en-US" sz="1200" dirty="0" smtClean="0">
                <a:latin typeface="+mj-lt"/>
                <a:cs typeface="Courier New" panose="02070309020205020404" pitchFamily="49" charset="0"/>
              </a:rPr>
              <a:t>The merit of this case is to force migration NOT to occur (akin to the current mechanism, with the parent forcing the child to mine the original </a:t>
            </a:r>
            <a:r>
              <a:rPr lang="en-US" sz="1200" dirty="0" err="1" smtClean="0">
                <a:latin typeface="+mj-lt"/>
                <a:cs typeface="Courier New" panose="02070309020205020404" pitchFamily="49" charset="0"/>
              </a:rPr>
              <a:t>datablock</a:t>
            </a:r>
            <a:r>
              <a:rPr lang="en-US" sz="1200" dirty="0" smtClean="0">
                <a:latin typeface="+mj-lt"/>
                <a:cs typeface="Courier New" panose="02070309020205020404" pitchFamily="49" charset="0"/>
              </a:rPr>
              <a:t> for the </a:t>
            </a:r>
            <a:r>
              <a:rPr lang="en-US" sz="1200" dirty="0" err="1" smtClean="0">
                <a:latin typeface="+mj-lt"/>
                <a:cs typeface="Courier New" panose="02070309020205020404" pitchFamily="49" charset="0"/>
              </a:rPr>
              <a:t>subblock</a:t>
            </a:r>
            <a:r>
              <a:rPr lang="en-US" sz="1200" dirty="0" smtClean="0">
                <a:latin typeface="+mj-lt"/>
                <a:cs typeface="Courier New" panose="02070309020205020404" pitchFamily="49" charset="0"/>
              </a:rPr>
              <a:t> it needs to operate upon), yet endowing OCR with the knowledge and assurance that disjoint </a:t>
            </a:r>
            <a:r>
              <a:rPr lang="en-US" sz="1200" dirty="0" err="1" smtClean="0">
                <a:latin typeface="+mj-lt"/>
                <a:cs typeface="Courier New" panose="02070309020205020404" pitchFamily="49" charset="0"/>
              </a:rPr>
              <a:t>subblocks</a:t>
            </a:r>
            <a:r>
              <a:rPr lang="en-US" sz="1200" dirty="0" smtClean="0">
                <a:latin typeface="+mj-lt"/>
                <a:cs typeface="Courier New" panose="02070309020205020404" pitchFamily="49" charset="0"/>
              </a:rPr>
              <a:t> are indeed disjoint, and so can be scheduled to be operated upon simultaneously.</a:t>
            </a:r>
          </a:p>
          <a:p>
            <a:endParaRPr lang="en-US" sz="1200" dirty="0" smtClean="0">
              <a:latin typeface="+mj-lt"/>
              <a:cs typeface="Courier New" panose="02070309020205020404" pitchFamily="49" charset="0"/>
            </a:endParaRPr>
          </a:p>
          <a:p>
            <a:r>
              <a:rPr lang="en-US" sz="1200" dirty="0" smtClean="0">
                <a:latin typeface="+mj-lt"/>
                <a:cs typeface="Courier New" panose="02070309020205020404" pitchFamily="49" charset="0"/>
              </a:rPr>
              <a:t>During unit testing, the user can also temporarily impose the second and third options to make sure that both behaviors are debugged, before switching back to </a:t>
            </a:r>
            <a:r>
              <a:rPr lang="en-US" sz="1200" dirty="0" err="1" smtClean="0">
                <a:latin typeface="Courier" pitchFamily="49" charset="0"/>
                <a:cs typeface="Courier New" panose="02070309020205020404" pitchFamily="49" charset="0"/>
              </a:rPr>
              <a:t>OcrDecides</a:t>
            </a:r>
            <a:r>
              <a:rPr lang="en-US" sz="1200" dirty="0" smtClean="0">
                <a:latin typeface="+mj-lt"/>
                <a:cs typeface="Courier New" panose="02070309020205020404" pitchFamily="49" charset="0"/>
              </a:rPr>
              <a:t> for production runs.</a:t>
            </a:r>
          </a:p>
          <a:p>
            <a:r>
              <a:rPr lang="en-US" sz="1200" dirty="0" smtClean="0">
                <a:latin typeface="+mj-lt"/>
                <a:cs typeface="Courier New" panose="02070309020205020404" pitchFamily="49" charset="0"/>
              </a:rPr>
              <a:t>Note that this element carries more imperative than a mere hint.  Hints in OCR can be entirely ignored, whereas ignoring some of these imperatives could lead to pathology.  Since the whole Posturing API is more complicated than could be embodied in a mere hint upon existing APIs, it is best to NOT think of this element (and the other </a:t>
            </a:r>
            <a:r>
              <a:rPr lang="en-US" sz="1200" dirty="0" err="1" smtClean="0">
                <a:latin typeface="+mj-lt"/>
                <a:cs typeface="Courier New" panose="02070309020205020404" pitchFamily="49" charset="0"/>
              </a:rPr>
              <a:t>boolean</a:t>
            </a:r>
            <a:r>
              <a:rPr lang="en-US" sz="1200" dirty="0" smtClean="0">
                <a:latin typeface="+mj-lt"/>
                <a:cs typeface="Courier New" panose="02070309020205020404" pitchFamily="49" charset="0"/>
              </a:rPr>
              <a:t> “qualifiers”) as “hints”.</a:t>
            </a: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13</a:t>
            </a:fld>
            <a:endParaRPr lang="en-US"/>
          </a:p>
        </p:txBody>
      </p:sp>
    </p:spTree>
    <p:extLst>
      <p:ext uri="{BB962C8B-B14F-4D97-AF65-F5344CB8AC3E}">
        <p14:creationId xmlns:p14="http://schemas.microsoft.com/office/powerpoint/2010/main" val="233993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04800" y="2209800"/>
            <a:ext cx="8534400" cy="1676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4800" y="2057400"/>
            <a:ext cx="8534400" cy="1524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 y="914400"/>
            <a:ext cx="8534400" cy="1143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639762"/>
          </a:xfrm>
        </p:spPr>
        <p:txBody>
          <a:bodyPr>
            <a:normAutofit/>
          </a:bodyPr>
          <a:lstStyle/>
          <a:p>
            <a:r>
              <a:rPr lang="en-US" sz="3200" dirty="0" err="1" smtClean="0"/>
              <a:t>Subblock</a:t>
            </a:r>
            <a:r>
              <a:rPr lang="en-US" sz="3200" dirty="0" smtClean="0"/>
              <a:t> Posturing API</a:t>
            </a:r>
            <a:endParaRPr lang="en-US" sz="3200" dirty="0"/>
          </a:p>
        </p:txBody>
      </p:sp>
      <p:sp>
        <p:nvSpPr>
          <p:cNvPr id="3" name="Content Placeholder 2"/>
          <p:cNvSpPr>
            <a:spLocks noGrp="1"/>
          </p:cNvSpPr>
          <p:nvPr>
            <p:ph idx="1"/>
          </p:nvPr>
        </p:nvSpPr>
        <p:spPr>
          <a:xfrm>
            <a:off x="381000" y="685800"/>
            <a:ext cx="8458200" cy="4953000"/>
          </a:xfrm>
        </p:spPr>
        <p:txBody>
          <a:bodyPr>
            <a:noAutofit/>
          </a:bodyPr>
          <a:lstStyle/>
          <a:p>
            <a:pPr marL="0" indent="0">
              <a:buNone/>
            </a:pPr>
            <a:r>
              <a:rPr lang="en-US" sz="900" dirty="0" err="1" smtClean="0">
                <a:latin typeface="Courier New" panose="02070309020205020404" pitchFamily="49" charset="0"/>
                <a:cs typeface="Courier New" panose="02070309020205020404" pitchFamily="49" charset="0"/>
              </a:rPr>
              <a:t>typedef</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struct</a:t>
            </a:r>
            <a:r>
              <a:rPr lang="en-US" sz="900" dirty="0" smtClean="0">
                <a:latin typeface="Courier New" panose="02070309020205020404" pitchFamily="49" charset="0"/>
                <a:cs typeface="Courier New" panose="02070309020205020404" pitchFamily="49" charset="0"/>
              </a:rPr>
              <a:t> {                  // Scalar variables to pass to the 3d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posturing service.</a:t>
            </a:r>
          </a:p>
          <a:p>
            <a:pPr marL="0" indent="0">
              <a:buNone/>
            </a:pPr>
            <a:r>
              <a:rPr lang="en-US" sz="900" dirty="0" smtClean="0">
                <a:latin typeface="Courier New" panose="02070309020205020404" pitchFamily="49" charset="0"/>
                <a:cs typeface="Courier New" panose="02070309020205020404" pitchFamily="49" charset="0"/>
              </a:rPr>
              <a:t>    u64   offset;                 // Byte offset relative to backing-store </a:t>
            </a:r>
            <a:r>
              <a:rPr lang="en-US" sz="900" dirty="0" err="1" smtClean="0">
                <a:latin typeface="Courier New" panose="02070309020205020404" pitchFamily="49" charset="0"/>
                <a:cs typeface="Courier New" panose="02070309020205020404" pitchFamily="49" charset="0"/>
              </a:rPr>
              <a:t>datablock's</a:t>
            </a:r>
            <a:r>
              <a:rPr lang="en-US" sz="900" dirty="0" smtClean="0">
                <a:latin typeface="Courier New" panose="02070309020205020404" pitchFamily="49" charset="0"/>
                <a:cs typeface="Courier New" panose="02070309020205020404" pitchFamily="49" charset="0"/>
              </a:rPr>
              <a:t> starting address, to the </a:t>
            </a:r>
            <a:r>
              <a:rPr lang="en-US" sz="900" dirty="0" err="1" smtClean="0">
                <a:latin typeface="Courier New" panose="02070309020205020404" pitchFamily="49" charset="0"/>
                <a:cs typeface="Courier New" panose="02070309020205020404" pitchFamily="49" charset="0"/>
              </a:rPr>
              <a:t>subblock</a:t>
            </a:r>
            <a:endParaRPr lang="en-US" sz="900" dirty="0" smtClean="0">
              <a:latin typeface="Courier New" panose="02070309020205020404" pitchFamily="49" charset="0"/>
              <a:cs typeface="Courier New" panose="02070309020205020404" pitchFamily="49" charset="0"/>
            </a:endParaRP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of the workload the consumer will process. (Backing-store DB passed as dependency.)</a:t>
            </a:r>
          </a:p>
          <a:p>
            <a:pPr marL="0" indent="0">
              <a:buNone/>
            </a:pPr>
            <a:r>
              <a:rPr lang="en-US" sz="900" dirty="0" smtClean="0">
                <a:latin typeface="Courier New" panose="02070309020205020404" pitchFamily="49" charset="0"/>
                <a:cs typeface="Courier New" panose="02070309020205020404" pitchFamily="49" charset="0"/>
              </a:rPr>
              <a:t>    u64   width;                  // The number of BYTES per row in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u64   height;                 // The number of rows in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u64   depth;                  // The number of planes in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rowPitch</a:t>
            </a:r>
            <a:r>
              <a:rPr lang="en-US" sz="900" dirty="0" smtClean="0">
                <a:latin typeface="Courier New" panose="02070309020205020404" pitchFamily="49" charset="0"/>
                <a:cs typeface="Courier New" panose="02070309020205020404" pitchFamily="49" charset="0"/>
              </a:rPr>
              <a:t>;               // Distance from one row to the next (in bytes).</a:t>
            </a:r>
          </a:p>
          <a:p>
            <a:pPr marL="0" indent="0">
              <a:buNone/>
            </a:pPr>
            <a:r>
              <a:rPr lang="en-US" sz="900" dirty="0" smtClean="0">
                <a:latin typeface="Courier New" panose="02070309020205020404" pitchFamily="49" charset="0"/>
                <a:cs typeface="Courier New" panose="02070309020205020404" pitchFamily="49" charset="0"/>
              </a:rPr>
              <a:t>    u64   </a:t>
            </a:r>
            <a:r>
              <a:rPr lang="en-US" sz="900" dirty="0" err="1" smtClean="0">
                <a:latin typeface="Courier New" panose="02070309020205020404" pitchFamily="49" charset="0"/>
                <a:cs typeface="Courier New" panose="02070309020205020404" pitchFamily="49" charset="0"/>
              </a:rPr>
              <a:t>planePitch</a:t>
            </a:r>
            <a:r>
              <a:rPr lang="en-US" sz="900" dirty="0" smtClean="0">
                <a:latin typeface="Courier New" panose="02070309020205020404" pitchFamily="49" charset="0"/>
                <a:cs typeface="Courier New" panose="02070309020205020404" pitchFamily="49" charset="0"/>
              </a:rPr>
              <a:t>;             // Distance from one plane to the next (in bytes).</a:t>
            </a:r>
          </a:p>
          <a:p>
            <a:pPr marL="0" indent="0">
              <a:buNone/>
            </a:pP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bool</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intendToRead</a:t>
            </a:r>
            <a:r>
              <a:rPr lang="en-US" sz="900" dirty="0" smtClean="0">
                <a:latin typeface="Courier New" panose="02070309020205020404" pitchFamily="49" charset="0"/>
                <a:cs typeface="Courier New" panose="02070309020205020404" pitchFamily="49" charset="0"/>
              </a:rPr>
              <a:t>;           //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will be used as input.  If it is postured by migrating it towards the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core, OCR needs to copy it in.</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bool</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intendToWriteAny</a:t>
            </a:r>
            <a:r>
              <a:rPr lang="en-US" sz="900" dirty="0" smtClean="0">
                <a:latin typeface="Courier New" panose="02070309020205020404" pitchFamily="49" charset="0"/>
                <a:cs typeface="Courier New" panose="02070309020205020404" pitchFamily="49" charset="0"/>
              </a:rPr>
              <a:t>;       // Aside from the obvious relevance regarding copying results outward, additional</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relevance is that if this is false and </a:t>
            </a:r>
            <a:r>
              <a:rPr lang="en-US" sz="900" dirty="0" err="1" smtClean="0">
                <a:latin typeface="Courier New" panose="02070309020205020404" pitchFamily="49" charset="0"/>
                <a:cs typeface="Courier New" panose="02070309020205020404" pitchFamily="49" charset="0"/>
              </a:rPr>
              <a:t>estAccessPressure</a:t>
            </a:r>
            <a:r>
              <a:rPr lang="en-US" sz="900" dirty="0" smtClean="0">
                <a:latin typeface="Courier New" panose="02070309020205020404" pitchFamily="49" charset="0"/>
                <a:cs typeface="Courier New" panose="02070309020205020404" pitchFamily="49" charset="0"/>
              </a:rPr>
              <a:t> is large (perhaps just</a:t>
            </a:r>
          </a:p>
          <a:p>
            <a:pPr marL="0" indent="0">
              <a:buNone/>
            </a:pPr>
            <a:r>
              <a:rPr lang="en-US" sz="900" dirty="0" smtClean="0">
                <a:latin typeface="Courier New" panose="02070309020205020404" pitchFamily="49" charset="0"/>
                <a:cs typeface="Courier New" panose="02070309020205020404" pitchFamily="49" charset="0"/>
              </a:rPr>
              <a:t>                                  // more than one), OCR might choose to ignore </a:t>
            </a:r>
            <a:r>
              <a:rPr lang="en-US" sz="900" dirty="0" err="1" smtClean="0">
                <a:latin typeface="Courier New" panose="02070309020205020404" pitchFamily="49" charset="0"/>
                <a:cs typeface="Courier New" panose="02070309020205020404" pitchFamily="49" charset="0"/>
              </a:rPr>
              <a:t>estConsumerCount</a:t>
            </a:r>
            <a:r>
              <a:rPr lang="en-US" sz="900" dirty="0" smtClean="0">
                <a:latin typeface="Courier New" panose="02070309020205020404" pitchFamily="49" charset="0"/>
                <a:cs typeface="Courier New" panose="02070309020205020404" pitchFamily="49" charset="0"/>
              </a:rPr>
              <a:t>, and migrate the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in to multiple memories.  (</a:t>
            </a:r>
            <a:r>
              <a:rPr lang="en-US" sz="900" dirty="0" err="1" smtClean="0">
                <a:latin typeface="Courier New" panose="02070309020205020404" pitchFamily="49" charset="0"/>
                <a:cs typeface="Courier New" panose="02070309020205020404" pitchFamily="49" charset="0"/>
              </a:rPr>
              <a:t>e.g</a:t>
            </a:r>
            <a:r>
              <a:rPr lang="en-US" sz="900" dirty="0" smtClean="0">
                <a:latin typeface="Courier New" panose="02070309020205020404" pitchFamily="49" charset="0"/>
                <a:cs typeface="Courier New" panose="02070309020205020404" pitchFamily="49" charset="0"/>
              </a:rPr>
              <a:t>, citing the example mentioned at comment</a:t>
            </a:r>
          </a:p>
          <a:p>
            <a:pPr marL="0" indent="0">
              <a:buNone/>
            </a:pPr>
            <a:r>
              <a:rPr lang="en-US" sz="900" dirty="0" smtClean="0">
                <a:latin typeface="Courier New" panose="02070309020205020404" pitchFamily="49" charset="0"/>
                <a:cs typeface="Courier New" panose="02070309020205020404" pitchFamily="49" charset="0"/>
              </a:rPr>
              <a:t>                                  // by </a:t>
            </a:r>
            <a:r>
              <a:rPr lang="en-US" sz="900" dirty="0" err="1" smtClean="0">
                <a:latin typeface="Courier New" panose="02070309020205020404" pitchFamily="49" charset="0"/>
                <a:cs typeface="Courier New" panose="02070309020205020404" pitchFamily="49" charset="0"/>
              </a:rPr>
              <a:t>estConsumerCount</a:t>
            </a:r>
            <a:r>
              <a:rPr lang="en-US" sz="900" dirty="0" smtClean="0">
                <a:latin typeface="Courier New" panose="02070309020205020404" pitchFamily="49" charset="0"/>
                <a:cs typeface="Courier New" panose="02070309020205020404" pitchFamily="49" charset="0"/>
              </a:rPr>
              <a:t>, OCR might migrate a copy of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to all the islands </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that process workloads consuming this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bool</a:t>
            </a:r>
            <a:r>
              <a:rPr lang="en-US" sz="900" dirty="0" smtClean="0">
                <a:latin typeface="Courier New" panose="02070309020205020404" pitchFamily="49" charset="0"/>
                <a:cs typeface="Courier New" panose="02070309020205020404" pitchFamily="49" charset="0"/>
              </a:rPr>
              <a:t>  </a:t>
            </a:r>
            <a:r>
              <a:rPr lang="en-US" sz="900" dirty="0" err="1" smtClean="0">
                <a:latin typeface="Courier New" panose="02070309020205020404" pitchFamily="49" charset="0"/>
                <a:cs typeface="Courier New" panose="02070309020205020404" pitchFamily="49" charset="0"/>
              </a:rPr>
              <a:t>reserveSpaceOnly</a:t>
            </a:r>
            <a:r>
              <a:rPr lang="en-US" sz="900" dirty="0" smtClean="0">
                <a:latin typeface="Courier New" panose="02070309020205020404" pitchFamily="49" charset="0"/>
                <a:cs typeface="Courier New" panose="02070309020205020404" pitchFamily="49" charset="0"/>
              </a:rPr>
              <a:t>;       // Set true only if ALL of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 will be written, and if any of the elements are</a:t>
            </a:r>
          </a:p>
          <a:p>
            <a:pPr marL="0" indent="0">
              <a:buNone/>
            </a:pPr>
            <a:r>
              <a:rPr lang="en-US" sz="900" dirty="0">
                <a:latin typeface="Courier New" panose="02070309020205020404" pitchFamily="49" charset="0"/>
                <a:cs typeface="Courier New" panose="02070309020205020404" pitchFamily="49" charset="0"/>
              </a:rPr>
              <a:t> </a:t>
            </a:r>
            <a:r>
              <a:rPr lang="en-US" sz="900" dirty="0" smtClean="0">
                <a:latin typeface="Courier New" panose="02070309020205020404" pitchFamily="49" charset="0"/>
                <a:cs typeface="Courier New" panose="02070309020205020404" pitchFamily="49" charset="0"/>
              </a:rPr>
              <a:t>                                 // read, they will be written first.  Saves copying the backing store to the </a:t>
            </a:r>
            <a:r>
              <a:rPr lang="en-US" sz="900" dirty="0" err="1" smtClean="0">
                <a:latin typeface="Courier New" panose="02070309020205020404" pitchFamily="49" charset="0"/>
                <a:cs typeface="Courier New" panose="02070309020205020404" pitchFamily="49" charset="0"/>
              </a:rPr>
              <a:t>subblock</a:t>
            </a:r>
            <a:r>
              <a:rPr lang="en-US" sz="900" dirty="0" smtClean="0">
                <a:latin typeface="Courier New" panose="02070309020205020404" pitchFamily="49" charset="0"/>
                <a:cs typeface="Courier New" panose="02070309020205020404" pitchFamily="49" charset="0"/>
              </a:rPr>
              <a:t>.</a:t>
            </a:r>
          </a:p>
          <a:p>
            <a:pPr marL="0" indent="0">
              <a:buNone/>
            </a:pPr>
            <a:r>
              <a:rPr lang="en-US" sz="900" dirty="0" smtClean="0">
                <a:latin typeface="Courier New" panose="02070309020205020404" pitchFamily="49" charset="0"/>
                <a:cs typeface="Courier New" panose="02070309020205020404" pitchFamily="49" charset="0"/>
              </a:rPr>
              <a:t>} ocrPosture3dSubblockParams_t;</a:t>
            </a:r>
          </a:p>
          <a:p>
            <a:pPr marL="0" indent="0">
              <a:buNone/>
            </a:pPr>
            <a:endParaRPr lang="en-US" sz="900" dirty="0" smtClean="0">
              <a:latin typeface="Courier New" panose="02070309020205020404" pitchFamily="49" charset="0"/>
              <a:cs typeface="Courier New" panose="02070309020205020404" pitchFamily="49" charset="0"/>
            </a:endParaRPr>
          </a:p>
          <a:p>
            <a:pPr marL="0" indent="0">
              <a:buNone/>
            </a:pPr>
            <a:r>
              <a:rPr lang="en-US" sz="1600" dirty="0" smtClean="0">
                <a:latin typeface="Calibri" panose="020F0502020204030204" pitchFamily="34" charset="0"/>
                <a:cs typeface="Calibri" panose="020F0502020204030204" pitchFamily="34" charset="0"/>
              </a:rPr>
              <a:t>One might also consider enhancing the above API such that there are separate “offset”, “width”, “height”, and “depth” variables for the </a:t>
            </a:r>
            <a:r>
              <a:rPr lang="en-US" sz="1600" dirty="0" err="1" smtClean="0">
                <a:latin typeface="Calibri" panose="020F0502020204030204" pitchFamily="34" charset="0"/>
                <a:cs typeface="Calibri" panose="020F0502020204030204" pitchFamily="34" charset="0"/>
              </a:rPr>
              <a:t>subblock</a:t>
            </a:r>
            <a:r>
              <a:rPr lang="en-US" sz="1600" dirty="0" smtClean="0">
                <a:latin typeface="Calibri" panose="020F0502020204030204" pitchFamily="34" charset="0"/>
                <a:cs typeface="Calibri" panose="020F0502020204030204" pitchFamily="34" charset="0"/>
              </a:rPr>
              <a:t> reading versus the </a:t>
            </a:r>
            <a:r>
              <a:rPr lang="en-US" sz="1600" dirty="0" err="1" smtClean="0">
                <a:latin typeface="Calibri" panose="020F0502020204030204" pitchFamily="34" charset="0"/>
                <a:cs typeface="Calibri" panose="020F0502020204030204" pitchFamily="34" charset="0"/>
              </a:rPr>
              <a:t>subblock</a:t>
            </a:r>
            <a:r>
              <a:rPr lang="en-US" sz="1600" dirty="0" smtClean="0">
                <a:latin typeface="Calibri" panose="020F0502020204030204" pitchFamily="34" charset="0"/>
                <a:cs typeface="Calibri" panose="020F0502020204030204" pitchFamily="34" charset="0"/>
              </a:rPr>
              <a:t> writing.  An example of where this might be helpful is where one might want to read a </a:t>
            </a:r>
            <a:r>
              <a:rPr lang="en-US" sz="1600" dirty="0" err="1" smtClean="0">
                <a:latin typeface="Calibri" panose="020F0502020204030204" pitchFamily="34" charset="0"/>
                <a:cs typeface="Calibri" panose="020F0502020204030204" pitchFamily="34" charset="0"/>
              </a:rPr>
              <a:t>subblock</a:t>
            </a:r>
            <a:r>
              <a:rPr lang="en-US" sz="1600" dirty="0" smtClean="0">
                <a:latin typeface="Calibri" panose="020F0502020204030204" pitchFamily="34" charset="0"/>
                <a:cs typeface="Calibri" panose="020F0502020204030204" pitchFamily="34" charset="0"/>
              </a:rPr>
              <a:t> including “its halo”, process, and then write back only the central </a:t>
            </a:r>
            <a:r>
              <a:rPr lang="en-US" sz="1600" dirty="0" err="1" smtClean="0">
                <a:latin typeface="Calibri" panose="020F0502020204030204" pitchFamily="34" charset="0"/>
                <a:cs typeface="Calibri" panose="020F0502020204030204" pitchFamily="34" charset="0"/>
              </a:rPr>
              <a:t>subblock</a:t>
            </a:r>
            <a:r>
              <a:rPr lang="en-US" sz="1600" dirty="0" smtClean="0">
                <a:latin typeface="Calibri" panose="020F0502020204030204" pitchFamily="34" charset="0"/>
                <a:cs typeface="Calibri" panose="020F0502020204030204" pitchFamily="34" charset="0"/>
              </a:rPr>
              <a:t>, sans halo.  Details are “To Be Considered”.</a:t>
            </a:r>
          </a:p>
          <a:p>
            <a:pPr marL="0" indent="0">
              <a:buNone/>
            </a:pPr>
            <a:endParaRPr lang="en-US" sz="900" dirty="0" smtClean="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14</a:t>
            </a:fld>
            <a:endParaRPr lang="en-US"/>
          </a:p>
        </p:txBody>
      </p:sp>
      <p:sp>
        <p:nvSpPr>
          <p:cNvPr id="8" name="Rectangle 7"/>
          <p:cNvSpPr/>
          <p:nvPr/>
        </p:nvSpPr>
        <p:spPr>
          <a:xfrm>
            <a:off x="457200" y="5562600"/>
            <a:ext cx="1600200" cy="609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Quantitative:</a:t>
            </a:r>
          </a:p>
          <a:p>
            <a:pPr algn="ctr"/>
            <a:r>
              <a:rPr lang="en-US" sz="1400" dirty="0" smtClean="0">
                <a:solidFill>
                  <a:schemeClr val="tx1"/>
                </a:solidFill>
              </a:rPr>
              <a:t>(WHAT to posture)</a:t>
            </a:r>
            <a:endParaRPr lang="en-US" sz="1400" dirty="0">
              <a:solidFill>
                <a:schemeClr val="tx1"/>
              </a:solidFill>
            </a:endParaRPr>
          </a:p>
        </p:txBody>
      </p:sp>
      <p:sp>
        <p:nvSpPr>
          <p:cNvPr id="10" name="Rectangle 9"/>
          <p:cNvSpPr/>
          <p:nvPr/>
        </p:nvSpPr>
        <p:spPr>
          <a:xfrm>
            <a:off x="2590800" y="5562600"/>
            <a:ext cx="3048000" cy="609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Qualitative:</a:t>
            </a:r>
          </a:p>
          <a:p>
            <a:pPr algn="ctr"/>
            <a:r>
              <a:rPr lang="en-US" sz="1400" dirty="0" smtClean="0">
                <a:solidFill>
                  <a:schemeClr val="tx1"/>
                </a:solidFill>
              </a:rPr>
              <a:t>(Hints to OCR, to help it decide WHERE to posture and prioritize WHEN)</a:t>
            </a:r>
            <a:endParaRPr lang="en-US" sz="1400" dirty="0">
              <a:solidFill>
                <a:schemeClr val="tx1"/>
              </a:solidFill>
            </a:endParaRPr>
          </a:p>
        </p:txBody>
      </p:sp>
      <p:sp>
        <p:nvSpPr>
          <p:cNvPr id="12" name="Rectangle 11"/>
          <p:cNvSpPr/>
          <p:nvPr/>
        </p:nvSpPr>
        <p:spPr>
          <a:xfrm>
            <a:off x="6172200" y="5562600"/>
            <a:ext cx="2819400" cy="609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Qualifiers:</a:t>
            </a:r>
          </a:p>
          <a:p>
            <a:pPr algn="ctr"/>
            <a:r>
              <a:rPr lang="en-US" sz="1400" dirty="0" smtClean="0">
                <a:solidFill>
                  <a:schemeClr val="tx1"/>
                </a:solidFill>
              </a:rPr>
              <a:t>(HOW to posture)</a:t>
            </a:r>
            <a:endParaRPr lang="en-US" sz="1400" dirty="0">
              <a:solidFill>
                <a:schemeClr val="tx1"/>
              </a:solidFill>
            </a:endParaRPr>
          </a:p>
        </p:txBody>
      </p:sp>
    </p:spTree>
    <p:extLst>
      <p:ext uri="{BB962C8B-B14F-4D97-AF65-F5344CB8AC3E}">
        <p14:creationId xmlns:p14="http://schemas.microsoft.com/office/powerpoint/2010/main" val="2227887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sz="3200" dirty="0" err="1" smtClean="0"/>
              <a:t>Subblock</a:t>
            </a:r>
            <a:r>
              <a:rPr lang="en-US" sz="3200" dirty="0" smtClean="0"/>
              <a:t> Posturing </a:t>
            </a:r>
            <a:r>
              <a:rPr lang="en-US" sz="3200" dirty="0" smtClean="0"/>
              <a:t>– Using the API from User Code</a:t>
            </a:r>
            <a:endParaRPr lang="en-US" sz="3200" dirty="0"/>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dirty="0"/>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15</a:t>
            </a:fld>
            <a:endParaRPr lang="en-US"/>
          </a:p>
        </p:txBody>
      </p:sp>
      <p:sp>
        <p:nvSpPr>
          <p:cNvPr id="13" name="Content Placeholder 12"/>
          <p:cNvSpPr>
            <a:spLocks noGrp="1"/>
          </p:cNvSpPr>
          <p:nvPr>
            <p:ph idx="1"/>
          </p:nvPr>
        </p:nvSpPr>
        <p:spPr>
          <a:xfrm>
            <a:off x="381000" y="960437"/>
            <a:ext cx="8229600" cy="5211763"/>
          </a:xfrm>
        </p:spPr>
        <p:txBody>
          <a:bodyPr>
            <a:normAutofit/>
          </a:bodyPr>
          <a:lstStyle/>
          <a:p>
            <a:r>
              <a:rPr lang="en-US" sz="1400" dirty="0" smtClean="0"/>
              <a:t>Duties of the User’s parent EDT:</a:t>
            </a:r>
          </a:p>
          <a:p>
            <a:pPr lvl="1"/>
            <a:r>
              <a:rPr lang="en-US" sz="1200" dirty="0" smtClean="0"/>
              <a:t>Receives as an input dependence the larger </a:t>
            </a:r>
            <a:r>
              <a:rPr lang="en-US" sz="1200" dirty="0" err="1" smtClean="0"/>
              <a:t>datablock</a:t>
            </a:r>
            <a:r>
              <a:rPr lang="en-US" sz="1200" dirty="0" smtClean="0"/>
              <a:t>, subsequently referred to as the “backing-store”.</a:t>
            </a:r>
          </a:p>
          <a:p>
            <a:pPr lvl="1"/>
            <a:r>
              <a:rPr lang="en-US" sz="1200" dirty="0" smtClean="0"/>
              <a:t>Instantiates </a:t>
            </a:r>
            <a:r>
              <a:rPr lang="en-US" sz="1200" dirty="0" smtClean="0">
                <a:cs typeface="Courier New" panose="02070309020205020404" pitchFamily="49" charset="0"/>
              </a:rPr>
              <a:t>ocrPosture3dSubblockInwardTask</a:t>
            </a:r>
            <a:r>
              <a:rPr lang="en-US" sz="1200" dirty="0" smtClean="0"/>
              <a:t> as a “Finish” EDT.</a:t>
            </a:r>
          </a:p>
          <a:p>
            <a:pPr lvl="1"/>
            <a:r>
              <a:rPr lang="en-US" sz="1200" dirty="0" smtClean="0"/>
              <a:t>Instantiates its child (that will work on a </a:t>
            </a:r>
            <a:r>
              <a:rPr lang="en-US" sz="1200" dirty="0" err="1" smtClean="0"/>
              <a:t>subblock</a:t>
            </a:r>
            <a:r>
              <a:rPr lang="en-US" sz="1200" dirty="0" smtClean="0"/>
              <a:t> of the “backing-store” </a:t>
            </a:r>
            <a:r>
              <a:rPr lang="en-US" sz="1200" dirty="0" err="1" smtClean="0"/>
              <a:t>datablock</a:t>
            </a:r>
            <a:r>
              <a:rPr lang="en-US" sz="1200" dirty="0" smtClean="0"/>
              <a:t>) as a “Finish” EDT.</a:t>
            </a:r>
          </a:p>
          <a:p>
            <a:pPr lvl="1"/>
            <a:r>
              <a:rPr lang="en-US" sz="1200" dirty="0" smtClean="0"/>
              <a:t>Adds output of ocrPosture3dSubblockInwardTask as a dependence to its child EDT.</a:t>
            </a:r>
          </a:p>
          <a:p>
            <a:pPr lvl="2"/>
            <a:r>
              <a:rPr lang="en-US" sz="1200" dirty="0" smtClean="0"/>
              <a:t>That will be the </a:t>
            </a:r>
            <a:r>
              <a:rPr lang="en-US" sz="1200" dirty="0" err="1" smtClean="0"/>
              <a:t>guid</a:t>
            </a:r>
            <a:r>
              <a:rPr lang="en-US" sz="1200" dirty="0" smtClean="0"/>
              <a:t> of the backing-store if the posturing EDT chose NOT to migrate the </a:t>
            </a:r>
            <a:r>
              <a:rPr lang="en-US" sz="1200" dirty="0" err="1" smtClean="0"/>
              <a:t>subblock</a:t>
            </a:r>
            <a:r>
              <a:rPr lang="en-US" sz="1200" dirty="0" smtClean="0"/>
              <a:t>.</a:t>
            </a:r>
          </a:p>
          <a:p>
            <a:pPr lvl="2"/>
            <a:r>
              <a:rPr lang="en-US" sz="1200" dirty="0" smtClean="0"/>
              <a:t>Otherwise it will be the </a:t>
            </a:r>
            <a:r>
              <a:rPr lang="en-US" sz="1200" dirty="0" err="1" smtClean="0"/>
              <a:t>guid</a:t>
            </a:r>
            <a:r>
              <a:rPr lang="en-US" sz="1200" dirty="0" smtClean="0"/>
              <a:t> of the </a:t>
            </a:r>
            <a:r>
              <a:rPr lang="en-US" sz="1200" dirty="0" err="1" smtClean="0"/>
              <a:t>subblock’s</a:t>
            </a:r>
            <a:r>
              <a:rPr lang="en-US" sz="1200" dirty="0" smtClean="0"/>
              <a:t> </a:t>
            </a:r>
            <a:r>
              <a:rPr lang="en-US" sz="1200" dirty="0" err="1" smtClean="0"/>
              <a:t>datablock</a:t>
            </a:r>
            <a:r>
              <a:rPr lang="en-US" sz="1200" dirty="0" smtClean="0"/>
              <a:t>, created (and initialized) by the posturing EDT.</a:t>
            </a:r>
          </a:p>
          <a:p>
            <a:pPr lvl="1"/>
            <a:r>
              <a:rPr lang="en-US" sz="1200" dirty="0" smtClean="0"/>
              <a:t>Also provides the </a:t>
            </a:r>
            <a:r>
              <a:rPr lang="en-US" sz="1200" dirty="0" err="1" smtClean="0"/>
              <a:t>guid</a:t>
            </a:r>
            <a:r>
              <a:rPr lang="en-US" sz="1200" dirty="0" smtClean="0"/>
              <a:t> of the backing-store to the child as a </a:t>
            </a:r>
            <a:r>
              <a:rPr lang="en-US" sz="1200" u="sng" dirty="0" smtClean="0"/>
              <a:t>parameter</a:t>
            </a:r>
            <a:r>
              <a:rPr lang="en-US" sz="1200" dirty="0" smtClean="0"/>
              <a:t>.</a:t>
            </a:r>
          </a:p>
          <a:p>
            <a:pPr lvl="1"/>
            <a:r>
              <a:rPr lang="en-US" sz="1200" dirty="0" smtClean="0"/>
              <a:t>Also provides as parameters the shape and offset information of the </a:t>
            </a:r>
            <a:r>
              <a:rPr lang="en-US" sz="1200" dirty="0" err="1" smtClean="0"/>
              <a:t>subblock</a:t>
            </a:r>
            <a:r>
              <a:rPr lang="en-US" sz="1200" dirty="0" smtClean="0"/>
              <a:t> as situated in the backing-store; and the shape information of the </a:t>
            </a:r>
            <a:r>
              <a:rPr lang="en-US" sz="1200" dirty="0" err="1" smtClean="0"/>
              <a:t>subblock</a:t>
            </a:r>
            <a:r>
              <a:rPr lang="en-US" sz="1200" dirty="0" smtClean="0"/>
              <a:t> as situated in the migrated </a:t>
            </a:r>
            <a:r>
              <a:rPr lang="en-US" sz="1200" dirty="0" err="1" smtClean="0"/>
              <a:t>subblock</a:t>
            </a:r>
            <a:r>
              <a:rPr lang="en-US" sz="1200" dirty="0" smtClean="0"/>
              <a:t>.</a:t>
            </a:r>
          </a:p>
          <a:p>
            <a:pPr lvl="1"/>
            <a:r>
              <a:rPr lang="en-US" sz="1200" dirty="0" smtClean="0"/>
              <a:t>Instantiates ocrPosture3dSubblockOutwardTask, plumbs the </a:t>
            </a:r>
            <a:r>
              <a:rPr lang="en-US" sz="1200" dirty="0" err="1" smtClean="0"/>
              <a:t>subblock</a:t>
            </a:r>
            <a:r>
              <a:rPr lang="en-US" sz="1200" dirty="0" smtClean="0"/>
              <a:t> </a:t>
            </a:r>
            <a:r>
              <a:rPr lang="en-US" sz="1200" dirty="0" err="1" smtClean="0"/>
              <a:t>datablock</a:t>
            </a:r>
            <a:r>
              <a:rPr lang="en-US" sz="1200" dirty="0"/>
              <a:t>,</a:t>
            </a:r>
            <a:r>
              <a:rPr lang="en-US" sz="1200" dirty="0" smtClean="0"/>
              <a:t> the backing-store </a:t>
            </a:r>
            <a:r>
              <a:rPr lang="en-US" sz="1200" dirty="0" err="1" smtClean="0"/>
              <a:t>datablock</a:t>
            </a:r>
            <a:r>
              <a:rPr lang="en-US" sz="1200" dirty="0" smtClean="0"/>
              <a:t>, and the child’s done event as dependences to it; and the shape information as parameters, as well as a flag indicating whether the </a:t>
            </a:r>
            <a:r>
              <a:rPr lang="en-US" sz="1200" dirty="0" err="1" smtClean="0"/>
              <a:t>subblock</a:t>
            </a:r>
            <a:r>
              <a:rPr lang="en-US" sz="1200" dirty="0" smtClean="0"/>
              <a:t> might have been written by the child.</a:t>
            </a:r>
          </a:p>
          <a:p>
            <a:r>
              <a:rPr lang="en-US" sz="1600" dirty="0" smtClean="0"/>
              <a:t>Duties of the User’s child EDT – simple adaptation to OCR’s posturing decision:</a:t>
            </a:r>
          </a:p>
          <a:p>
            <a:pPr lvl="1"/>
            <a:r>
              <a:rPr lang="en-US" sz="1200" dirty="0" smtClean="0"/>
              <a:t>If the </a:t>
            </a:r>
            <a:r>
              <a:rPr lang="en-US" sz="1200" dirty="0" err="1" smtClean="0"/>
              <a:t>guid</a:t>
            </a:r>
            <a:r>
              <a:rPr lang="en-US" sz="1200" dirty="0" smtClean="0"/>
              <a:t> received as a </a:t>
            </a:r>
            <a:r>
              <a:rPr lang="en-US" sz="1200" u="sng" dirty="0" smtClean="0"/>
              <a:t>dependence</a:t>
            </a:r>
            <a:r>
              <a:rPr lang="en-US" sz="1200" dirty="0" smtClean="0"/>
              <a:t> for the input </a:t>
            </a:r>
            <a:r>
              <a:rPr lang="en-US" sz="1200" dirty="0" err="1" smtClean="0"/>
              <a:t>subblock</a:t>
            </a:r>
            <a:r>
              <a:rPr lang="en-US" sz="1200" dirty="0" smtClean="0"/>
              <a:t> </a:t>
            </a:r>
            <a:r>
              <a:rPr lang="en-US" sz="1200" dirty="0" err="1" smtClean="0"/>
              <a:t>datablock</a:t>
            </a:r>
            <a:r>
              <a:rPr lang="en-US" sz="1200" dirty="0" smtClean="0"/>
              <a:t> is equal to the </a:t>
            </a:r>
            <a:r>
              <a:rPr lang="en-US" sz="1200" dirty="0" err="1" smtClean="0"/>
              <a:t>guid</a:t>
            </a:r>
            <a:r>
              <a:rPr lang="en-US" sz="1200" dirty="0" smtClean="0"/>
              <a:t> received as a </a:t>
            </a:r>
            <a:r>
              <a:rPr lang="en-US" sz="1200" u="sng" dirty="0" smtClean="0"/>
              <a:t>parameter</a:t>
            </a:r>
            <a:r>
              <a:rPr lang="en-US" sz="1200" dirty="0" smtClean="0"/>
              <a:t> for the backing-store </a:t>
            </a:r>
            <a:r>
              <a:rPr lang="en-US" sz="1200" dirty="0" err="1" smtClean="0"/>
              <a:t>datablock</a:t>
            </a:r>
            <a:r>
              <a:rPr lang="en-US" sz="1200" dirty="0" smtClean="0"/>
              <a:t>, it means OCR decided NOT to migrate the </a:t>
            </a:r>
            <a:r>
              <a:rPr lang="en-US" sz="1200" dirty="0" err="1" smtClean="0"/>
              <a:t>subblock</a:t>
            </a:r>
            <a:r>
              <a:rPr lang="en-US" sz="1200" dirty="0" smtClean="0"/>
              <a:t>.  The user code needs to access the </a:t>
            </a:r>
            <a:r>
              <a:rPr lang="en-US" sz="1200" dirty="0" err="1" smtClean="0"/>
              <a:t>subblock</a:t>
            </a:r>
            <a:r>
              <a:rPr lang="en-US" sz="1200" dirty="0" smtClean="0"/>
              <a:t> directly from the backing-store, utilizing those parameters in the input that describe that representation’s offset, height, width, and depth information.</a:t>
            </a:r>
          </a:p>
          <a:p>
            <a:pPr lvl="1"/>
            <a:r>
              <a:rPr lang="en-US" sz="1200" dirty="0" smtClean="0"/>
              <a:t>Otherwise, if the </a:t>
            </a:r>
            <a:r>
              <a:rPr lang="en-US" sz="1200" dirty="0" err="1" smtClean="0"/>
              <a:t>guids</a:t>
            </a:r>
            <a:r>
              <a:rPr lang="en-US" sz="1200" dirty="0" smtClean="0"/>
              <a:t> are NOT equal, it means that the </a:t>
            </a:r>
            <a:r>
              <a:rPr lang="en-US" sz="1200" dirty="0" err="1" smtClean="0"/>
              <a:t>guid</a:t>
            </a:r>
            <a:r>
              <a:rPr lang="en-US" sz="1200" dirty="0" smtClean="0"/>
              <a:t> received as a dependency is that of the migrated </a:t>
            </a:r>
            <a:r>
              <a:rPr lang="en-US" sz="1200" dirty="0" err="1" smtClean="0"/>
              <a:t>subblock</a:t>
            </a:r>
            <a:r>
              <a:rPr lang="en-US" sz="1200" dirty="0" smtClean="0"/>
              <a:t>.  The user code needs to use the other parameters relating to the height, width, and depth information for the migrated block’s representation.  In this case, the offset is zero.</a:t>
            </a:r>
          </a:p>
          <a:p>
            <a:pPr lvl="1"/>
            <a:r>
              <a:rPr lang="en-US" sz="1200" dirty="0" smtClean="0"/>
              <a:t>If that’s not crystal clear, refer back to the picture on foil 9.</a:t>
            </a:r>
          </a:p>
          <a:p>
            <a:pPr lvl="1"/>
            <a:endParaRPr lang="en-US" sz="1200" dirty="0"/>
          </a:p>
        </p:txBody>
      </p:sp>
    </p:spTree>
    <p:extLst>
      <p:ext uri="{BB962C8B-B14F-4D97-AF65-F5344CB8AC3E}">
        <p14:creationId xmlns:p14="http://schemas.microsoft.com/office/powerpoint/2010/main" val="432578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a:bodyPr>
          <a:lstStyle/>
          <a:p>
            <a:r>
              <a:rPr lang="en-US" sz="3200" dirty="0" smtClean="0"/>
              <a:t>GEMM</a:t>
            </a:r>
            <a:endParaRPr lang="en-US" sz="3200" dirty="0"/>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16</a:t>
            </a:fld>
            <a:endParaRPr lang="en-US"/>
          </a:p>
        </p:txBody>
      </p:sp>
      <p:sp>
        <p:nvSpPr>
          <p:cNvPr id="8" name="Rectangle 7"/>
          <p:cNvSpPr/>
          <p:nvPr/>
        </p:nvSpPr>
        <p:spPr>
          <a:xfrm>
            <a:off x="914400" y="1371600"/>
            <a:ext cx="457200" cy="457200"/>
          </a:xfrm>
          <a:prstGeom prst="rect">
            <a:avLst/>
          </a:prstGeom>
          <a:gradFill>
            <a:gsLst>
              <a:gs pos="48000">
                <a:srgbClr val="FF0000"/>
              </a:gs>
              <a:gs pos="50000">
                <a:schemeClr val="accent1">
                  <a:tint val="44500"/>
                  <a:satMod val="160000"/>
                </a:schemeClr>
              </a:gs>
              <a:gs pos="50000">
                <a:schemeClr val="accent1">
                  <a:tint val="23500"/>
                  <a:satMod val="160000"/>
                </a:scheme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14400" y="1828800"/>
            <a:ext cx="457200" cy="457200"/>
          </a:xfrm>
          <a:prstGeom prst="rect">
            <a:avLst/>
          </a:prstGeom>
          <a:gradFill>
            <a:gsLst>
              <a:gs pos="50000">
                <a:schemeClr val="accent6">
                  <a:lumMod val="75000"/>
                </a:schemeClr>
              </a:gs>
              <a:gs pos="50000">
                <a:schemeClr val="accent1">
                  <a:tint val="44500"/>
                  <a:satMod val="160000"/>
                </a:schemeClr>
              </a:gs>
              <a:gs pos="52000">
                <a:schemeClr val="accent1">
                  <a:tint val="23500"/>
                  <a:satMod val="160000"/>
                </a:schemeClr>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71600" y="1371600"/>
            <a:ext cx="457200" cy="457200"/>
          </a:xfrm>
          <a:prstGeom prst="rect">
            <a:avLst/>
          </a:prstGeom>
          <a:gradFill>
            <a:gsLst>
              <a:gs pos="50000">
                <a:srgbClr val="FF0000"/>
              </a:gs>
              <a:gs pos="51000">
                <a:schemeClr val="accent1">
                  <a:tint val="44500"/>
                  <a:satMod val="160000"/>
                </a:schemeClr>
              </a:gs>
              <a:gs pos="56000">
                <a:srgbClr val="92D050"/>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71600" y="1828800"/>
            <a:ext cx="457200" cy="457200"/>
          </a:xfrm>
          <a:prstGeom prst="rect">
            <a:avLst/>
          </a:prstGeom>
          <a:gradFill>
            <a:gsLst>
              <a:gs pos="49000">
                <a:schemeClr val="accent6">
                  <a:lumMod val="75000"/>
                </a:schemeClr>
              </a:gs>
              <a:gs pos="50000">
                <a:schemeClr val="accent1">
                  <a:tint val="44500"/>
                  <a:satMod val="160000"/>
                </a:schemeClr>
              </a:gs>
              <a:gs pos="51000">
                <a:srgbClr val="92D050"/>
              </a:gs>
              <a:gs pos="50750">
                <a:srgbClr val="31B978"/>
              </a:gs>
              <a:gs pos="50500">
                <a:srgbClr val="61C19F"/>
              </a:gs>
              <a:gs pos="51000">
                <a:srgbClr val="00B050"/>
              </a:gs>
            </a:gsLst>
            <a:lin ang="27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0" y="1611868"/>
            <a:ext cx="300082" cy="369332"/>
          </a:xfrm>
          <a:prstGeom prst="rect">
            <a:avLst/>
          </a:prstGeom>
          <a:noFill/>
        </p:spPr>
        <p:txBody>
          <a:bodyPr wrap="none" rtlCol="0">
            <a:spAutoFit/>
          </a:bodyPr>
          <a:lstStyle/>
          <a:p>
            <a:r>
              <a:rPr lang="en-US" dirty="0" smtClean="0"/>
              <a:t>=</a:t>
            </a:r>
            <a:endParaRPr lang="en-US" dirty="0"/>
          </a:p>
        </p:txBody>
      </p:sp>
      <p:sp>
        <p:nvSpPr>
          <p:cNvPr id="14" name="Rectangle 13"/>
          <p:cNvSpPr/>
          <p:nvPr/>
        </p:nvSpPr>
        <p:spPr>
          <a:xfrm>
            <a:off x="3048000" y="1371600"/>
            <a:ext cx="32766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48000" y="1828800"/>
            <a:ext cx="3276600" cy="4572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634118" y="1600200"/>
            <a:ext cx="300082" cy="369332"/>
          </a:xfrm>
          <a:prstGeom prst="rect">
            <a:avLst/>
          </a:prstGeom>
          <a:noFill/>
        </p:spPr>
        <p:txBody>
          <a:bodyPr wrap="none" rtlCol="0">
            <a:spAutoFit/>
          </a:bodyPr>
          <a:lstStyle/>
          <a:p>
            <a:r>
              <a:rPr lang="en-US" dirty="0"/>
              <a:t>*</a:t>
            </a:r>
          </a:p>
        </p:txBody>
      </p:sp>
      <p:sp>
        <p:nvSpPr>
          <p:cNvPr id="17" name="Rectangle 16"/>
          <p:cNvSpPr/>
          <p:nvPr/>
        </p:nvSpPr>
        <p:spPr>
          <a:xfrm rot="5400000">
            <a:off x="6286500" y="2781300"/>
            <a:ext cx="327660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a:off x="5829300" y="2781300"/>
            <a:ext cx="3276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510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13108"/>
            <a:ext cx="8458200" cy="5262979"/>
          </a:xfrm>
          <a:prstGeom prst="rect">
            <a:avLst/>
          </a:prstGeom>
        </p:spPr>
        <p:txBody>
          <a:bodyPr wrap="square">
            <a:spAutoFit/>
          </a:bodyPr>
          <a:lstStyle/>
          <a:p>
            <a:pPr algn="ctr"/>
            <a:r>
              <a:rPr lang="en-US" sz="1400" b="1" dirty="0" smtClean="0">
                <a:effectLst/>
              </a:rPr>
              <a:t>Posture (verb):  To position, especially strategically.  (dictionary.com)</a:t>
            </a:r>
          </a:p>
          <a:p>
            <a:pPr algn="ctr"/>
            <a:endParaRPr lang="en-US" sz="1400" b="1" dirty="0"/>
          </a:p>
          <a:p>
            <a:r>
              <a:rPr lang="en-US" sz="1400" b="1" dirty="0" smtClean="0">
                <a:effectLst/>
              </a:rPr>
              <a:t>Key concept: a “</a:t>
            </a:r>
            <a:r>
              <a:rPr lang="en-US" sz="1400" b="1" dirty="0" err="1" smtClean="0">
                <a:effectLst/>
              </a:rPr>
              <a:t>Subblock</a:t>
            </a:r>
            <a:r>
              <a:rPr lang="en-US" sz="1400" b="1" dirty="0" smtClean="0">
                <a:effectLst/>
              </a:rPr>
              <a:t>” is a subset portion of a larger </a:t>
            </a:r>
            <a:r>
              <a:rPr lang="en-US" sz="1400" b="1" dirty="0" err="1" smtClean="0">
                <a:effectLst/>
              </a:rPr>
              <a:t>datablock</a:t>
            </a:r>
            <a:r>
              <a:rPr lang="en-US" sz="1400" b="1" dirty="0" smtClean="0">
                <a:effectLst/>
              </a:rPr>
              <a:t> (which I subsequently refer to as the “</a:t>
            </a:r>
            <a:r>
              <a:rPr lang="en-US" sz="1400" b="1" u="sng" dirty="0" smtClean="0">
                <a:effectLst/>
              </a:rPr>
              <a:t>Backing-store</a:t>
            </a:r>
            <a:r>
              <a:rPr lang="en-US" sz="1400" b="1" dirty="0" smtClean="0">
                <a:effectLst/>
              </a:rPr>
              <a:t>” </a:t>
            </a:r>
            <a:r>
              <a:rPr lang="en-US" sz="1400" b="1" dirty="0" err="1" smtClean="0">
                <a:effectLst/>
              </a:rPr>
              <a:t>datablock</a:t>
            </a:r>
            <a:r>
              <a:rPr lang="en-US" sz="1400" b="1" dirty="0" smtClean="0">
                <a:effectLst/>
              </a:rPr>
              <a:t>).  Presently, it is a “pencil” of a larger 1D (or higher order) structure, a subset rectangle of a 2D (ibid) structure, a subset cuboid of a 3D (ibid) structure, and likewise at higher dimensions.  The larger structure may have been allocated by one EDT, and then split into </a:t>
            </a:r>
            <a:r>
              <a:rPr lang="en-US" sz="1400" b="1" dirty="0" err="1" smtClean="0">
                <a:effectLst/>
              </a:rPr>
              <a:t>subblocks</a:t>
            </a:r>
            <a:r>
              <a:rPr lang="en-US" sz="1400" b="1" dirty="0" smtClean="0">
                <a:effectLst/>
              </a:rPr>
              <a:t> to be initialized by one or more other EDTs; and after it has been initialized, it might be split among one or more consumers.</a:t>
            </a:r>
          </a:p>
          <a:p>
            <a:endParaRPr lang="en-US" sz="1400" b="1" dirty="0"/>
          </a:p>
          <a:p>
            <a:r>
              <a:rPr lang="en-US" sz="1400" b="1" dirty="0" smtClean="0">
                <a:effectLst/>
              </a:rPr>
              <a:t>Key concept: The verb “</a:t>
            </a:r>
            <a:r>
              <a:rPr lang="en-US" sz="1400" b="1" dirty="0" smtClean="0">
                <a:solidFill>
                  <a:srgbClr val="009900"/>
                </a:solidFill>
                <a:effectLst/>
              </a:rPr>
              <a:t>Posture</a:t>
            </a:r>
            <a:r>
              <a:rPr lang="en-US" sz="1400" b="1" dirty="0" smtClean="0">
                <a:effectLst/>
              </a:rPr>
              <a:t>” is intended to convey a </a:t>
            </a:r>
            <a:r>
              <a:rPr lang="en-US" sz="1400" b="1" dirty="0" smtClean="0">
                <a:solidFill>
                  <a:srgbClr val="009900"/>
                </a:solidFill>
                <a:effectLst/>
              </a:rPr>
              <a:t>passive</a:t>
            </a:r>
            <a:r>
              <a:rPr lang="en-US" sz="1400" b="1" dirty="0" smtClean="0">
                <a:effectLst/>
              </a:rPr>
              <a:t> concept, as contrasted with the verb “</a:t>
            </a:r>
            <a:r>
              <a:rPr lang="en-US" sz="1400" b="1" dirty="0" smtClean="0">
                <a:solidFill>
                  <a:srgbClr val="FF0000"/>
                </a:solidFill>
                <a:effectLst/>
              </a:rPr>
              <a:t>Migrate</a:t>
            </a:r>
            <a:r>
              <a:rPr lang="en-US" sz="1400" b="1" dirty="0" smtClean="0">
                <a:effectLst/>
              </a:rPr>
              <a:t>” which is </a:t>
            </a:r>
            <a:r>
              <a:rPr lang="en-US" sz="1400" b="1" dirty="0" smtClean="0">
                <a:solidFill>
                  <a:srgbClr val="FF0000"/>
                </a:solidFill>
                <a:effectLst/>
              </a:rPr>
              <a:t>imperative.</a:t>
            </a:r>
            <a:r>
              <a:rPr lang="en-US" sz="1400" b="1" dirty="0" smtClean="0">
                <a:effectLst/>
              </a:rPr>
              <a:t>  By way of analogy, a military commander is “posturing” resources both when she decides to deploy them to action, and when she decides to hold them in reserve.</a:t>
            </a:r>
            <a:endParaRPr lang="en-US" sz="1400" b="1" dirty="0" smtClean="0">
              <a:solidFill>
                <a:srgbClr val="FF0000"/>
              </a:solidFill>
              <a:effectLst/>
            </a:endParaRPr>
          </a:p>
          <a:p>
            <a:endParaRPr lang="en-US" sz="1400" b="1" dirty="0">
              <a:solidFill>
                <a:srgbClr val="FF0000"/>
              </a:solidFill>
            </a:endParaRPr>
          </a:p>
          <a:p>
            <a:r>
              <a:rPr lang="en-US" sz="1400" b="1" dirty="0" smtClean="0"/>
              <a:t>If an upstream EDT tells OCR to “</a:t>
            </a:r>
            <a:r>
              <a:rPr lang="en-US" sz="1400" b="1" dirty="0" smtClean="0">
                <a:solidFill>
                  <a:srgbClr val="FF0000"/>
                </a:solidFill>
              </a:rPr>
              <a:t>migrate</a:t>
            </a:r>
            <a:r>
              <a:rPr lang="en-US" sz="1400" b="1" dirty="0" smtClean="0"/>
              <a:t>” a </a:t>
            </a:r>
            <a:r>
              <a:rPr lang="en-US" sz="1400" b="1" dirty="0" err="1" smtClean="0"/>
              <a:t>subblock</a:t>
            </a:r>
            <a:r>
              <a:rPr lang="en-US" sz="1400" b="1" dirty="0"/>
              <a:t> </a:t>
            </a:r>
            <a:r>
              <a:rPr lang="en-US" sz="1400" b="1" dirty="0" smtClean="0"/>
              <a:t>to a downstream EDT, it is essentially decreeing that the </a:t>
            </a:r>
            <a:r>
              <a:rPr lang="en-US" sz="1400" b="1" dirty="0" err="1" smtClean="0"/>
              <a:t>subblock</a:t>
            </a:r>
            <a:r>
              <a:rPr lang="en-US" sz="1400" b="1" dirty="0" smtClean="0"/>
              <a:t> must be extracted from the larger </a:t>
            </a:r>
            <a:r>
              <a:rPr lang="en-US" sz="1400" b="1" dirty="0" err="1" smtClean="0"/>
              <a:t>datablock</a:t>
            </a:r>
            <a:r>
              <a:rPr lang="en-US" sz="1400" b="1" dirty="0" smtClean="0"/>
              <a:t>, packed into a new </a:t>
            </a:r>
            <a:r>
              <a:rPr lang="en-US" sz="1400" b="1" dirty="0" err="1" smtClean="0"/>
              <a:t>datablock</a:t>
            </a:r>
            <a:r>
              <a:rPr lang="en-US" sz="1400" b="1" dirty="0" smtClean="0"/>
              <a:t> (with multi-dimensional shape spans reduced accordingly), and passed to the downstream EDT.  OCR still gets to decide where to put the </a:t>
            </a:r>
            <a:r>
              <a:rPr lang="en-US" sz="1400" b="1" dirty="0" err="1" smtClean="0"/>
              <a:t>subblock</a:t>
            </a:r>
            <a:r>
              <a:rPr lang="en-US" sz="1400" b="1" dirty="0" smtClean="0"/>
              <a:t>, but it has no choice about whether or not this was a good idea (as opposed to the downstream EDT using the </a:t>
            </a:r>
            <a:r>
              <a:rPr lang="en-US" sz="1400" b="1" dirty="0" err="1" smtClean="0"/>
              <a:t>subblock</a:t>
            </a:r>
            <a:r>
              <a:rPr lang="en-US" sz="1400" b="1" dirty="0" smtClean="0"/>
              <a:t> from out of its original part of the full </a:t>
            </a:r>
            <a:r>
              <a:rPr lang="en-US" sz="1400" b="1" dirty="0" err="1" smtClean="0"/>
              <a:t>datablock</a:t>
            </a:r>
            <a:r>
              <a:rPr lang="en-US" sz="1400" b="1" dirty="0" smtClean="0"/>
              <a:t>).  The downstream EDT is inherently dependent on the </a:t>
            </a:r>
            <a:r>
              <a:rPr lang="en-US" sz="1400" b="1" u="sng" dirty="0" smtClean="0"/>
              <a:t>shape</a:t>
            </a:r>
            <a:r>
              <a:rPr lang="en-US" sz="1400" b="1" dirty="0" smtClean="0"/>
              <a:t> of the migrated </a:t>
            </a:r>
            <a:r>
              <a:rPr lang="en-US" sz="1400" b="1" dirty="0" err="1" smtClean="0"/>
              <a:t>datablock</a:t>
            </a:r>
            <a:r>
              <a:rPr lang="en-US" sz="1400" b="1" dirty="0" smtClean="0"/>
              <a:t>.</a:t>
            </a:r>
          </a:p>
          <a:p>
            <a:endParaRPr lang="en-US" sz="1400" b="1" dirty="0">
              <a:effectLst/>
            </a:endParaRPr>
          </a:p>
          <a:p>
            <a:r>
              <a:rPr lang="en-US" sz="1400" b="1" dirty="0" smtClean="0"/>
              <a:t>Contrastively, a directive that OCR should “</a:t>
            </a:r>
            <a:r>
              <a:rPr lang="en-US" sz="1400" b="1" dirty="0" smtClean="0">
                <a:solidFill>
                  <a:srgbClr val="009900"/>
                </a:solidFill>
              </a:rPr>
              <a:t>posture</a:t>
            </a:r>
            <a:r>
              <a:rPr lang="en-US" sz="1400" b="1" dirty="0" smtClean="0"/>
              <a:t>” a </a:t>
            </a:r>
            <a:r>
              <a:rPr lang="en-US" sz="1400" b="1" dirty="0" err="1" smtClean="0"/>
              <a:t>subblock</a:t>
            </a:r>
            <a:r>
              <a:rPr lang="en-US" sz="1400" b="1" dirty="0" smtClean="0"/>
              <a:t> to a downstream EDT means that the upstream EDT is committing the downstream EDT to a contract, that the latter must adapt to a decision that OCR will make, at its own discretion, as to whether to actually migrate the </a:t>
            </a:r>
            <a:r>
              <a:rPr lang="en-US" sz="1400" b="1" dirty="0" err="1" smtClean="0"/>
              <a:t>subblock</a:t>
            </a:r>
            <a:r>
              <a:rPr lang="en-US" sz="1400" b="1" dirty="0" smtClean="0"/>
              <a:t>, or leave it in the larger </a:t>
            </a:r>
            <a:r>
              <a:rPr lang="en-US" sz="1400" b="1" dirty="0" err="1" smtClean="0"/>
              <a:t>datablock</a:t>
            </a:r>
            <a:r>
              <a:rPr lang="en-US" sz="1400" b="1" dirty="0" smtClean="0"/>
              <a:t>.  Implicit in this is that the downstream EDT will need to adapt to the </a:t>
            </a:r>
            <a:r>
              <a:rPr lang="en-US" sz="1400" b="1" u="sng" dirty="0" smtClean="0"/>
              <a:t>shape</a:t>
            </a:r>
            <a:r>
              <a:rPr lang="en-US" sz="1400" b="1" dirty="0" smtClean="0"/>
              <a:t> of the </a:t>
            </a:r>
            <a:r>
              <a:rPr lang="en-US" sz="1400" b="1" dirty="0" err="1" smtClean="0"/>
              <a:t>subblock</a:t>
            </a:r>
            <a:r>
              <a:rPr lang="en-US" sz="1400" b="1" dirty="0" smtClean="0"/>
              <a:t>, which may or may not be packed.</a:t>
            </a:r>
            <a:endParaRPr lang="en-US" sz="1400" b="1" dirty="0">
              <a:effectLst/>
            </a:endParaRPr>
          </a:p>
        </p:txBody>
      </p:sp>
      <p:sp>
        <p:nvSpPr>
          <p:cNvPr id="5" name="Date Placeholder 4"/>
          <p:cNvSpPr>
            <a:spLocks noGrp="1"/>
          </p:cNvSpPr>
          <p:nvPr>
            <p:ph type="dt" sz="half" idx="10"/>
          </p:nvPr>
        </p:nvSpPr>
        <p:spPr/>
        <p:txBody>
          <a:bodyPr/>
          <a:lstStyle/>
          <a:p>
            <a:fld id="{FA9CFE70-C399-4F00-AA7A-04A3126F42AE}" type="datetime1">
              <a:rPr lang="en-US" smtClean="0"/>
              <a:t>12/16/2015</a:t>
            </a:fld>
            <a:endParaRPr lang="en-US"/>
          </a:p>
        </p:txBody>
      </p:sp>
      <p:sp>
        <p:nvSpPr>
          <p:cNvPr id="6" name="Footer Placeholder 5"/>
          <p:cNvSpPr>
            <a:spLocks noGrp="1"/>
          </p:cNvSpPr>
          <p:nvPr>
            <p:ph type="ftr" sz="quarter" idx="11"/>
          </p:nvPr>
        </p:nvSpPr>
        <p:spPr/>
        <p:txBody>
          <a:bodyPr/>
          <a:lstStyle/>
          <a:p>
            <a:r>
              <a:rPr lang="en-US" smtClean="0"/>
              <a:t>Intel Confidential</a:t>
            </a:r>
            <a:endParaRPr lang="en-US"/>
          </a:p>
        </p:txBody>
      </p:sp>
      <p:sp>
        <p:nvSpPr>
          <p:cNvPr id="7" name="Slide Number Placeholder 6"/>
          <p:cNvSpPr>
            <a:spLocks noGrp="1"/>
          </p:cNvSpPr>
          <p:nvPr>
            <p:ph type="sldNum" sz="quarter" idx="12"/>
          </p:nvPr>
        </p:nvSpPr>
        <p:spPr/>
        <p:txBody>
          <a:bodyPr/>
          <a:lstStyle/>
          <a:p>
            <a:fld id="{22E7BA81-3777-4D74-9EE8-3A254735651D}" type="slidenum">
              <a:rPr lang="en-US" smtClean="0"/>
              <a:t>2</a:t>
            </a:fld>
            <a:endParaRPr lang="en-US"/>
          </a:p>
        </p:txBody>
      </p:sp>
      <p:sp>
        <p:nvSpPr>
          <p:cNvPr id="8" name="Title 1"/>
          <p:cNvSpPr txBox="1">
            <a:spLocks/>
          </p:cNvSpPr>
          <p:nvPr/>
        </p:nvSpPr>
        <p:spPr>
          <a:xfrm>
            <a:off x="457200" y="274638"/>
            <a:ext cx="8229600" cy="639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smtClean="0"/>
              <a:t>Subblock</a:t>
            </a:r>
            <a:r>
              <a:rPr lang="en-US" dirty="0" smtClean="0"/>
              <a:t> Posturing</a:t>
            </a:r>
            <a:endParaRPr lang="en-US" dirty="0"/>
          </a:p>
        </p:txBody>
      </p:sp>
    </p:spTree>
    <p:extLst>
      <p:ext uri="{BB962C8B-B14F-4D97-AF65-F5344CB8AC3E}">
        <p14:creationId xmlns:p14="http://schemas.microsoft.com/office/powerpoint/2010/main" val="3083001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639762"/>
          </a:xfrm>
        </p:spPr>
        <p:txBody>
          <a:bodyPr>
            <a:noAutofit/>
          </a:bodyPr>
          <a:lstStyle/>
          <a:p>
            <a:r>
              <a:rPr lang="en-US" sz="2100" dirty="0" smtClean="0"/>
              <a:t>Current State of Affairs:  To Migrate or Not to Migrate, That is the Question</a:t>
            </a:r>
            <a:endParaRPr lang="en-US" sz="2100" dirty="0"/>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3</a:t>
            </a:fld>
            <a:endParaRPr lang="en-US"/>
          </a:p>
        </p:txBody>
      </p:sp>
      <p:sp>
        <p:nvSpPr>
          <p:cNvPr id="3" name="TextBox 2"/>
          <p:cNvSpPr txBox="1"/>
          <p:nvPr/>
        </p:nvSpPr>
        <p:spPr>
          <a:xfrm>
            <a:off x="228600" y="533400"/>
            <a:ext cx="8686800" cy="5786199"/>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Parent worker, intent upon splitting a workload between two or more children, must make the executive decision as to whether to migrate pieces (</a:t>
            </a:r>
            <a:r>
              <a:rPr lang="en-US" sz="1400" dirty="0" err="1" smtClean="0"/>
              <a:t>subblocks</a:t>
            </a:r>
            <a:r>
              <a:rPr lang="en-US" sz="1400" dirty="0" smtClean="0"/>
              <a:t>) of the overall workload to new, tighter-packed </a:t>
            </a:r>
            <a:r>
              <a:rPr lang="en-US" sz="1400" dirty="0" err="1" smtClean="0"/>
              <a:t>datablocks</a:t>
            </a:r>
            <a:r>
              <a:rPr lang="en-US" sz="1400" dirty="0" smtClean="0"/>
              <a:t> and feed those to the children; or else tell the children to mine the larger aggregate </a:t>
            </a:r>
            <a:r>
              <a:rPr lang="en-US" sz="1400" dirty="0" err="1" smtClean="0"/>
              <a:t>datablock</a:t>
            </a:r>
            <a:r>
              <a:rPr lang="en-US" sz="1400" dirty="0" smtClean="0"/>
              <a:t> for the portions they are responsible to process.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Expecting the parent to know whether it is “wise” to migrate the pieces imposes upon that parent a context sensitivity that is totally unjustified:  the parent needs to know whether there is suitable storage available for the pieces.  (“Suitable” generally means “closer to the agent(s) that will use the </a:t>
            </a:r>
            <a:r>
              <a:rPr lang="en-US" sz="1400" dirty="0" err="1" smtClean="0"/>
              <a:t>subblocks</a:t>
            </a:r>
            <a:r>
              <a:rPr lang="en-US" sz="1400" dirty="0" smtClean="0"/>
              <a:t>”.  This is NOT guaranteed, and in pathological cases, the </a:t>
            </a:r>
            <a:r>
              <a:rPr lang="en-US" sz="1400" dirty="0" err="1" smtClean="0"/>
              <a:t>subblocks</a:t>
            </a:r>
            <a:r>
              <a:rPr lang="en-US" sz="1400" dirty="0" smtClean="0"/>
              <a:t> might end up in storage that is actually farther away from the computing agent(s) than the original aggregate </a:t>
            </a:r>
            <a:r>
              <a:rPr lang="en-US" sz="1400" dirty="0" err="1" smtClean="0"/>
              <a:t>datablock</a:t>
            </a:r>
            <a:r>
              <a:rPr lang="en-US" sz="1400" dirty="0" smtClean="0"/>
              <a:t>.)  It is bad enough to expect the parent EDT to have knowledge of the static characteristics of the memory architecture (how much memory exists at various levels, and what are their access costs in terms of cycles and energy).  It is even more unrealistic to expect the parent EDT to know how much of those resources are actually going to be </a:t>
            </a:r>
            <a:r>
              <a:rPr lang="en-US" sz="1400" u="sng" dirty="0" smtClean="0"/>
              <a:t>available</a:t>
            </a:r>
            <a:r>
              <a:rPr lang="en-US" sz="1400" dirty="0" smtClean="0"/>
              <a:t> dynamically, when the child(</a:t>
            </a:r>
            <a:r>
              <a:rPr lang="en-US" sz="1400" dirty="0" err="1" smtClean="0"/>
              <a:t>ren</a:t>
            </a:r>
            <a:r>
              <a:rPr lang="en-US" sz="1400" dirty="0" smtClean="0"/>
              <a:t>) EDTs run, as opposed to being in use by other EDTs and/or by OCR itself.  Also, bear in mind that in the fullness of time, a real </a:t>
            </a:r>
            <a:r>
              <a:rPr lang="en-US" sz="1400" dirty="0" err="1" smtClean="0"/>
              <a:t>exascale</a:t>
            </a:r>
            <a:r>
              <a:rPr lang="en-US" sz="1400" dirty="0" smtClean="0"/>
              <a:t> system is likely be comprised of components that are not exactly identically resourced.</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200" dirty="0" smtClean="0"/>
              <a:t>So if the parent decides to migrate, pathological placement might result; and excessive, unnecessary block movement is also likely.</a:t>
            </a:r>
          </a:p>
          <a:p>
            <a:pPr marL="742950" lvl="1" indent="-285750">
              <a:buFont typeface="Arial" panose="020B0604020202020204" pitchFamily="34" charset="0"/>
              <a:buChar char="•"/>
            </a:pPr>
            <a:r>
              <a:rPr lang="en-US" sz="1200" dirty="0" smtClean="0"/>
              <a:t>But if the parent decides NOT to migrate, there is also a very good chance that the aggregate is farther away from the child(</a:t>
            </a:r>
            <a:r>
              <a:rPr lang="en-US" sz="1200" dirty="0" err="1" smtClean="0"/>
              <a:t>ren</a:t>
            </a:r>
            <a:r>
              <a:rPr lang="en-US" sz="1200" dirty="0" smtClean="0"/>
              <a:t>) than the migrated </a:t>
            </a:r>
            <a:r>
              <a:rPr lang="en-US" sz="1200" dirty="0" err="1" smtClean="0"/>
              <a:t>subblocks</a:t>
            </a:r>
            <a:r>
              <a:rPr lang="en-US" sz="1200" dirty="0" smtClean="0"/>
              <a:t> would have been, so this, too, wastes time and energy.</a:t>
            </a:r>
          </a:p>
          <a:p>
            <a:pPr marL="742950" lvl="1"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solidFill>
                  <a:srgbClr val="FF0000"/>
                </a:solidFill>
              </a:rPr>
              <a:t>Moreover, in the current paradigm, there is no means to tell OCR that two or more children that want to write to </a:t>
            </a:r>
            <a:r>
              <a:rPr lang="en-US" sz="1400" dirty="0" err="1" smtClean="0">
                <a:solidFill>
                  <a:srgbClr val="FF0000"/>
                </a:solidFill>
              </a:rPr>
              <a:t>subblocks</a:t>
            </a:r>
            <a:r>
              <a:rPr lang="en-US" sz="1400" dirty="0" smtClean="0">
                <a:solidFill>
                  <a:srgbClr val="FF0000"/>
                </a:solidFill>
              </a:rPr>
              <a:t> of the larger aggregate are “well-behaved”, i.e. that the will be writing to disjoint </a:t>
            </a:r>
            <a:r>
              <a:rPr lang="en-US" sz="1400" dirty="0" err="1" smtClean="0">
                <a:solidFill>
                  <a:srgbClr val="FF0000"/>
                </a:solidFill>
              </a:rPr>
              <a:t>subblocks</a:t>
            </a:r>
            <a:r>
              <a:rPr lang="en-US" sz="1400" dirty="0" smtClean="0">
                <a:solidFill>
                  <a:srgbClr val="FF0000"/>
                </a:solidFill>
              </a:rPr>
              <a:t>.  OCR presently assumes the writers might write anywhere in the aggregate, so it is forced to serialize access.  This is a major performance problem for applications; </a:t>
            </a:r>
            <a:r>
              <a:rPr lang="en-US" sz="1400" b="1" i="1" dirty="0" smtClean="0">
                <a:solidFill>
                  <a:srgbClr val="FF0000"/>
                </a:solidFill>
              </a:rPr>
              <a:t>and it is elegantly solved by Posturing!</a:t>
            </a:r>
          </a:p>
          <a:p>
            <a:pPr marL="285750" indent="-285750">
              <a:buFont typeface="Arial" panose="020B0604020202020204" pitchFamily="34" charset="0"/>
              <a:buChar char="•"/>
            </a:pPr>
            <a:endParaRPr lang="en-US" sz="1400" b="1" i="1" dirty="0">
              <a:solidFill>
                <a:srgbClr val="FF0000"/>
              </a:solidFill>
            </a:endParaRPr>
          </a:p>
          <a:p>
            <a:pPr marL="285750" indent="-285750">
              <a:buFont typeface="Arial" panose="020B0604020202020204" pitchFamily="34" charset="0"/>
              <a:buChar char="•"/>
            </a:pPr>
            <a:r>
              <a:rPr lang="en-US" sz="1400" dirty="0" smtClean="0"/>
              <a:t>The next two foils depict the To-Migrate and Not-To-Migrate limited choices presently available, sans posturing.</a:t>
            </a:r>
            <a:endParaRPr lang="en-US" sz="1400" dirty="0"/>
          </a:p>
        </p:txBody>
      </p:sp>
    </p:spTree>
    <p:extLst>
      <p:ext uri="{BB962C8B-B14F-4D97-AF65-F5344CB8AC3E}">
        <p14:creationId xmlns:p14="http://schemas.microsoft.com/office/powerpoint/2010/main" val="3613622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smtClean="0"/>
              <a:t>Workload Splitting, Deciding </a:t>
            </a:r>
            <a:r>
              <a:rPr lang="en-US" sz="2800" dirty="0" smtClean="0">
                <a:solidFill>
                  <a:srgbClr val="FF0000"/>
                </a:solidFill>
              </a:rPr>
              <a:t>NOT</a:t>
            </a:r>
            <a:r>
              <a:rPr lang="en-US" sz="2800" dirty="0" smtClean="0"/>
              <a:t> to Migrate </a:t>
            </a:r>
            <a:r>
              <a:rPr lang="en-US" sz="2800" dirty="0" err="1" smtClean="0"/>
              <a:t>Subblock</a:t>
            </a:r>
            <a:endParaRPr lang="en-US" sz="2800" dirty="0"/>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4</a:t>
            </a:fld>
            <a:endParaRPr lang="en-US"/>
          </a:p>
        </p:txBody>
      </p:sp>
      <p:sp>
        <p:nvSpPr>
          <p:cNvPr id="7" name="Rectangle 6"/>
          <p:cNvSpPr/>
          <p:nvPr/>
        </p:nvSpPr>
        <p:spPr>
          <a:xfrm>
            <a:off x="685800" y="1219200"/>
            <a:ext cx="2895600" cy="1752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“Backing-store” </a:t>
            </a:r>
            <a:r>
              <a:rPr lang="en-US" sz="1200" dirty="0" err="1" smtClean="0">
                <a:solidFill>
                  <a:schemeClr val="tx1"/>
                </a:solidFill>
              </a:rPr>
              <a:t>datablock</a:t>
            </a:r>
            <a:r>
              <a:rPr lang="en-US" sz="1200" dirty="0" smtClean="0">
                <a:solidFill>
                  <a:schemeClr val="tx1"/>
                </a:solidFill>
              </a:rPr>
              <a:t>.</a:t>
            </a:r>
            <a:endParaRPr lang="en-US" sz="1200" dirty="0">
              <a:solidFill>
                <a:schemeClr val="tx1"/>
              </a:solidFill>
            </a:endParaRPr>
          </a:p>
        </p:txBody>
      </p:sp>
      <p:sp>
        <p:nvSpPr>
          <p:cNvPr id="8" name="Rectangle 7"/>
          <p:cNvSpPr/>
          <p:nvPr/>
        </p:nvSpPr>
        <p:spPr>
          <a:xfrm>
            <a:off x="1143000" y="16764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Parent’s workload</a:t>
            </a:r>
            <a:endParaRPr lang="en-US" sz="1200" dirty="0">
              <a:solidFill>
                <a:schemeClr val="tx1"/>
              </a:solidFill>
            </a:endParaRPr>
          </a:p>
        </p:txBody>
      </p:sp>
      <p:cxnSp>
        <p:nvCxnSpPr>
          <p:cNvPr id="10" name="Straight Connector 9"/>
          <p:cNvCxnSpPr>
            <a:stCxn id="8" idx="0"/>
            <a:endCxn id="8" idx="2"/>
          </p:cNvCxnSpPr>
          <p:nvPr/>
        </p:nvCxnSpPr>
        <p:spPr>
          <a:xfrm>
            <a:off x="1866900" y="1676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2"/>
          </p:cNvCxnSpPr>
          <p:nvPr/>
        </p:nvCxnSpPr>
        <p:spPr>
          <a:xfrm>
            <a:off x="1866900" y="1676400"/>
            <a:ext cx="0" cy="762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724400" y="9906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“Parent worker”.  Responsible to process this piece of the “backing-store” </a:t>
            </a:r>
            <a:r>
              <a:rPr lang="en-US" sz="1200" dirty="0" err="1" smtClean="0">
                <a:solidFill>
                  <a:schemeClr val="tx1"/>
                </a:solidFill>
              </a:rPr>
              <a:t>datablock</a:t>
            </a:r>
            <a:r>
              <a:rPr lang="en-US" sz="1200" dirty="0" smtClean="0">
                <a:solidFill>
                  <a:schemeClr val="tx1"/>
                </a:solidFill>
              </a:rPr>
              <a:t>.</a:t>
            </a:r>
          </a:p>
          <a:p>
            <a:endParaRPr lang="en-US" sz="1200" dirty="0" smtClean="0">
              <a:solidFill>
                <a:schemeClr val="tx1"/>
              </a:solidFill>
            </a:endParaRPr>
          </a:p>
        </p:txBody>
      </p:sp>
      <p:sp>
        <p:nvSpPr>
          <p:cNvPr id="17" name="TextBox 16"/>
          <p:cNvSpPr txBox="1"/>
          <p:nvPr/>
        </p:nvSpPr>
        <p:spPr>
          <a:xfrm>
            <a:off x="4800600" y="1715869"/>
            <a:ext cx="2152577" cy="646331"/>
          </a:xfrm>
          <a:prstGeom prst="rect">
            <a:avLst/>
          </a:prstGeom>
          <a:noFill/>
        </p:spPr>
        <p:txBody>
          <a:bodyPr wrap="none" rtlCol="0">
            <a:spAutoFit/>
          </a:bodyPr>
          <a:lstStyle/>
          <a:p>
            <a:r>
              <a:rPr lang="en-US" sz="1200" dirty="0" smtClean="0">
                <a:solidFill>
                  <a:schemeClr val="tx1"/>
                </a:solidFill>
              </a:rPr>
              <a:t>Decides to split workload</a:t>
            </a:r>
          </a:p>
          <a:p>
            <a:r>
              <a:rPr lang="en-US" sz="1200" dirty="0" smtClean="0">
                <a:solidFill>
                  <a:schemeClr val="tx1"/>
                </a:solidFill>
              </a:rPr>
              <a:t>between left and right children.</a:t>
            </a:r>
          </a:p>
          <a:p>
            <a:endParaRPr lang="en-US" sz="1200" dirty="0"/>
          </a:p>
        </p:txBody>
      </p:sp>
      <p:grpSp>
        <p:nvGrpSpPr>
          <p:cNvPr id="23" name="Group 22"/>
          <p:cNvGrpSpPr/>
          <p:nvPr/>
        </p:nvGrpSpPr>
        <p:grpSpPr>
          <a:xfrm>
            <a:off x="1143000" y="1447800"/>
            <a:ext cx="4419600" cy="1371601"/>
            <a:chOff x="1143000" y="1447800"/>
            <a:chExt cx="4419600" cy="1371601"/>
          </a:xfrm>
        </p:grpSpPr>
        <p:cxnSp>
          <p:nvCxnSpPr>
            <p:cNvPr id="21" name="Elbow Connector 20"/>
            <p:cNvCxnSpPr/>
            <p:nvPr/>
          </p:nvCxnSpPr>
          <p:spPr>
            <a:xfrm rot="10800000" flipV="1">
              <a:off x="1866900" y="1447800"/>
              <a:ext cx="3695700"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1676399" y="1905001"/>
              <a:ext cx="381001"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p:cNvGrpSpPr/>
          <p:nvPr/>
        </p:nvGrpSpPr>
        <p:grpSpPr>
          <a:xfrm>
            <a:off x="3352800" y="2133600"/>
            <a:ext cx="5029200" cy="2743200"/>
            <a:chOff x="3352800" y="2133600"/>
            <a:chExt cx="5029200" cy="2743200"/>
          </a:xfrm>
        </p:grpSpPr>
        <p:sp>
          <p:nvSpPr>
            <p:cNvPr id="15" name="Rounded Rectangle 14"/>
            <p:cNvSpPr/>
            <p:nvPr/>
          </p:nvSpPr>
          <p:spPr>
            <a:xfrm>
              <a:off x="3352800" y="37338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“Left child worker”.</a:t>
              </a:r>
              <a:endParaRPr lang="en-US" sz="1200" dirty="0">
                <a:solidFill>
                  <a:schemeClr val="tx1"/>
                </a:solidFill>
              </a:endParaRPr>
            </a:p>
          </p:txBody>
        </p:sp>
        <p:sp>
          <p:nvSpPr>
            <p:cNvPr id="16" name="Rounded Rectangle 15"/>
            <p:cNvSpPr/>
            <p:nvPr/>
          </p:nvSpPr>
          <p:spPr>
            <a:xfrm>
              <a:off x="6019800" y="37338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“Right child worker”.</a:t>
              </a:r>
              <a:endParaRPr lang="en-US" sz="1200" dirty="0">
                <a:solidFill>
                  <a:schemeClr val="tx1"/>
                </a:solidFill>
              </a:endParaRPr>
            </a:p>
          </p:txBody>
        </p:sp>
        <p:cxnSp>
          <p:nvCxnSpPr>
            <p:cNvPr id="25" name="Straight Arrow Connector 24"/>
            <p:cNvCxnSpPr>
              <a:stCxn id="14" idx="2"/>
              <a:endCxn id="16" idx="0"/>
            </p:cNvCxnSpPr>
            <p:nvPr/>
          </p:nvCxnSpPr>
          <p:spPr>
            <a:xfrm>
              <a:off x="5905500" y="2133600"/>
              <a:ext cx="1295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5" idx="0"/>
            </p:cNvCxnSpPr>
            <p:nvPr/>
          </p:nvCxnSpPr>
          <p:spPr>
            <a:xfrm flipH="1">
              <a:off x="4533900" y="2133600"/>
              <a:ext cx="1371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1143000" y="2438400"/>
            <a:ext cx="5631051" cy="1866901"/>
            <a:chOff x="1143000" y="2438400"/>
            <a:chExt cx="5631051" cy="1866901"/>
          </a:xfrm>
        </p:grpSpPr>
        <p:grpSp>
          <p:nvGrpSpPr>
            <p:cNvPr id="42" name="Group 41"/>
            <p:cNvGrpSpPr/>
            <p:nvPr/>
          </p:nvGrpSpPr>
          <p:grpSpPr>
            <a:xfrm>
              <a:off x="1143000" y="2438400"/>
              <a:ext cx="3009902" cy="1866901"/>
              <a:chOff x="1143000" y="2438400"/>
              <a:chExt cx="3009902" cy="1866901"/>
            </a:xfrm>
          </p:grpSpPr>
          <p:cxnSp>
            <p:nvCxnSpPr>
              <p:cNvPr id="34" name="Elbow Connector 33"/>
              <p:cNvCxnSpPr>
                <a:endCxn id="35" idx="1"/>
              </p:cNvCxnSpPr>
              <p:nvPr/>
            </p:nvCxnSpPr>
            <p:spPr>
              <a:xfrm rot="10800000">
                <a:off x="1504950" y="2819402"/>
                <a:ext cx="2647952" cy="1485899"/>
              </a:xfrm>
              <a:prstGeom prst="bentConnector4">
                <a:avLst>
                  <a:gd name="adj1" fmla="val 46403"/>
                  <a:gd name="adj2" fmla="val 13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ight Brace 34"/>
              <p:cNvSpPr/>
              <p:nvPr/>
            </p:nvSpPr>
            <p:spPr>
              <a:xfrm rot="5400000">
                <a:off x="1314450" y="2266950"/>
                <a:ext cx="381001" cy="723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p:cNvGrpSpPr/>
            <p:nvPr/>
          </p:nvGrpSpPr>
          <p:grpSpPr>
            <a:xfrm>
              <a:off x="1866898" y="2461648"/>
              <a:ext cx="4907153" cy="1805552"/>
              <a:chOff x="1143000" y="4419599"/>
              <a:chExt cx="4907153" cy="1805552"/>
            </a:xfrm>
          </p:grpSpPr>
          <p:cxnSp>
            <p:nvCxnSpPr>
              <p:cNvPr id="45" name="Elbow Connector 44"/>
              <p:cNvCxnSpPr/>
              <p:nvPr/>
            </p:nvCxnSpPr>
            <p:spPr>
              <a:xfrm rot="10800000">
                <a:off x="1497201" y="4815453"/>
                <a:ext cx="4552952" cy="1409698"/>
              </a:xfrm>
              <a:prstGeom prst="bentConnector3">
                <a:avLst>
                  <a:gd name="adj1" fmla="val 19874"/>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rot="5400000">
                <a:off x="1314450" y="4248149"/>
                <a:ext cx="381001" cy="7239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52" name="Group 51"/>
          <p:cNvGrpSpPr/>
          <p:nvPr/>
        </p:nvGrpSpPr>
        <p:grpSpPr>
          <a:xfrm>
            <a:off x="3505200" y="4419600"/>
            <a:ext cx="4577490" cy="461665"/>
            <a:chOff x="3505200" y="4419600"/>
            <a:chExt cx="4577490" cy="461665"/>
          </a:xfrm>
        </p:grpSpPr>
        <p:sp>
          <p:nvSpPr>
            <p:cNvPr id="50" name="TextBox 49"/>
            <p:cNvSpPr txBox="1"/>
            <p:nvPr/>
          </p:nvSpPr>
          <p:spPr>
            <a:xfrm>
              <a:off x="3505200" y="4419600"/>
              <a:ext cx="1856598" cy="461665"/>
            </a:xfrm>
            <a:prstGeom prst="rect">
              <a:avLst/>
            </a:prstGeom>
            <a:noFill/>
          </p:spPr>
          <p:txBody>
            <a:bodyPr wrap="none" rtlCol="0">
              <a:spAutoFit/>
            </a:bodyPr>
            <a:lstStyle/>
            <a:p>
              <a:r>
                <a:rPr lang="en-US" sz="1200" dirty="0" smtClean="0"/>
                <a:t>Responsible to process left</a:t>
              </a:r>
            </a:p>
            <a:p>
              <a:r>
                <a:rPr lang="en-US" sz="1200" dirty="0" smtClean="0"/>
                <a:t>smaller piece.</a:t>
              </a:r>
              <a:endParaRPr lang="en-US" sz="1200" dirty="0"/>
            </a:p>
          </p:txBody>
        </p:sp>
        <p:sp>
          <p:nvSpPr>
            <p:cNvPr id="51" name="TextBox 50"/>
            <p:cNvSpPr txBox="1"/>
            <p:nvPr/>
          </p:nvSpPr>
          <p:spPr>
            <a:xfrm>
              <a:off x="6144402" y="4419600"/>
              <a:ext cx="1938288" cy="461665"/>
            </a:xfrm>
            <a:prstGeom prst="rect">
              <a:avLst/>
            </a:prstGeom>
            <a:noFill/>
          </p:spPr>
          <p:txBody>
            <a:bodyPr wrap="none" rtlCol="0">
              <a:spAutoFit/>
            </a:bodyPr>
            <a:lstStyle/>
            <a:p>
              <a:r>
                <a:rPr lang="en-US" sz="1200" dirty="0" smtClean="0"/>
                <a:t>Responsible to process right</a:t>
              </a:r>
            </a:p>
            <a:p>
              <a:r>
                <a:rPr lang="en-US" sz="1200" dirty="0" smtClean="0"/>
                <a:t>smaller piece.</a:t>
              </a:r>
              <a:endParaRPr lang="en-US" sz="1200" dirty="0"/>
            </a:p>
          </p:txBody>
        </p:sp>
      </p:grpSp>
      <p:grpSp>
        <p:nvGrpSpPr>
          <p:cNvPr id="60" name="Group 59"/>
          <p:cNvGrpSpPr/>
          <p:nvPr/>
        </p:nvGrpSpPr>
        <p:grpSpPr>
          <a:xfrm>
            <a:off x="685800" y="2971800"/>
            <a:ext cx="8382000" cy="2639199"/>
            <a:chOff x="685800" y="2971800"/>
            <a:chExt cx="8382000" cy="2639199"/>
          </a:xfrm>
        </p:grpSpPr>
        <p:sp>
          <p:nvSpPr>
            <p:cNvPr id="53" name="TextBox 52"/>
            <p:cNvSpPr txBox="1"/>
            <p:nvPr/>
          </p:nvSpPr>
          <p:spPr>
            <a:xfrm>
              <a:off x="762000" y="5334000"/>
              <a:ext cx="8305800" cy="276999"/>
            </a:xfrm>
            <a:prstGeom prst="rect">
              <a:avLst/>
            </a:prstGeom>
            <a:noFill/>
          </p:spPr>
          <p:txBody>
            <a:bodyPr wrap="square" rtlCol="0">
              <a:spAutoFit/>
            </a:bodyPr>
            <a:lstStyle/>
            <a:p>
              <a:r>
                <a:rPr lang="en-US" sz="1200" b="1" dirty="0" smtClean="0"/>
                <a:t>Make mental note of this fact:  In all cases, “pitch” (aka “vertical stride”, aka “leading dimension”)  of workloads is this amount!</a:t>
              </a:r>
              <a:endParaRPr lang="en-US" sz="1200" b="1" dirty="0"/>
            </a:p>
          </p:txBody>
        </p:sp>
        <p:sp>
          <p:nvSpPr>
            <p:cNvPr id="54" name="Right Brace 53"/>
            <p:cNvSpPr/>
            <p:nvPr/>
          </p:nvSpPr>
          <p:spPr>
            <a:xfrm rot="5400000">
              <a:off x="1790700" y="1866900"/>
              <a:ext cx="685800" cy="289560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6" name="Straight Connector 55"/>
            <p:cNvCxnSpPr>
              <a:endCxn id="54" idx="1"/>
            </p:cNvCxnSpPr>
            <p:nvPr/>
          </p:nvCxnSpPr>
          <p:spPr>
            <a:xfrm flipV="1">
              <a:off x="2133600" y="3657600"/>
              <a:ext cx="0" cy="16764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7113546" y="6366399"/>
            <a:ext cx="1039854" cy="230832"/>
          </a:xfrm>
          <a:prstGeom prst="rect">
            <a:avLst/>
          </a:prstGeom>
          <a:solidFill>
            <a:schemeClr val="bg1">
              <a:lumMod val="75000"/>
            </a:schemeClr>
          </a:solidFill>
        </p:spPr>
        <p:txBody>
          <a:bodyPr wrap="square" rtlCol="0">
            <a:spAutoFit/>
          </a:bodyPr>
          <a:lstStyle/>
          <a:p>
            <a:r>
              <a:rPr lang="en-US" sz="900" dirty="0" smtClean="0"/>
              <a:t>Animation done.</a:t>
            </a:r>
            <a:endParaRPr lang="en-US" sz="900" dirty="0"/>
          </a:p>
        </p:txBody>
      </p:sp>
    </p:spTree>
    <p:extLst>
      <p:ext uri="{BB962C8B-B14F-4D97-AF65-F5344CB8AC3E}">
        <p14:creationId xmlns:p14="http://schemas.microsoft.com/office/powerpoint/2010/main" val="99674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2000"/>
                                        <p:tgtEl>
                                          <p:spTgt spid="12"/>
                                        </p:tgtEl>
                                      </p:cBhvr>
                                    </p:animEffect>
                                  </p:childTnLst>
                                </p:cTn>
                              </p:par>
                            </p:childTnLst>
                          </p:cTn>
                        </p:par>
                        <p:par>
                          <p:cTn id="14" fill="hold">
                            <p:stCondLst>
                              <p:cond delay="3000"/>
                            </p:stCondLst>
                            <p:childTnLst>
                              <p:par>
                                <p:cTn id="15" presetID="22" presetClass="entr" presetSubtype="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2000"/>
                                        <p:tgtEl>
                                          <p:spTgt spid="32"/>
                                        </p:tgtEl>
                                      </p:cBhvr>
                                    </p:animEffect>
                                  </p:childTnLst>
                                </p:cTn>
                              </p:par>
                            </p:childTnLst>
                          </p:cTn>
                        </p:par>
                        <p:par>
                          <p:cTn id="18" fill="hold">
                            <p:stCondLst>
                              <p:cond delay="5000"/>
                            </p:stCondLst>
                            <p:childTnLst>
                              <p:par>
                                <p:cTn id="19" presetID="32" presetClass="emph" presetSubtype="0" fill="hold" nodeType="afterEffect">
                                  <p:stCondLst>
                                    <p:cond delay="0"/>
                                  </p:stCondLst>
                                  <p:childTnLst>
                                    <p:animRot by="120000">
                                      <p:cBhvr>
                                        <p:cTn id="20" dur="50" fill="hold">
                                          <p:stCondLst>
                                            <p:cond delay="0"/>
                                          </p:stCondLst>
                                        </p:cTn>
                                        <p:tgtEl>
                                          <p:spTgt spid="23"/>
                                        </p:tgtEl>
                                        <p:attrNameLst>
                                          <p:attrName>r</p:attrName>
                                        </p:attrNameLst>
                                      </p:cBhvr>
                                    </p:animRot>
                                    <p:animRot by="-240000">
                                      <p:cBhvr>
                                        <p:cTn id="21" dur="100" fill="hold">
                                          <p:stCondLst>
                                            <p:cond delay="100"/>
                                          </p:stCondLst>
                                        </p:cTn>
                                        <p:tgtEl>
                                          <p:spTgt spid="23"/>
                                        </p:tgtEl>
                                        <p:attrNameLst>
                                          <p:attrName>r</p:attrName>
                                        </p:attrNameLst>
                                      </p:cBhvr>
                                    </p:animRot>
                                    <p:animRot by="240000">
                                      <p:cBhvr>
                                        <p:cTn id="22" dur="100" fill="hold">
                                          <p:stCondLst>
                                            <p:cond delay="200"/>
                                          </p:stCondLst>
                                        </p:cTn>
                                        <p:tgtEl>
                                          <p:spTgt spid="23"/>
                                        </p:tgtEl>
                                        <p:attrNameLst>
                                          <p:attrName>r</p:attrName>
                                        </p:attrNameLst>
                                      </p:cBhvr>
                                    </p:animRot>
                                    <p:animRot by="-240000">
                                      <p:cBhvr>
                                        <p:cTn id="23" dur="100" fill="hold">
                                          <p:stCondLst>
                                            <p:cond delay="300"/>
                                          </p:stCondLst>
                                        </p:cTn>
                                        <p:tgtEl>
                                          <p:spTgt spid="23"/>
                                        </p:tgtEl>
                                        <p:attrNameLst>
                                          <p:attrName>r</p:attrName>
                                        </p:attrNameLst>
                                      </p:cBhvr>
                                    </p:animRot>
                                    <p:animRot by="120000">
                                      <p:cBhvr>
                                        <p:cTn id="24" dur="100" fill="hold">
                                          <p:stCondLst>
                                            <p:cond delay="400"/>
                                          </p:stCondLst>
                                        </p:cTn>
                                        <p:tgtEl>
                                          <p:spTgt spid="23"/>
                                        </p:tgtEl>
                                        <p:attrNameLst>
                                          <p:attrName>r</p:attrName>
                                        </p:attrNameLst>
                                      </p:cBhvr>
                                    </p:animRot>
                                  </p:childTnLst>
                                </p:cTn>
                              </p:par>
                            </p:childTnLst>
                          </p:cTn>
                        </p:par>
                        <p:par>
                          <p:cTn id="25" fill="hold">
                            <p:stCondLst>
                              <p:cond delay="5500"/>
                            </p:stCondLst>
                            <p:childTnLst>
                              <p:par>
                                <p:cTn id="26" presetID="10" presetClass="exit" presetSubtype="0" fill="hold" nodeType="afterEffect">
                                  <p:stCondLst>
                                    <p:cond delay="0"/>
                                  </p:stCondLst>
                                  <p:childTnLst>
                                    <p:animEffect transition="out" filter="fade">
                                      <p:cBhvr>
                                        <p:cTn id="27" dur="1000"/>
                                        <p:tgtEl>
                                          <p:spTgt spid="23"/>
                                        </p:tgtEl>
                                      </p:cBhvr>
                                    </p:animEffect>
                                    <p:set>
                                      <p:cBhvr>
                                        <p:cTn id="28" dur="1" fill="hold">
                                          <p:stCondLst>
                                            <p:cond delay="999"/>
                                          </p:stCondLst>
                                        </p:cTn>
                                        <p:tgtEl>
                                          <p:spTgt spid="23"/>
                                        </p:tgtEl>
                                        <p:attrNameLst>
                                          <p:attrName>style.visibility</p:attrName>
                                        </p:attrNameLst>
                                      </p:cBhvr>
                                      <p:to>
                                        <p:strVal val="hidden"/>
                                      </p:to>
                                    </p:set>
                                  </p:childTnLst>
                                </p:cTn>
                              </p:par>
                            </p:childTnLst>
                          </p:cTn>
                        </p:par>
                        <p:par>
                          <p:cTn id="29" fill="hold">
                            <p:stCondLst>
                              <p:cond delay="6500"/>
                            </p:stCondLst>
                            <p:childTnLst>
                              <p:par>
                                <p:cTn id="30" presetID="42" presetClass="entr" presetSubtype="0"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2000"/>
                                        <p:tgtEl>
                                          <p:spTgt spid="52"/>
                                        </p:tgtEl>
                                      </p:cBhvr>
                                    </p:animEffect>
                                    <p:anim calcmode="lin" valueType="num">
                                      <p:cBhvr>
                                        <p:cTn id="33" dur="2000" fill="hold"/>
                                        <p:tgtEl>
                                          <p:spTgt spid="52"/>
                                        </p:tgtEl>
                                        <p:attrNameLst>
                                          <p:attrName>ppt_x</p:attrName>
                                        </p:attrNameLst>
                                      </p:cBhvr>
                                      <p:tavLst>
                                        <p:tav tm="0">
                                          <p:val>
                                            <p:strVal val="#ppt_x"/>
                                          </p:val>
                                        </p:tav>
                                        <p:tav tm="100000">
                                          <p:val>
                                            <p:strVal val="#ppt_x"/>
                                          </p:val>
                                        </p:tav>
                                      </p:tavLst>
                                    </p:anim>
                                    <p:anim calcmode="lin" valueType="num">
                                      <p:cBhvr>
                                        <p:cTn id="34" dur="2000" fill="hold"/>
                                        <p:tgtEl>
                                          <p:spTgt spid="52"/>
                                        </p:tgtEl>
                                        <p:attrNameLst>
                                          <p:attrName>ppt_y</p:attrName>
                                        </p:attrNameLst>
                                      </p:cBhvr>
                                      <p:tavLst>
                                        <p:tav tm="0">
                                          <p:val>
                                            <p:strVal val="#ppt_y+.1"/>
                                          </p:val>
                                        </p:tav>
                                        <p:tav tm="100000">
                                          <p:val>
                                            <p:strVal val="#ppt_y"/>
                                          </p:val>
                                        </p:tav>
                                      </p:tavLst>
                                    </p:anim>
                                  </p:childTnLst>
                                </p:cTn>
                              </p:par>
                            </p:childTnLst>
                          </p:cTn>
                        </p:par>
                        <p:par>
                          <p:cTn id="35" fill="hold">
                            <p:stCondLst>
                              <p:cond delay="8500"/>
                            </p:stCondLst>
                            <p:childTnLst>
                              <p:par>
                                <p:cTn id="36" presetID="22" presetClass="entr" presetSubtype="4" fill="hold"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down)">
                                      <p:cBhvr>
                                        <p:cTn id="38" dur="1000"/>
                                        <p:tgtEl>
                                          <p:spTgt spid="49"/>
                                        </p:tgtEl>
                                      </p:cBhvr>
                                    </p:animEffect>
                                  </p:childTnLst>
                                </p:cTn>
                              </p:par>
                            </p:childTnLst>
                          </p:cTn>
                        </p:par>
                        <p:par>
                          <p:cTn id="39" fill="hold">
                            <p:stCondLst>
                              <p:cond delay="9500"/>
                            </p:stCondLst>
                            <p:childTnLst>
                              <p:par>
                                <p:cTn id="40" presetID="42" presetClass="entr" presetSubtype="0" fill="hold" nodeType="afterEffect">
                                  <p:stCondLst>
                                    <p:cond delay="2000"/>
                                  </p:stCondLst>
                                  <p:childTnLst>
                                    <p:set>
                                      <p:cBhvr>
                                        <p:cTn id="41" dur="1" fill="hold">
                                          <p:stCondLst>
                                            <p:cond delay="0"/>
                                          </p:stCondLst>
                                        </p:cTn>
                                        <p:tgtEl>
                                          <p:spTgt spid="60"/>
                                        </p:tgtEl>
                                        <p:attrNameLst>
                                          <p:attrName>style.visibility</p:attrName>
                                        </p:attrNameLst>
                                      </p:cBhvr>
                                      <p:to>
                                        <p:strVal val="visible"/>
                                      </p:to>
                                    </p:set>
                                    <p:animEffect transition="in" filter="fade">
                                      <p:cBhvr>
                                        <p:cTn id="42" dur="1500"/>
                                        <p:tgtEl>
                                          <p:spTgt spid="60"/>
                                        </p:tgtEl>
                                      </p:cBhvr>
                                    </p:animEffect>
                                    <p:anim calcmode="lin" valueType="num">
                                      <p:cBhvr>
                                        <p:cTn id="43" dur="1500" fill="hold"/>
                                        <p:tgtEl>
                                          <p:spTgt spid="60"/>
                                        </p:tgtEl>
                                        <p:attrNameLst>
                                          <p:attrName>ppt_x</p:attrName>
                                        </p:attrNameLst>
                                      </p:cBhvr>
                                      <p:tavLst>
                                        <p:tav tm="0">
                                          <p:val>
                                            <p:strVal val="#ppt_x"/>
                                          </p:val>
                                        </p:tav>
                                        <p:tav tm="100000">
                                          <p:val>
                                            <p:strVal val="#ppt_x"/>
                                          </p:val>
                                        </p:tav>
                                      </p:tavLst>
                                    </p:anim>
                                    <p:anim calcmode="lin" valueType="num">
                                      <p:cBhvr>
                                        <p:cTn id="44" dur="1500" fill="hold"/>
                                        <p:tgtEl>
                                          <p:spTgt spid="60"/>
                                        </p:tgtEl>
                                        <p:attrNameLst>
                                          <p:attrName>ppt_y</p:attrName>
                                        </p:attrNameLst>
                                      </p:cBhvr>
                                      <p:tavLst>
                                        <p:tav tm="0">
                                          <p:val>
                                            <p:strVal val="#ppt_y+.1"/>
                                          </p:val>
                                        </p:tav>
                                        <p:tav tm="100000">
                                          <p:val>
                                            <p:strVal val="#ppt_y"/>
                                          </p:val>
                                        </p:tav>
                                      </p:tavLst>
                                    </p:anim>
                                  </p:childTnLst>
                                </p:cTn>
                              </p:par>
                            </p:childTnLst>
                          </p:cTn>
                        </p:par>
                        <p:par>
                          <p:cTn id="45" fill="hold">
                            <p:stCondLst>
                              <p:cond delay="13000"/>
                            </p:stCondLst>
                            <p:childTnLst>
                              <p:par>
                                <p:cTn id="46" presetID="10" presetClass="entr" presetSubtype="0" fill="hold" grpId="0" nodeType="afterEffect">
                                  <p:stCondLst>
                                    <p:cond delay="300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639762"/>
          </a:xfrm>
        </p:spPr>
        <p:txBody>
          <a:bodyPr>
            <a:noAutofit/>
          </a:bodyPr>
          <a:lstStyle/>
          <a:p>
            <a:r>
              <a:rPr lang="en-US" sz="2800" dirty="0" smtClean="0"/>
              <a:t>Workload Splitting, With App-</a:t>
            </a:r>
            <a:r>
              <a:rPr lang="en-US" sz="2800" dirty="0" smtClean="0">
                <a:solidFill>
                  <a:srgbClr val="FF0000"/>
                </a:solidFill>
              </a:rPr>
              <a:t>FORCED</a:t>
            </a:r>
            <a:r>
              <a:rPr lang="en-US" sz="2800" dirty="0" smtClean="0"/>
              <a:t> </a:t>
            </a:r>
            <a:r>
              <a:rPr lang="en-US" sz="2800" dirty="0" err="1" smtClean="0"/>
              <a:t>Subblock</a:t>
            </a:r>
            <a:r>
              <a:rPr lang="en-US" sz="2800" dirty="0" smtClean="0"/>
              <a:t> Migration</a:t>
            </a:r>
            <a:endParaRPr lang="en-US" sz="2800" dirty="0"/>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5</a:t>
            </a:fld>
            <a:endParaRPr lang="en-US"/>
          </a:p>
        </p:txBody>
      </p:sp>
      <p:sp>
        <p:nvSpPr>
          <p:cNvPr id="7" name="Rectangle 6"/>
          <p:cNvSpPr/>
          <p:nvPr/>
        </p:nvSpPr>
        <p:spPr>
          <a:xfrm>
            <a:off x="685800" y="1219200"/>
            <a:ext cx="2895600" cy="1752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“Backing-store” </a:t>
            </a:r>
            <a:r>
              <a:rPr lang="en-US" sz="1200" dirty="0" err="1" smtClean="0">
                <a:solidFill>
                  <a:schemeClr val="tx1"/>
                </a:solidFill>
              </a:rPr>
              <a:t>datablock</a:t>
            </a:r>
            <a:r>
              <a:rPr lang="en-US" sz="1200" dirty="0" smtClean="0">
                <a:solidFill>
                  <a:schemeClr val="tx1"/>
                </a:solidFill>
              </a:rPr>
              <a:t>.</a:t>
            </a:r>
            <a:endParaRPr lang="en-US" sz="1200" dirty="0">
              <a:solidFill>
                <a:schemeClr val="tx1"/>
              </a:solidFill>
            </a:endParaRPr>
          </a:p>
        </p:txBody>
      </p:sp>
      <p:sp>
        <p:nvSpPr>
          <p:cNvPr id="8" name="Rectangle 7"/>
          <p:cNvSpPr/>
          <p:nvPr/>
        </p:nvSpPr>
        <p:spPr>
          <a:xfrm>
            <a:off x="1143000" y="16764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Parent’s workload</a:t>
            </a:r>
            <a:endParaRPr lang="en-US" sz="1200" dirty="0">
              <a:solidFill>
                <a:schemeClr val="tx1"/>
              </a:solidFill>
            </a:endParaRPr>
          </a:p>
        </p:txBody>
      </p:sp>
      <p:cxnSp>
        <p:nvCxnSpPr>
          <p:cNvPr id="10" name="Straight Connector 9"/>
          <p:cNvCxnSpPr>
            <a:stCxn id="8" idx="0"/>
            <a:endCxn id="8" idx="2"/>
          </p:cNvCxnSpPr>
          <p:nvPr/>
        </p:nvCxnSpPr>
        <p:spPr>
          <a:xfrm>
            <a:off x="1866900" y="1676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724400" y="9906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“Parent worker”.  Responsible to process this piece of the “backing-store” </a:t>
            </a:r>
            <a:r>
              <a:rPr lang="en-US" sz="1200" dirty="0" err="1" smtClean="0">
                <a:solidFill>
                  <a:schemeClr val="tx1"/>
                </a:solidFill>
              </a:rPr>
              <a:t>datablock</a:t>
            </a:r>
            <a:r>
              <a:rPr lang="en-US" sz="1200" dirty="0" smtClean="0">
                <a:solidFill>
                  <a:schemeClr val="tx1"/>
                </a:solidFill>
              </a:rPr>
              <a:t>.</a:t>
            </a:r>
          </a:p>
          <a:p>
            <a:endParaRPr lang="en-US" sz="1200" dirty="0" smtClean="0">
              <a:solidFill>
                <a:schemeClr val="tx1"/>
              </a:solidFill>
            </a:endParaRPr>
          </a:p>
        </p:txBody>
      </p:sp>
      <p:sp>
        <p:nvSpPr>
          <p:cNvPr id="17" name="TextBox 16"/>
          <p:cNvSpPr txBox="1"/>
          <p:nvPr/>
        </p:nvSpPr>
        <p:spPr>
          <a:xfrm>
            <a:off x="4800600" y="1715869"/>
            <a:ext cx="2152577" cy="646331"/>
          </a:xfrm>
          <a:prstGeom prst="rect">
            <a:avLst/>
          </a:prstGeom>
          <a:noFill/>
        </p:spPr>
        <p:txBody>
          <a:bodyPr wrap="none" rtlCol="0">
            <a:spAutoFit/>
          </a:bodyPr>
          <a:lstStyle/>
          <a:p>
            <a:r>
              <a:rPr lang="en-US" sz="1200" dirty="0" smtClean="0">
                <a:solidFill>
                  <a:schemeClr val="tx1"/>
                </a:solidFill>
              </a:rPr>
              <a:t>Decides to split workload</a:t>
            </a:r>
          </a:p>
          <a:p>
            <a:r>
              <a:rPr lang="en-US" sz="1200" dirty="0" smtClean="0">
                <a:solidFill>
                  <a:schemeClr val="tx1"/>
                </a:solidFill>
              </a:rPr>
              <a:t>between left and right children.</a:t>
            </a:r>
          </a:p>
          <a:p>
            <a:endParaRPr lang="en-US" sz="1200" dirty="0"/>
          </a:p>
        </p:txBody>
      </p:sp>
      <p:grpSp>
        <p:nvGrpSpPr>
          <p:cNvPr id="23" name="Group 22"/>
          <p:cNvGrpSpPr/>
          <p:nvPr/>
        </p:nvGrpSpPr>
        <p:grpSpPr>
          <a:xfrm>
            <a:off x="1143000" y="1447800"/>
            <a:ext cx="4419600" cy="1371601"/>
            <a:chOff x="1143000" y="1447800"/>
            <a:chExt cx="4419600" cy="1371601"/>
          </a:xfrm>
        </p:grpSpPr>
        <p:cxnSp>
          <p:nvCxnSpPr>
            <p:cNvPr id="21" name="Elbow Connector 20"/>
            <p:cNvCxnSpPr/>
            <p:nvPr/>
          </p:nvCxnSpPr>
          <p:spPr>
            <a:xfrm rot="10800000" flipV="1">
              <a:off x="1866900" y="1447800"/>
              <a:ext cx="3695700"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1676399" y="1905001"/>
              <a:ext cx="381001"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1" name="TextBox 50"/>
          <p:cNvSpPr txBox="1"/>
          <p:nvPr/>
        </p:nvSpPr>
        <p:spPr>
          <a:xfrm>
            <a:off x="6144402" y="4948535"/>
            <a:ext cx="184731" cy="276999"/>
          </a:xfrm>
          <a:prstGeom prst="rect">
            <a:avLst/>
          </a:prstGeom>
          <a:noFill/>
        </p:spPr>
        <p:txBody>
          <a:bodyPr wrap="none" rtlCol="0">
            <a:spAutoFit/>
          </a:bodyPr>
          <a:lstStyle/>
          <a:p>
            <a:endParaRPr lang="en-US" sz="1200" dirty="0"/>
          </a:p>
        </p:txBody>
      </p:sp>
      <p:sp>
        <p:nvSpPr>
          <p:cNvPr id="53" name="TextBox 52"/>
          <p:cNvSpPr txBox="1"/>
          <p:nvPr/>
        </p:nvSpPr>
        <p:spPr>
          <a:xfrm>
            <a:off x="364136" y="5334000"/>
            <a:ext cx="7839454" cy="276999"/>
          </a:xfrm>
          <a:prstGeom prst="rect">
            <a:avLst/>
          </a:prstGeom>
          <a:noFill/>
        </p:spPr>
        <p:txBody>
          <a:bodyPr wrap="none" rtlCol="0">
            <a:spAutoFit/>
          </a:bodyPr>
          <a:lstStyle/>
          <a:p>
            <a:r>
              <a:rPr lang="en-US" sz="1200" b="1" dirty="0" smtClean="0"/>
              <a:t>Observe that “pitch” of workloads processed by the children workers is reduced to the pitch of the </a:t>
            </a:r>
            <a:r>
              <a:rPr lang="en-US" sz="1200" b="1" dirty="0" err="1" smtClean="0"/>
              <a:t>subblock</a:t>
            </a:r>
            <a:r>
              <a:rPr lang="en-US" sz="1200" b="1" dirty="0" smtClean="0"/>
              <a:t> </a:t>
            </a:r>
            <a:r>
              <a:rPr lang="en-US" sz="1200" b="1" dirty="0" err="1" smtClean="0"/>
              <a:t>datablocks</a:t>
            </a:r>
            <a:r>
              <a:rPr lang="en-US" sz="1200" b="1" dirty="0" smtClean="0"/>
              <a:t>.</a:t>
            </a:r>
            <a:endParaRPr lang="en-US" sz="1200" b="1" dirty="0"/>
          </a:p>
        </p:txBody>
      </p:sp>
      <p:sp>
        <p:nvSpPr>
          <p:cNvPr id="61" name="TextBox 60"/>
          <p:cNvSpPr txBox="1"/>
          <p:nvPr/>
        </p:nvSpPr>
        <p:spPr>
          <a:xfrm>
            <a:off x="7113546" y="6366399"/>
            <a:ext cx="1039854" cy="230832"/>
          </a:xfrm>
          <a:prstGeom prst="rect">
            <a:avLst/>
          </a:prstGeom>
          <a:solidFill>
            <a:schemeClr val="bg1">
              <a:lumMod val="75000"/>
            </a:schemeClr>
          </a:solidFill>
        </p:spPr>
        <p:txBody>
          <a:bodyPr wrap="square" rtlCol="0">
            <a:spAutoFit/>
          </a:bodyPr>
          <a:lstStyle/>
          <a:p>
            <a:r>
              <a:rPr lang="en-US" sz="900" dirty="0" smtClean="0"/>
              <a:t>Animation done.</a:t>
            </a:r>
            <a:endParaRPr lang="en-US" sz="900" dirty="0"/>
          </a:p>
        </p:txBody>
      </p:sp>
      <p:sp>
        <p:nvSpPr>
          <p:cNvPr id="36" name="TextBox 35"/>
          <p:cNvSpPr txBox="1"/>
          <p:nvPr/>
        </p:nvSpPr>
        <p:spPr>
          <a:xfrm>
            <a:off x="4800600" y="1715869"/>
            <a:ext cx="1660070" cy="646331"/>
          </a:xfrm>
          <a:prstGeom prst="rect">
            <a:avLst/>
          </a:prstGeom>
          <a:noFill/>
        </p:spPr>
        <p:txBody>
          <a:bodyPr wrap="none" rtlCol="0">
            <a:spAutoFit/>
          </a:bodyPr>
          <a:lstStyle/>
          <a:p>
            <a:r>
              <a:rPr lang="en-US" sz="1200" dirty="0" smtClean="0">
                <a:solidFill>
                  <a:schemeClr val="tx1"/>
                </a:solidFill>
              </a:rPr>
              <a:t>Creates new </a:t>
            </a:r>
            <a:r>
              <a:rPr lang="en-US" sz="1200" dirty="0" err="1" smtClean="0">
                <a:solidFill>
                  <a:schemeClr val="tx1"/>
                </a:solidFill>
              </a:rPr>
              <a:t>datablocks</a:t>
            </a:r>
            <a:endParaRPr lang="en-US" sz="1200" dirty="0" smtClean="0">
              <a:solidFill>
                <a:schemeClr val="tx1"/>
              </a:solidFill>
            </a:endParaRPr>
          </a:p>
          <a:p>
            <a:r>
              <a:rPr lang="en-US" sz="1200" dirty="0" smtClean="0">
                <a:solidFill>
                  <a:schemeClr val="tx1"/>
                </a:solidFill>
              </a:rPr>
              <a:t> for </a:t>
            </a:r>
            <a:r>
              <a:rPr lang="en-US" sz="1200" dirty="0" err="1" smtClean="0">
                <a:solidFill>
                  <a:schemeClr val="tx1"/>
                </a:solidFill>
              </a:rPr>
              <a:t>subblocks</a:t>
            </a:r>
            <a:r>
              <a:rPr lang="en-US" sz="1200" dirty="0" smtClean="0">
                <a:solidFill>
                  <a:schemeClr val="tx1"/>
                </a:solidFill>
              </a:rPr>
              <a:t>.</a:t>
            </a:r>
          </a:p>
          <a:p>
            <a:endParaRPr lang="en-US" sz="1200" dirty="0"/>
          </a:p>
        </p:txBody>
      </p:sp>
      <p:sp>
        <p:nvSpPr>
          <p:cNvPr id="3" name="Rectangle 2"/>
          <p:cNvSpPr/>
          <p:nvPr/>
        </p:nvSpPr>
        <p:spPr>
          <a:xfrm>
            <a:off x="3695702" y="2590800"/>
            <a:ext cx="72389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429502" y="2590800"/>
            <a:ext cx="72389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601705" y="2133600"/>
            <a:ext cx="2408695" cy="1181100"/>
            <a:chOff x="4601705" y="2133600"/>
            <a:chExt cx="2408695" cy="1181100"/>
          </a:xfrm>
        </p:grpSpPr>
        <p:cxnSp>
          <p:nvCxnSpPr>
            <p:cNvPr id="25" name="Straight Arrow Connector 24"/>
            <p:cNvCxnSpPr>
              <a:stCxn id="14" idx="2"/>
              <a:endCxn id="43" idx="0"/>
            </p:cNvCxnSpPr>
            <p:nvPr/>
          </p:nvCxnSpPr>
          <p:spPr>
            <a:xfrm>
              <a:off x="5905500" y="2133600"/>
              <a:ext cx="609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8" idx="0"/>
            </p:cNvCxnSpPr>
            <p:nvPr/>
          </p:nvCxnSpPr>
          <p:spPr>
            <a:xfrm flipH="1">
              <a:off x="5097005" y="2133600"/>
              <a:ext cx="808495"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601705" y="2590800"/>
              <a:ext cx="990600" cy="7239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Copy content.</a:t>
              </a:r>
              <a:endParaRPr lang="en-US" sz="1200" dirty="0">
                <a:solidFill>
                  <a:schemeClr val="tx1"/>
                </a:solidFill>
              </a:endParaRPr>
            </a:p>
          </p:txBody>
        </p:sp>
        <p:sp>
          <p:nvSpPr>
            <p:cNvPr id="43" name="Rounded Rectangle 42"/>
            <p:cNvSpPr/>
            <p:nvPr/>
          </p:nvSpPr>
          <p:spPr>
            <a:xfrm>
              <a:off x="6019800" y="2590800"/>
              <a:ext cx="990600" cy="7239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Copy content.</a:t>
              </a:r>
              <a:endParaRPr lang="en-US" sz="1200" dirty="0">
                <a:solidFill>
                  <a:schemeClr val="tx1"/>
                </a:solidFill>
              </a:endParaRPr>
            </a:p>
          </p:txBody>
        </p:sp>
      </p:grpSp>
      <p:sp>
        <p:nvSpPr>
          <p:cNvPr id="47" name="TextBox 46"/>
          <p:cNvSpPr txBox="1"/>
          <p:nvPr/>
        </p:nvSpPr>
        <p:spPr>
          <a:xfrm>
            <a:off x="4800600" y="1715869"/>
            <a:ext cx="1580433" cy="646331"/>
          </a:xfrm>
          <a:prstGeom prst="rect">
            <a:avLst/>
          </a:prstGeom>
          <a:noFill/>
        </p:spPr>
        <p:txBody>
          <a:bodyPr wrap="none" rtlCol="0">
            <a:spAutoFit/>
          </a:bodyPr>
          <a:lstStyle/>
          <a:p>
            <a:r>
              <a:rPr lang="en-US" sz="1200" dirty="0" smtClean="0">
                <a:solidFill>
                  <a:schemeClr val="tx1"/>
                </a:solidFill>
              </a:rPr>
              <a:t>Spawns EDTs to copy</a:t>
            </a:r>
          </a:p>
          <a:p>
            <a:r>
              <a:rPr lang="en-US" sz="1200" dirty="0" err="1" smtClean="0"/>
              <a:t>subblocks</a:t>
            </a:r>
            <a:r>
              <a:rPr lang="en-US" sz="1200" dirty="0" smtClean="0"/>
              <a:t> to new </a:t>
            </a:r>
            <a:r>
              <a:rPr lang="en-US" sz="1200" dirty="0" err="1" smtClean="0"/>
              <a:t>DBs.</a:t>
            </a:r>
            <a:endParaRPr lang="en-US" sz="1200" dirty="0" smtClean="0">
              <a:solidFill>
                <a:schemeClr val="tx1"/>
              </a:solidFill>
            </a:endParaRPr>
          </a:p>
          <a:p>
            <a:endParaRPr lang="en-US" sz="1200" dirty="0"/>
          </a:p>
        </p:txBody>
      </p:sp>
      <p:sp>
        <p:nvSpPr>
          <p:cNvPr id="48" name="Rectangle 47"/>
          <p:cNvSpPr/>
          <p:nvPr/>
        </p:nvSpPr>
        <p:spPr>
          <a:xfrm>
            <a:off x="1143000" y="1676400"/>
            <a:ext cx="723898" cy="762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95702" y="2590800"/>
            <a:ext cx="723898" cy="76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867545" y="1676400"/>
            <a:ext cx="723898" cy="762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29502" y="2590800"/>
            <a:ext cx="723898" cy="76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827558" y="1715869"/>
            <a:ext cx="2182842" cy="646331"/>
          </a:xfrm>
          <a:prstGeom prst="rect">
            <a:avLst/>
          </a:prstGeom>
          <a:noFill/>
        </p:spPr>
        <p:txBody>
          <a:bodyPr wrap="none" rtlCol="0">
            <a:spAutoFit/>
          </a:bodyPr>
          <a:lstStyle/>
          <a:p>
            <a:r>
              <a:rPr lang="en-US" sz="1200" dirty="0" smtClean="0">
                <a:solidFill>
                  <a:schemeClr val="tx1"/>
                </a:solidFill>
              </a:rPr>
              <a:t>Spawns child EDTs to process</a:t>
            </a:r>
          </a:p>
          <a:p>
            <a:r>
              <a:rPr lang="en-US" sz="1200" dirty="0" err="1" smtClean="0"/>
              <a:t>subblock</a:t>
            </a:r>
            <a:r>
              <a:rPr lang="en-US" sz="1200" dirty="0" smtClean="0"/>
              <a:t> DBs and plumbs them.</a:t>
            </a:r>
            <a:endParaRPr lang="en-US" sz="1200" dirty="0" smtClean="0">
              <a:solidFill>
                <a:schemeClr val="tx1"/>
              </a:solidFill>
            </a:endParaRPr>
          </a:p>
          <a:p>
            <a:endParaRPr lang="en-US" sz="1200" dirty="0"/>
          </a:p>
        </p:txBody>
      </p:sp>
      <p:grpSp>
        <p:nvGrpSpPr>
          <p:cNvPr id="31" name="Group 30"/>
          <p:cNvGrpSpPr/>
          <p:nvPr/>
        </p:nvGrpSpPr>
        <p:grpSpPr>
          <a:xfrm>
            <a:off x="3352800" y="3314700"/>
            <a:ext cx="5029200" cy="1562100"/>
            <a:chOff x="3352800" y="3314700"/>
            <a:chExt cx="5029200" cy="1562100"/>
          </a:xfrm>
        </p:grpSpPr>
        <p:sp>
          <p:nvSpPr>
            <p:cNvPr id="15" name="Rounded Rectangle 14"/>
            <p:cNvSpPr/>
            <p:nvPr/>
          </p:nvSpPr>
          <p:spPr>
            <a:xfrm>
              <a:off x="3352800" y="37338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“Left child worker”.</a:t>
              </a:r>
            </a:p>
            <a:p>
              <a:endParaRPr lang="en-US" sz="1200" dirty="0">
                <a:solidFill>
                  <a:schemeClr val="tx1"/>
                </a:solidFill>
              </a:endParaRPr>
            </a:p>
            <a:p>
              <a:endParaRPr lang="en-US" sz="1200" dirty="0" smtClean="0">
                <a:solidFill>
                  <a:schemeClr val="tx1"/>
                </a:solidFill>
              </a:endParaRPr>
            </a:p>
            <a:p>
              <a:r>
                <a:rPr lang="en-US" sz="1200" dirty="0" smtClean="0">
                  <a:solidFill>
                    <a:schemeClr val="tx1"/>
                  </a:solidFill>
                </a:rPr>
                <a:t>Responsible to process left</a:t>
              </a:r>
            </a:p>
            <a:p>
              <a:r>
                <a:rPr lang="en-US" sz="1200" dirty="0" smtClean="0">
                  <a:solidFill>
                    <a:schemeClr val="tx1"/>
                  </a:solidFill>
                </a:rPr>
                <a:t>smaller piece.</a:t>
              </a:r>
            </a:p>
            <a:p>
              <a:endParaRPr lang="en-US" sz="1200" dirty="0">
                <a:solidFill>
                  <a:schemeClr val="tx1"/>
                </a:solidFill>
              </a:endParaRPr>
            </a:p>
          </p:txBody>
        </p:sp>
        <p:sp>
          <p:nvSpPr>
            <p:cNvPr id="16" name="Rounded Rectangle 15"/>
            <p:cNvSpPr/>
            <p:nvPr/>
          </p:nvSpPr>
          <p:spPr>
            <a:xfrm>
              <a:off x="6019800" y="37338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“Right child worker”.</a:t>
              </a:r>
            </a:p>
            <a:p>
              <a:endParaRPr lang="en-US" sz="1200" dirty="0">
                <a:solidFill>
                  <a:schemeClr val="tx1"/>
                </a:solidFill>
              </a:endParaRPr>
            </a:p>
            <a:p>
              <a:endParaRPr lang="en-US" sz="1200" dirty="0" smtClean="0">
                <a:solidFill>
                  <a:schemeClr val="tx1"/>
                </a:solidFill>
              </a:endParaRPr>
            </a:p>
            <a:p>
              <a:r>
                <a:rPr lang="en-US" sz="1200" dirty="0" smtClean="0">
                  <a:solidFill>
                    <a:schemeClr val="tx1"/>
                  </a:solidFill>
                </a:rPr>
                <a:t>Responsible to process right</a:t>
              </a:r>
            </a:p>
            <a:p>
              <a:r>
                <a:rPr lang="en-US" sz="1200" dirty="0" smtClean="0">
                  <a:solidFill>
                    <a:schemeClr val="tx1"/>
                  </a:solidFill>
                </a:rPr>
                <a:t>smaller piece.</a:t>
              </a:r>
            </a:p>
            <a:p>
              <a:endParaRPr lang="en-US" sz="1200" dirty="0">
                <a:solidFill>
                  <a:schemeClr val="tx1"/>
                </a:solidFill>
              </a:endParaRPr>
            </a:p>
          </p:txBody>
        </p:sp>
        <p:cxnSp>
          <p:nvCxnSpPr>
            <p:cNvPr id="27" name="Straight Arrow Connector 26"/>
            <p:cNvCxnSpPr>
              <a:stCxn id="18" idx="2"/>
              <a:endCxn id="15" idx="0"/>
            </p:cNvCxnSpPr>
            <p:nvPr/>
          </p:nvCxnSpPr>
          <p:spPr>
            <a:xfrm flipH="1">
              <a:off x="4533900" y="3314700"/>
              <a:ext cx="563105"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3" idx="2"/>
              <a:endCxn id="16" idx="0"/>
            </p:cNvCxnSpPr>
            <p:nvPr/>
          </p:nvCxnSpPr>
          <p:spPr>
            <a:xfrm>
              <a:off x="6515100" y="3314700"/>
              <a:ext cx="6858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673502" y="3352800"/>
            <a:ext cx="4487849" cy="1295400"/>
            <a:chOff x="3673502" y="3352800"/>
            <a:chExt cx="4487849" cy="1295400"/>
          </a:xfrm>
        </p:grpSpPr>
        <p:sp>
          <p:nvSpPr>
            <p:cNvPr id="33" name="Left Brace 32"/>
            <p:cNvSpPr/>
            <p:nvPr/>
          </p:nvSpPr>
          <p:spPr>
            <a:xfrm rot="16200000">
              <a:off x="3902102" y="3124200"/>
              <a:ext cx="304799"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p:cNvSpPr/>
            <p:nvPr/>
          </p:nvSpPr>
          <p:spPr>
            <a:xfrm rot="16200000">
              <a:off x="7627951" y="3124200"/>
              <a:ext cx="304799"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a:stCxn id="33" idx="1"/>
            </p:cNvCxnSpPr>
            <p:nvPr/>
          </p:nvCxnSpPr>
          <p:spPr>
            <a:xfrm>
              <a:off x="4054502" y="3657600"/>
              <a:ext cx="381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7" idx="1"/>
            </p:cNvCxnSpPr>
            <p:nvPr/>
          </p:nvCxnSpPr>
          <p:spPr>
            <a:xfrm flipH="1">
              <a:off x="7200900" y="3657600"/>
              <a:ext cx="579451" cy="990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a:off x="1869140" y="1676400"/>
            <a:ext cx="0" cy="762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4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up)">
                                      <p:cBhvr>
                                        <p:cTn id="13" dur="2000"/>
                                        <p:tgtEl>
                                          <p:spTgt spid="42"/>
                                        </p:tgtEl>
                                      </p:cBhvr>
                                    </p:animEffect>
                                  </p:childTnLst>
                                </p:cTn>
                              </p:par>
                            </p:childTnLst>
                          </p:cTn>
                        </p:par>
                        <p:par>
                          <p:cTn id="14" fill="hold">
                            <p:stCondLst>
                              <p:cond delay="3000"/>
                            </p:stCondLst>
                            <p:childTnLst>
                              <p:par>
                                <p:cTn id="15" presetID="10" presetClass="exit" presetSubtype="0" fill="hold" grpId="1" nodeType="afterEffect">
                                  <p:stCondLst>
                                    <p:cond delay="1500"/>
                                  </p:stCondLst>
                                  <p:childTnLst>
                                    <p:animEffect transition="out" filter="fade">
                                      <p:cBhvr>
                                        <p:cTn id="16" dur="1000"/>
                                        <p:tgtEl>
                                          <p:spTgt spid="17"/>
                                        </p:tgtEl>
                                      </p:cBhvr>
                                    </p:animEffect>
                                    <p:set>
                                      <p:cBhvr>
                                        <p:cTn id="17" dur="1" fill="hold">
                                          <p:stCondLst>
                                            <p:cond delay="999"/>
                                          </p:stCondLst>
                                        </p:cTn>
                                        <p:tgtEl>
                                          <p:spTgt spid="17"/>
                                        </p:tgtEl>
                                        <p:attrNameLst>
                                          <p:attrName>style.visibility</p:attrName>
                                        </p:attrNameLst>
                                      </p:cBhvr>
                                      <p:to>
                                        <p:strVal val="hidden"/>
                                      </p:to>
                                    </p:set>
                                  </p:childTnLst>
                                </p:cTn>
                              </p:par>
                            </p:childTnLst>
                          </p:cTn>
                        </p:par>
                        <p:par>
                          <p:cTn id="18" fill="hold">
                            <p:stCondLst>
                              <p:cond delay="5500"/>
                            </p:stCondLst>
                            <p:childTnLst>
                              <p:par>
                                <p:cTn id="19" presetID="32" presetClass="emph" presetSubtype="0" fill="hold" nodeType="afterEffect">
                                  <p:stCondLst>
                                    <p:cond delay="0"/>
                                  </p:stCondLst>
                                  <p:childTnLst>
                                    <p:animRot by="120000">
                                      <p:cBhvr>
                                        <p:cTn id="20" dur="50" fill="hold">
                                          <p:stCondLst>
                                            <p:cond delay="0"/>
                                          </p:stCondLst>
                                        </p:cTn>
                                        <p:tgtEl>
                                          <p:spTgt spid="23"/>
                                        </p:tgtEl>
                                        <p:attrNameLst>
                                          <p:attrName>r</p:attrName>
                                        </p:attrNameLst>
                                      </p:cBhvr>
                                    </p:animRot>
                                    <p:animRot by="-240000">
                                      <p:cBhvr>
                                        <p:cTn id="21" dur="100" fill="hold">
                                          <p:stCondLst>
                                            <p:cond delay="100"/>
                                          </p:stCondLst>
                                        </p:cTn>
                                        <p:tgtEl>
                                          <p:spTgt spid="23"/>
                                        </p:tgtEl>
                                        <p:attrNameLst>
                                          <p:attrName>r</p:attrName>
                                        </p:attrNameLst>
                                      </p:cBhvr>
                                    </p:animRot>
                                    <p:animRot by="240000">
                                      <p:cBhvr>
                                        <p:cTn id="22" dur="100" fill="hold">
                                          <p:stCondLst>
                                            <p:cond delay="200"/>
                                          </p:stCondLst>
                                        </p:cTn>
                                        <p:tgtEl>
                                          <p:spTgt spid="23"/>
                                        </p:tgtEl>
                                        <p:attrNameLst>
                                          <p:attrName>r</p:attrName>
                                        </p:attrNameLst>
                                      </p:cBhvr>
                                    </p:animRot>
                                    <p:animRot by="-240000">
                                      <p:cBhvr>
                                        <p:cTn id="23" dur="100" fill="hold">
                                          <p:stCondLst>
                                            <p:cond delay="300"/>
                                          </p:stCondLst>
                                        </p:cTn>
                                        <p:tgtEl>
                                          <p:spTgt spid="23"/>
                                        </p:tgtEl>
                                        <p:attrNameLst>
                                          <p:attrName>r</p:attrName>
                                        </p:attrNameLst>
                                      </p:cBhvr>
                                    </p:animRot>
                                    <p:animRot by="120000">
                                      <p:cBhvr>
                                        <p:cTn id="24" dur="100" fill="hold">
                                          <p:stCondLst>
                                            <p:cond delay="400"/>
                                          </p:stCondLst>
                                        </p:cTn>
                                        <p:tgtEl>
                                          <p:spTgt spid="23"/>
                                        </p:tgtEl>
                                        <p:attrNameLst>
                                          <p:attrName>r</p:attrName>
                                        </p:attrNameLst>
                                      </p:cBhvr>
                                    </p:animRot>
                                  </p:childTnLst>
                                </p:cTn>
                              </p:par>
                            </p:childTnLst>
                          </p:cTn>
                        </p:par>
                        <p:par>
                          <p:cTn id="25" fill="hold">
                            <p:stCondLst>
                              <p:cond delay="6000"/>
                            </p:stCondLst>
                            <p:childTnLst>
                              <p:par>
                                <p:cTn id="26" presetID="10" presetClass="exit" presetSubtype="0" fill="hold" nodeType="afterEffect">
                                  <p:stCondLst>
                                    <p:cond delay="0"/>
                                  </p:stCondLst>
                                  <p:childTnLst>
                                    <p:animEffect transition="out" filter="fade">
                                      <p:cBhvr>
                                        <p:cTn id="27" dur="1000"/>
                                        <p:tgtEl>
                                          <p:spTgt spid="23"/>
                                        </p:tgtEl>
                                      </p:cBhvr>
                                    </p:animEffect>
                                    <p:set>
                                      <p:cBhvr>
                                        <p:cTn id="28" dur="1" fill="hold">
                                          <p:stCondLst>
                                            <p:cond delay="999"/>
                                          </p:stCondLst>
                                        </p:cTn>
                                        <p:tgtEl>
                                          <p:spTgt spid="23"/>
                                        </p:tgtEl>
                                        <p:attrNameLst>
                                          <p:attrName>style.visibility</p:attrName>
                                        </p:attrNameLst>
                                      </p:cBhvr>
                                      <p:to>
                                        <p:strVal val="hidden"/>
                                      </p:to>
                                    </p:set>
                                  </p:childTnLst>
                                </p:cTn>
                              </p:par>
                            </p:childTnLst>
                          </p:cTn>
                        </p:par>
                        <p:par>
                          <p:cTn id="29" fill="hold">
                            <p:stCondLst>
                              <p:cond delay="7000"/>
                            </p:stCondLst>
                            <p:childTnLst>
                              <p:par>
                                <p:cTn id="30" presetID="42" presetClass="entr" presetSubtype="0"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childTnLst>
                          </p:cTn>
                        </p:par>
                        <p:par>
                          <p:cTn id="35" fill="hold">
                            <p:stCondLst>
                              <p:cond delay="8000"/>
                            </p:stCondLst>
                            <p:childTnLst>
                              <p:par>
                                <p:cTn id="36" presetID="42"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par>
                          <p:cTn id="46" fill="hold">
                            <p:stCondLst>
                              <p:cond delay="9000"/>
                            </p:stCondLst>
                            <p:childTnLst>
                              <p:par>
                                <p:cTn id="47" presetID="10" presetClass="exit" presetSubtype="0" fill="hold" grpId="1" nodeType="afterEffect">
                                  <p:stCondLst>
                                    <p:cond delay="0"/>
                                  </p:stCondLst>
                                  <p:childTnLst>
                                    <p:animEffect transition="out" filter="fade">
                                      <p:cBhvr>
                                        <p:cTn id="48" dur="1000"/>
                                        <p:tgtEl>
                                          <p:spTgt spid="36"/>
                                        </p:tgtEl>
                                      </p:cBhvr>
                                    </p:animEffect>
                                    <p:set>
                                      <p:cBhvr>
                                        <p:cTn id="49" dur="1" fill="hold">
                                          <p:stCondLst>
                                            <p:cond delay="999"/>
                                          </p:stCondLst>
                                        </p:cTn>
                                        <p:tgtEl>
                                          <p:spTgt spid="36"/>
                                        </p:tgtEl>
                                        <p:attrNameLst>
                                          <p:attrName>style.visibility</p:attrName>
                                        </p:attrNameLst>
                                      </p:cBhvr>
                                      <p:to>
                                        <p:strVal val="hidden"/>
                                      </p:to>
                                    </p:set>
                                  </p:childTnLst>
                                </p:cTn>
                              </p:par>
                            </p:childTnLst>
                          </p:cTn>
                        </p:par>
                        <p:par>
                          <p:cTn id="50" fill="hold">
                            <p:stCondLst>
                              <p:cond delay="10000"/>
                            </p:stCondLst>
                            <p:childTnLst>
                              <p:par>
                                <p:cTn id="51" presetID="42" presetClass="entr" presetSubtype="0" fill="hold" grpId="0"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1000"/>
                                        <p:tgtEl>
                                          <p:spTgt spid="47"/>
                                        </p:tgtEl>
                                      </p:cBhvr>
                                    </p:animEffect>
                                    <p:anim calcmode="lin" valueType="num">
                                      <p:cBhvr>
                                        <p:cTn id="54" dur="1000" fill="hold"/>
                                        <p:tgtEl>
                                          <p:spTgt spid="47"/>
                                        </p:tgtEl>
                                        <p:attrNameLst>
                                          <p:attrName>ppt_x</p:attrName>
                                        </p:attrNameLst>
                                      </p:cBhvr>
                                      <p:tavLst>
                                        <p:tav tm="0">
                                          <p:val>
                                            <p:strVal val="#ppt_x"/>
                                          </p:val>
                                        </p:tav>
                                        <p:tav tm="100000">
                                          <p:val>
                                            <p:strVal val="#ppt_x"/>
                                          </p:val>
                                        </p:tav>
                                      </p:tavLst>
                                    </p:anim>
                                    <p:anim calcmode="lin" valueType="num">
                                      <p:cBhvr>
                                        <p:cTn id="55" dur="1000" fill="hold"/>
                                        <p:tgtEl>
                                          <p:spTgt spid="47"/>
                                        </p:tgtEl>
                                        <p:attrNameLst>
                                          <p:attrName>ppt_y</p:attrName>
                                        </p:attrNameLst>
                                      </p:cBhvr>
                                      <p:tavLst>
                                        <p:tav tm="0">
                                          <p:val>
                                            <p:strVal val="#ppt_y+.1"/>
                                          </p:val>
                                        </p:tav>
                                        <p:tav tm="100000">
                                          <p:val>
                                            <p:strVal val="#ppt_y"/>
                                          </p:val>
                                        </p:tav>
                                      </p:tavLst>
                                    </p:anim>
                                  </p:childTnLst>
                                </p:cTn>
                              </p:par>
                            </p:childTnLst>
                          </p:cTn>
                        </p:par>
                        <p:par>
                          <p:cTn id="56" fill="hold">
                            <p:stCondLst>
                              <p:cond delay="11000"/>
                            </p:stCondLst>
                            <p:childTnLst>
                              <p:par>
                                <p:cTn id="57" presetID="22" presetClass="entr" presetSubtype="1"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1000"/>
                                        <p:tgtEl>
                                          <p:spTgt spid="24"/>
                                        </p:tgtEl>
                                      </p:cBhvr>
                                    </p:animEffect>
                                  </p:childTnLst>
                                </p:cTn>
                              </p:par>
                            </p:childTnLst>
                          </p:cTn>
                        </p:par>
                        <p:par>
                          <p:cTn id="60" fill="hold">
                            <p:stCondLst>
                              <p:cond delay="12000"/>
                            </p:stCondLst>
                            <p:childTnLst>
                              <p:par>
                                <p:cTn id="61" presetID="22" presetClass="entr" presetSubtype="1" fill="hold" grpId="0" nodeType="after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up)">
                                      <p:cBhvr>
                                        <p:cTn id="63" dur="1500"/>
                                        <p:tgtEl>
                                          <p:spTgt spid="4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wipe(up)">
                                      <p:cBhvr>
                                        <p:cTn id="66" dur="1500"/>
                                        <p:tgtEl>
                                          <p:spTgt spid="55"/>
                                        </p:tgtEl>
                                      </p:cBhvr>
                                    </p:animEffect>
                                  </p:childTnLst>
                                </p:cTn>
                              </p:par>
                            </p:childTnLst>
                          </p:cTn>
                        </p:par>
                        <p:par>
                          <p:cTn id="67" fill="hold">
                            <p:stCondLst>
                              <p:cond delay="13500"/>
                            </p:stCondLst>
                            <p:childTnLst>
                              <p:par>
                                <p:cTn id="68" presetID="22" presetClass="entr" presetSubtype="1" fill="hold" grpId="0" nodeType="after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up)">
                                      <p:cBhvr>
                                        <p:cTn id="70" dur="1500"/>
                                        <p:tgtEl>
                                          <p:spTgt spid="57"/>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up)">
                                      <p:cBhvr>
                                        <p:cTn id="73" dur="1500"/>
                                        <p:tgtEl>
                                          <p:spTgt spid="58"/>
                                        </p:tgtEl>
                                      </p:cBhvr>
                                    </p:animEffect>
                                  </p:childTnLst>
                                </p:cTn>
                              </p:par>
                            </p:childTnLst>
                          </p:cTn>
                        </p:par>
                        <p:par>
                          <p:cTn id="74" fill="hold">
                            <p:stCondLst>
                              <p:cond delay="15000"/>
                            </p:stCondLst>
                            <p:childTnLst>
                              <p:par>
                                <p:cTn id="75" presetID="10" presetClass="exit" presetSubtype="0" fill="hold" grpId="1" nodeType="afterEffect">
                                  <p:stCondLst>
                                    <p:cond delay="0"/>
                                  </p:stCondLst>
                                  <p:childTnLst>
                                    <p:animEffect transition="out" filter="fade">
                                      <p:cBhvr>
                                        <p:cTn id="76" dur="1000"/>
                                        <p:tgtEl>
                                          <p:spTgt spid="47"/>
                                        </p:tgtEl>
                                      </p:cBhvr>
                                    </p:animEffect>
                                    <p:set>
                                      <p:cBhvr>
                                        <p:cTn id="77" dur="1" fill="hold">
                                          <p:stCondLst>
                                            <p:cond delay="999"/>
                                          </p:stCondLst>
                                        </p:cTn>
                                        <p:tgtEl>
                                          <p:spTgt spid="47"/>
                                        </p:tgtEl>
                                        <p:attrNameLst>
                                          <p:attrName>style.visibility</p:attrName>
                                        </p:attrNameLst>
                                      </p:cBhvr>
                                      <p:to>
                                        <p:strVal val="hidden"/>
                                      </p:to>
                                    </p:set>
                                  </p:childTnLst>
                                </p:cTn>
                              </p:par>
                            </p:childTnLst>
                          </p:cTn>
                        </p:par>
                        <p:par>
                          <p:cTn id="78" fill="hold">
                            <p:stCondLst>
                              <p:cond delay="16000"/>
                            </p:stCondLst>
                            <p:childTnLst>
                              <p:par>
                                <p:cTn id="79" presetID="42" presetClass="entr" presetSubtype="0" fill="hold" grpId="0" nodeType="after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1000"/>
                                        <p:tgtEl>
                                          <p:spTgt spid="59"/>
                                        </p:tgtEl>
                                      </p:cBhvr>
                                    </p:animEffect>
                                    <p:anim calcmode="lin" valueType="num">
                                      <p:cBhvr>
                                        <p:cTn id="82" dur="1000" fill="hold"/>
                                        <p:tgtEl>
                                          <p:spTgt spid="59"/>
                                        </p:tgtEl>
                                        <p:attrNameLst>
                                          <p:attrName>ppt_x</p:attrName>
                                        </p:attrNameLst>
                                      </p:cBhvr>
                                      <p:tavLst>
                                        <p:tav tm="0">
                                          <p:val>
                                            <p:strVal val="#ppt_x"/>
                                          </p:val>
                                        </p:tav>
                                        <p:tav tm="100000">
                                          <p:val>
                                            <p:strVal val="#ppt_x"/>
                                          </p:val>
                                        </p:tav>
                                      </p:tavLst>
                                    </p:anim>
                                    <p:anim calcmode="lin" valueType="num">
                                      <p:cBhvr>
                                        <p:cTn id="83" dur="1000" fill="hold"/>
                                        <p:tgtEl>
                                          <p:spTgt spid="59"/>
                                        </p:tgtEl>
                                        <p:attrNameLst>
                                          <p:attrName>ppt_y</p:attrName>
                                        </p:attrNameLst>
                                      </p:cBhvr>
                                      <p:tavLst>
                                        <p:tav tm="0">
                                          <p:val>
                                            <p:strVal val="#ppt_y+.1"/>
                                          </p:val>
                                        </p:tav>
                                        <p:tav tm="100000">
                                          <p:val>
                                            <p:strVal val="#ppt_y"/>
                                          </p:val>
                                        </p:tav>
                                      </p:tavLst>
                                    </p:anim>
                                  </p:childTnLst>
                                </p:cTn>
                              </p:par>
                            </p:childTnLst>
                          </p:cTn>
                        </p:par>
                        <p:par>
                          <p:cTn id="84" fill="hold">
                            <p:stCondLst>
                              <p:cond delay="17000"/>
                            </p:stCondLst>
                            <p:childTnLst>
                              <p:par>
                                <p:cTn id="85" presetID="22" presetClass="entr" presetSubtype="1"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up)">
                                      <p:cBhvr>
                                        <p:cTn id="87" dur="1000"/>
                                        <p:tgtEl>
                                          <p:spTgt spid="31"/>
                                        </p:tgtEl>
                                      </p:cBhvr>
                                    </p:animEffect>
                                  </p:childTnLst>
                                </p:cTn>
                              </p:par>
                            </p:childTnLst>
                          </p:cTn>
                        </p:par>
                        <p:par>
                          <p:cTn id="88" fill="hold">
                            <p:stCondLst>
                              <p:cond delay="18000"/>
                            </p:stCondLst>
                            <p:childTnLst>
                              <p:par>
                                <p:cTn id="89" presetID="22" presetClass="entr" presetSubtype="1" fill="hold" nodeType="after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wipe(up)">
                                      <p:cBhvr>
                                        <p:cTn id="91" dur="1500"/>
                                        <p:tgtEl>
                                          <p:spTgt spid="68"/>
                                        </p:tgtEl>
                                      </p:cBhvr>
                                    </p:animEffect>
                                  </p:childTnLst>
                                </p:cTn>
                              </p:par>
                            </p:childTnLst>
                          </p:cTn>
                        </p:par>
                        <p:par>
                          <p:cTn id="92" fill="hold">
                            <p:stCondLst>
                              <p:cond delay="19500"/>
                            </p:stCondLst>
                            <p:childTnLst>
                              <p:par>
                                <p:cTn id="93" presetID="42" presetClass="entr" presetSubtype="0" fill="hold" grpId="0" nodeType="afterEffect">
                                  <p:stCondLst>
                                    <p:cond delay="300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anim calcmode="lin" valueType="num">
                                      <p:cBhvr>
                                        <p:cTn id="96" dur="1000" fill="hold"/>
                                        <p:tgtEl>
                                          <p:spTgt spid="53"/>
                                        </p:tgtEl>
                                        <p:attrNameLst>
                                          <p:attrName>ppt_x</p:attrName>
                                        </p:attrNameLst>
                                      </p:cBhvr>
                                      <p:tavLst>
                                        <p:tav tm="0">
                                          <p:val>
                                            <p:strVal val="#ppt_x"/>
                                          </p:val>
                                        </p:tav>
                                        <p:tav tm="100000">
                                          <p:val>
                                            <p:strVal val="#ppt_x"/>
                                          </p:val>
                                        </p:tav>
                                      </p:tavLst>
                                    </p:anim>
                                    <p:anim calcmode="lin" valueType="num">
                                      <p:cBhvr>
                                        <p:cTn id="97" dur="1000" fill="hold"/>
                                        <p:tgtEl>
                                          <p:spTgt spid="53"/>
                                        </p:tgtEl>
                                        <p:attrNameLst>
                                          <p:attrName>ppt_y</p:attrName>
                                        </p:attrNameLst>
                                      </p:cBhvr>
                                      <p:tavLst>
                                        <p:tav tm="0">
                                          <p:val>
                                            <p:strVal val="#ppt_y+.1"/>
                                          </p:val>
                                        </p:tav>
                                        <p:tav tm="100000">
                                          <p:val>
                                            <p:strVal val="#ppt_y"/>
                                          </p:val>
                                        </p:tav>
                                      </p:tavLst>
                                    </p:anim>
                                  </p:childTnLst>
                                </p:cTn>
                              </p:par>
                            </p:childTnLst>
                          </p:cTn>
                        </p:par>
                        <p:par>
                          <p:cTn id="98" fill="hold">
                            <p:stCondLst>
                              <p:cond delay="23500"/>
                            </p:stCondLst>
                            <p:childTnLst>
                              <p:par>
                                <p:cTn id="99" presetID="10" presetClass="entr" presetSubtype="0" fill="hold" grpId="0" nodeType="afterEffect">
                                  <p:stCondLst>
                                    <p:cond delay="2000"/>
                                  </p:stCondLst>
                                  <p:childTnLst>
                                    <p:set>
                                      <p:cBhvr>
                                        <p:cTn id="100" dur="1" fill="hold">
                                          <p:stCondLst>
                                            <p:cond delay="0"/>
                                          </p:stCondLst>
                                        </p:cTn>
                                        <p:tgtEl>
                                          <p:spTgt spid="61"/>
                                        </p:tgtEl>
                                        <p:attrNameLst>
                                          <p:attrName>style.visibility</p:attrName>
                                        </p:attrNameLst>
                                      </p:cBhvr>
                                      <p:to>
                                        <p:strVal val="visible"/>
                                      </p:to>
                                    </p:set>
                                    <p:animEffect transition="in" filter="fade">
                                      <p:cBhvr>
                                        <p:cTn id="101"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53" grpId="0"/>
      <p:bldP spid="61" grpId="0" animBg="1"/>
      <p:bldP spid="36" grpId="0"/>
      <p:bldP spid="36" grpId="1"/>
      <p:bldP spid="3" grpId="0" animBg="1"/>
      <p:bldP spid="37" grpId="0" animBg="1"/>
      <p:bldP spid="47" grpId="0"/>
      <p:bldP spid="47" grpId="1"/>
      <p:bldP spid="48" grpId="0" animBg="1"/>
      <p:bldP spid="55" grpId="0" animBg="1"/>
      <p:bldP spid="57" grpId="0" animBg="1"/>
      <p:bldP spid="58" grpId="0" animBg="1"/>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Proposal: </a:t>
            </a:r>
            <a:r>
              <a:rPr lang="en-US" dirty="0" err="1" smtClean="0"/>
              <a:t>Subblock</a:t>
            </a:r>
            <a:r>
              <a:rPr lang="en-US" dirty="0" smtClean="0"/>
              <a:t> Posturing – Tenets</a:t>
            </a:r>
            <a:endParaRPr lang="en-US" dirty="0"/>
          </a:p>
        </p:txBody>
      </p:sp>
      <p:sp>
        <p:nvSpPr>
          <p:cNvPr id="3" name="Content Placeholder 2"/>
          <p:cNvSpPr>
            <a:spLocks noGrp="1"/>
          </p:cNvSpPr>
          <p:nvPr>
            <p:ph idx="1"/>
          </p:nvPr>
        </p:nvSpPr>
        <p:spPr>
          <a:xfrm>
            <a:off x="381000" y="1066800"/>
            <a:ext cx="8382000" cy="5029200"/>
          </a:xfrm>
        </p:spPr>
        <p:txBody>
          <a:bodyPr>
            <a:normAutofit fontScale="92500" lnSpcReduction="10000"/>
          </a:bodyPr>
          <a:lstStyle/>
          <a:p>
            <a:r>
              <a:rPr lang="en-US" sz="1800" dirty="0" smtClean="0"/>
              <a:t>Important power, energy, and speed </a:t>
            </a:r>
            <a:r>
              <a:rPr lang="en-US" sz="1800" u="sng" dirty="0" smtClean="0"/>
              <a:t>economies</a:t>
            </a:r>
            <a:r>
              <a:rPr lang="en-US" sz="1800" dirty="0" smtClean="0"/>
              <a:t> come from wisely boosting workload </a:t>
            </a:r>
            <a:r>
              <a:rPr lang="en-US" sz="1800" dirty="0" err="1" smtClean="0"/>
              <a:t>subblocks</a:t>
            </a:r>
            <a:r>
              <a:rPr lang="en-US" sz="1800" dirty="0" smtClean="0"/>
              <a:t> to memory resources closer to the computing agents that will utilize them.</a:t>
            </a:r>
          </a:p>
          <a:p>
            <a:r>
              <a:rPr lang="en-US" sz="1800" dirty="0" smtClean="0"/>
              <a:t>Application should be “</a:t>
            </a:r>
            <a:r>
              <a:rPr lang="en-US" sz="1800" u="sng" dirty="0" smtClean="0"/>
              <a:t>context insensitive</a:t>
            </a:r>
            <a:r>
              <a:rPr lang="en-US" sz="1800" dirty="0" smtClean="0"/>
              <a:t>” to what memory resources exist, </a:t>
            </a:r>
            <a:r>
              <a:rPr lang="en-US" sz="1800" dirty="0" err="1" smtClean="0"/>
              <a:t>moreso</a:t>
            </a:r>
            <a:r>
              <a:rPr lang="en-US" sz="1800" dirty="0" smtClean="0"/>
              <a:t> their relative performance profiles, and much </a:t>
            </a:r>
            <a:r>
              <a:rPr lang="en-US" sz="1800" dirty="0" err="1" smtClean="0"/>
              <a:t>moreso</a:t>
            </a:r>
            <a:r>
              <a:rPr lang="en-US" sz="1800" dirty="0" smtClean="0"/>
              <a:t> their current availability.  So application should not have to guess if it should demand data migration.</a:t>
            </a:r>
          </a:p>
          <a:p>
            <a:r>
              <a:rPr lang="en-US" sz="1800" dirty="0" smtClean="0"/>
              <a:t>OCR should have the </a:t>
            </a:r>
            <a:r>
              <a:rPr lang="en-US" sz="1800" u="sng" dirty="0" smtClean="0"/>
              <a:t>freedom</a:t>
            </a:r>
            <a:r>
              <a:rPr lang="en-US" sz="1800" dirty="0" smtClean="0"/>
              <a:t> to move </a:t>
            </a:r>
            <a:r>
              <a:rPr lang="en-US" sz="1800" dirty="0" err="1" smtClean="0"/>
              <a:t>subblocks</a:t>
            </a:r>
            <a:r>
              <a:rPr lang="en-US" sz="1800" dirty="0" smtClean="0"/>
              <a:t> closer to consuming computing agents, or NOT – and application should “just work” either way.</a:t>
            </a:r>
          </a:p>
          <a:p>
            <a:r>
              <a:rPr lang="en-US" sz="1800" dirty="0" smtClean="0"/>
              <a:t>OCR should be able to make a </a:t>
            </a:r>
            <a:r>
              <a:rPr lang="en-US" sz="1800" u="sng" dirty="0" smtClean="0"/>
              <a:t>late decision</a:t>
            </a:r>
            <a:r>
              <a:rPr lang="en-US" sz="1800" dirty="0" smtClean="0"/>
              <a:t> on whether the </a:t>
            </a:r>
            <a:r>
              <a:rPr lang="en-US" sz="1800" dirty="0" err="1" smtClean="0"/>
              <a:t>subblocks</a:t>
            </a:r>
            <a:r>
              <a:rPr lang="en-US" sz="1800" dirty="0" smtClean="0"/>
              <a:t> will or will NOT be migrated.  Basis will be where consuming EDT(s) get scheduled, and the very dynamic nature of resource availability at that time.</a:t>
            </a:r>
          </a:p>
          <a:p>
            <a:r>
              <a:rPr lang="en-US" sz="1800" dirty="0" smtClean="0"/>
              <a:t>Regardless of whether OCR decides to migrate or not, it should take full advantage of the assurance that EDTs that will write to disjoint </a:t>
            </a:r>
            <a:r>
              <a:rPr lang="en-US" sz="1800" dirty="0" err="1" smtClean="0"/>
              <a:t>subblocks</a:t>
            </a:r>
            <a:r>
              <a:rPr lang="en-US" sz="1800" dirty="0" smtClean="0"/>
              <a:t> can be scheduled to run </a:t>
            </a:r>
            <a:r>
              <a:rPr lang="en-US" sz="1800" u="sng" dirty="0" err="1" smtClean="0"/>
              <a:t>simultanesously</a:t>
            </a:r>
            <a:r>
              <a:rPr lang="en-US" sz="1800" dirty="0" smtClean="0"/>
              <a:t>.</a:t>
            </a:r>
          </a:p>
          <a:p>
            <a:endParaRPr lang="en-US" sz="1800" dirty="0" smtClean="0"/>
          </a:p>
          <a:p>
            <a:pPr marL="0" indent="0">
              <a:buNone/>
            </a:pPr>
            <a:endParaRPr lang="en-US" sz="1800" dirty="0"/>
          </a:p>
          <a:p>
            <a:r>
              <a:rPr lang="en-US" sz="1800" i="1" dirty="0" smtClean="0"/>
              <a:t>When </a:t>
            </a:r>
            <a:r>
              <a:rPr lang="en-US" sz="1800" i="1" dirty="0" err="1" smtClean="0"/>
              <a:t>subblocks</a:t>
            </a:r>
            <a:r>
              <a:rPr lang="en-US" sz="1800" i="1" dirty="0" smtClean="0"/>
              <a:t> are NOT migrated but should be, access economies are wasted.</a:t>
            </a:r>
          </a:p>
          <a:p>
            <a:r>
              <a:rPr lang="en-US" sz="1800" i="1" dirty="0" smtClean="0"/>
              <a:t>When </a:t>
            </a:r>
            <a:r>
              <a:rPr lang="en-US" sz="1800" i="1" dirty="0" err="1" smtClean="0"/>
              <a:t>subblocks</a:t>
            </a:r>
            <a:r>
              <a:rPr lang="en-US" sz="1800" i="1" dirty="0" smtClean="0"/>
              <a:t> are migrated that should not be, excessive copying is likely, and pathological case is that migrated </a:t>
            </a:r>
            <a:r>
              <a:rPr lang="en-US" sz="1800" i="1" dirty="0" err="1" smtClean="0"/>
              <a:t>subblocks</a:t>
            </a:r>
            <a:r>
              <a:rPr lang="en-US" sz="1800" i="1" dirty="0" smtClean="0"/>
              <a:t> could end up farther away from the computing agents than their underlying backing store!</a:t>
            </a: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6</a:t>
            </a:fld>
            <a:endParaRPr lang="en-US"/>
          </a:p>
        </p:txBody>
      </p:sp>
    </p:spTree>
    <p:extLst>
      <p:ext uri="{BB962C8B-B14F-4D97-AF65-F5344CB8AC3E}">
        <p14:creationId xmlns:p14="http://schemas.microsoft.com/office/powerpoint/2010/main" val="3982820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Proposal: </a:t>
            </a:r>
            <a:r>
              <a:rPr lang="en-US" sz="3200" dirty="0" err="1" smtClean="0"/>
              <a:t>Subblock</a:t>
            </a:r>
            <a:r>
              <a:rPr lang="en-US" sz="3200" dirty="0" smtClean="0"/>
              <a:t> Posturing – Mechanism</a:t>
            </a:r>
            <a:endParaRPr lang="en-US" sz="3200" dirty="0"/>
          </a:p>
        </p:txBody>
      </p:sp>
      <p:sp>
        <p:nvSpPr>
          <p:cNvPr id="3" name="Content Placeholder 2"/>
          <p:cNvSpPr>
            <a:spLocks noGrp="1"/>
          </p:cNvSpPr>
          <p:nvPr>
            <p:ph idx="1"/>
          </p:nvPr>
        </p:nvSpPr>
        <p:spPr>
          <a:xfrm>
            <a:off x="381000" y="1066800"/>
            <a:ext cx="8382000" cy="5029200"/>
          </a:xfrm>
        </p:spPr>
        <p:txBody>
          <a:bodyPr>
            <a:normAutofit lnSpcReduction="10000"/>
          </a:bodyPr>
          <a:lstStyle/>
          <a:p>
            <a:r>
              <a:rPr lang="en-US" sz="1800" dirty="0" smtClean="0"/>
              <a:t>The author has no strong opinion on what the exact mechanism should be for negotiating with OCR  to do a posturing activity.  </a:t>
            </a:r>
          </a:p>
          <a:p>
            <a:endParaRPr lang="en-US" sz="1800" dirty="0"/>
          </a:p>
          <a:p>
            <a:r>
              <a:rPr lang="en-US" sz="1800" dirty="0" smtClean="0"/>
              <a:t>He has, however, implemented a Proof Of Concept prototype utilizing just a normal EDT syntax, and has written a library of EDTs that perform input and output posturing activities.  As you run the animations on the next two foils, the EDTs entitled “OCR postures content” are the input-oriented parts of that library.</a:t>
            </a:r>
          </a:p>
          <a:p>
            <a:endParaRPr lang="en-US" sz="1800" dirty="0"/>
          </a:p>
          <a:p>
            <a:r>
              <a:rPr lang="en-US" sz="1800" dirty="0" smtClean="0"/>
              <a:t>This implementation has allowed me to unit test the concept, which I have done with GEMM.  The unit test is not capable of making an “intelligent” decision about whether or not to migrate – that will take the full system awareness that is the proper purview of OCR – but it attains testing </a:t>
            </a:r>
            <a:r>
              <a:rPr lang="en-US" sz="1800" u="sng" dirty="0" smtClean="0"/>
              <a:t>coverage</a:t>
            </a:r>
            <a:r>
              <a:rPr lang="en-US" sz="1800" dirty="0" smtClean="0"/>
              <a:t> by making a pseudo-random decision of whether or not to migrate.</a:t>
            </a:r>
          </a:p>
          <a:p>
            <a:endParaRPr lang="en-US" sz="1800" dirty="0"/>
          </a:p>
          <a:p>
            <a:r>
              <a:rPr lang="en-US" sz="1800" dirty="0" smtClean="0"/>
              <a:t>As suggested in foil 12, this EDT-like mechanism might be a good way to go longer term.  The EDTs that I use could perhaps become </a:t>
            </a:r>
            <a:r>
              <a:rPr lang="en-US" sz="1800" u="sng" dirty="0" smtClean="0"/>
              <a:t>primitives</a:t>
            </a:r>
            <a:r>
              <a:rPr lang="en-US" sz="1800" dirty="0" smtClean="0"/>
              <a:t>.  Looking like EDT instantiations (</a:t>
            </a:r>
            <a:r>
              <a:rPr lang="en-US" sz="1800" dirty="0" err="1" smtClean="0"/>
              <a:t>ocrEdtCreate</a:t>
            </a:r>
            <a:r>
              <a:rPr lang="en-US" sz="1800" dirty="0" smtClean="0"/>
              <a:t>) with their parameters and dependencies, they might be intercepted and handled specially by OCR.  That is TBD by the OCR architects.</a:t>
            </a: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7</a:t>
            </a:fld>
            <a:endParaRPr lang="en-US"/>
          </a:p>
        </p:txBody>
      </p:sp>
    </p:spTree>
    <p:extLst>
      <p:ext uri="{BB962C8B-B14F-4D97-AF65-F5344CB8AC3E}">
        <p14:creationId xmlns:p14="http://schemas.microsoft.com/office/powerpoint/2010/main" val="169805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Workload Splitting, With OCR-</a:t>
            </a:r>
            <a:r>
              <a:rPr lang="en-US" sz="3200" dirty="0" smtClean="0">
                <a:solidFill>
                  <a:srgbClr val="FF0000"/>
                </a:solidFill>
              </a:rPr>
              <a:t>Postured</a:t>
            </a:r>
            <a:r>
              <a:rPr lang="en-US" sz="3200" dirty="0" smtClean="0"/>
              <a:t> </a:t>
            </a:r>
            <a:r>
              <a:rPr lang="en-US" sz="3200" dirty="0" err="1" smtClean="0"/>
              <a:t>Subblock</a:t>
            </a:r>
            <a:endParaRPr lang="en-US" sz="3200" dirty="0"/>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8</a:t>
            </a:fld>
            <a:endParaRPr lang="en-US"/>
          </a:p>
        </p:txBody>
      </p:sp>
      <p:sp>
        <p:nvSpPr>
          <p:cNvPr id="7" name="Rectangle 6"/>
          <p:cNvSpPr/>
          <p:nvPr/>
        </p:nvSpPr>
        <p:spPr>
          <a:xfrm>
            <a:off x="685800" y="1219200"/>
            <a:ext cx="2895600" cy="1752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“Backing-store” </a:t>
            </a:r>
            <a:r>
              <a:rPr lang="en-US" sz="1200" dirty="0" err="1" smtClean="0">
                <a:solidFill>
                  <a:schemeClr val="tx1"/>
                </a:solidFill>
              </a:rPr>
              <a:t>datablock</a:t>
            </a:r>
            <a:r>
              <a:rPr lang="en-US" sz="1200" dirty="0" smtClean="0">
                <a:solidFill>
                  <a:schemeClr val="tx1"/>
                </a:solidFill>
              </a:rPr>
              <a:t>.</a:t>
            </a:r>
            <a:endParaRPr lang="en-US" sz="1200" dirty="0">
              <a:solidFill>
                <a:schemeClr val="tx1"/>
              </a:solidFill>
            </a:endParaRPr>
          </a:p>
        </p:txBody>
      </p:sp>
      <p:sp>
        <p:nvSpPr>
          <p:cNvPr id="8" name="Rectangle 7"/>
          <p:cNvSpPr/>
          <p:nvPr/>
        </p:nvSpPr>
        <p:spPr>
          <a:xfrm>
            <a:off x="1143000" y="16764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Parent’s workload</a:t>
            </a:r>
            <a:endParaRPr lang="en-US" sz="1200" dirty="0">
              <a:solidFill>
                <a:schemeClr val="tx1"/>
              </a:solidFill>
            </a:endParaRPr>
          </a:p>
        </p:txBody>
      </p:sp>
      <p:cxnSp>
        <p:nvCxnSpPr>
          <p:cNvPr id="10" name="Straight Connector 9"/>
          <p:cNvCxnSpPr>
            <a:stCxn id="8" idx="0"/>
            <a:endCxn id="8" idx="2"/>
          </p:cNvCxnSpPr>
          <p:nvPr/>
        </p:nvCxnSpPr>
        <p:spPr>
          <a:xfrm>
            <a:off x="1866900" y="1676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2"/>
          </p:cNvCxnSpPr>
          <p:nvPr/>
        </p:nvCxnSpPr>
        <p:spPr>
          <a:xfrm>
            <a:off x="1866900" y="1676400"/>
            <a:ext cx="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724400" y="9906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“Parent worker”.  Responsible to process this piece of the “backing-store” </a:t>
            </a:r>
            <a:r>
              <a:rPr lang="en-US" sz="1200" dirty="0" err="1" smtClean="0">
                <a:solidFill>
                  <a:schemeClr val="tx1"/>
                </a:solidFill>
              </a:rPr>
              <a:t>datablock</a:t>
            </a:r>
            <a:r>
              <a:rPr lang="en-US" sz="1200" dirty="0" smtClean="0">
                <a:solidFill>
                  <a:schemeClr val="tx1"/>
                </a:solidFill>
              </a:rPr>
              <a:t>.</a:t>
            </a:r>
          </a:p>
          <a:p>
            <a:endParaRPr lang="en-US" sz="1200" dirty="0" smtClean="0">
              <a:solidFill>
                <a:schemeClr val="tx1"/>
              </a:solidFill>
            </a:endParaRPr>
          </a:p>
        </p:txBody>
      </p:sp>
      <p:sp>
        <p:nvSpPr>
          <p:cNvPr id="17" name="TextBox 16"/>
          <p:cNvSpPr txBox="1"/>
          <p:nvPr/>
        </p:nvSpPr>
        <p:spPr>
          <a:xfrm>
            <a:off x="4800600" y="1715869"/>
            <a:ext cx="2152577" cy="646331"/>
          </a:xfrm>
          <a:prstGeom prst="rect">
            <a:avLst/>
          </a:prstGeom>
          <a:noFill/>
        </p:spPr>
        <p:txBody>
          <a:bodyPr wrap="none" rtlCol="0">
            <a:spAutoFit/>
          </a:bodyPr>
          <a:lstStyle/>
          <a:p>
            <a:r>
              <a:rPr lang="en-US" sz="1200" dirty="0" smtClean="0">
                <a:solidFill>
                  <a:schemeClr val="tx1"/>
                </a:solidFill>
              </a:rPr>
              <a:t>Decides to split workload</a:t>
            </a:r>
          </a:p>
          <a:p>
            <a:r>
              <a:rPr lang="en-US" sz="1200" dirty="0" smtClean="0">
                <a:solidFill>
                  <a:schemeClr val="tx1"/>
                </a:solidFill>
              </a:rPr>
              <a:t>between left and right children.</a:t>
            </a:r>
          </a:p>
          <a:p>
            <a:endParaRPr lang="en-US" sz="1200" dirty="0"/>
          </a:p>
        </p:txBody>
      </p:sp>
      <p:grpSp>
        <p:nvGrpSpPr>
          <p:cNvPr id="23" name="Group 22"/>
          <p:cNvGrpSpPr/>
          <p:nvPr/>
        </p:nvGrpSpPr>
        <p:grpSpPr>
          <a:xfrm>
            <a:off x="1143000" y="1447800"/>
            <a:ext cx="4419600" cy="1371601"/>
            <a:chOff x="1143000" y="1447800"/>
            <a:chExt cx="4419600" cy="1371601"/>
          </a:xfrm>
        </p:grpSpPr>
        <p:cxnSp>
          <p:nvCxnSpPr>
            <p:cNvPr id="21" name="Elbow Connector 20"/>
            <p:cNvCxnSpPr/>
            <p:nvPr/>
          </p:nvCxnSpPr>
          <p:spPr>
            <a:xfrm rot="10800000" flipV="1">
              <a:off x="1866900" y="1447800"/>
              <a:ext cx="3695700"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1676399" y="1905001"/>
              <a:ext cx="381001"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1" name="TextBox 50"/>
          <p:cNvSpPr txBox="1"/>
          <p:nvPr/>
        </p:nvSpPr>
        <p:spPr>
          <a:xfrm>
            <a:off x="6144402" y="4948535"/>
            <a:ext cx="184731" cy="276999"/>
          </a:xfrm>
          <a:prstGeom prst="rect">
            <a:avLst/>
          </a:prstGeom>
          <a:noFill/>
        </p:spPr>
        <p:txBody>
          <a:bodyPr wrap="none" rtlCol="0">
            <a:spAutoFit/>
          </a:bodyPr>
          <a:lstStyle/>
          <a:p>
            <a:endParaRPr lang="en-US" sz="1200" dirty="0"/>
          </a:p>
        </p:txBody>
      </p:sp>
      <p:sp>
        <p:nvSpPr>
          <p:cNvPr id="53" name="TextBox 52"/>
          <p:cNvSpPr txBox="1"/>
          <p:nvPr/>
        </p:nvSpPr>
        <p:spPr>
          <a:xfrm>
            <a:off x="364136" y="5029200"/>
            <a:ext cx="8576066" cy="276999"/>
          </a:xfrm>
          <a:prstGeom prst="rect">
            <a:avLst/>
          </a:prstGeom>
          <a:noFill/>
        </p:spPr>
        <p:txBody>
          <a:bodyPr wrap="none" rtlCol="0">
            <a:spAutoFit/>
          </a:bodyPr>
          <a:lstStyle/>
          <a:p>
            <a:r>
              <a:rPr lang="en-US" sz="1200" b="1" dirty="0" smtClean="0"/>
              <a:t>Observe that adapting to where the </a:t>
            </a:r>
            <a:r>
              <a:rPr lang="en-US" sz="1200" b="1" dirty="0" err="1" smtClean="0"/>
              <a:t>subblock</a:t>
            </a:r>
            <a:r>
              <a:rPr lang="en-US" sz="1200" b="1" dirty="0" smtClean="0"/>
              <a:t> comes from also implies adapting to its “pitch”, which differs for the two possibilities.</a:t>
            </a:r>
            <a:endParaRPr lang="en-US" sz="1200" b="1" dirty="0"/>
          </a:p>
        </p:txBody>
      </p:sp>
      <p:sp>
        <p:nvSpPr>
          <p:cNvPr id="61" name="TextBox 60"/>
          <p:cNvSpPr txBox="1"/>
          <p:nvPr/>
        </p:nvSpPr>
        <p:spPr>
          <a:xfrm>
            <a:off x="7113546" y="6366399"/>
            <a:ext cx="1039854" cy="230832"/>
          </a:xfrm>
          <a:prstGeom prst="rect">
            <a:avLst/>
          </a:prstGeom>
          <a:solidFill>
            <a:schemeClr val="bg1">
              <a:lumMod val="75000"/>
            </a:schemeClr>
          </a:solidFill>
        </p:spPr>
        <p:txBody>
          <a:bodyPr wrap="square" rtlCol="0">
            <a:spAutoFit/>
          </a:bodyPr>
          <a:lstStyle/>
          <a:p>
            <a:r>
              <a:rPr lang="en-US" sz="900" dirty="0" smtClean="0"/>
              <a:t>Animation done.</a:t>
            </a:r>
            <a:endParaRPr lang="en-US" sz="900" dirty="0"/>
          </a:p>
        </p:txBody>
      </p:sp>
      <p:sp>
        <p:nvSpPr>
          <p:cNvPr id="3" name="Rectangle 2"/>
          <p:cNvSpPr/>
          <p:nvPr/>
        </p:nvSpPr>
        <p:spPr>
          <a:xfrm>
            <a:off x="3695702" y="2590800"/>
            <a:ext cx="72389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429502" y="2590800"/>
            <a:ext cx="72389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601704" y="2133600"/>
            <a:ext cx="2408696" cy="1181100"/>
            <a:chOff x="4601704" y="2133600"/>
            <a:chExt cx="2408696" cy="1181100"/>
          </a:xfrm>
        </p:grpSpPr>
        <p:cxnSp>
          <p:nvCxnSpPr>
            <p:cNvPr id="25" name="Straight Arrow Connector 24"/>
            <p:cNvCxnSpPr>
              <a:stCxn id="14" idx="2"/>
              <a:endCxn id="43" idx="0"/>
            </p:cNvCxnSpPr>
            <p:nvPr/>
          </p:nvCxnSpPr>
          <p:spPr>
            <a:xfrm>
              <a:off x="5905500" y="2133600"/>
              <a:ext cx="55919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8" idx="0"/>
            </p:cNvCxnSpPr>
            <p:nvPr/>
          </p:nvCxnSpPr>
          <p:spPr>
            <a:xfrm flipH="1">
              <a:off x="5158352" y="2133600"/>
              <a:ext cx="74714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601704" y="2590800"/>
              <a:ext cx="1113295" cy="7239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OCR “postures” content.</a:t>
              </a:r>
            </a:p>
            <a:p>
              <a:pPr algn="ctr"/>
              <a:r>
                <a:rPr lang="en-US" sz="1000" dirty="0" smtClean="0">
                  <a:solidFill>
                    <a:schemeClr val="tx1"/>
                  </a:solidFill>
                </a:rPr>
                <a:t>(maybe creates and migrates)</a:t>
              </a:r>
              <a:endParaRPr lang="en-US" sz="1000" dirty="0">
                <a:solidFill>
                  <a:schemeClr val="tx1"/>
                </a:solidFill>
              </a:endParaRPr>
            </a:p>
          </p:txBody>
        </p:sp>
        <p:sp>
          <p:nvSpPr>
            <p:cNvPr id="43" name="Rounded Rectangle 42"/>
            <p:cNvSpPr/>
            <p:nvPr/>
          </p:nvSpPr>
          <p:spPr>
            <a:xfrm>
              <a:off x="5918979" y="2590800"/>
              <a:ext cx="1091421" cy="7239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OCR “postures” content.</a:t>
              </a:r>
            </a:p>
            <a:p>
              <a:pPr algn="ctr"/>
              <a:r>
                <a:rPr lang="en-US" sz="1000" dirty="0" smtClean="0">
                  <a:solidFill>
                    <a:schemeClr val="tx1"/>
                  </a:solidFill>
                </a:rPr>
                <a:t>(maybe creates and migrates)</a:t>
              </a:r>
              <a:endParaRPr lang="en-US" sz="1000" dirty="0">
                <a:solidFill>
                  <a:schemeClr val="tx1"/>
                </a:solidFill>
              </a:endParaRPr>
            </a:p>
          </p:txBody>
        </p:sp>
      </p:grpSp>
      <p:sp>
        <p:nvSpPr>
          <p:cNvPr id="47" name="TextBox 46"/>
          <p:cNvSpPr txBox="1"/>
          <p:nvPr/>
        </p:nvSpPr>
        <p:spPr>
          <a:xfrm>
            <a:off x="4800600" y="1715869"/>
            <a:ext cx="1670394" cy="646331"/>
          </a:xfrm>
          <a:prstGeom prst="rect">
            <a:avLst/>
          </a:prstGeom>
          <a:noFill/>
        </p:spPr>
        <p:txBody>
          <a:bodyPr wrap="none" rtlCol="0">
            <a:spAutoFit/>
          </a:bodyPr>
          <a:lstStyle/>
          <a:p>
            <a:r>
              <a:rPr lang="en-US" sz="1200" dirty="0" smtClean="0">
                <a:solidFill>
                  <a:schemeClr val="tx1"/>
                </a:solidFill>
              </a:rPr>
              <a:t>Spawns EDTs to posture</a:t>
            </a:r>
          </a:p>
          <a:p>
            <a:r>
              <a:rPr lang="en-US" sz="1200" dirty="0" err="1" smtClean="0"/>
              <a:t>subblocks</a:t>
            </a:r>
            <a:r>
              <a:rPr lang="en-US" sz="1200" dirty="0" smtClean="0"/>
              <a:t> to new </a:t>
            </a:r>
            <a:r>
              <a:rPr lang="en-US" sz="1200" dirty="0" err="1" smtClean="0"/>
              <a:t>DBs.</a:t>
            </a:r>
            <a:endParaRPr lang="en-US" sz="1200" dirty="0" smtClean="0">
              <a:solidFill>
                <a:schemeClr val="tx1"/>
              </a:solidFill>
            </a:endParaRPr>
          </a:p>
          <a:p>
            <a:endParaRPr lang="en-US" sz="1200" dirty="0"/>
          </a:p>
        </p:txBody>
      </p:sp>
      <p:sp>
        <p:nvSpPr>
          <p:cNvPr id="48" name="Rectangle 47"/>
          <p:cNvSpPr/>
          <p:nvPr/>
        </p:nvSpPr>
        <p:spPr>
          <a:xfrm>
            <a:off x="1143000" y="1676400"/>
            <a:ext cx="723898" cy="762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95702" y="2590800"/>
            <a:ext cx="723898" cy="76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867545" y="1676400"/>
            <a:ext cx="723898" cy="762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429502" y="2590800"/>
            <a:ext cx="723898" cy="76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800600" y="1715869"/>
            <a:ext cx="2182842" cy="646331"/>
          </a:xfrm>
          <a:prstGeom prst="rect">
            <a:avLst/>
          </a:prstGeom>
          <a:noFill/>
        </p:spPr>
        <p:txBody>
          <a:bodyPr wrap="none" rtlCol="0">
            <a:spAutoFit/>
          </a:bodyPr>
          <a:lstStyle/>
          <a:p>
            <a:r>
              <a:rPr lang="en-US" sz="1200" dirty="0" smtClean="0">
                <a:solidFill>
                  <a:schemeClr val="tx1"/>
                </a:solidFill>
              </a:rPr>
              <a:t>Spawns child EDTs to process</a:t>
            </a:r>
          </a:p>
          <a:p>
            <a:r>
              <a:rPr lang="en-US" sz="1200" dirty="0" err="1" smtClean="0"/>
              <a:t>subblock</a:t>
            </a:r>
            <a:r>
              <a:rPr lang="en-US" sz="1200" dirty="0" smtClean="0"/>
              <a:t> DBs and plumbs them.</a:t>
            </a:r>
            <a:endParaRPr lang="en-US" sz="1200" dirty="0" smtClean="0">
              <a:solidFill>
                <a:schemeClr val="tx1"/>
              </a:solidFill>
            </a:endParaRPr>
          </a:p>
          <a:p>
            <a:endParaRPr lang="en-US" sz="1200" dirty="0"/>
          </a:p>
        </p:txBody>
      </p:sp>
      <p:grpSp>
        <p:nvGrpSpPr>
          <p:cNvPr id="31" name="Group 30"/>
          <p:cNvGrpSpPr/>
          <p:nvPr/>
        </p:nvGrpSpPr>
        <p:grpSpPr>
          <a:xfrm>
            <a:off x="3352800" y="3314700"/>
            <a:ext cx="5029200" cy="1562100"/>
            <a:chOff x="3352800" y="3314700"/>
            <a:chExt cx="5029200" cy="1562100"/>
          </a:xfrm>
        </p:grpSpPr>
        <p:sp>
          <p:nvSpPr>
            <p:cNvPr id="15" name="Rounded Rectangle 14"/>
            <p:cNvSpPr/>
            <p:nvPr/>
          </p:nvSpPr>
          <p:spPr>
            <a:xfrm>
              <a:off x="3352800" y="3733800"/>
              <a:ext cx="24384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“Left child worker”.</a:t>
              </a:r>
            </a:p>
            <a:p>
              <a:endParaRPr lang="en-US" sz="1200" dirty="0" smtClean="0">
                <a:solidFill>
                  <a:schemeClr val="tx1"/>
                </a:solidFill>
              </a:endParaRPr>
            </a:p>
            <a:p>
              <a:r>
                <a:rPr lang="en-US" sz="1200" dirty="0" smtClean="0">
                  <a:solidFill>
                    <a:schemeClr val="tx1"/>
                  </a:solidFill>
                </a:rPr>
                <a:t>Must adaptively process left </a:t>
              </a:r>
              <a:r>
                <a:rPr lang="en-US" sz="1200" dirty="0" err="1" smtClean="0">
                  <a:solidFill>
                    <a:schemeClr val="tx1"/>
                  </a:solidFill>
                </a:rPr>
                <a:t>subblock</a:t>
              </a:r>
              <a:r>
                <a:rPr lang="en-US" sz="1200" dirty="0" smtClean="0">
                  <a:solidFill>
                    <a:schemeClr val="tx1"/>
                  </a:solidFill>
                </a:rPr>
                <a:t> from either OCR-migrated locale, or backing-store.</a:t>
              </a:r>
            </a:p>
            <a:p>
              <a:endParaRPr lang="en-US" sz="1200" dirty="0">
                <a:solidFill>
                  <a:schemeClr val="tx1"/>
                </a:solidFill>
              </a:endParaRPr>
            </a:p>
          </p:txBody>
        </p:sp>
        <p:sp>
          <p:nvSpPr>
            <p:cNvPr id="16" name="Rounded Rectangle 15"/>
            <p:cNvSpPr/>
            <p:nvPr/>
          </p:nvSpPr>
          <p:spPr>
            <a:xfrm>
              <a:off x="5918979" y="3733800"/>
              <a:ext cx="2463021"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“Right child worker”.</a:t>
              </a:r>
            </a:p>
            <a:p>
              <a:endParaRPr lang="en-US" sz="1200" dirty="0">
                <a:solidFill>
                  <a:schemeClr val="tx1"/>
                </a:solidFill>
              </a:endParaRPr>
            </a:p>
            <a:p>
              <a:r>
                <a:rPr lang="en-US" sz="1200" dirty="0" smtClean="0">
                  <a:solidFill>
                    <a:schemeClr val="tx1"/>
                  </a:solidFill>
                </a:rPr>
                <a:t>Must adaptively process right </a:t>
              </a:r>
              <a:r>
                <a:rPr lang="en-US" sz="1200" dirty="0" err="1" smtClean="0">
                  <a:solidFill>
                    <a:schemeClr val="tx1"/>
                  </a:solidFill>
                </a:rPr>
                <a:t>subblock</a:t>
              </a:r>
              <a:r>
                <a:rPr lang="en-US" sz="1200" dirty="0" smtClean="0">
                  <a:solidFill>
                    <a:schemeClr val="tx1"/>
                  </a:solidFill>
                </a:rPr>
                <a:t> from either OCR-migrated locale, or backing-store.</a:t>
              </a:r>
            </a:p>
            <a:p>
              <a:endParaRPr lang="en-US" sz="1200" dirty="0" smtClean="0">
                <a:solidFill>
                  <a:schemeClr val="tx1"/>
                </a:solidFill>
              </a:endParaRPr>
            </a:p>
          </p:txBody>
        </p:sp>
        <p:cxnSp>
          <p:nvCxnSpPr>
            <p:cNvPr id="27" name="Straight Arrow Connector 26"/>
            <p:cNvCxnSpPr>
              <a:stCxn id="18" idx="2"/>
              <a:endCxn id="15" idx="0"/>
            </p:cNvCxnSpPr>
            <p:nvPr/>
          </p:nvCxnSpPr>
          <p:spPr>
            <a:xfrm flipH="1">
              <a:off x="4572000" y="3314700"/>
              <a:ext cx="586352"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3" idx="2"/>
              <a:endCxn id="16" idx="0"/>
            </p:cNvCxnSpPr>
            <p:nvPr/>
          </p:nvCxnSpPr>
          <p:spPr>
            <a:xfrm>
              <a:off x="6464690" y="3314700"/>
              <a:ext cx="6858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673502" y="3352800"/>
            <a:ext cx="4487849" cy="1295400"/>
            <a:chOff x="3673502" y="3352800"/>
            <a:chExt cx="4487849" cy="1295400"/>
          </a:xfrm>
        </p:grpSpPr>
        <p:sp>
          <p:nvSpPr>
            <p:cNvPr id="33" name="Left Brace 32"/>
            <p:cNvSpPr/>
            <p:nvPr/>
          </p:nvSpPr>
          <p:spPr>
            <a:xfrm rot="16200000">
              <a:off x="3902102" y="3124200"/>
              <a:ext cx="304799"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p:cNvSpPr/>
            <p:nvPr/>
          </p:nvSpPr>
          <p:spPr>
            <a:xfrm rot="16200000">
              <a:off x="7627951" y="3124200"/>
              <a:ext cx="304799"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a:stCxn id="33" idx="1"/>
            </p:cNvCxnSpPr>
            <p:nvPr/>
          </p:nvCxnSpPr>
          <p:spPr>
            <a:xfrm>
              <a:off x="4054502" y="3657600"/>
              <a:ext cx="381000" cy="990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7" idx="1"/>
            </p:cNvCxnSpPr>
            <p:nvPr/>
          </p:nvCxnSpPr>
          <p:spPr>
            <a:xfrm flipH="1">
              <a:off x="7200900" y="3657600"/>
              <a:ext cx="579451" cy="990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143000" y="2438400"/>
            <a:ext cx="6057900" cy="2209800"/>
            <a:chOff x="3978302" y="2286000"/>
            <a:chExt cx="6057900" cy="2209800"/>
          </a:xfrm>
        </p:grpSpPr>
        <p:sp>
          <p:nvSpPr>
            <p:cNvPr id="76" name="Left Brace 75"/>
            <p:cNvSpPr/>
            <p:nvPr/>
          </p:nvSpPr>
          <p:spPr>
            <a:xfrm rot="16200000">
              <a:off x="4187530" y="2114872"/>
              <a:ext cx="304800" cy="723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Left Brace 76"/>
            <p:cNvSpPr/>
            <p:nvPr/>
          </p:nvSpPr>
          <p:spPr>
            <a:xfrm rot="16200000">
              <a:off x="4908523" y="2072576"/>
              <a:ext cx="304800" cy="7316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Connector 77"/>
            <p:cNvCxnSpPr>
              <a:stCxn id="76" idx="1"/>
            </p:cNvCxnSpPr>
            <p:nvPr/>
          </p:nvCxnSpPr>
          <p:spPr>
            <a:xfrm>
              <a:off x="4339931" y="2628900"/>
              <a:ext cx="2892128" cy="18669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7" idx="1"/>
            </p:cNvCxnSpPr>
            <p:nvPr/>
          </p:nvCxnSpPr>
          <p:spPr>
            <a:xfrm>
              <a:off x="5060923" y="2590800"/>
              <a:ext cx="4975279" cy="1905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381000" y="5285601"/>
            <a:ext cx="8458200" cy="461665"/>
          </a:xfrm>
          <a:prstGeom prst="rect">
            <a:avLst/>
          </a:prstGeom>
          <a:noFill/>
        </p:spPr>
        <p:txBody>
          <a:bodyPr wrap="square" rtlCol="0">
            <a:spAutoFit/>
          </a:bodyPr>
          <a:lstStyle/>
          <a:p>
            <a:r>
              <a:rPr lang="en-US" sz="1200" b="1" dirty="0" smtClean="0"/>
              <a:t>Observe also that the topology of these EDTs and </a:t>
            </a:r>
            <a:r>
              <a:rPr lang="en-US" sz="1200" b="1" dirty="0" err="1" smtClean="0"/>
              <a:t>datablocks</a:t>
            </a:r>
            <a:r>
              <a:rPr lang="en-US" sz="1200" b="1" dirty="0" smtClean="0"/>
              <a:t> is identical to that shown on foil 5.  The difference is that the dark blue </a:t>
            </a:r>
            <a:r>
              <a:rPr lang="en-US" sz="1200" b="1" dirty="0" err="1" smtClean="0"/>
              <a:t>subblocks</a:t>
            </a:r>
            <a:r>
              <a:rPr lang="en-US" sz="1200" b="1" dirty="0" smtClean="0"/>
              <a:t> may or may not get instantiated; and the child workers will adapt accordingly.</a:t>
            </a:r>
            <a:endParaRPr lang="en-US" sz="1200" b="1" dirty="0"/>
          </a:p>
        </p:txBody>
      </p:sp>
    </p:spTree>
    <p:extLst>
      <p:ext uri="{BB962C8B-B14F-4D97-AF65-F5344CB8AC3E}">
        <p14:creationId xmlns:p14="http://schemas.microsoft.com/office/powerpoint/2010/main" val="21624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1" nodeType="afterEffect">
                                  <p:stCondLst>
                                    <p:cond delay="1500"/>
                                  </p:stCondLst>
                                  <p:childTnLst>
                                    <p:animEffect transition="out" filter="fade">
                                      <p:cBhvr>
                                        <p:cTn id="12" dur="1000"/>
                                        <p:tgtEl>
                                          <p:spTgt spid="17"/>
                                        </p:tgtEl>
                                      </p:cBhvr>
                                    </p:animEffect>
                                    <p:set>
                                      <p:cBhvr>
                                        <p:cTn id="13" dur="1" fill="hold">
                                          <p:stCondLst>
                                            <p:cond delay="999"/>
                                          </p:stCondLst>
                                        </p:cTn>
                                        <p:tgtEl>
                                          <p:spTgt spid="17"/>
                                        </p:tgtEl>
                                        <p:attrNameLst>
                                          <p:attrName>style.visibility</p:attrName>
                                        </p:attrNameLst>
                                      </p:cBhvr>
                                      <p:to>
                                        <p:strVal val="hidden"/>
                                      </p:to>
                                    </p:set>
                                  </p:childTnLst>
                                </p:cTn>
                              </p:par>
                            </p:childTnLst>
                          </p:cTn>
                        </p:par>
                        <p:par>
                          <p:cTn id="14" fill="hold">
                            <p:stCondLst>
                              <p:cond delay="3500"/>
                            </p:stCondLst>
                            <p:childTnLst>
                              <p:par>
                                <p:cTn id="15" presetID="32" presetClass="emph" presetSubtype="0" fill="hold" nodeType="afterEffect">
                                  <p:stCondLst>
                                    <p:cond delay="0"/>
                                  </p:stCondLst>
                                  <p:childTnLst>
                                    <p:animRot by="120000">
                                      <p:cBhvr>
                                        <p:cTn id="16" dur="50" fill="hold">
                                          <p:stCondLst>
                                            <p:cond delay="0"/>
                                          </p:stCondLst>
                                        </p:cTn>
                                        <p:tgtEl>
                                          <p:spTgt spid="23"/>
                                        </p:tgtEl>
                                        <p:attrNameLst>
                                          <p:attrName>r</p:attrName>
                                        </p:attrNameLst>
                                      </p:cBhvr>
                                    </p:animRot>
                                    <p:animRot by="-240000">
                                      <p:cBhvr>
                                        <p:cTn id="17" dur="100" fill="hold">
                                          <p:stCondLst>
                                            <p:cond delay="100"/>
                                          </p:stCondLst>
                                        </p:cTn>
                                        <p:tgtEl>
                                          <p:spTgt spid="23"/>
                                        </p:tgtEl>
                                        <p:attrNameLst>
                                          <p:attrName>r</p:attrName>
                                        </p:attrNameLst>
                                      </p:cBhvr>
                                    </p:animRot>
                                    <p:animRot by="240000">
                                      <p:cBhvr>
                                        <p:cTn id="18" dur="100" fill="hold">
                                          <p:stCondLst>
                                            <p:cond delay="200"/>
                                          </p:stCondLst>
                                        </p:cTn>
                                        <p:tgtEl>
                                          <p:spTgt spid="23"/>
                                        </p:tgtEl>
                                        <p:attrNameLst>
                                          <p:attrName>r</p:attrName>
                                        </p:attrNameLst>
                                      </p:cBhvr>
                                    </p:animRot>
                                    <p:animRot by="-240000">
                                      <p:cBhvr>
                                        <p:cTn id="19" dur="100" fill="hold">
                                          <p:stCondLst>
                                            <p:cond delay="300"/>
                                          </p:stCondLst>
                                        </p:cTn>
                                        <p:tgtEl>
                                          <p:spTgt spid="23"/>
                                        </p:tgtEl>
                                        <p:attrNameLst>
                                          <p:attrName>r</p:attrName>
                                        </p:attrNameLst>
                                      </p:cBhvr>
                                    </p:animRot>
                                    <p:animRot by="120000">
                                      <p:cBhvr>
                                        <p:cTn id="20" dur="100" fill="hold">
                                          <p:stCondLst>
                                            <p:cond delay="400"/>
                                          </p:stCondLst>
                                        </p:cTn>
                                        <p:tgtEl>
                                          <p:spTgt spid="23"/>
                                        </p:tgtEl>
                                        <p:attrNameLst>
                                          <p:attrName>r</p:attrName>
                                        </p:attrNameLst>
                                      </p:cBhvr>
                                    </p:animRot>
                                  </p:childTnLst>
                                </p:cTn>
                              </p:par>
                            </p:childTnLst>
                          </p:cTn>
                        </p:par>
                        <p:par>
                          <p:cTn id="21" fill="hold">
                            <p:stCondLst>
                              <p:cond delay="4000"/>
                            </p:stCondLst>
                            <p:childTnLst>
                              <p:par>
                                <p:cTn id="22" presetID="10" presetClass="exit" presetSubtype="0" fill="hold" nodeType="afterEffect">
                                  <p:stCondLst>
                                    <p:cond delay="0"/>
                                  </p:stCondLst>
                                  <p:childTnLst>
                                    <p:animEffect transition="out" filter="fade">
                                      <p:cBhvr>
                                        <p:cTn id="23" dur="1000"/>
                                        <p:tgtEl>
                                          <p:spTgt spid="23"/>
                                        </p:tgtEl>
                                      </p:cBhvr>
                                    </p:animEffect>
                                    <p:set>
                                      <p:cBhvr>
                                        <p:cTn id="24" dur="1" fill="hold">
                                          <p:stCondLst>
                                            <p:cond delay="999"/>
                                          </p:stCondLst>
                                        </p:cTn>
                                        <p:tgtEl>
                                          <p:spTgt spid="23"/>
                                        </p:tgtEl>
                                        <p:attrNameLst>
                                          <p:attrName>style.visibility</p:attrName>
                                        </p:attrNameLst>
                                      </p:cBhvr>
                                      <p:to>
                                        <p:strVal val="hidden"/>
                                      </p:to>
                                    </p:set>
                                  </p:childTnLst>
                                </p:cTn>
                              </p:par>
                            </p:childTnLst>
                          </p:cTn>
                        </p:par>
                        <p:par>
                          <p:cTn id="25" fill="hold">
                            <p:stCondLst>
                              <p:cond delay="5000"/>
                            </p:stCondLst>
                            <p:childTnLst>
                              <p:par>
                                <p:cTn id="26" presetID="42" presetClass="entr" presetSubtype="0"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par>
                          <p:cTn id="31" fill="hold">
                            <p:stCondLst>
                              <p:cond delay="6000"/>
                            </p:stCondLst>
                            <p:childTnLst>
                              <p:par>
                                <p:cTn id="32" presetID="22" presetClass="entr" presetSubtype="1"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1000"/>
                                        <p:tgtEl>
                                          <p:spTgt spid="24"/>
                                        </p:tgtEl>
                                      </p:cBhvr>
                                    </p:animEffect>
                                  </p:childTnLst>
                                </p:cTn>
                              </p:par>
                            </p:childTnLst>
                          </p:cTn>
                        </p:par>
                        <p:par>
                          <p:cTn id="35" fill="hold">
                            <p:stCondLst>
                              <p:cond delay="7000"/>
                            </p:stCondLst>
                            <p:childTnLst>
                              <p:par>
                                <p:cTn id="36" presetID="42"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par>
                          <p:cTn id="46" fill="hold">
                            <p:stCondLst>
                              <p:cond delay="8000"/>
                            </p:stCondLst>
                            <p:childTnLst>
                              <p:par>
                                <p:cTn id="47" presetID="22" presetClass="entr" presetSubtype="1"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wipe(up)">
                                      <p:cBhvr>
                                        <p:cTn id="49" dur="1500"/>
                                        <p:tgtEl>
                                          <p:spTgt spid="48"/>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up)">
                                      <p:cBhvr>
                                        <p:cTn id="52" dur="1500"/>
                                        <p:tgtEl>
                                          <p:spTgt spid="55"/>
                                        </p:tgtEl>
                                      </p:cBhvr>
                                    </p:animEffect>
                                  </p:childTnLst>
                                </p:cTn>
                              </p:par>
                            </p:childTnLst>
                          </p:cTn>
                        </p:par>
                        <p:par>
                          <p:cTn id="53" fill="hold">
                            <p:stCondLst>
                              <p:cond delay="9500"/>
                            </p:stCondLst>
                            <p:childTnLst>
                              <p:par>
                                <p:cTn id="54" presetID="22" presetClass="entr" presetSubtype="1"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1500"/>
                                        <p:tgtEl>
                                          <p:spTgt spid="5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wipe(up)">
                                      <p:cBhvr>
                                        <p:cTn id="59" dur="1500"/>
                                        <p:tgtEl>
                                          <p:spTgt spid="58"/>
                                        </p:tgtEl>
                                      </p:cBhvr>
                                    </p:animEffect>
                                  </p:childTnLst>
                                </p:cTn>
                              </p:par>
                            </p:childTnLst>
                          </p:cTn>
                        </p:par>
                        <p:par>
                          <p:cTn id="60" fill="hold">
                            <p:stCondLst>
                              <p:cond delay="11000"/>
                            </p:stCondLst>
                            <p:childTnLst>
                              <p:par>
                                <p:cTn id="61" presetID="10" presetClass="exit" presetSubtype="0" fill="hold" grpId="1" nodeType="afterEffect">
                                  <p:stCondLst>
                                    <p:cond delay="0"/>
                                  </p:stCondLst>
                                  <p:childTnLst>
                                    <p:animEffect transition="out" filter="fade">
                                      <p:cBhvr>
                                        <p:cTn id="62" dur="1000"/>
                                        <p:tgtEl>
                                          <p:spTgt spid="47"/>
                                        </p:tgtEl>
                                      </p:cBhvr>
                                    </p:animEffect>
                                    <p:set>
                                      <p:cBhvr>
                                        <p:cTn id="63" dur="1" fill="hold">
                                          <p:stCondLst>
                                            <p:cond delay="999"/>
                                          </p:stCondLst>
                                        </p:cTn>
                                        <p:tgtEl>
                                          <p:spTgt spid="47"/>
                                        </p:tgtEl>
                                        <p:attrNameLst>
                                          <p:attrName>style.visibility</p:attrName>
                                        </p:attrNameLst>
                                      </p:cBhvr>
                                      <p:to>
                                        <p:strVal val="hidden"/>
                                      </p:to>
                                    </p:set>
                                  </p:childTnLst>
                                </p:cTn>
                              </p:par>
                            </p:childTnLst>
                          </p:cTn>
                        </p:par>
                        <p:par>
                          <p:cTn id="64" fill="hold">
                            <p:stCondLst>
                              <p:cond delay="12000"/>
                            </p:stCondLst>
                            <p:childTnLst>
                              <p:par>
                                <p:cTn id="65" presetID="42" presetClass="entr" presetSubtype="0"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1000"/>
                                        <p:tgtEl>
                                          <p:spTgt spid="59"/>
                                        </p:tgtEl>
                                      </p:cBhvr>
                                    </p:animEffect>
                                    <p:anim calcmode="lin" valueType="num">
                                      <p:cBhvr>
                                        <p:cTn id="68" dur="1000" fill="hold"/>
                                        <p:tgtEl>
                                          <p:spTgt spid="59"/>
                                        </p:tgtEl>
                                        <p:attrNameLst>
                                          <p:attrName>ppt_x</p:attrName>
                                        </p:attrNameLst>
                                      </p:cBhvr>
                                      <p:tavLst>
                                        <p:tav tm="0">
                                          <p:val>
                                            <p:strVal val="#ppt_x"/>
                                          </p:val>
                                        </p:tav>
                                        <p:tav tm="100000">
                                          <p:val>
                                            <p:strVal val="#ppt_x"/>
                                          </p:val>
                                        </p:tav>
                                      </p:tavLst>
                                    </p:anim>
                                    <p:anim calcmode="lin" valueType="num">
                                      <p:cBhvr>
                                        <p:cTn id="69" dur="1000" fill="hold"/>
                                        <p:tgtEl>
                                          <p:spTgt spid="59"/>
                                        </p:tgtEl>
                                        <p:attrNameLst>
                                          <p:attrName>ppt_y</p:attrName>
                                        </p:attrNameLst>
                                      </p:cBhvr>
                                      <p:tavLst>
                                        <p:tav tm="0">
                                          <p:val>
                                            <p:strVal val="#ppt_y+.1"/>
                                          </p:val>
                                        </p:tav>
                                        <p:tav tm="100000">
                                          <p:val>
                                            <p:strVal val="#ppt_y"/>
                                          </p:val>
                                        </p:tav>
                                      </p:tavLst>
                                    </p:anim>
                                  </p:childTnLst>
                                </p:cTn>
                              </p:par>
                            </p:childTnLst>
                          </p:cTn>
                        </p:par>
                        <p:par>
                          <p:cTn id="70" fill="hold">
                            <p:stCondLst>
                              <p:cond delay="13000"/>
                            </p:stCondLst>
                            <p:childTnLst>
                              <p:par>
                                <p:cTn id="71" presetID="22" presetClass="entr" presetSubtype="1"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up)">
                                      <p:cBhvr>
                                        <p:cTn id="73" dur="1000"/>
                                        <p:tgtEl>
                                          <p:spTgt spid="31"/>
                                        </p:tgtEl>
                                      </p:cBhvr>
                                    </p:animEffect>
                                  </p:childTnLst>
                                </p:cTn>
                              </p:par>
                            </p:childTnLst>
                          </p:cTn>
                        </p:par>
                        <p:par>
                          <p:cTn id="74" fill="hold">
                            <p:stCondLst>
                              <p:cond delay="14000"/>
                            </p:stCondLst>
                            <p:childTnLst>
                              <p:par>
                                <p:cTn id="75" presetID="22" presetClass="entr" presetSubtype="1" fill="hold" nodeType="after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wipe(up)">
                                      <p:cBhvr>
                                        <p:cTn id="77" dur="1500"/>
                                        <p:tgtEl>
                                          <p:spTgt spid="68"/>
                                        </p:tgtEl>
                                      </p:cBhvr>
                                    </p:animEffect>
                                  </p:childTnLst>
                                </p:cTn>
                              </p:par>
                            </p:childTnLst>
                          </p:cTn>
                        </p:par>
                        <p:par>
                          <p:cTn id="78" fill="hold">
                            <p:stCondLst>
                              <p:cond delay="15500"/>
                            </p:stCondLst>
                            <p:childTnLst>
                              <p:par>
                                <p:cTn id="79" presetID="22" presetClass="entr" presetSubtype="1" fill="hold" nodeType="after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wipe(up)">
                                      <p:cBhvr>
                                        <p:cTn id="81" dur="1500"/>
                                        <p:tgtEl>
                                          <p:spTgt spid="75"/>
                                        </p:tgtEl>
                                      </p:cBhvr>
                                    </p:animEffect>
                                  </p:childTnLst>
                                </p:cTn>
                              </p:par>
                            </p:childTnLst>
                          </p:cTn>
                        </p:par>
                        <p:par>
                          <p:cTn id="82" fill="hold">
                            <p:stCondLst>
                              <p:cond delay="17000"/>
                            </p:stCondLst>
                            <p:childTnLst>
                              <p:par>
                                <p:cTn id="83" presetID="42" presetClass="entr" presetSubtype="0" fill="hold" grpId="0" nodeType="afterEffect">
                                  <p:stCondLst>
                                    <p:cond delay="300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1000"/>
                                        <p:tgtEl>
                                          <p:spTgt spid="53"/>
                                        </p:tgtEl>
                                      </p:cBhvr>
                                    </p:animEffect>
                                    <p:anim calcmode="lin" valueType="num">
                                      <p:cBhvr>
                                        <p:cTn id="86" dur="1000" fill="hold"/>
                                        <p:tgtEl>
                                          <p:spTgt spid="53"/>
                                        </p:tgtEl>
                                        <p:attrNameLst>
                                          <p:attrName>ppt_x</p:attrName>
                                        </p:attrNameLst>
                                      </p:cBhvr>
                                      <p:tavLst>
                                        <p:tav tm="0">
                                          <p:val>
                                            <p:strVal val="#ppt_x"/>
                                          </p:val>
                                        </p:tav>
                                        <p:tav tm="100000">
                                          <p:val>
                                            <p:strVal val="#ppt_x"/>
                                          </p:val>
                                        </p:tav>
                                      </p:tavLst>
                                    </p:anim>
                                    <p:anim calcmode="lin" valueType="num">
                                      <p:cBhvr>
                                        <p:cTn id="87" dur="1000" fill="hold"/>
                                        <p:tgtEl>
                                          <p:spTgt spid="53"/>
                                        </p:tgtEl>
                                        <p:attrNameLst>
                                          <p:attrName>ppt_y</p:attrName>
                                        </p:attrNameLst>
                                      </p:cBhvr>
                                      <p:tavLst>
                                        <p:tav tm="0">
                                          <p:val>
                                            <p:strVal val="#ppt_y+.1"/>
                                          </p:val>
                                        </p:tav>
                                        <p:tav tm="100000">
                                          <p:val>
                                            <p:strVal val="#ppt_y"/>
                                          </p:val>
                                        </p:tav>
                                      </p:tavLst>
                                    </p:anim>
                                  </p:childTnLst>
                                </p:cTn>
                              </p:par>
                            </p:childTnLst>
                          </p:cTn>
                        </p:par>
                        <p:par>
                          <p:cTn id="88" fill="hold">
                            <p:stCondLst>
                              <p:cond delay="21000"/>
                            </p:stCondLst>
                            <p:childTnLst>
                              <p:par>
                                <p:cTn id="89" presetID="42"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fade">
                                      <p:cBhvr>
                                        <p:cTn id="91" dur="1000"/>
                                        <p:tgtEl>
                                          <p:spTgt spid="46"/>
                                        </p:tgtEl>
                                      </p:cBhvr>
                                    </p:animEffect>
                                    <p:anim calcmode="lin" valueType="num">
                                      <p:cBhvr>
                                        <p:cTn id="92" dur="1000" fill="hold"/>
                                        <p:tgtEl>
                                          <p:spTgt spid="46"/>
                                        </p:tgtEl>
                                        <p:attrNameLst>
                                          <p:attrName>ppt_x</p:attrName>
                                        </p:attrNameLst>
                                      </p:cBhvr>
                                      <p:tavLst>
                                        <p:tav tm="0">
                                          <p:val>
                                            <p:strVal val="#ppt_x"/>
                                          </p:val>
                                        </p:tav>
                                        <p:tav tm="100000">
                                          <p:val>
                                            <p:strVal val="#ppt_x"/>
                                          </p:val>
                                        </p:tav>
                                      </p:tavLst>
                                    </p:anim>
                                    <p:anim calcmode="lin" valueType="num">
                                      <p:cBhvr>
                                        <p:cTn id="93" dur="1000" fill="hold"/>
                                        <p:tgtEl>
                                          <p:spTgt spid="46"/>
                                        </p:tgtEl>
                                        <p:attrNameLst>
                                          <p:attrName>ppt_y</p:attrName>
                                        </p:attrNameLst>
                                      </p:cBhvr>
                                      <p:tavLst>
                                        <p:tav tm="0">
                                          <p:val>
                                            <p:strVal val="#ppt_y+.1"/>
                                          </p:val>
                                        </p:tav>
                                        <p:tav tm="100000">
                                          <p:val>
                                            <p:strVal val="#ppt_y"/>
                                          </p:val>
                                        </p:tav>
                                      </p:tavLst>
                                    </p:anim>
                                  </p:childTnLst>
                                </p:cTn>
                              </p:par>
                            </p:childTnLst>
                          </p:cTn>
                        </p:par>
                        <p:par>
                          <p:cTn id="94" fill="hold">
                            <p:stCondLst>
                              <p:cond delay="22000"/>
                            </p:stCondLst>
                            <p:childTnLst>
                              <p:par>
                                <p:cTn id="95" presetID="10" presetClass="entr" presetSubtype="0" fill="hold" grpId="0" nodeType="afterEffect">
                                  <p:stCondLst>
                                    <p:cond delay="2000"/>
                                  </p:stCondLst>
                                  <p:childTnLst>
                                    <p:set>
                                      <p:cBhvr>
                                        <p:cTn id="96" dur="1" fill="hold">
                                          <p:stCondLst>
                                            <p:cond delay="0"/>
                                          </p:stCondLst>
                                        </p:cTn>
                                        <p:tgtEl>
                                          <p:spTgt spid="61"/>
                                        </p:tgtEl>
                                        <p:attrNameLst>
                                          <p:attrName>style.visibility</p:attrName>
                                        </p:attrNameLst>
                                      </p:cBhvr>
                                      <p:to>
                                        <p:strVal val="visible"/>
                                      </p:to>
                                    </p:set>
                                    <p:animEffect transition="in" filter="fade">
                                      <p:cBhvr>
                                        <p:cTn id="97"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53" grpId="0"/>
      <p:bldP spid="61" grpId="0" animBg="1"/>
      <p:bldP spid="3" grpId="0" animBg="1"/>
      <p:bldP spid="37" grpId="0" animBg="1"/>
      <p:bldP spid="47" grpId="0"/>
      <p:bldP spid="47" grpId="1"/>
      <p:bldP spid="48" grpId="0" animBg="1"/>
      <p:bldP spid="55" grpId="0" animBg="1"/>
      <p:bldP spid="57" grpId="0" animBg="1"/>
      <p:bldP spid="58" grpId="0" animBg="1"/>
      <p:bldP spid="59" grpId="0"/>
      <p:bldP spid="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Example of Differing Posturing </a:t>
            </a:r>
            <a:r>
              <a:rPr lang="en-US" sz="3200" dirty="0" smtClean="0">
                <a:solidFill>
                  <a:srgbClr val="FF0000"/>
                </a:solidFill>
              </a:rPr>
              <a:t>Decisions by OCR</a:t>
            </a:r>
            <a:endParaRPr lang="en-US" sz="3200" dirty="0">
              <a:solidFill>
                <a:srgbClr val="FF0000"/>
              </a:solidFill>
            </a:endParaRPr>
          </a:p>
        </p:txBody>
      </p:sp>
      <p:sp>
        <p:nvSpPr>
          <p:cNvPr id="4" name="Date Placeholder 3"/>
          <p:cNvSpPr>
            <a:spLocks noGrp="1"/>
          </p:cNvSpPr>
          <p:nvPr>
            <p:ph type="dt" sz="half" idx="10"/>
          </p:nvPr>
        </p:nvSpPr>
        <p:spPr/>
        <p:txBody>
          <a:bodyPr/>
          <a:lstStyle/>
          <a:p>
            <a:fld id="{A465E7DF-430F-4798-AFD2-982E70B26FE3}" type="datetime1">
              <a:rPr lang="en-US" smtClean="0"/>
              <a:t>12/16/2015</a:t>
            </a:fld>
            <a:endParaRPr lang="en-US"/>
          </a:p>
        </p:txBody>
      </p:sp>
      <p:sp>
        <p:nvSpPr>
          <p:cNvPr id="5" name="Footer Placeholder 4"/>
          <p:cNvSpPr>
            <a:spLocks noGrp="1"/>
          </p:cNvSpPr>
          <p:nvPr>
            <p:ph type="ftr" sz="quarter" idx="11"/>
          </p:nvPr>
        </p:nvSpPr>
        <p:spPr/>
        <p:txBody>
          <a:bodyPr/>
          <a:lstStyle/>
          <a:p>
            <a:r>
              <a:rPr lang="en-US" smtClean="0"/>
              <a:t>Intel Confidential</a:t>
            </a:r>
            <a:endParaRPr lang="en-US"/>
          </a:p>
        </p:txBody>
      </p:sp>
      <p:sp>
        <p:nvSpPr>
          <p:cNvPr id="6" name="Slide Number Placeholder 5"/>
          <p:cNvSpPr>
            <a:spLocks noGrp="1"/>
          </p:cNvSpPr>
          <p:nvPr>
            <p:ph type="sldNum" sz="quarter" idx="12"/>
          </p:nvPr>
        </p:nvSpPr>
        <p:spPr/>
        <p:txBody>
          <a:bodyPr/>
          <a:lstStyle/>
          <a:p>
            <a:fld id="{22E7BA81-3777-4D74-9EE8-3A254735651D}" type="slidenum">
              <a:rPr lang="en-US" smtClean="0"/>
              <a:t>9</a:t>
            </a:fld>
            <a:endParaRPr lang="en-US"/>
          </a:p>
        </p:txBody>
      </p:sp>
      <p:sp>
        <p:nvSpPr>
          <p:cNvPr id="7" name="Rectangle 6"/>
          <p:cNvSpPr/>
          <p:nvPr/>
        </p:nvSpPr>
        <p:spPr>
          <a:xfrm>
            <a:off x="685800" y="1219200"/>
            <a:ext cx="2895600" cy="1752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“Backing-store” </a:t>
            </a:r>
            <a:r>
              <a:rPr lang="en-US" sz="1200" dirty="0" err="1" smtClean="0">
                <a:solidFill>
                  <a:schemeClr val="tx1"/>
                </a:solidFill>
              </a:rPr>
              <a:t>datablock</a:t>
            </a:r>
            <a:r>
              <a:rPr lang="en-US" sz="1200" dirty="0" smtClean="0">
                <a:solidFill>
                  <a:schemeClr val="tx1"/>
                </a:solidFill>
              </a:rPr>
              <a:t>.</a:t>
            </a:r>
            <a:endParaRPr lang="en-US" sz="1200" dirty="0">
              <a:solidFill>
                <a:schemeClr val="tx1"/>
              </a:solidFill>
            </a:endParaRPr>
          </a:p>
        </p:txBody>
      </p:sp>
      <p:sp>
        <p:nvSpPr>
          <p:cNvPr id="8" name="Rectangle 7"/>
          <p:cNvSpPr/>
          <p:nvPr/>
        </p:nvSpPr>
        <p:spPr>
          <a:xfrm>
            <a:off x="1143000" y="16764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Parent’s workload</a:t>
            </a:r>
            <a:endParaRPr lang="en-US" sz="1200" dirty="0">
              <a:solidFill>
                <a:schemeClr val="tx1"/>
              </a:solidFill>
            </a:endParaRPr>
          </a:p>
        </p:txBody>
      </p:sp>
      <p:cxnSp>
        <p:nvCxnSpPr>
          <p:cNvPr id="10" name="Straight Connector 9"/>
          <p:cNvCxnSpPr>
            <a:stCxn id="8" idx="0"/>
            <a:endCxn id="8" idx="2"/>
          </p:cNvCxnSpPr>
          <p:nvPr/>
        </p:nvCxnSpPr>
        <p:spPr>
          <a:xfrm>
            <a:off x="1866900" y="1676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2"/>
          </p:cNvCxnSpPr>
          <p:nvPr/>
        </p:nvCxnSpPr>
        <p:spPr>
          <a:xfrm>
            <a:off x="1866900" y="1676400"/>
            <a:ext cx="0" cy="762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724400" y="990600"/>
            <a:ext cx="2362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“Parent worker”.  Responsible to process this piece of the “backing-store” </a:t>
            </a:r>
            <a:r>
              <a:rPr lang="en-US" sz="1200" dirty="0" err="1" smtClean="0">
                <a:solidFill>
                  <a:schemeClr val="tx1"/>
                </a:solidFill>
              </a:rPr>
              <a:t>datablock</a:t>
            </a:r>
            <a:r>
              <a:rPr lang="en-US" sz="1200" dirty="0" smtClean="0">
                <a:solidFill>
                  <a:schemeClr val="tx1"/>
                </a:solidFill>
              </a:rPr>
              <a:t>.</a:t>
            </a:r>
          </a:p>
          <a:p>
            <a:endParaRPr lang="en-US" sz="1200" dirty="0" smtClean="0">
              <a:solidFill>
                <a:schemeClr val="tx1"/>
              </a:solidFill>
            </a:endParaRPr>
          </a:p>
        </p:txBody>
      </p:sp>
      <p:sp>
        <p:nvSpPr>
          <p:cNvPr id="17" name="TextBox 16"/>
          <p:cNvSpPr txBox="1"/>
          <p:nvPr/>
        </p:nvSpPr>
        <p:spPr>
          <a:xfrm>
            <a:off x="4800600" y="1715869"/>
            <a:ext cx="2152577" cy="646331"/>
          </a:xfrm>
          <a:prstGeom prst="rect">
            <a:avLst/>
          </a:prstGeom>
          <a:noFill/>
        </p:spPr>
        <p:txBody>
          <a:bodyPr wrap="none" rtlCol="0">
            <a:spAutoFit/>
          </a:bodyPr>
          <a:lstStyle/>
          <a:p>
            <a:r>
              <a:rPr lang="en-US" sz="1200" dirty="0" smtClean="0">
                <a:solidFill>
                  <a:schemeClr val="tx1"/>
                </a:solidFill>
              </a:rPr>
              <a:t>Decides to split workload</a:t>
            </a:r>
          </a:p>
          <a:p>
            <a:r>
              <a:rPr lang="en-US" sz="1200" dirty="0" smtClean="0">
                <a:solidFill>
                  <a:schemeClr val="tx1"/>
                </a:solidFill>
              </a:rPr>
              <a:t>between left and right children.</a:t>
            </a:r>
          </a:p>
          <a:p>
            <a:endParaRPr lang="en-US" sz="1200" dirty="0"/>
          </a:p>
        </p:txBody>
      </p:sp>
      <p:grpSp>
        <p:nvGrpSpPr>
          <p:cNvPr id="23" name="Group 22"/>
          <p:cNvGrpSpPr/>
          <p:nvPr/>
        </p:nvGrpSpPr>
        <p:grpSpPr>
          <a:xfrm>
            <a:off x="1143000" y="1447800"/>
            <a:ext cx="4419600" cy="1371601"/>
            <a:chOff x="1143000" y="1447800"/>
            <a:chExt cx="4419600" cy="1371601"/>
          </a:xfrm>
        </p:grpSpPr>
        <p:cxnSp>
          <p:nvCxnSpPr>
            <p:cNvPr id="21" name="Elbow Connector 20"/>
            <p:cNvCxnSpPr/>
            <p:nvPr/>
          </p:nvCxnSpPr>
          <p:spPr>
            <a:xfrm rot="10800000" flipV="1">
              <a:off x="1866900" y="1447800"/>
              <a:ext cx="3695700" cy="13716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ight Brace 21"/>
            <p:cNvSpPr/>
            <p:nvPr/>
          </p:nvSpPr>
          <p:spPr>
            <a:xfrm rot="5400000">
              <a:off x="1676399" y="1905001"/>
              <a:ext cx="381001"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1" name="TextBox 50"/>
          <p:cNvSpPr txBox="1"/>
          <p:nvPr/>
        </p:nvSpPr>
        <p:spPr>
          <a:xfrm>
            <a:off x="6144402" y="4948535"/>
            <a:ext cx="184731" cy="276999"/>
          </a:xfrm>
          <a:prstGeom prst="rect">
            <a:avLst/>
          </a:prstGeom>
          <a:noFill/>
        </p:spPr>
        <p:txBody>
          <a:bodyPr wrap="none" rtlCol="0">
            <a:spAutoFit/>
          </a:bodyPr>
          <a:lstStyle/>
          <a:p>
            <a:endParaRPr lang="en-US" sz="1200" dirty="0"/>
          </a:p>
        </p:txBody>
      </p:sp>
      <p:sp>
        <p:nvSpPr>
          <p:cNvPr id="61" name="TextBox 60"/>
          <p:cNvSpPr txBox="1"/>
          <p:nvPr/>
        </p:nvSpPr>
        <p:spPr>
          <a:xfrm>
            <a:off x="7113546" y="6366399"/>
            <a:ext cx="1039854" cy="230832"/>
          </a:xfrm>
          <a:prstGeom prst="rect">
            <a:avLst/>
          </a:prstGeom>
          <a:solidFill>
            <a:schemeClr val="bg1">
              <a:lumMod val="75000"/>
            </a:schemeClr>
          </a:solidFill>
        </p:spPr>
        <p:txBody>
          <a:bodyPr wrap="square" rtlCol="0">
            <a:spAutoFit/>
          </a:bodyPr>
          <a:lstStyle/>
          <a:p>
            <a:r>
              <a:rPr lang="en-US" sz="900" dirty="0" smtClean="0"/>
              <a:t>Animation done.</a:t>
            </a:r>
            <a:endParaRPr lang="en-US" sz="900" dirty="0"/>
          </a:p>
        </p:txBody>
      </p:sp>
      <p:sp>
        <p:nvSpPr>
          <p:cNvPr id="3" name="Rectangle 2"/>
          <p:cNvSpPr/>
          <p:nvPr/>
        </p:nvSpPr>
        <p:spPr>
          <a:xfrm>
            <a:off x="3695702" y="2590800"/>
            <a:ext cx="723898"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601704" y="2133600"/>
            <a:ext cx="2408696" cy="1181100"/>
            <a:chOff x="4601704" y="2133600"/>
            <a:chExt cx="2408696" cy="1181100"/>
          </a:xfrm>
        </p:grpSpPr>
        <p:cxnSp>
          <p:nvCxnSpPr>
            <p:cNvPr id="25" name="Straight Arrow Connector 24"/>
            <p:cNvCxnSpPr>
              <a:stCxn id="14" idx="2"/>
              <a:endCxn id="43" idx="0"/>
            </p:cNvCxnSpPr>
            <p:nvPr/>
          </p:nvCxnSpPr>
          <p:spPr>
            <a:xfrm>
              <a:off x="5905500" y="2133600"/>
              <a:ext cx="55919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2"/>
              <a:endCxn id="18" idx="0"/>
            </p:cNvCxnSpPr>
            <p:nvPr/>
          </p:nvCxnSpPr>
          <p:spPr>
            <a:xfrm flipH="1">
              <a:off x="5158352" y="2133600"/>
              <a:ext cx="74714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601704" y="2590800"/>
              <a:ext cx="1113295" cy="7239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OCR “postures” content.</a:t>
              </a:r>
            </a:p>
            <a:p>
              <a:pPr algn="ctr"/>
              <a:r>
                <a:rPr lang="en-US" sz="1000" dirty="0" smtClean="0">
                  <a:solidFill>
                    <a:schemeClr val="tx1"/>
                  </a:solidFill>
                </a:rPr>
                <a:t>(decides to migrate)</a:t>
              </a:r>
              <a:endParaRPr lang="en-US" sz="1000" dirty="0">
                <a:solidFill>
                  <a:schemeClr val="tx1"/>
                </a:solidFill>
              </a:endParaRPr>
            </a:p>
          </p:txBody>
        </p:sp>
        <p:sp>
          <p:nvSpPr>
            <p:cNvPr id="43" name="Rounded Rectangle 42"/>
            <p:cNvSpPr/>
            <p:nvPr/>
          </p:nvSpPr>
          <p:spPr>
            <a:xfrm>
              <a:off x="5918979" y="2590800"/>
              <a:ext cx="1091421" cy="7239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OCR “postures” content.</a:t>
              </a:r>
            </a:p>
            <a:p>
              <a:pPr algn="ctr"/>
              <a:r>
                <a:rPr lang="en-US" sz="1000" dirty="0" smtClean="0">
                  <a:solidFill>
                    <a:schemeClr val="tx1"/>
                  </a:solidFill>
                </a:rPr>
                <a:t>(decides NOT to migrate)</a:t>
              </a:r>
              <a:endParaRPr lang="en-US" sz="1000" dirty="0">
                <a:solidFill>
                  <a:schemeClr val="tx1"/>
                </a:solidFill>
              </a:endParaRPr>
            </a:p>
          </p:txBody>
        </p:sp>
      </p:grpSp>
      <p:sp>
        <p:nvSpPr>
          <p:cNvPr id="47" name="TextBox 46"/>
          <p:cNvSpPr txBox="1"/>
          <p:nvPr/>
        </p:nvSpPr>
        <p:spPr>
          <a:xfrm>
            <a:off x="4800600" y="1715869"/>
            <a:ext cx="1670394" cy="646331"/>
          </a:xfrm>
          <a:prstGeom prst="rect">
            <a:avLst/>
          </a:prstGeom>
          <a:noFill/>
        </p:spPr>
        <p:txBody>
          <a:bodyPr wrap="none" rtlCol="0">
            <a:spAutoFit/>
          </a:bodyPr>
          <a:lstStyle/>
          <a:p>
            <a:r>
              <a:rPr lang="en-US" sz="1200" dirty="0" smtClean="0">
                <a:solidFill>
                  <a:schemeClr val="tx1"/>
                </a:solidFill>
              </a:rPr>
              <a:t>Spawns EDTs to posture</a:t>
            </a:r>
          </a:p>
          <a:p>
            <a:r>
              <a:rPr lang="en-US" sz="1200" dirty="0" err="1" smtClean="0"/>
              <a:t>subblocks</a:t>
            </a:r>
            <a:r>
              <a:rPr lang="en-US" sz="1200" dirty="0" smtClean="0"/>
              <a:t> to new </a:t>
            </a:r>
            <a:r>
              <a:rPr lang="en-US" sz="1200" dirty="0" err="1" smtClean="0"/>
              <a:t>DBs.</a:t>
            </a:r>
            <a:endParaRPr lang="en-US" sz="1200" dirty="0" smtClean="0">
              <a:solidFill>
                <a:schemeClr val="tx1"/>
              </a:solidFill>
            </a:endParaRPr>
          </a:p>
          <a:p>
            <a:endParaRPr lang="en-US" sz="1200" dirty="0"/>
          </a:p>
        </p:txBody>
      </p:sp>
      <p:sp>
        <p:nvSpPr>
          <p:cNvPr id="48" name="Rectangle 47"/>
          <p:cNvSpPr/>
          <p:nvPr/>
        </p:nvSpPr>
        <p:spPr>
          <a:xfrm>
            <a:off x="1143000" y="1676400"/>
            <a:ext cx="723898" cy="762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95702" y="2590800"/>
            <a:ext cx="723898" cy="76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800600" y="1715869"/>
            <a:ext cx="2182842" cy="646331"/>
          </a:xfrm>
          <a:prstGeom prst="rect">
            <a:avLst/>
          </a:prstGeom>
          <a:noFill/>
        </p:spPr>
        <p:txBody>
          <a:bodyPr wrap="none" rtlCol="0">
            <a:spAutoFit/>
          </a:bodyPr>
          <a:lstStyle/>
          <a:p>
            <a:r>
              <a:rPr lang="en-US" sz="1200" dirty="0" smtClean="0">
                <a:solidFill>
                  <a:schemeClr val="tx1"/>
                </a:solidFill>
              </a:rPr>
              <a:t>Spawns child EDTs to process</a:t>
            </a:r>
          </a:p>
          <a:p>
            <a:r>
              <a:rPr lang="en-US" sz="1200" dirty="0" err="1" smtClean="0"/>
              <a:t>subblock</a:t>
            </a:r>
            <a:r>
              <a:rPr lang="en-US" sz="1200" dirty="0" smtClean="0"/>
              <a:t> DBs and plumbs them.</a:t>
            </a:r>
            <a:endParaRPr lang="en-US" sz="1200" dirty="0" smtClean="0">
              <a:solidFill>
                <a:schemeClr val="tx1"/>
              </a:solidFill>
            </a:endParaRPr>
          </a:p>
          <a:p>
            <a:endParaRPr lang="en-US" sz="1200" dirty="0"/>
          </a:p>
        </p:txBody>
      </p:sp>
      <p:grpSp>
        <p:nvGrpSpPr>
          <p:cNvPr id="31" name="Group 30"/>
          <p:cNvGrpSpPr/>
          <p:nvPr/>
        </p:nvGrpSpPr>
        <p:grpSpPr>
          <a:xfrm>
            <a:off x="3352800" y="3314700"/>
            <a:ext cx="5029200" cy="1562100"/>
            <a:chOff x="3352800" y="3314700"/>
            <a:chExt cx="5029200" cy="1562100"/>
          </a:xfrm>
        </p:grpSpPr>
        <p:sp>
          <p:nvSpPr>
            <p:cNvPr id="15" name="Rounded Rectangle 14"/>
            <p:cNvSpPr/>
            <p:nvPr/>
          </p:nvSpPr>
          <p:spPr>
            <a:xfrm>
              <a:off x="3352800" y="3733800"/>
              <a:ext cx="24384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“Left child worker”.</a:t>
              </a:r>
            </a:p>
            <a:p>
              <a:endParaRPr lang="en-US" sz="1200" dirty="0" smtClean="0">
                <a:solidFill>
                  <a:schemeClr val="tx1"/>
                </a:solidFill>
              </a:endParaRPr>
            </a:p>
            <a:p>
              <a:r>
                <a:rPr lang="en-US" sz="1200" dirty="0" smtClean="0">
                  <a:solidFill>
                    <a:schemeClr val="tx1"/>
                  </a:solidFill>
                </a:rPr>
                <a:t>Must adapt to process left </a:t>
              </a:r>
              <a:r>
                <a:rPr lang="en-US" sz="1200" dirty="0" err="1" smtClean="0">
                  <a:solidFill>
                    <a:schemeClr val="tx1"/>
                  </a:solidFill>
                </a:rPr>
                <a:t>subblock</a:t>
              </a:r>
              <a:r>
                <a:rPr lang="en-US" sz="1200" dirty="0" smtClean="0">
                  <a:solidFill>
                    <a:schemeClr val="tx1"/>
                  </a:solidFill>
                </a:rPr>
                <a:t> from OCR-migrated </a:t>
              </a:r>
              <a:r>
                <a:rPr lang="en-US" sz="1200" dirty="0" err="1" smtClean="0">
                  <a:solidFill>
                    <a:schemeClr val="tx1"/>
                  </a:solidFill>
                </a:rPr>
                <a:t>datablock</a:t>
              </a:r>
              <a:r>
                <a:rPr lang="en-US" sz="1200" dirty="0" smtClean="0">
                  <a:solidFill>
                    <a:schemeClr val="tx1"/>
                  </a:solidFill>
                </a:rPr>
                <a:t>.</a:t>
              </a:r>
            </a:p>
            <a:p>
              <a:endParaRPr lang="en-US" sz="1200" dirty="0">
                <a:solidFill>
                  <a:schemeClr val="tx1"/>
                </a:solidFill>
              </a:endParaRPr>
            </a:p>
          </p:txBody>
        </p:sp>
        <p:sp>
          <p:nvSpPr>
            <p:cNvPr id="16" name="Rounded Rectangle 15"/>
            <p:cNvSpPr/>
            <p:nvPr/>
          </p:nvSpPr>
          <p:spPr>
            <a:xfrm>
              <a:off x="5918979" y="3733800"/>
              <a:ext cx="2463021"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“Right child worker”.</a:t>
              </a:r>
            </a:p>
            <a:p>
              <a:endParaRPr lang="en-US" sz="1200" dirty="0">
                <a:solidFill>
                  <a:schemeClr val="tx1"/>
                </a:solidFill>
              </a:endParaRPr>
            </a:p>
            <a:p>
              <a:r>
                <a:rPr lang="en-US" sz="1200" dirty="0" smtClean="0">
                  <a:solidFill>
                    <a:schemeClr val="tx1"/>
                  </a:solidFill>
                </a:rPr>
                <a:t>Must adapt to process right </a:t>
              </a:r>
              <a:r>
                <a:rPr lang="en-US" sz="1200" dirty="0" err="1" smtClean="0">
                  <a:solidFill>
                    <a:schemeClr val="tx1"/>
                  </a:solidFill>
                </a:rPr>
                <a:t>subblock</a:t>
              </a:r>
              <a:r>
                <a:rPr lang="en-US" sz="1200" dirty="0" smtClean="0">
                  <a:solidFill>
                    <a:schemeClr val="tx1"/>
                  </a:solidFill>
                </a:rPr>
                <a:t> from backing-store.</a:t>
              </a:r>
            </a:p>
            <a:p>
              <a:endParaRPr lang="en-US" sz="1200" dirty="0" smtClean="0">
                <a:solidFill>
                  <a:schemeClr val="tx1"/>
                </a:solidFill>
              </a:endParaRPr>
            </a:p>
          </p:txBody>
        </p:sp>
        <p:cxnSp>
          <p:nvCxnSpPr>
            <p:cNvPr id="27" name="Straight Arrow Connector 26"/>
            <p:cNvCxnSpPr>
              <a:stCxn id="18" idx="2"/>
              <a:endCxn id="15" idx="0"/>
            </p:cNvCxnSpPr>
            <p:nvPr/>
          </p:nvCxnSpPr>
          <p:spPr>
            <a:xfrm flipH="1">
              <a:off x="4572000" y="3314700"/>
              <a:ext cx="586352"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43" idx="2"/>
              <a:endCxn id="16" idx="0"/>
            </p:cNvCxnSpPr>
            <p:nvPr/>
          </p:nvCxnSpPr>
          <p:spPr>
            <a:xfrm>
              <a:off x="6464690" y="3314700"/>
              <a:ext cx="6858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3673502" y="3352800"/>
            <a:ext cx="762000" cy="1295400"/>
            <a:chOff x="3673502" y="3352800"/>
            <a:chExt cx="762000" cy="1295400"/>
          </a:xfrm>
        </p:grpSpPr>
        <p:sp>
          <p:nvSpPr>
            <p:cNvPr id="33" name="Left Brace 32"/>
            <p:cNvSpPr/>
            <p:nvPr/>
          </p:nvSpPr>
          <p:spPr>
            <a:xfrm rot="16200000">
              <a:off x="3902102" y="3124200"/>
              <a:ext cx="304799"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38"/>
            <p:cNvCxnSpPr>
              <a:stCxn id="33" idx="1"/>
            </p:cNvCxnSpPr>
            <p:nvPr/>
          </p:nvCxnSpPr>
          <p:spPr>
            <a:xfrm>
              <a:off x="4054502" y="3657600"/>
              <a:ext cx="381000" cy="9906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1859797" y="2438400"/>
            <a:ext cx="5341103" cy="2209800"/>
            <a:chOff x="4695099" y="2286000"/>
            <a:chExt cx="5341103" cy="2209800"/>
          </a:xfrm>
        </p:grpSpPr>
        <p:sp>
          <p:nvSpPr>
            <p:cNvPr id="77" name="Left Brace 76"/>
            <p:cNvSpPr/>
            <p:nvPr/>
          </p:nvSpPr>
          <p:spPr>
            <a:xfrm rot="16200000">
              <a:off x="4908523" y="2072576"/>
              <a:ext cx="304800" cy="7316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78"/>
            <p:cNvCxnSpPr>
              <a:stCxn id="77" idx="1"/>
            </p:cNvCxnSpPr>
            <p:nvPr/>
          </p:nvCxnSpPr>
          <p:spPr>
            <a:xfrm>
              <a:off x="5060923" y="2590800"/>
              <a:ext cx="4975279" cy="1905000"/>
            </a:xfrm>
            <a:prstGeom prst="line">
              <a:avLst/>
            </a:prstGeom>
            <a:ln>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34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xit" presetSubtype="0" fill="hold" grpId="1" nodeType="afterEffect">
                                  <p:stCondLst>
                                    <p:cond delay="1500"/>
                                  </p:stCondLst>
                                  <p:childTnLst>
                                    <p:animEffect transition="out" filter="fade">
                                      <p:cBhvr>
                                        <p:cTn id="12" dur="1000"/>
                                        <p:tgtEl>
                                          <p:spTgt spid="17"/>
                                        </p:tgtEl>
                                      </p:cBhvr>
                                    </p:animEffect>
                                    <p:set>
                                      <p:cBhvr>
                                        <p:cTn id="13" dur="1" fill="hold">
                                          <p:stCondLst>
                                            <p:cond delay="999"/>
                                          </p:stCondLst>
                                        </p:cTn>
                                        <p:tgtEl>
                                          <p:spTgt spid="17"/>
                                        </p:tgtEl>
                                        <p:attrNameLst>
                                          <p:attrName>style.visibility</p:attrName>
                                        </p:attrNameLst>
                                      </p:cBhvr>
                                      <p:to>
                                        <p:strVal val="hidden"/>
                                      </p:to>
                                    </p:set>
                                  </p:childTnLst>
                                </p:cTn>
                              </p:par>
                            </p:childTnLst>
                          </p:cTn>
                        </p:par>
                        <p:par>
                          <p:cTn id="14" fill="hold">
                            <p:stCondLst>
                              <p:cond delay="3500"/>
                            </p:stCondLst>
                            <p:childTnLst>
                              <p:par>
                                <p:cTn id="15" presetID="32" presetClass="emph" presetSubtype="0" fill="hold" nodeType="afterEffect">
                                  <p:stCondLst>
                                    <p:cond delay="0"/>
                                  </p:stCondLst>
                                  <p:childTnLst>
                                    <p:animRot by="120000">
                                      <p:cBhvr>
                                        <p:cTn id="16" dur="50" fill="hold">
                                          <p:stCondLst>
                                            <p:cond delay="0"/>
                                          </p:stCondLst>
                                        </p:cTn>
                                        <p:tgtEl>
                                          <p:spTgt spid="23"/>
                                        </p:tgtEl>
                                        <p:attrNameLst>
                                          <p:attrName>r</p:attrName>
                                        </p:attrNameLst>
                                      </p:cBhvr>
                                    </p:animRot>
                                    <p:animRot by="-240000">
                                      <p:cBhvr>
                                        <p:cTn id="17" dur="100" fill="hold">
                                          <p:stCondLst>
                                            <p:cond delay="100"/>
                                          </p:stCondLst>
                                        </p:cTn>
                                        <p:tgtEl>
                                          <p:spTgt spid="23"/>
                                        </p:tgtEl>
                                        <p:attrNameLst>
                                          <p:attrName>r</p:attrName>
                                        </p:attrNameLst>
                                      </p:cBhvr>
                                    </p:animRot>
                                    <p:animRot by="240000">
                                      <p:cBhvr>
                                        <p:cTn id="18" dur="100" fill="hold">
                                          <p:stCondLst>
                                            <p:cond delay="200"/>
                                          </p:stCondLst>
                                        </p:cTn>
                                        <p:tgtEl>
                                          <p:spTgt spid="23"/>
                                        </p:tgtEl>
                                        <p:attrNameLst>
                                          <p:attrName>r</p:attrName>
                                        </p:attrNameLst>
                                      </p:cBhvr>
                                    </p:animRot>
                                    <p:animRot by="-240000">
                                      <p:cBhvr>
                                        <p:cTn id="19" dur="100" fill="hold">
                                          <p:stCondLst>
                                            <p:cond delay="300"/>
                                          </p:stCondLst>
                                        </p:cTn>
                                        <p:tgtEl>
                                          <p:spTgt spid="23"/>
                                        </p:tgtEl>
                                        <p:attrNameLst>
                                          <p:attrName>r</p:attrName>
                                        </p:attrNameLst>
                                      </p:cBhvr>
                                    </p:animRot>
                                    <p:animRot by="120000">
                                      <p:cBhvr>
                                        <p:cTn id="20" dur="100" fill="hold">
                                          <p:stCondLst>
                                            <p:cond delay="400"/>
                                          </p:stCondLst>
                                        </p:cTn>
                                        <p:tgtEl>
                                          <p:spTgt spid="23"/>
                                        </p:tgtEl>
                                        <p:attrNameLst>
                                          <p:attrName>r</p:attrName>
                                        </p:attrNameLst>
                                      </p:cBhvr>
                                    </p:animRot>
                                  </p:childTnLst>
                                </p:cTn>
                              </p:par>
                            </p:childTnLst>
                          </p:cTn>
                        </p:par>
                        <p:par>
                          <p:cTn id="21" fill="hold">
                            <p:stCondLst>
                              <p:cond delay="4000"/>
                            </p:stCondLst>
                            <p:childTnLst>
                              <p:par>
                                <p:cTn id="22" presetID="10" presetClass="exit" presetSubtype="0" fill="hold" nodeType="afterEffect">
                                  <p:stCondLst>
                                    <p:cond delay="0"/>
                                  </p:stCondLst>
                                  <p:childTnLst>
                                    <p:animEffect transition="out" filter="fade">
                                      <p:cBhvr>
                                        <p:cTn id="23" dur="1000"/>
                                        <p:tgtEl>
                                          <p:spTgt spid="23"/>
                                        </p:tgtEl>
                                      </p:cBhvr>
                                    </p:animEffect>
                                    <p:set>
                                      <p:cBhvr>
                                        <p:cTn id="24" dur="1" fill="hold">
                                          <p:stCondLst>
                                            <p:cond delay="999"/>
                                          </p:stCondLst>
                                        </p:cTn>
                                        <p:tgtEl>
                                          <p:spTgt spid="23"/>
                                        </p:tgtEl>
                                        <p:attrNameLst>
                                          <p:attrName>style.visibility</p:attrName>
                                        </p:attrNameLst>
                                      </p:cBhvr>
                                      <p:to>
                                        <p:strVal val="hidden"/>
                                      </p:to>
                                    </p:set>
                                  </p:childTnLst>
                                </p:cTn>
                              </p:par>
                            </p:childTnLst>
                          </p:cTn>
                        </p:par>
                        <p:par>
                          <p:cTn id="25" fill="hold">
                            <p:stCondLst>
                              <p:cond delay="5000"/>
                            </p:stCondLst>
                            <p:childTnLst>
                              <p:par>
                                <p:cTn id="26" presetID="42" presetClass="entr" presetSubtype="0"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par>
                          <p:cTn id="31" fill="hold">
                            <p:stCondLst>
                              <p:cond delay="6000"/>
                            </p:stCondLst>
                            <p:childTnLst>
                              <p:par>
                                <p:cTn id="32" presetID="22" presetClass="entr" presetSubtype="1"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1000"/>
                                        <p:tgtEl>
                                          <p:spTgt spid="24"/>
                                        </p:tgtEl>
                                      </p:cBhvr>
                                    </p:animEffect>
                                  </p:childTnLst>
                                </p:cTn>
                              </p:par>
                            </p:childTnLst>
                          </p:cTn>
                        </p:par>
                        <p:par>
                          <p:cTn id="35" fill="hold">
                            <p:stCondLst>
                              <p:cond delay="7000"/>
                            </p:stCondLst>
                            <p:childTnLst>
                              <p:par>
                                <p:cTn id="36" presetID="42" presetClass="entr" presetSubtype="0"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par>
                          <p:cTn id="41" fill="hold">
                            <p:stCondLst>
                              <p:cond delay="8000"/>
                            </p:stCondLst>
                            <p:childTnLst>
                              <p:par>
                                <p:cTn id="42" presetID="22" presetClass="entr" presetSubtype="1"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1500"/>
                                        <p:tgtEl>
                                          <p:spTgt spid="48"/>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up)">
                                      <p:cBhvr>
                                        <p:cTn id="47" dur="1500"/>
                                        <p:tgtEl>
                                          <p:spTgt spid="55"/>
                                        </p:tgtEl>
                                      </p:cBhvr>
                                    </p:animEffect>
                                  </p:childTnLst>
                                </p:cTn>
                              </p:par>
                            </p:childTnLst>
                          </p:cTn>
                        </p:par>
                        <p:par>
                          <p:cTn id="48" fill="hold">
                            <p:stCondLst>
                              <p:cond delay="9500"/>
                            </p:stCondLst>
                            <p:childTnLst>
                              <p:par>
                                <p:cTn id="49" presetID="10" presetClass="exit" presetSubtype="0" fill="hold" grpId="1" nodeType="afterEffect">
                                  <p:stCondLst>
                                    <p:cond delay="0"/>
                                  </p:stCondLst>
                                  <p:childTnLst>
                                    <p:animEffect transition="out" filter="fade">
                                      <p:cBhvr>
                                        <p:cTn id="50" dur="1000"/>
                                        <p:tgtEl>
                                          <p:spTgt spid="47"/>
                                        </p:tgtEl>
                                      </p:cBhvr>
                                    </p:animEffect>
                                    <p:set>
                                      <p:cBhvr>
                                        <p:cTn id="51" dur="1" fill="hold">
                                          <p:stCondLst>
                                            <p:cond delay="999"/>
                                          </p:stCondLst>
                                        </p:cTn>
                                        <p:tgtEl>
                                          <p:spTgt spid="47"/>
                                        </p:tgtEl>
                                        <p:attrNameLst>
                                          <p:attrName>style.visibility</p:attrName>
                                        </p:attrNameLst>
                                      </p:cBhvr>
                                      <p:to>
                                        <p:strVal val="hidden"/>
                                      </p:to>
                                    </p:set>
                                  </p:childTnLst>
                                </p:cTn>
                              </p:par>
                            </p:childTnLst>
                          </p:cTn>
                        </p:par>
                        <p:par>
                          <p:cTn id="52" fill="hold">
                            <p:stCondLst>
                              <p:cond delay="10500"/>
                            </p:stCondLst>
                            <p:childTnLst>
                              <p:par>
                                <p:cTn id="53" presetID="42" presetClass="entr" presetSubtype="0" fill="hold" grpId="0" nodeType="after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1000"/>
                                        <p:tgtEl>
                                          <p:spTgt spid="59"/>
                                        </p:tgtEl>
                                      </p:cBhvr>
                                    </p:animEffect>
                                    <p:anim calcmode="lin" valueType="num">
                                      <p:cBhvr>
                                        <p:cTn id="56" dur="1000" fill="hold"/>
                                        <p:tgtEl>
                                          <p:spTgt spid="59"/>
                                        </p:tgtEl>
                                        <p:attrNameLst>
                                          <p:attrName>ppt_x</p:attrName>
                                        </p:attrNameLst>
                                      </p:cBhvr>
                                      <p:tavLst>
                                        <p:tav tm="0">
                                          <p:val>
                                            <p:strVal val="#ppt_x"/>
                                          </p:val>
                                        </p:tav>
                                        <p:tav tm="100000">
                                          <p:val>
                                            <p:strVal val="#ppt_x"/>
                                          </p:val>
                                        </p:tav>
                                      </p:tavLst>
                                    </p:anim>
                                    <p:anim calcmode="lin" valueType="num">
                                      <p:cBhvr>
                                        <p:cTn id="57" dur="1000" fill="hold"/>
                                        <p:tgtEl>
                                          <p:spTgt spid="59"/>
                                        </p:tgtEl>
                                        <p:attrNameLst>
                                          <p:attrName>ppt_y</p:attrName>
                                        </p:attrNameLst>
                                      </p:cBhvr>
                                      <p:tavLst>
                                        <p:tav tm="0">
                                          <p:val>
                                            <p:strVal val="#ppt_y+.1"/>
                                          </p:val>
                                        </p:tav>
                                        <p:tav tm="100000">
                                          <p:val>
                                            <p:strVal val="#ppt_y"/>
                                          </p:val>
                                        </p:tav>
                                      </p:tavLst>
                                    </p:anim>
                                  </p:childTnLst>
                                </p:cTn>
                              </p:par>
                            </p:childTnLst>
                          </p:cTn>
                        </p:par>
                        <p:par>
                          <p:cTn id="58" fill="hold">
                            <p:stCondLst>
                              <p:cond delay="11500"/>
                            </p:stCondLst>
                            <p:childTnLst>
                              <p:par>
                                <p:cTn id="59" presetID="22" presetClass="entr" presetSubtype="1"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up)">
                                      <p:cBhvr>
                                        <p:cTn id="61" dur="1000"/>
                                        <p:tgtEl>
                                          <p:spTgt spid="31"/>
                                        </p:tgtEl>
                                      </p:cBhvr>
                                    </p:animEffect>
                                  </p:childTnLst>
                                </p:cTn>
                              </p:par>
                            </p:childTnLst>
                          </p:cTn>
                        </p:par>
                        <p:par>
                          <p:cTn id="62" fill="hold">
                            <p:stCondLst>
                              <p:cond delay="12500"/>
                            </p:stCondLst>
                            <p:childTnLst>
                              <p:par>
                                <p:cTn id="63" presetID="22" presetClass="entr" presetSubtype="1" fill="hold" nodeType="after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wipe(up)">
                                      <p:cBhvr>
                                        <p:cTn id="65" dur="1500"/>
                                        <p:tgtEl>
                                          <p:spTgt spid="68"/>
                                        </p:tgtEl>
                                      </p:cBhvr>
                                    </p:animEffect>
                                  </p:childTnLst>
                                </p:cTn>
                              </p:par>
                            </p:childTnLst>
                          </p:cTn>
                        </p:par>
                        <p:par>
                          <p:cTn id="66" fill="hold">
                            <p:stCondLst>
                              <p:cond delay="14000"/>
                            </p:stCondLst>
                            <p:childTnLst>
                              <p:par>
                                <p:cTn id="67" presetID="22" presetClass="entr" presetSubtype="1" fill="hold"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up)">
                                      <p:cBhvr>
                                        <p:cTn id="69" dur="1500"/>
                                        <p:tgtEl>
                                          <p:spTgt spid="75"/>
                                        </p:tgtEl>
                                      </p:cBhvr>
                                    </p:animEffect>
                                  </p:childTnLst>
                                </p:cTn>
                              </p:par>
                            </p:childTnLst>
                          </p:cTn>
                        </p:par>
                        <p:par>
                          <p:cTn id="70" fill="hold">
                            <p:stCondLst>
                              <p:cond delay="15500"/>
                            </p:stCondLst>
                            <p:childTnLst>
                              <p:par>
                                <p:cTn id="71" presetID="10" presetClass="entr" presetSubtype="0" fill="hold" grpId="0" nodeType="afterEffect">
                                  <p:stCondLst>
                                    <p:cond delay="200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1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61" grpId="0" animBg="1"/>
      <p:bldP spid="3" grpId="0" animBg="1"/>
      <p:bldP spid="47" grpId="0"/>
      <p:bldP spid="47" grpId="1"/>
      <p:bldP spid="48" grpId="0" animBg="1"/>
      <p:bldP spid="55"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951</TotalTime>
  <Words>4404</Words>
  <Application>Microsoft Office PowerPoint</Application>
  <PresentationFormat>On-screen Show (4:3)</PresentationFormat>
  <Paragraphs>330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Current State of Affairs:  To Migrate or Not to Migrate, That is the Question</vt:lpstr>
      <vt:lpstr>Workload Splitting, Deciding NOT to Migrate Subblock</vt:lpstr>
      <vt:lpstr>Workload Splitting, With App-FORCED Subblock Migration</vt:lpstr>
      <vt:lpstr>Proposal: Subblock Posturing – Tenets</vt:lpstr>
      <vt:lpstr>Proposal: Subblock Posturing – Mechanism</vt:lpstr>
      <vt:lpstr>Workload Splitting, With OCR-Postured Subblock</vt:lpstr>
      <vt:lpstr>Example of Differing Posturing Decisions by OCR</vt:lpstr>
      <vt:lpstr>Subblock Posturing API</vt:lpstr>
      <vt:lpstr>Subblock Posturing API</vt:lpstr>
      <vt:lpstr>Subblock Posturing API</vt:lpstr>
      <vt:lpstr>Subblock Posturing API</vt:lpstr>
      <vt:lpstr>Subblock Posturing API</vt:lpstr>
      <vt:lpstr>Subblock Posturing – Using the API from User Code</vt:lpstr>
      <vt:lpstr>GEMM</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Nickerson</dc:creator>
  <cp:lastModifiedBy>Brian Nickerson</cp:lastModifiedBy>
  <cp:revision>21</cp:revision>
  <dcterms:created xsi:type="dcterms:W3CDTF">2015-02-23T18:42:17Z</dcterms:created>
  <dcterms:modified xsi:type="dcterms:W3CDTF">2015-12-16T18:32:05Z</dcterms:modified>
</cp:coreProperties>
</file>