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335" r:id="rId2"/>
    <p:sldId id="304" r:id="rId3"/>
    <p:sldId id="313" r:id="rId4"/>
    <p:sldId id="316" r:id="rId5"/>
    <p:sldId id="319" r:id="rId6"/>
    <p:sldId id="320" r:id="rId7"/>
    <p:sldId id="317" r:id="rId8"/>
    <p:sldId id="314" r:id="rId9"/>
    <p:sldId id="315" r:id="rId10"/>
    <p:sldId id="321" r:id="rId11"/>
    <p:sldId id="322" r:id="rId12"/>
    <p:sldId id="323" r:id="rId13"/>
    <p:sldId id="324" r:id="rId14"/>
    <p:sldId id="325" r:id="rId15"/>
    <p:sldId id="326" r:id="rId16"/>
    <p:sldId id="327" r:id="rId17"/>
    <p:sldId id="328" r:id="rId18"/>
    <p:sldId id="329" r:id="rId19"/>
    <p:sldId id="330" r:id="rId20"/>
    <p:sldId id="331" r:id="rId21"/>
    <p:sldId id="332" r:id="rId22"/>
    <p:sldId id="333" r:id="rId23"/>
    <p:sldId id="334" r:id="rId24"/>
    <p:sldId id="558" r:id="rId2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FF7E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51"/>
    <p:restoredTop sz="94662"/>
  </p:normalViewPr>
  <p:slideViewPr>
    <p:cSldViewPr snapToGrid="0" snapToObjects="1">
      <p:cViewPr varScale="1">
        <p:scale>
          <a:sx n="106" d="100"/>
          <a:sy n="106" d="100"/>
        </p:scale>
        <p:origin x="1896"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EEF8F6-EDB5-6644-B42D-DFAA89002644}" type="datetimeFigureOut">
              <a:rPr kumimoji="1" lang="ja-JP" altLang="en-US" smtClean="0"/>
              <a:t>2018/8/25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22AC35-6657-8240-ABD8-C3D323CDD5DE}" type="slidenum">
              <a:rPr kumimoji="1" lang="ja-JP" altLang="en-US" smtClean="0"/>
              <a:t>‹#›</a:t>
            </a:fld>
            <a:endParaRPr kumimoji="1" lang="ja-JP" altLang="en-US"/>
          </a:p>
        </p:txBody>
      </p:sp>
    </p:spTree>
    <p:extLst>
      <p:ext uri="{BB962C8B-B14F-4D97-AF65-F5344CB8AC3E}">
        <p14:creationId xmlns:p14="http://schemas.microsoft.com/office/powerpoint/2010/main" val="13475257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322AC35-6657-8240-ABD8-C3D323CDD5DE}" type="slidenum">
              <a:rPr kumimoji="1" lang="ja-JP" altLang="en-US" smtClean="0"/>
              <a:t>1</a:t>
            </a:fld>
            <a:endParaRPr kumimoji="1" lang="ja-JP" altLang="en-US"/>
          </a:p>
        </p:txBody>
      </p:sp>
    </p:spTree>
    <p:extLst>
      <p:ext uri="{BB962C8B-B14F-4D97-AF65-F5344CB8AC3E}">
        <p14:creationId xmlns:p14="http://schemas.microsoft.com/office/powerpoint/2010/main" val="2072641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a:t>2017/12/07</a:t>
            </a:r>
            <a:endParaRPr kumimoji="1" lang="ja-JP" altLang="en-US"/>
          </a:p>
        </p:txBody>
      </p:sp>
      <p:sp>
        <p:nvSpPr>
          <p:cNvPr id="5" name="Footer Placeholder 4"/>
          <p:cNvSpPr>
            <a:spLocks noGrp="1"/>
          </p:cNvSpPr>
          <p:nvPr>
            <p:ph type="ftr" sz="quarter" idx="11"/>
          </p:nvPr>
        </p:nvSpPr>
        <p:spPr/>
        <p:txBody>
          <a:bodyPr/>
          <a:lstStyle/>
          <a:p>
            <a:r>
              <a:rPr kumimoji="1" lang="ja-JP" altLang="en-US"/>
              <a:t>オープン</a:t>
            </a:r>
            <a:r>
              <a:rPr kumimoji="1" lang="en-US" altLang="ja-JP"/>
              <a:t>CAE</a:t>
            </a:r>
            <a:r>
              <a:rPr kumimoji="1" lang="ja-JP" altLang="en-US"/>
              <a:t>シンポジウム講習会</a:t>
            </a:r>
          </a:p>
        </p:txBody>
      </p:sp>
      <p:sp>
        <p:nvSpPr>
          <p:cNvPr id="6" name="Slide Number Placeholder 5"/>
          <p:cNvSpPr>
            <a:spLocks noGrp="1"/>
          </p:cNvSpPr>
          <p:nvPr>
            <p:ph type="sldNum" sz="quarter" idx="12"/>
          </p:nvPr>
        </p:nvSpPr>
        <p:spPr/>
        <p:txBody>
          <a:bodyPr/>
          <a:lstStyle/>
          <a:p>
            <a:fld id="{522546E2-FFC9-E74A-B833-4B01CD764E6B}"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2017/12/07</a:t>
            </a:r>
            <a:endParaRPr kumimoji="1" lang="ja-JP" altLang="en-US"/>
          </a:p>
        </p:txBody>
      </p:sp>
      <p:sp>
        <p:nvSpPr>
          <p:cNvPr id="6" name="Footer Placeholder 5"/>
          <p:cNvSpPr>
            <a:spLocks noGrp="1"/>
          </p:cNvSpPr>
          <p:nvPr>
            <p:ph type="ftr" sz="quarter" idx="11"/>
          </p:nvPr>
        </p:nvSpPr>
        <p:spPr/>
        <p:txBody>
          <a:bodyPr/>
          <a:lstStyle/>
          <a:p>
            <a:r>
              <a:rPr kumimoji="1" lang="ja-JP" altLang="en-US"/>
              <a:t>オープン</a:t>
            </a:r>
            <a:r>
              <a:rPr kumimoji="1" lang="en-US" altLang="ja-JP"/>
              <a:t>CAE</a:t>
            </a:r>
            <a:r>
              <a:rPr kumimoji="1" lang="ja-JP" altLang="en-US"/>
              <a:t>シンポジウム講習会</a:t>
            </a:r>
          </a:p>
        </p:txBody>
      </p:sp>
      <p:sp>
        <p:nvSpPr>
          <p:cNvPr id="7" name="Slide Number Placeholder 6"/>
          <p:cNvSpPr>
            <a:spLocks noGrp="1"/>
          </p:cNvSpPr>
          <p:nvPr>
            <p:ph type="sldNum" sz="quarter" idx="12"/>
          </p:nvPr>
        </p:nvSpPr>
        <p:spPr/>
        <p:txBody>
          <a:bodyPr/>
          <a:lstStyle/>
          <a:p>
            <a:fld id="{522546E2-FFC9-E74A-B833-4B01CD764E6B}"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2017/12/07</a:t>
            </a:r>
            <a:endParaRPr kumimoji="1" lang="ja-JP" altLang="en-US"/>
          </a:p>
        </p:txBody>
      </p:sp>
      <p:sp>
        <p:nvSpPr>
          <p:cNvPr id="5" name="Footer Placeholder 4"/>
          <p:cNvSpPr>
            <a:spLocks noGrp="1"/>
          </p:cNvSpPr>
          <p:nvPr>
            <p:ph type="ftr" sz="quarter" idx="11"/>
          </p:nvPr>
        </p:nvSpPr>
        <p:spPr/>
        <p:txBody>
          <a:bodyPr/>
          <a:lstStyle/>
          <a:p>
            <a:r>
              <a:rPr kumimoji="1" lang="ja-JP" altLang="en-US"/>
              <a:t>オープン</a:t>
            </a:r>
            <a:r>
              <a:rPr kumimoji="1" lang="en-US" altLang="ja-JP"/>
              <a:t>CAE</a:t>
            </a:r>
            <a:r>
              <a:rPr kumimoji="1" lang="ja-JP" altLang="en-US"/>
              <a:t>シンポジウム講習会</a:t>
            </a:r>
          </a:p>
        </p:txBody>
      </p:sp>
      <p:sp>
        <p:nvSpPr>
          <p:cNvPr id="6" name="Slide Number Placeholder 5"/>
          <p:cNvSpPr>
            <a:spLocks noGrp="1"/>
          </p:cNvSpPr>
          <p:nvPr>
            <p:ph type="sldNum" sz="quarter" idx="12"/>
          </p:nvPr>
        </p:nvSpPr>
        <p:spPr/>
        <p:txBody>
          <a:bodyPr/>
          <a:lstStyle/>
          <a:p>
            <a:fld id="{522546E2-FFC9-E74A-B833-4B01CD764E6B}" type="slidenum">
              <a:rPr kumimoji="1" lang="ja-JP" altLang="en-US" smtClean="0"/>
              <a:t>‹#›</a:t>
            </a:fld>
            <a:endParaRPr kumimoji="1"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2017/12/07</a:t>
            </a:r>
            <a:endParaRPr kumimoji="1" lang="ja-JP" altLang="en-US"/>
          </a:p>
        </p:txBody>
      </p:sp>
      <p:sp>
        <p:nvSpPr>
          <p:cNvPr id="5" name="Footer Placeholder 4"/>
          <p:cNvSpPr>
            <a:spLocks noGrp="1"/>
          </p:cNvSpPr>
          <p:nvPr>
            <p:ph type="ftr" sz="quarter" idx="11"/>
          </p:nvPr>
        </p:nvSpPr>
        <p:spPr/>
        <p:txBody>
          <a:bodyPr/>
          <a:lstStyle/>
          <a:p>
            <a:r>
              <a:rPr kumimoji="1" lang="ja-JP" altLang="en-US"/>
              <a:t>オープン</a:t>
            </a:r>
            <a:r>
              <a:rPr kumimoji="1" lang="en-US" altLang="ja-JP"/>
              <a:t>CAE</a:t>
            </a:r>
            <a:r>
              <a:rPr kumimoji="1" lang="ja-JP" altLang="en-US"/>
              <a:t>シンポジウム講習会</a:t>
            </a:r>
          </a:p>
        </p:txBody>
      </p:sp>
      <p:sp>
        <p:nvSpPr>
          <p:cNvPr id="6" name="Slide Number Placeholder 5"/>
          <p:cNvSpPr>
            <a:spLocks noGrp="1"/>
          </p:cNvSpPr>
          <p:nvPr>
            <p:ph type="sldNum" sz="quarter" idx="12"/>
          </p:nvPr>
        </p:nvSpPr>
        <p:spPr/>
        <p:txBody>
          <a:bodyPr/>
          <a:lstStyle/>
          <a:p>
            <a:fld id="{522546E2-FFC9-E74A-B833-4B01CD764E6B}" type="slidenum">
              <a:rPr kumimoji="1" lang="ja-JP" altLang="en-US" smtClean="0"/>
              <a:t>‹#›</a:t>
            </a:fld>
            <a:endParaRPr kumimoji="1" lang="ja-JP"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00192" y="3041145"/>
            <a:ext cx="3600000" cy="7478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3258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30000" y="360000"/>
            <a:ext cx="7885350" cy="1080000"/>
          </a:xfrm>
        </p:spPr>
        <p:txBody>
          <a:bodyPr anchor="t" anchorCtr="0">
            <a:normAutofit/>
          </a:bodyPr>
          <a:lstStyle>
            <a:lvl1pPr>
              <a:defRPr sz="4000">
                <a:latin typeface="MigMix 1P" charset="-128"/>
                <a:ea typeface="MigMix 1P" charset="-128"/>
                <a:cs typeface="MigMix 1P" charset="-128"/>
              </a:defRPr>
            </a:lvl1pPr>
          </a:lstStyle>
          <a:p>
            <a:r>
              <a:rPr lang="ja-JP" altLang="en-US"/>
              <a:t>マスター タイトルの書式設定</a:t>
            </a:r>
            <a:endParaRPr lang="en-US" dirty="0"/>
          </a:p>
        </p:txBody>
      </p:sp>
      <p:sp>
        <p:nvSpPr>
          <p:cNvPr id="4" name="Date Placeholder 3"/>
          <p:cNvSpPr>
            <a:spLocks noGrp="1"/>
          </p:cNvSpPr>
          <p:nvPr>
            <p:ph type="dt" sz="half" idx="10"/>
          </p:nvPr>
        </p:nvSpPr>
        <p:spPr/>
        <p:txBody>
          <a:bodyPr/>
          <a:lstStyle>
            <a:lvl1pPr>
              <a:defRPr>
                <a:latin typeface="MigMix 1P" charset="-128"/>
                <a:ea typeface="MigMix 1P" charset="-128"/>
                <a:cs typeface="MigMix 1P" charset="-128"/>
              </a:defRPr>
            </a:lvl1pPr>
          </a:lstStyle>
          <a:p>
            <a:r>
              <a:rPr lang="en-US" altLang="ja-JP"/>
              <a:t>2017/12/07</a:t>
            </a:r>
            <a:endParaRPr lang="ja-JP" altLang="en-US"/>
          </a:p>
        </p:txBody>
      </p:sp>
      <p:sp>
        <p:nvSpPr>
          <p:cNvPr id="5" name="Footer Placeholder 4"/>
          <p:cNvSpPr>
            <a:spLocks noGrp="1"/>
          </p:cNvSpPr>
          <p:nvPr>
            <p:ph type="ftr" sz="quarter" idx="11"/>
          </p:nvPr>
        </p:nvSpPr>
        <p:spPr/>
        <p:txBody>
          <a:bodyPr/>
          <a:lstStyle>
            <a:lvl1pPr>
              <a:defRPr>
                <a:latin typeface="MigMix 1P" charset="-128"/>
                <a:ea typeface="MigMix 1P" charset="-128"/>
                <a:cs typeface="MigMix 1P" charset="-128"/>
              </a:defRPr>
            </a:lvl1pPr>
          </a:lstStyle>
          <a:p>
            <a:r>
              <a:rPr lang="ja-JP" altLang="en-US"/>
              <a:t>オープン</a:t>
            </a:r>
            <a:r>
              <a:rPr lang="en-US" altLang="ja-JP"/>
              <a:t>CAE</a:t>
            </a:r>
            <a:r>
              <a:rPr lang="ja-JP" altLang="en-US"/>
              <a:t>シンポジウム講習会</a:t>
            </a:r>
          </a:p>
        </p:txBody>
      </p:sp>
      <p:sp>
        <p:nvSpPr>
          <p:cNvPr id="6" name="Slide Number Placeholder 5"/>
          <p:cNvSpPr>
            <a:spLocks noGrp="1"/>
          </p:cNvSpPr>
          <p:nvPr>
            <p:ph type="sldNum" sz="quarter" idx="12"/>
          </p:nvPr>
        </p:nvSpPr>
        <p:spPr/>
        <p:txBody>
          <a:bodyPr/>
          <a:lstStyle>
            <a:lvl1pPr>
              <a:defRPr>
                <a:latin typeface="MigMix 1P" charset="-128"/>
                <a:ea typeface="MigMix 1P" charset="-128"/>
                <a:cs typeface="MigMix 1P" charset="-128"/>
              </a:defRPr>
            </a:lvl1pPr>
          </a:lstStyle>
          <a:p>
            <a:fld id="{522546E2-FFC9-E74A-B833-4B01CD764E6B}" type="slidenum">
              <a:rPr lang="ja-JP" altLang="en-US" smtClean="0"/>
              <a:pPr/>
              <a: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30001" y="360001"/>
            <a:ext cx="7883999" cy="503999"/>
          </a:xfrm>
        </p:spPr>
        <p:txBody>
          <a:bodyPr anchor="t" anchorCtr="0">
            <a:normAutofit/>
          </a:bodyPr>
          <a:lstStyle>
            <a:lvl1pPr>
              <a:defRPr sz="2400" b="1">
                <a:latin typeface="MigMix 1P" charset="-128"/>
                <a:ea typeface="MigMix 1P" charset="-128"/>
                <a:cs typeface="MigMix 1P" charset="-128"/>
              </a:defRPr>
            </a:lvl1pPr>
          </a:lstStyle>
          <a:p>
            <a:r>
              <a:rPr lang="ja-JP" altLang="en-US"/>
              <a:t>マスター タイトルの書式設定</a:t>
            </a:r>
            <a:endParaRPr lang="en-US" dirty="0"/>
          </a:p>
        </p:txBody>
      </p:sp>
      <p:sp>
        <p:nvSpPr>
          <p:cNvPr id="4" name="Date Placeholder 3"/>
          <p:cNvSpPr>
            <a:spLocks noGrp="1"/>
          </p:cNvSpPr>
          <p:nvPr>
            <p:ph type="dt" sz="half" idx="10"/>
          </p:nvPr>
        </p:nvSpPr>
        <p:spPr/>
        <p:txBody>
          <a:bodyPr/>
          <a:lstStyle>
            <a:lvl1pPr>
              <a:defRPr>
                <a:latin typeface="MigMix 1P" charset="-128"/>
                <a:ea typeface="MigMix 1P" charset="-128"/>
                <a:cs typeface="MigMix 1P" charset="-128"/>
              </a:defRPr>
            </a:lvl1pPr>
          </a:lstStyle>
          <a:p>
            <a:r>
              <a:rPr lang="en-US" altLang="ja-JP"/>
              <a:t>2017/12/07</a:t>
            </a:r>
            <a:endParaRPr lang="ja-JP" altLang="en-US"/>
          </a:p>
        </p:txBody>
      </p:sp>
      <p:sp>
        <p:nvSpPr>
          <p:cNvPr id="5" name="Footer Placeholder 4"/>
          <p:cNvSpPr>
            <a:spLocks noGrp="1"/>
          </p:cNvSpPr>
          <p:nvPr>
            <p:ph type="ftr" sz="quarter" idx="11"/>
          </p:nvPr>
        </p:nvSpPr>
        <p:spPr/>
        <p:txBody>
          <a:bodyPr/>
          <a:lstStyle>
            <a:lvl1pPr>
              <a:defRPr>
                <a:latin typeface="MigMix 1P" charset="-128"/>
                <a:ea typeface="MigMix 1P" charset="-128"/>
                <a:cs typeface="MigMix 1P" charset="-128"/>
              </a:defRPr>
            </a:lvl1pPr>
          </a:lstStyle>
          <a:p>
            <a:r>
              <a:rPr lang="ja-JP" altLang="en-US"/>
              <a:t>オープン</a:t>
            </a:r>
            <a:r>
              <a:rPr lang="en-US" altLang="ja-JP"/>
              <a:t>CAE</a:t>
            </a:r>
            <a:r>
              <a:rPr lang="ja-JP" altLang="en-US"/>
              <a:t>シンポジウム講習会</a:t>
            </a:r>
          </a:p>
        </p:txBody>
      </p:sp>
      <p:sp>
        <p:nvSpPr>
          <p:cNvPr id="6" name="Slide Number Placeholder 5"/>
          <p:cNvSpPr>
            <a:spLocks noGrp="1"/>
          </p:cNvSpPr>
          <p:nvPr>
            <p:ph type="sldNum" sz="quarter" idx="12"/>
          </p:nvPr>
        </p:nvSpPr>
        <p:spPr/>
        <p:txBody>
          <a:bodyPr/>
          <a:lstStyle>
            <a:lvl1pPr>
              <a:defRPr>
                <a:latin typeface="MigMix 1P" charset="-128"/>
                <a:ea typeface="MigMix 1P" charset="-128"/>
                <a:cs typeface="MigMix 1P" charset="-128"/>
              </a:defRPr>
            </a:lvl1pPr>
          </a:lstStyle>
          <a:p>
            <a:fld id="{522546E2-FFC9-E74A-B833-4B01CD764E6B}" type="slidenum">
              <a:rPr lang="ja-JP" altLang="en-US" smtClean="0"/>
              <a:pPr/>
              <a: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2017/12/07</a:t>
            </a:r>
            <a:endParaRPr kumimoji="1" lang="ja-JP" altLang="en-US"/>
          </a:p>
        </p:txBody>
      </p:sp>
      <p:sp>
        <p:nvSpPr>
          <p:cNvPr id="5" name="Footer Placeholder 4"/>
          <p:cNvSpPr>
            <a:spLocks noGrp="1"/>
          </p:cNvSpPr>
          <p:nvPr>
            <p:ph type="ftr" sz="quarter" idx="11"/>
          </p:nvPr>
        </p:nvSpPr>
        <p:spPr/>
        <p:txBody>
          <a:bodyPr/>
          <a:lstStyle/>
          <a:p>
            <a:r>
              <a:rPr kumimoji="1" lang="ja-JP" altLang="en-US"/>
              <a:t>オープン</a:t>
            </a:r>
            <a:r>
              <a:rPr kumimoji="1" lang="en-US" altLang="ja-JP"/>
              <a:t>CAE</a:t>
            </a:r>
            <a:r>
              <a:rPr kumimoji="1" lang="ja-JP" altLang="en-US"/>
              <a:t>シンポジウム講習会</a:t>
            </a:r>
          </a:p>
        </p:txBody>
      </p:sp>
      <p:sp>
        <p:nvSpPr>
          <p:cNvPr id="6" name="Slide Number Placeholder 5"/>
          <p:cNvSpPr>
            <a:spLocks noGrp="1"/>
          </p:cNvSpPr>
          <p:nvPr>
            <p:ph type="sldNum" sz="quarter" idx="12"/>
          </p:nvPr>
        </p:nvSpPr>
        <p:spPr/>
        <p:txBody>
          <a:bodyPr/>
          <a:lstStyle/>
          <a:p>
            <a:fld id="{522546E2-FFC9-E74A-B833-4B01CD764E6B}"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2017/12/07</a:t>
            </a:r>
            <a:endParaRPr kumimoji="1" lang="ja-JP" altLang="en-US"/>
          </a:p>
        </p:txBody>
      </p:sp>
      <p:sp>
        <p:nvSpPr>
          <p:cNvPr id="6" name="Footer Placeholder 5"/>
          <p:cNvSpPr>
            <a:spLocks noGrp="1"/>
          </p:cNvSpPr>
          <p:nvPr>
            <p:ph type="ftr" sz="quarter" idx="11"/>
          </p:nvPr>
        </p:nvSpPr>
        <p:spPr/>
        <p:txBody>
          <a:bodyPr/>
          <a:lstStyle/>
          <a:p>
            <a:r>
              <a:rPr kumimoji="1" lang="ja-JP" altLang="en-US"/>
              <a:t>オープン</a:t>
            </a:r>
            <a:r>
              <a:rPr kumimoji="1" lang="en-US" altLang="ja-JP"/>
              <a:t>CAE</a:t>
            </a:r>
            <a:r>
              <a:rPr kumimoji="1" lang="ja-JP" altLang="en-US"/>
              <a:t>シンポジウム講習会</a:t>
            </a:r>
          </a:p>
        </p:txBody>
      </p:sp>
      <p:sp>
        <p:nvSpPr>
          <p:cNvPr id="7" name="Slide Number Placeholder 6"/>
          <p:cNvSpPr>
            <a:spLocks noGrp="1"/>
          </p:cNvSpPr>
          <p:nvPr>
            <p:ph type="sldNum" sz="quarter" idx="12"/>
          </p:nvPr>
        </p:nvSpPr>
        <p:spPr/>
        <p:txBody>
          <a:bodyPr/>
          <a:lstStyle/>
          <a:p>
            <a:fld id="{522546E2-FFC9-E74A-B833-4B01CD764E6B}"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kumimoji="1" lang="en-US" altLang="ja-JP"/>
              <a:t>2017/12/07</a:t>
            </a:r>
            <a:endParaRPr kumimoji="1" lang="ja-JP" altLang="en-US"/>
          </a:p>
        </p:txBody>
      </p:sp>
      <p:sp>
        <p:nvSpPr>
          <p:cNvPr id="8" name="Footer Placeholder 7"/>
          <p:cNvSpPr>
            <a:spLocks noGrp="1"/>
          </p:cNvSpPr>
          <p:nvPr>
            <p:ph type="ftr" sz="quarter" idx="11"/>
          </p:nvPr>
        </p:nvSpPr>
        <p:spPr/>
        <p:txBody>
          <a:bodyPr/>
          <a:lstStyle/>
          <a:p>
            <a:r>
              <a:rPr kumimoji="1" lang="ja-JP" altLang="en-US"/>
              <a:t>オープン</a:t>
            </a:r>
            <a:r>
              <a:rPr kumimoji="1" lang="en-US" altLang="ja-JP"/>
              <a:t>CAE</a:t>
            </a:r>
            <a:r>
              <a:rPr kumimoji="1" lang="ja-JP" altLang="en-US"/>
              <a:t>シンポジウム講習会</a:t>
            </a:r>
          </a:p>
        </p:txBody>
      </p:sp>
      <p:sp>
        <p:nvSpPr>
          <p:cNvPr id="9" name="Slide Number Placeholder 8"/>
          <p:cNvSpPr>
            <a:spLocks noGrp="1"/>
          </p:cNvSpPr>
          <p:nvPr>
            <p:ph type="sldNum" sz="quarter" idx="12"/>
          </p:nvPr>
        </p:nvSpPr>
        <p:spPr/>
        <p:txBody>
          <a:bodyPr/>
          <a:lstStyle/>
          <a:p>
            <a:fld id="{522546E2-FFC9-E74A-B833-4B01CD764E6B}"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a:t>2017/12/07</a:t>
            </a:r>
            <a:endParaRPr kumimoji="1" lang="ja-JP" altLang="en-US"/>
          </a:p>
        </p:txBody>
      </p:sp>
      <p:sp>
        <p:nvSpPr>
          <p:cNvPr id="4" name="Footer Placeholder 3"/>
          <p:cNvSpPr>
            <a:spLocks noGrp="1"/>
          </p:cNvSpPr>
          <p:nvPr>
            <p:ph type="ftr" sz="quarter" idx="11"/>
          </p:nvPr>
        </p:nvSpPr>
        <p:spPr/>
        <p:txBody>
          <a:bodyPr/>
          <a:lstStyle/>
          <a:p>
            <a:r>
              <a:rPr kumimoji="1" lang="ja-JP" altLang="en-US"/>
              <a:t>オープン</a:t>
            </a:r>
            <a:r>
              <a:rPr kumimoji="1" lang="en-US" altLang="ja-JP"/>
              <a:t>CAE</a:t>
            </a:r>
            <a:r>
              <a:rPr kumimoji="1" lang="ja-JP" altLang="en-US"/>
              <a:t>シンポジウム講習会</a:t>
            </a:r>
          </a:p>
        </p:txBody>
      </p:sp>
      <p:sp>
        <p:nvSpPr>
          <p:cNvPr id="5" name="Slide Number Placeholder 4"/>
          <p:cNvSpPr>
            <a:spLocks noGrp="1"/>
          </p:cNvSpPr>
          <p:nvPr>
            <p:ph type="sldNum" sz="quarter" idx="12"/>
          </p:nvPr>
        </p:nvSpPr>
        <p:spPr/>
        <p:txBody>
          <a:bodyPr/>
          <a:lstStyle/>
          <a:p>
            <a:fld id="{522546E2-FFC9-E74A-B833-4B01CD764E6B}"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a:t>2017/12/07</a:t>
            </a:r>
            <a:endParaRPr kumimoji="1" lang="ja-JP" altLang="en-US"/>
          </a:p>
        </p:txBody>
      </p:sp>
      <p:sp>
        <p:nvSpPr>
          <p:cNvPr id="3" name="Footer Placeholder 2"/>
          <p:cNvSpPr>
            <a:spLocks noGrp="1"/>
          </p:cNvSpPr>
          <p:nvPr>
            <p:ph type="ftr" sz="quarter" idx="11"/>
          </p:nvPr>
        </p:nvSpPr>
        <p:spPr/>
        <p:txBody>
          <a:bodyPr/>
          <a:lstStyle/>
          <a:p>
            <a:r>
              <a:rPr kumimoji="1" lang="ja-JP" altLang="en-US"/>
              <a:t>オープン</a:t>
            </a:r>
            <a:r>
              <a:rPr kumimoji="1" lang="en-US" altLang="ja-JP"/>
              <a:t>CAE</a:t>
            </a:r>
            <a:r>
              <a:rPr kumimoji="1" lang="ja-JP" altLang="en-US"/>
              <a:t>シンポジウム講習会</a:t>
            </a:r>
          </a:p>
        </p:txBody>
      </p:sp>
      <p:sp>
        <p:nvSpPr>
          <p:cNvPr id="4" name="Slide Number Placeholder 3"/>
          <p:cNvSpPr>
            <a:spLocks noGrp="1"/>
          </p:cNvSpPr>
          <p:nvPr>
            <p:ph type="sldNum" sz="quarter" idx="12"/>
          </p:nvPr>
        </p:nvSpPr>
        <p:spPr/>
        <p:txBody>
          <a:bodyPr/>
          <a:lstStyle/>
          <a:p>
            <a:fld id="{522546E2-FFC9-E74A-B833-4B01CD764E6B}"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2017/12/07</a:t>
            </a:r>
            <a:endParaRPr kumimoji="1" lang="ja-JP" altLang="en-US"/>
          </a:p>
        </p:txBody>
      </p:sp>
      <p:sp>
        <p:nvSpPr>
          <p:cNvPr id="6" name="Footer Placeholder 5"/>
          <p:cNvSpPr>
            <a:spLocks noGrp="1"/>
          </p:cNvSpPr>
          <p:nvPr>
            <p:ph type="ftr" sz="quarter" idx="11"/>
          </p:nvPr>
        </p:nvSpPr>
        <p:spPr/>
        <p:txBody>
          <a:bodyPr/>
          <a:lstStyle/>
          <a:p>
            <a:r>
              <a:rPr kumimoji="1" lang="ja-JP" altLang="en-US"/>
              <a:t>オープン</a:t>
            </a:r>
            <a:r>
              <a:rPr kumimoji="1" lang="en-US" altLang="ja-JP"/>
              <a:t>CAE</a:t>
            </a:r>
            <a:r>
              <a:rPr kumimoji="1" lang="ja-JP" altLang="en-US"/>
              <a:t>シンポジウム講習会</a:t>
            </a:r>
          </a:p>
        </p:txBody>
      </p:sp>
      <p:sp>
        <p:nvSpPr>
          <p:cNvPr id="7" name="Slide Number Placeholder 6"/>
          <p:cNvSpPr>
            <a:spLocks noGrp="1"/>
          </p:cNvSpPr>
          <p:nvPr>
            <p:ph type="sldNum" sz="quarter" idx="12"/>
          </p:nvPr>
        </p:nvSpPr>
        <p:spPr/>
        <p:txBody>
          <a:bodyPr/>
          <a:lstStyle/>
          <a:p>
            <a:fld id="{522546E2-FFC9-E74A-B833-4B01CD764E6B}"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2017/12/07</a:t>
            </a:r>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ja-JP" altLang="en-US"/>
              <a:t>オープン</a:t>
            </a:r>
            <a:r>
              <a:rPr kumimoji="1" lang="en-US" altLang="ja-JP"/>
              <a:t>CAE</a:t>
            </a:r>
            <a:r>
              <a:rPr kumimoji="1" lang="ja-JP" altLang="en-US"/>
              <a:t>シンポジウム講習会</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2546E2-FFC9-E74A-B833-4B01CD764E6B}" type="slidenum">
              <a:rPr kumimoji="1" lang="ja-JP" altLang="en-US" smtClean="0"/>
              <a:t>‹#›</a:t>
            </a:fld>
            <a:endParaRPr kumimoji="1" lang="ja-JP" altLang="en-US"/>
          </a:p>
        </p:txBody>
      </p:sp>
    </p:spTree>
    <p:extLst>
      <p:ext uri="{BB962C8B-B14F-4D97-AF65-F5344CB8AC3E}">
        <p14:creationId xmlns:p14="http://schemas.microsoft.com/office/powerpoint/2010/main" val="15077151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3" r:id="rId13"/>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image" Target="../media/image30.png"/><Relationship Id="rId16" Type="http://schemas.openxmlformats.org/officeDocument/2006/relationships/image" Target="../media/image44.png"/><Relationship Id="rId1" Type="http://schemas.openxmlformats.org/officeDocument/2006/relationships/slideLayout" Target="../slideLayouts/slideLayout3.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5" Type="http://schemas.openxmlformats.org/officeDocument/2006/relationships/image" Target="../media/image4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s>
</file>

<file path=ppt/slides/_rels/slide13.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3.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2.png"/></Relationships>
</file>

<file path=ppt/slides/_rels/slide14.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3.xml"/><Relationship Id="rId6" Type="http://schemas.openxmlformats.org/officeDocument/2006/relationships/image" Target="../media/image57.png"/><Relationship Id="rId5" Type="http://schemas.openxmlformats.org/officeDocument/2006/relationships/image" Target="../media/image56.pn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0.png"/></Relationships>
</file>

<file path=ppt/slides/_rels/slide15.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12" Type="http://schemas.openxmlformats.org/officeDocument/2006/relationships/image" Target="../media/image72.png"/><Relationship Id="rId2" Type="http://schemas.openxmlformats.org/officeDocument/2006/relationships/image" Target="../media/image62.png"/><Relationship Id="rId1" Type="http://schemas.openxmlformats.org/officeDocument/2006/relationships/slideLayout" Target="../slideLayouts/slideLayout3.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3.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18.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3.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1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64.tiff"/><Relationship Id="rId1" Type="http://schemas.openxmlformats.org/officeDocument/2006/relationships/slideLayout" Target="../slideLayouts/slideLayout3.xml"/><Relationship Id="rId4" Type="http://schemas.openxmlformats.org/officeDocument/2006/relationships/image" Target="../media/image8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3.xml"/><Relationship Id="rId4" Type="http://schemas.openxmlformats.org/officeDocument/2006/relationships/image" Target="../media/image89.png"/></Relationships>
</file>

<file path=ppt/slides/_rels/slide21.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image" Target="../media/image95.png"/><Relationship Id="rId2" Type="http://schemas.openxmlformats.org/officeDocument/2006/relationships/image" Target="../media/image90.png"/><Relationship Id="rId1" Type="http://schemas.openxmlformats.org/officeDocument/2006/relationships/slideLayout" Target="../slideLayouts/slideLayout3.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22.xml.rels><?xml version="1.0" encoding="UTF-8" standalone="yes"?>
<Relationships xmlns="http://schemas.openxmlformats.org/package/2006/relationships"><Relationship Id="rId2" Type="http://schemas.openxmlformats.org/officeDocument/2006/relationships/image" Target="../media/image94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US" altLang="ja-JP" sz="4000" dirty="0" err="1">
                <a:latin typeface="MigMix 1P" charset="-128"/>
                <a:ea typeface="MigMix 1P" charset="-128"/>
                <a:cs typeface="MigMix 1P" charset="-128"/>
              </a:rPr>
              <a:t>OpenModelica</a:t>
            </a:r>
            <a:r>
              <a:rPr lang="ja-JP" altLang="en-US" sz="4000" dirty="0">
                <a:latin typeface="MigMix 1P" charset="-128"/>
                <a:ea typeface="MigMix 1P" charset="-128"/>
                <a:cs typeface="MigMix 1P" charset="-128"/>
              </a:rPr>
              <a:t>講習中級</a:t>
            </a:r>
            <a:br>
              <a:rPr lang="en-US" altLang="ja-JP" sz="4000" dirty="0">
                <a:latin typeface="MigMix 1P" charset="-128"/>
                <a:ea typeface="MigMix 1P" charset="-128"/>
                <a:cs typeface="MigMix 1P" charset="-128"/>
              </a:rPr>
            </a:br>
            <a:r>
              <a:rPr lang="en-US" altLang="ja-JP" sz="4000" dirty="0" err="1">
                <a:latin typeface="MigMix 1P" charset="-128"/>
                <a:ea typeface="MigMix 1P" charset="-128"/>
                <a:cs typeface="MigMix 1P" charset="-128"/>
              </a:rPr>
              <a:t>Modelica.Fluid</a:t>
            </a:r>
            <a:r>
              <a:rPr lang="ja-JP" altLang="en-US" sz="4000" dirty="0">
                <a:latin typeface="MigMix 1P" charset="-128"/>
                <a:ea typeface="MigMix 1P" charset="-128"/>
                <a:cs typeface="MigMix 1P" charset="-128"/>
              </a:rPr>
              <a:t>ライブラリ解説</a:t>
            </a:r>
            <a:endParaRPr kumimoji="1" lang="ja-JP" altLang="en-US" sz="4000" dirty="0">
              <a:latin typeface="MigMix 1P" charset="-128"/>
              <a:ea typeface="MigMix 1P" charset="-128"/>
              <a:cs typeface="MigMix 1P" charset="-128"/>
            </a:endParaRPr>
          </a:p>
        </p:txBody>
      </p:sp>
      <p:sp>
        <p:nvSpPr>
          <p:cNvPr id="3" name="サブタイトル 2"/>
          <p:cNvSpPr>
            <a:spLocks noGrp="1"/>
          </p:cNvSpPr>
          <p:nvPr>
            <p:ph type="subTitle" idx="1"/>
          </p:nvPr>
        </p:nvSpPr>
        <p:spPr/>
        <p:txBody>
          <a:bodyPr>
            <a:normAutofit/>
          </a:bodyPr>
          <a:lstStyle/>
          <a:p>
            <a:r>
              <a:rPr kumimoji="1" lang="ja-JP" altLang="en-US" sz="2800" dirty="0">
                <a:latin typeface="MigMix 1P" charset="-128"/>
                <a:ea typeface="MigMix 1P" charset="-128"/>
                <a:cs typeface="MigMix 1P" charset="-128"/>
              </a:rPr>
              <a:t>付録</a:t>
            </a:r>
            <a:r>
              <a:rPr kumimoji="1" lang="en-US" altLang="ja-JP" sz="2800" dirty="0">
                <a:latin typeface="MigMix 1P" charset="-128"/>
                <a:ea typeface="MigMix 1P" charset="-128"/>
                <a:cs typeface="MigMix 1P" charset="-128"/>
              </a:rPr>
              <a:t>1. </a:t>
            </a:r>
            <a:r>
              <a:rPr kumimoji="1" lang="ja-JP" altLang="en-US" sz="2800" dirty="0">
                <a:latin typeface="MigMix 1P" charset="-128"/>
                <a:ea typeface="MigMix 1P" charset="-128"/>
                <a:cs typeface="MigMix 1P" charset="-128"/>
              </a:rPr>
              <a:t>パイプの圧力損失と質量流量</a:t>
            </a:r>
            <a:endParaRPr kumimoji="1" lang="en-US" altLang="ja-JP" sz="2800" dirty="0">
              <a:latin typeface="MigMix 1P" charset="-128"/>
              <a:ea typeface="MigMix 1P" charset="-128"/>
              <a:cs typeface="MigMix 1P" charset="-128"/>
            </a:endParaRPr>
          </a:p>
          <a:p>
            <a:r>
              <a:rPr lang="ja-JP" altLang="en-US" sz="2800" dirty="0">
                <a:latin typeface="MigMix 1P" charset="-128"/>
                <a:ea typeface="MigMix 1P" charset="-128"/>
                <a:cs typeface="MigMix 1P" charset="-128"/>
              </a:rPr>
              <a:t>付録</a:t>
            </a:r>
            <a:r>
              <a:rPr lang="en-US" altLang="ja-JP" sz="2800" dirty="0">
                <a:latin typeface="MigMix 1P" charset="-128"/>
                <a:ea typeface="MigMix 1P" charset="-128"/>
                <a:cs typeface="MigMix 1P" charset="-128"/>
              </a:rPr>
              <a:t>2. </a:t>
            </a:r>
            <a:r>
              <a:rPr lang="en-US" altLang="ja-JP" sz="2800" dirty="0" err="1">
                <a:latin typeface="MigMix 1P" charset="-128"/>
                <a:ea typeface="MigMix 1P" charset="-128"/>
                <a:cs typeface="MigMix 1P" charset="-128"/>
              </a:rPr>
              <a:t>PartialVessel</a:t>
            </a:r>
            <a:r>
              <a:rPr lang="en-US" altLang="ja-JP" sz="2800" dirty="0">
                <a:latin typeface="MigMix 1P" charset="-128"/>
                <a:ea typeface="MigMix 1P" charset="-128"/>
                <a:cs typeface="MigMix 1P" charset="-128"/>
              </a:rPr>
              <a:t> </a:t>
            </a:r>
            <a:r>
              <a:rPr lang="ja-JP" altLang="en-US" sz="2800" dirty="0">
                <a:latin typeface="MigMix 1P" charset="-128"/>
                <a:ea typeface="MigMix 1P" charset="-128"/>
                <a:cs typeface="MigMix 1P" charset="-128"/>
              </a:rPr>
              <a:t>の圧力計算式</a:t>
            </a:r>
            <a:r>
              <a:rPr lang="en-US" altLang="ja-JP" sz="2800" dirty="0">
                <a:solidFill>
                  <a:schemeClr val="bg1"/>
                </a:solidFill>
                <a:latin typeface="MigMix 1P" charset="-128"/>
                <a:ea typeface="MigMix 1P" charset="-128"/>
                <a:cs typeface="MigMix 1P" charset="-128"/>
              </a:rPr>
              <a:t>.</a:t>
            </a:r>
          </a:p>
          <a:p>
            <a:r>
              <a:rPr kumimoji="1" lang="en-US" altLang="ja-JP" sz="2000" dirty="0">
                <a:latin typeface="MigMix 1P" charset="-128"/>
                <a:ea typeface="MigMix 1P" charset="-128"/>
                <a:cs typeface="MigMix 1P" charset="-128"/>
              </a:rPr>
              <a:t>2017</a:t>
            </a:r>
            <a:r>
              <a:rPr kumimoji="1" lang="ja-JP" altLang="en-US" sz="2000" dirty="0">
                <a:latin typeface="MigMix 1P" charset="-128"/>
                <a:ea typeface="MigMix 1P" charset="-128"/>
                <a:cs typeface="MigMix 1P" charset="-128"/>
              </a:rPr>
              <a:t>年</a:t>
            </a:r>
            <a:r>
              <a:rPr kumimoji="1" lang="en-US" altLang="ja-JP" sz="2000" dirty="0">
                <a:latin typeface="MigMix 1P" charset="-128"/>
                <a:ea typeface="MigMix 1P" charset="-128"/>
                <a:cs typeface="MigMix 1P" charset="-128"/>
              </a:rPr>
              <a:t>12</a:t>
            </a:r>
            <a:r>
              <a:rPr kumimoji="1" lang="ja-JP" altLang="en-US" sz="2000" dirty="0">
                <a:latin typeface="MigMix 1P" charset="-128"/>
                <a:ea typeface="MigMix 1P" charset="-128"/>
                <a:cs typeface="MigMix 1P" charset="-128"/>
              </a:rPr>
              <a:t>月</a:t>
            </a:r>
            <a:r>
              <a:rPr kumimoji="1" lang="en-US" altLang="ja-JP" sz="2000" dirty="0">
                <a:latin typeface="MigMix 1P" charset="-128"/>
                <a:ea typeface="MigMix 1P" charset="-128"/>
                <a:cs typeface="MigMix 1P" charset="-128"/>
              </a:rPr>
              <a:t>7</a:t>
            </a:r>
            <a:r>
              <a:rPr kumimoji="1" lang="ja-JP" altLang="en-US" sz="2000" dirty="0">
                <a:latin typeface="MigMix 1P" charset="-128"/>
                <a:ea typeface="MigMix 1P" charset="-128"/>
                <a:cs typeface="MigMix 1P" charset="-128"/>
              </a:rPr>
              <a:t>日</a:t>
            </a:r>
            <a:r>
              <a:rPr kumimoji="1" lang="en-US" altLang="ja-JP" sz="2000" dirty="0">
                <a:latin typeface="MigMix 1P" charset="-128"/>
                <a:ea typeface="MigMix 1P" charset="-128"/>
                <a:cs typeface="MigMix 1P" charset="-128"/>
              </a:rPr>
              <a:t> </a:t>
            </a:r>
            <a:r>
              <a:rPr kumimoji="1" lang="ja-JP" altLang="en-US" sz="2000" dirty="0">
                <a:latin typeface="MigMix 1P" charset="-128"/>
                <a:ea typeface="MigMix 1P" charset="-128"/>
                <a:cs typeface="MigMix 1P" charset="-128"/>
              </a:rPr>
              <a:t>田中</a:t>
            </a:r>
            <a:r>
              <a:rPr kumimoji="1" lang="en-US" altLang="ja-JP" sz="2000" dirty="0">
                <a:latin typeface="MigMix 1P" charset="-128"/>
                <a:ea typeface="MigMix 1P" charset="-128"/>
                <a:cs typeface="MigMix 1P" charset="-128"/>
              </a:rPr>
              <a:t> </a:t>
            </a:r>
            <a:r>
              <a:rPr kumimoji="1" lang="ja-JP" altLang="en-US" sz="2000" dirty="0">
                <a:latin typeface="MigMix 1P" charset="-128"/>
                <a:ea typeface="MigMix 1P" charset="-128"/>
                <a:cs typeface="MigMix 1P" charset="-128"/>
              </a:rPr>
              <a:t>周</a:t>
            </a:r>
            <a:r>
              <a:rPr kumimoji="1" lang="en-US" altLang="ja-JP" sz="2000" dirty="0">
                <a:latin typeface="MigMix 1P" charset="-128"/>
                <a:ea typeface="MigMix 1P" charset="-128"/>
                <a:cs typeface="MigMix 1P" charset="-128"/>
              </a:rPr>
              <a:t>(</a:t>
            </a:r>
            <a:r>
              <a:rPr kumimoji="1" lang="ja-JP" altLang="en-US" sz="2000" dirty="0">
                <a:latin typeface="MigMix 1P" charset="-128"/>
                <a:ea typeface="MigMix 1P" charset="-128"/>
                <a:cs typeface="MigMix 1P" charset="-128"/>
              </a:rPr>
              <a:t>有限会社アマネ流研</a:t>
            </a:r>
            <a:r>
              <a:rPr kumimoji="1" lang="en-US" altLang="ja-JP" sz="2000" dirty="0">
                <a:latin typeface="MigMix 1P" charset="-128"/>
                <a:ea typeface="MigMix 1P" charset="-128"/>
                <a:cs typeface="MigMix 1P" charset="-128"/>
              </a:rPr>
              <a:t>)</a:t>
            </a:r>
          </a:p>
          <a:p>
            <a:endParaRPr kumimoji="1" lang="ja-JP" altLang="en-US" sz="2800" dirty="0">
              <a:latin typeface="MigMix 1P" charset="-128"/>
              <a:ea typeface="MigMix 1P" charset="-128"/>
              <a:cs typeface="MigMix 1P" charset="-128"/>
            </a:endParaRPr>
          </a:p>
        </p:txBody>
      </p:sp>
      <p:sp>
        <p:nvSpPr>
          <p:cNvPr id="4" name="日付プレースホルダー 3"/>
          <p:cNvSpPr>
            <a:spLocks noGrp="1"/>
          </p:cNvSpPr>
          <p:nvPr>
            <p:ph type="dt" sz="half" idx="10"/>
          </p:nvPr>
        </p:nvSpPr>
        <p:spPr/>
        <p:txBody>
          <a:bodyPr/>
          <a:lstStyle/>
          <a:p>
            <a:r>
              <a:rPr kumimoji="1" lang="en-US" altLang="ja-JP" dirty="0">
                <a:latin typeface="MigMix 1P" charset="-128"/>
                <a:ea typeface="MigMix 1P" charset="-128"/>
                <a:cs typeface="MigMix 1P" charset="-128"/>
              </a:rPr>
              <a:t>2017/12/07</a:t>
            </a:r>
            <a:endParaRPr kumimoji="1" lang="ja-JP" altLang="en-US" dirty="0">
              <a:latin typeface="MigMix 1P" charset="-128"/>
              <a:ea typeface="MigMix 1P" charset="-128"/>
              <a:cs typeface="MigMix 1P" charset="-128"/>
            </a:endParaRPr>
          </a:p>
        </p:txBody>
      </p:sp>
      <p:sp>
        <p:nvSpPr>
          <p:cNvPr id="5" name="スライド番号プレースホルダー 4"/>
          <p:cNvSpPr>
            <a:spLocks noGrp="1"/>
          </p:cNvSpPr>
          <p:nvPr>
            <p:ph type="sldNum" sz="quarter" idx="12"/>
          </p:nvPr>
        </p:nvSpPr>
        <p:spPr/>
        <p:txBody>
          <a:bodyPr/>
          <a:lstStyle/>
          <a:p>
            <a:fld id="{522546E2-FFC9-E74A-B833-4B01CD764E6B}" type="slidenum">
              <a:rPr kumimoji="1" lang="ja-JP" altLang="en-US" smtClean="0">
                <a:latin typeface="MigMix 1P" charset="-128"/>
                <a:ea typeface="MigMix 1P" charset="-128"/>
                <a:cs typeface="MigMix 1P" charset="-128"/>
              </a:rPr>
              <a:t>1</a:t>
            </a:fld>
            <a:endParaRPr kumimoji="1" lang="ja-JP" altLang="en-US" dirty="0">
              <a:latin typeface="MigMix 1P" charset="-128"/>
              <a:ea typeface="MigMix 1P" charset="-128"/>
              <a:cs typeface="MigMix 1P" charset="-128"/>
            </a:endParaRPr>
          </a:p>
        </p:txBody>
      </p:sp>
      <p:sp>
        <p:nvSpPr>
          <p:cNvPr id="6" name="フッター プレースホルダー 5"/>
          <p:cNvSpPr>
            <a:spLocks noGrp="1"/>
          </p:cNvSpPr>
          <p:nvPr>
            <p:ph type="ftr" sz="quarter" idx="11"/>
          </p:nvPr>
        </p:nvSpPr>
        <p:spPr/>
        <p:txBody>
          <a:bodyPr/>
          <a:lstStyle/>
          <a:p>
            <a:r>
              <a:rPr kumimoji="1" lang="ja-JP" altLang="en-US" dirty="0">
                <a:latin typeface="MigMix 1P" charset="-128"/>
                <a:ea typeface="MigMix 1P" charset="-128"/>
                <a:cs typeface="MigMix 1P" charset="-128"/>
              </a:rPr>
              <a:t>オープン</a:t>
            </a:r>
            <a:r>
              <a:rPr kumimoji="1" lang="en-US" altLang="ja-JP" dirty="0">
                <a:latin typeface="MigMix 1P" charset="-128"/>
                <a:ea typeface="MigMix 1P" charset="-128"/>
                <a:cs typeface="MigMix 1P" charset="-128"/>
              </a:rPr>
              <a:t>CAE</a:t>
            </a:r>
            <a:r>
              <a:rPr kumimoji="1" lang="ja-JP" altLang="en-US" dirty="0">
                <a:latin typeface="MigMix 1P" charset="-128"/>
                <a:ea typeface="MigMix 1P" charset="-128"/>
                <a:cs typeface="MigMix 1P" charset="-128"/>
              </a:rPr>
              <a:t>シンポジウム講習会</a:t>
            </a:r>
          </a:p>
        </p:txBody>
      </p:sp>
    </p:spTree>
    <p:extLst>
      <p:ext uri="{BB962C8B-B14F-4D97-AF65-F5344CB8AC3E}">
        <p14:creationId xmlns:p14="http://schemas.microsoft.com/office/powerpoint/2010/main" val="1402967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(4) </a:t>
            </a:r>
            <a:r>
              <a:rPr kumimoji="1" lang="en-US" altLang="ja-JP" dirty="0" err="1"/>
              <a:t>WallFriction.Detailed</a:t>
            </a:r>
            <a:endParaRPr kumimoji="1" lang="ja-JP" altLang="en-US" dirty="0"/>
          </a:p>
        </p:txBody>
      </p:sp>
      <p:sp>
        <p:nvSpPr>
          <p:cNvPr id="3" name="日付プレースホルダー 2"/>
          <p:cNvSpPr>
            <a:spLocks noGrp="1"/>
          </p:cNvSpPr>
          <p:nvPr>
            <p:ph type="dt" sz="half" idx="10"/>
          </p:nvPr>
        </p:nvSpPr>
        <p:spPr/>
        <p:txBody>
          <a:bodyPr/>
          <a:lstStyle/>
          <a:p>
            <a:r>
              <a:rPr lang="en-US" altLang="ja-JP"/>
              <a:t>2017/12/07</a:t>
            </a:r>
            <a:endParaRPr lang="ja-JP" altLang="en-US"/>
          </a:p>
        </p:txBody>
      </p:sp>
      <p:sp>
        <p:nvSpPr>
          <p:cNvPr id="4" name="スライド番号プレースホルダー 3"/>
          <p:cNvSpPr>
            <a:spLocks noGrp="1"/>
          </p:cNvSpPr>
          <p:nvPr>
            <p:ph type="sldNum" sz="quarter" idx="12"/>
          </p:nvPr>
        </p:nvSpPr>
        <p:spPr/>
        <p:txBody>
          <a:bodyPr/>
          <a:lstStyle/>
          <a:p>
            <a:fld id="{522546E2-FFC9-E74A-B833-4B01CD764E6B}" type="slidenum">
              <a:rPr lang="ja-JP" altLang="en-US" smtClean="0"/>
              <a:pPr/>
              <a:t>10</a:t>
            </a:fld>
            <a:endParaRPr lang="ja-JP" altLang="en-US"/>
          </a:p>
        </p:txBody>
      </p:sp>
      <p:sp>
        <p:nvSpPr>
          <p:cNvPr id="5" name="円弧 4"/>
          <p:cNvSpPr/>
          <p:nvPr/>
        </p:nvSpPr>
        <p:spPr>
          <a:xfrm>
            <a:off x="5886335" y="3952470"/>
            <a:ext cx="179999" cy="360000"/>
          </a:xfrm>
          <a:prstGeom prst="arc">
            <a:avLst>
              <a:gd name="adj1" fmla="val 16200000"/>
              <a:gd name="adj2" fmla="val 5423224"/>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600"/>
          </a:p>
        </p:txBody>
      </p:sp>
      <p:sp>
        <p:nvSpPr>
          <p:cNvPr id="6" name="円/楕円 5"/>
          <p:cNvSpPr/>
          <p:nvPr/>
        </p:nvSpPr>
        <p:spPr>
          <a:xfrm>
            <a:off x="3366335" y="3962375"/>
            <a:ext cx="180001" cy="360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7" name="直線コネクタ 6"/>
          <p:cNvCxnSpPr/>
          <p:nvPr/>
        </p:nvCxnSpPr>
        <p:spPr>
          <a:xfrm flipV="1">
            <a:off x="3456335" y="3946981"/>
            <a:ext cx="2520000" cy="1098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3456335" y="4316852"/>
            <a:ext cx="2520000" cy="1099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円弧 8"/>
          <p:cNvSpPr/>
          <p:nvPr/>
        </p:nvSpPr>
        <p:spPr>
          <a:xfrm rot="10800000">
            <a:off x="5841335" y="3941472"/>
            <a:ext cx="179999" cy="360000"/>
          </a:xfrm>
          <a:prstGeom prst="arc">
            <a:avLst>
              <a:gd name="adj1" fmla="val 16200000"/>
              <a:gd name="adj2" fmla="val 5423224"/>
            </a:avLst>
          </a:prstGeom>
          <a:ln w="12700">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600"/>
          </a:p>
        </p:txBody>
      </p:sp>
      <p:cxnSp>
        <p:nvCxnSpPr>
          <p:cNvPr id="10" name="直線コネクタ 9"/>
          <p:cNvCxnSpPr/>
          <p:nvPr/>
        </p:nvCxnSpPr>
        <p:spPr>
          <a:xfrm flipV="1">
            <a:off x="3456334" y="4464423"/>
            <a:ext cx="2520000" cy="10996"/>
          </a:xfrm>
          <a:prstGeom prst="line">
            <a:avLst/>
          </a:prstGeom>
          <a:ln w="635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テキスト ボックス 10"/>
              <p:cNvSpPr txBox="1"/>
              <p:nvPr/>
            </p:nvSpPr>
            <p:spPr>
              <a:xfrm>
                <a:off x="4123389" y="4532850"/>
                <a:ext cx="1436243" cy="307777"/>
              </a:xfrm>
              <a:prstGeom prst="rect">
                <a:avLst/>
              </a:prstGeom>
              <a:noFill/>
            </p:spPr>
            <p:txBody>
              <a:bodyPr wrap="square" lIns="0" tIns="0" rIns="0" bIns="0" rtlCol="0">
                <a:spAutoFit/>
              </a:bodyPr>
              <a:lstStyle/>
              <a:p>
                <a14:m>
                  <m:oMath xmlns:m="http://schemas.openxmlformats.org/officeDocument/2006/math">
                    <m:r>
                      <a:rPr kumimoji="1" lang="en-US" altLang="ja-JP" sz="2000" b="0" i="1" smtClean="0">
                        <a:latin typeface="Cambria Math" charset="0"/>
                        <a:ea typeface="MigMix 1P" charset="-128"/>
                        <a:cs typeface="MigMix 1P" charset="-128"/>
                      </a:rPr>
                      <m:t>𝐿</m:t>
                    </m:r>
                  </m:oMath>
                </a14:m>
                <a:r>
                  <a:rPr kumimoji="1" lang="en-US" altLang="ja-JP" sz="2000" dirty="0">
                    <a:latin typeface="MigMix 1P" charset="-128"/>
                    <a:ea typeface="MigMix 1P" charset="-128"/>
                    <a:cs typeface="MigMix 1P" charset="-128"/>
                  </a:rPr>
                  <a:t> [m]</a:t>
                </a:r>
                <a:r>
                  <a:rPr kumimoji="1" lang="en-US" altLang="ja-JP" sz="2000" dirty="0">
                    <a:solidFill>
                      <a:srgbClr val="0070C0"/>
                    </a:solidFill>
                    <a:latin typeface="MigMix 1P" charset="-128"/>
                    <a:ea typeface="MigMix 1P" charset="-128"/>
                    <a:cs typeface="MigMix 1P" charset="-128"/>
                  </a:rPr>
                  <a:t>: </a:t>
                </a:r>
                <a:r>
                  <a:rPr kumimoji="1" lang="ja-JP" altLang="en-US" sz="2000" dirty="0">
                    <a:solidFill>
                      <a:srgbClr val="0070C0"/>
                    </a:solidFill>
                    <a:latin typeface="MigMix 1P" charset="-128"/>
                    <a:ea typeface="MigMix 1P" charset="-128"/>
                    <a:cs typeface="MigMix 1P" charset="-128"/>
                  </a:rPr>
                  <a:t>長さ</a:t>
                </a:r>
                <a:r>
                  <a:rPr kumimoji="1" lang="en-US" altLang="ja-JP" sz="2000" dirty="0">
                    <a:solidFill>
                      <a:srgbClr val="0070C0"/>
                    </a:solidFill>
                    <a:latin typeface="MigMix 1P" charset="-128"/>
                    <a:ea typeface="MigMix 1P" charset="-128"/>
                    <a:cs typeface="MigMix 1P" charset="-128"/>
                  </a:rPr>
                  <a:t> </a:t>
                </a:r>
                <a:endParaRPr kumimoji="1" lang="ja-JP" altLang="en-US" sz="2000" dirty="0">
                  <a:solidFill>
                    <a:srgbClr val="0070C0"/>
                  </a:solidFill>
                  <a:latin typeface="MigMix 1P" charset="-128"/>
                  <a:ea typeface="MigMix 1P" charset="-128"/>
                  <a:cs typeface="MigMix 1P" charset="-128"/>
                </a:endParaRPr>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4123389" y="4532850"/>
                <a:ext cx="1436243" cy="307777"/>
              </a:xfrm>
              <a:prstGeom prst="rect">
                <a:avLst/>
              </a:prstGeom>
              <a:blipFill rotWithShape="0">
                <a:blip r:embed="rId2"/>
                <a:stretch>
                  <a:fillRect l="-5932" t="-26000" r="-3814" b="-50000"/>
                </a:stretch>
              </a:blipFill>
            </p:spPr>
            <p:txBody>
              <a:bodyPr/>
              <a:lstStyle/>
              <a:p>
                <a:r>
                  <a:rPr lang="ja-JP" altLang="en-US">
                    <a:noFill/>
                  </a:rPr>
                  <a:t> </a:t>
                </a:r>
              </a:p>
            </p:txBody>
          </p:sp>
        </mc:Fallback>
      </mc:AlternateContent>
      <p:cxnSp>
        <p:nvCxnSpPr>
          <p:cNvPr id="12" name="直線コネクタ 11"/>
          <p:cNvCxnSpPr/>
          <p:nvPr/>
        </p:nvCxnSpPr>
        <p:spPr>
          <a:xfrm>
            <a:off x="6157275" y="3936806"/>
            <a:ext cx="0" cy="360000"/>
          </a:xfrm>
          <a:prstGeom prst="line">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p:cNvSpPr txBox="1"/>
              <p:nvPr/>
            </p:nvSpPr>
            <p:spPr>
              <a:xfrm>
                <a:off x="6247274" y="3956853"/>
                <a:ext cx="155577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charset="0"/>
                          <a:ea typeface="MigMix 1P" charset="-128"/>
                          <a:cs typeface="MigMix 1P" charset="-128"/>
                        </a:rPr>
                        <m:t>𝐷</m:t>
                      </m:r>
                      <m:r>
                        <a:rPr kumimoji="1" lang="en-US" altLang="ja-JP" sz="2000" b="0" i="1" smtClean="0">
                          <a:latin typeface="Cambria Math" charset="0"/>
                          <a:ea typeface="MigMix 1P" charset="-128"/>
                          <a:cs typeface="MigMix 1P" charset="-128"/>
                        </a:rPr>
                        <m:t> </m:t>
                      </m:r>
                      <m:d>
                        <m:dPr>
                          <m:begChr m:val="["/>
                          <m:endChr m:val="]"/>
                          <m:ctrlPr>
                            <a:rPr kumimoji="1" lang="en-US" altLang="ja-JP" sz="2000" b="0" i="1" smtClean="0">
                              <a:latin typeface="Cambria Math" panose="02040503050406030204" pitchFamily="18" charset="0"/>
                              <a:ea typeface="MigMix 1P" charset="-128"/>
                              <a:cs typeface="MigMix 1P" charset="-128"/>
                            </a:rPr>
                          </m:ctrlPr>
                        </m:dPr>
                        <m:e>
                          <m:r>
                            <a:rPr kumimoji="1" lang="en-US" altLang="ja-JP" sz="2000" b="0" i="1" smtClean="0">
                              <a:latin typeface="Cambria Math" charset="0"/>
                              <a:ea typeface="MigMix 1P" charset="-128"/>
                              <a:cs typeface="MigMix 1P" charset="-128"/>
                            </a:rPr>
                            <m:t>𝑚</m:t>
                          </m:r>
                        </m:e>
                      </m:d>
                      <m:r>
                        <a:rPr kumimoji="1" lang="en-US" altLang="ja-JP" sz="2000" b="0" i="1" smtClean="0">
                          <a:solidFill>
                            <a:srgbClr val="0070C0"/>
                          </a:solidFill>
                          <a:latin typeface="Cambria Math" charset="0"/>
                          <a:ea typeface="MigMix 1P" charset="-128"/>
                          <a:cs typeface="MigMix 1P" charset="-128"/>
                        </a:rPr>
                        <m:t>:</m:t>
                      </m:r>
                      <m:r>
                        <a:rPr kumimoji="1" lang="en-US" altLang="ja-JP" sz="2000" b="0" i="1" smtClean="0">
                          <a:latin typeface="Cambria Math" charset="0"/>
                          <a:ea typeface="MigMix 1P" charset="-128"/>
                          <a:cs typeface="MigMix 1P" charset="-128"/>
                        </a:rPr>
                        <m:t> </m:t>
                      </m:r>
                      <m:r>
                        <a:rPr lang="ja-JP" altLang="en-US" sz="2000" i="1" smtClean="0">
                          <a:solidFill>
                            <a:srgbClr val="0070C0"/>
                          </a:solidFill>
                          <a:latin typeface="Cambria Math" charset="0"/>
                          <a:ea typeface="MigMix 1P" charset="-128"/>
                          <a:cs typeface="MigMix 1P" charset="-128"/>
                        </a:rPr>
                        <m:t>内径</m:t>
                      </m:r>
                    </m:oMath>
                  </m:oMathPara>
                </a14:m>
                <a:endParaRPr kumimoji="1" lang="ja-JP" altLang="en-US" sz="2000" dirty="0">
                  <a:solidFill>
                    <a:srgbClr val="0070C0"/>
                  </a:solidFill>
                  <a:latin typeface="MigMix 1P" charset="-128"/>
                  <a:ea typeface="MigMix 1P" charset="-128"/>
                  <a:cs typeface="MigMix 1P" charset="-128"/>
                </a:endParaRPr>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6247274" y="3956853"/>
                <a:ext cx="1555772" cy="307777"/>
              </a:xfrm>
              <a:prstGeom prst="rect">
                <a:avLst/>
              </a:prstGeom>
              <a:blipFill rotWithShape="0">
                <a:blip r:embed="rId3"/>
                <a:stretch>
                  <a:fillRect t="-143137" b="-174510"/>
                </a:stretch>
              </a:blipFill>
            </p:spPr>
            <p:txBody>
              <a:bodyPr/>
              <a:lstStyle/>
              <a:p>
                <a:r>
                  <a:rPr lang="ja-JP" altLang="en-US">
                    <a:noFill/>
                  </a:rPr>
                  <a:t> </a:t>
                </a:r>
              </a:p>
            </p:txBody>
          </p:sp>
        </mc:Fallback>
      </mc:AlternateContent>
      <p:sp>
        <p:nvSpPr>
          <p:cNvPr id="14" name="右矢印 13"/>
          <p:cNvSpPr/>
          <p:nvPr/>
        </p:nvSpPr>
        <p:spPr>
          <a:xfrm>
            <a:off x="4491335" y="4060469"/>
            <a:ext cx="360000" cy="144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15" name="直線矢印コネクタ 14"/>
          <p:cNvCxnSpPr/>
          <p:nvPr/>
        </p:nvCxnSpPr>
        <p:spPr>
          <a:xfrm flipH="1">
            <a:off x="4719219" y="3535965"/>
            <a:ext cx="405667" cy="532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p:cNvSpPr txBox="1"/>
              <p:nvPr/>
            </p:nvSpPr>
            <p:spPr>
              <a:xfrm>
                <a:off x="5035749" y="3251128"/>
                <a:ext cx="2232956" cy="307777"/>
              </a:xfrm>
              <a:prstGeom prst="rect">
                <a:avLst/>
              </a:prstGeom>
              <a:noFill/>
            </p:spPr>
            <p:txBody>
              <a:bodyPr wrap="square" lIns="0" tIns="0" rIns="0" bIns="0" rtlCol="0">
                <a:spAutoFit/>
              </a:bodyPr>
              <a:lstStyle/>
              <a:p>
                <a14:m>
                  <m:oMath xmlns:m="http://schemas.openxmlformats.org/officeDocument/2006/math">
                    <m:r>
                      <a:rPr kumimoji="1" lang="en-US" altLang="ja-JP" sz="2000" b="0" i="1" smtClean="0">
                        <a:latin typeface="Cambria Math" charset="0"/>
                        <a:ea typeface="MigMix 1P" charset="-128"/>
                        <a:cs typeface="MigMix 1P" charset="-128"/>
                      </a:rPr>
                      <m:t>𝑢</m:t>
                    </m:r>
                  </m:oMath>
                </a14:m>
                <a:r>
                  <a:rPr kumimoji="1" lang="en-US" altLang="ja-JP" sz="2000" dirty="0">
                    <a:latin typeface="MigMix 1P" charset="-128"/>
                    <a:ea typeface="MigMix 1P" charset="-128"/>
                    <a:cs typeface="MigMix 1P" charset="-128"/>
                  </a:rPr>
                  <a:t> [m/s]</a:t>
                </a:r>
                <a:r>
                  <a:rPr kumimoji="1" lang="en-US" altLang="ja-JP" sz="2000" dirty="0">
                    <a:solidFill>
                      <a:srgbClr val="0070C0"/>
                    </a:solidFill>
                    <a:latin typeface="MigMix 1P" charset="-128"/>
                    <a:ea typeface="MigMix 1P" charset="-128"/>
                    <a:cs typeface="MigMix 1P" charset="-128"/>
                  </a:rPr>
                  <a:t>: </a:t>
                </a:r>
                <a:r>
                  <a:rPr kumimoji="1" lang="ja-JP" altLang="en-US" sz="2000" dirty="0">
                    <a:solidFill>
                      <a:srgbClr val="0070C0"/>
                    </a:solidFill>
                    <a:latin typeface="MigMix 1P" charset="-128"/>
                    <a:ea typeface="MigMix 1P" charset="-128"/>
                    <a:cs typeface="MigMix 1P" charset="-128"/>
                  </a:rPr>
                  <a:t>平均流速</a:t>
                </a:r>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5035749" y="3251128"/>
                <a:ext cx="2232956" cy="307777"/>
              </a:xfrm>
              <a:prstGeom prst="rect">
                <a:avLst/>
              </a:prstGeom>
              <a:blipFill rotWithShape="0">
                <a:blip r:embed="rId4"/>
                <a:stretch>
                  <a:fillRect l="-2732" t="-25490" r="-1913" b="-4902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p:cNvSpPr txBox="1"/>
              <p:nvPr/>
            </p:nvSpPr>
            <p:spPr>
              <a:xfrm>
                <a:off x="3204852" y="3599055"/>
                <a:ext cx="963955" cy="307777"/>
              </a:xfrm>
              <a:prstGeom prst="rect">
                <a:avLst/>
              </a:prstGeom>
              <a:noFill/>
            </p:spPr>
            <p:txBody>
              <a:bodyPr wrap="square" lIns="0" tIns="0" rIns="0" bIns="0" rtlCol="0">
                <a:spAutoFit/>
              </a:bodyPr>
              <a:lstStyle/>
              <a:p>
                <a14:m>
                  <m:oMath xmlns:m="http://schemas.openxmlformats.org/officeDocument/2006/math">
                    <m:sSub>
                      <m:sSubPr>
                        <m:ctrlPr>
                          <a:rPr kumimoji="1" lang="en-US" altLang="ja-JP" sz="2000" b="0" i="1" smtClean="0">
                            <a:latin typeface="Cambria Math" panose="02040503050406030204" pitchFamily="18" charset="0"/>
                            <a:ea typeface="MigMix 1P" charset="-128"/>
                            <a:cs typeface="MigMix 1P" charset="-128"/>
                          </a:rPr>
                        </m:ctrlPr>
                      </m:sSubPr>
                      <m:e>
                        <m:r>
                          <a:rPr kumimoji="1" lang="en-US" altLang="ja-JP" sz="2000" b="0" i="1" smtClean="0">
                            <a:latin typeface="Cambria Math" charset="0"/>
                            <a:ea typeface="MigMix 1P" charset="-128"/>
                            <a:cs typeface="MigMix 1P" charset="-128"/>
                          </a:rPr>
                          <m:t>𝑃</m:t>
                        </m:r>
                      </m:e>
                      <m:sub>
                        <m:r>
                          <a:rPr kumimoji="1" lang="en-US" altLang="ja-JP" sz="2000" b="0" i="1" smtClean="0">
                            <a:latin typeface="Cambria Math" charset="0"/>
                            <a:ea typeface="MigMix 1P" charset="-128"/>
                            <a:cs typeface="MigMix 1P" charset="-128"/>
                          </a:rPr>
                          <m:t>1</m:t>
                        </m:r>
                      </m:sub>
                    </m:sSub>
                  </m:oMath>
                </a14:m>
                <a:r>
                  <a:rPr kumimoji="1" lang="en-US" altLang="ja-JP" sz="2000" dirty="0">
                    <a:latin typeface="MigMix 1P" charset="-128"/>
                    <a:ea typeface="MigMix 1P" charset="-128"/>
                    <a:cs typeface="MigMix 1P" charset="-128"/>
                  </a:rPr>
                  <a:t> [Pa]</a:t>
                </a:r>
                <a:endParaRPr kumimoji="1" lang="ja-JP" altLang="en-US" sz="2000" dirty="0">
                  <a:latin typeface="MigMix 1P" charset="-128"/>
                  <a:ea typeface="MigMix 1P" charset="-128"/>
                  <a:cs typeface="MigMix 1P" charset="-128"/>
                </a:endParaRPr>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3204852" y="3599055"/>
                <a:ext cx="963955" cy="307777"/>
              </a:xfrm>
              <a:prstGeom prst="rect">
                <a:avLst/>
              </a:prstGeom>
              <a:blipFill rotWithShape="0">
                <a:blip r:embed="rId5"/>
                <a:stretch>
                  <a:fillRect l="-9494" t="-25490" r="-4430" b="-4902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p:cNvSpPr txBox="1"/>
              <p:nvPr/>
            </p:nvSpPr>
            <p:spPr>
              <a:xfrm>
                <a:off x="5830075" y="3594639"/>
                <a:ext cx="998356" cy="307777"/>
              </a:xfrm>
              <a:prstGeom prst="rect">
                <a:avLst/>
              </a:prstGeom>
              <a:noFill/>
            </p:spPr>
            <p:txBody>
              <a:bodyPr wrap="square" lIns="0" tIns="0" rIns="0" bIns="0" rtlCol="0">
                <a:spAutoFit/>
              </a:bodyPr>
              <a:lstStyle/>
              <a:p>
                <a14:m>
                  <m:oMath xmlns:m="http://schemas.openxmlformats.org/officeDocument/2006/math">
                    <m:sSub>
                      <m:sSubPr>
                        <m:ctrlPr>
                          <a:rPr kumimoji="1" lang="en-US" altLang="ja-JP" sz="2000" b="0" i="1" smtClean="0">
                            <a:latin typeface="Cambria Math" panose="02040503050406030204" pitchFamily="18" charset="0"/>
                            <a:ea typeface="MigMix 1P" charset="-128"/>
                            <a:cs typeface="MigMix 1P" charset="-128"/>
                          </a:rPr>
                        </m:ctrlPr>
                      </m:sSubPr>
                      <m:e>
                        <m:r>
                          <a:rPr kumimoji="1" lang="en-US" altLang="ja-JP" sz="2000" b="0" i="1" smtClean="0">
                            <a:latin typeface="Cambria Math" charset="0"/>
                            <a:ea typeface="MigMix 1P" charset="-128"/>
                            <a:cs typeface="MigMix 1P" charset="-128"/>
                          </a:rPr>
                          <m:t>𝑃</m:t>
                        </m:r>
                      </m:e>
                      <m:sub>
                        <m:r>
                          <a:rPr kumimoji="1" lang="en-US" altLang="ja-JP" sz="2000" b="0" i="1" smtClean="0">
                            <a:latin typeface="Cambria Math" charset="0"/>
                            <a:ea typeface="MigMix 1P" charset="-128"/>
                            <a:cs typeface="MigMix 1P" charset="-128"/>
                          </a:rPr>
                          <m:t>2</m:t>
                        </m:r>
                      </m:sub>
                    </m:sSub>
                  </m:oMath>
                </a14:m>
                <a:r>
                  <a:rPr kumimoji="1" lang="en-US" altLang="ja-JP" sz="2000" dirty="0">
                    <a:latin typeface="MigMix 1P" charset="-128"/>
                    <a:ea typeface="MigMix 1P" charset="-128"/>
                    <a:cs typeface="MigMix 1P" charset="-128"/>
                  </a:rPr>
                  <a:t> [Pa]</a:t>
                </a:r>
                <a:endParaRPr kumimoji="1" lang="ja-JP" altLang="en-US" sz="2000" dirty="0">
                  <a:latin typeface="MigMix 1P" charset="-128"/>
                  <a:ea typeface="MigMix 1P" charset="-128"/>
                  <a:cs typeface="MigMix 1P" charset="-128"/>
                </a:endParaRPr>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5830075" y="3594639"/>
                <a:ext cx="998356" cy="307777"/>
              </a:xfrm>
              <a:prstGeom prst="rect">
                <a:avLst/>
              </a:prstGeom>
              <a:blipFill rotWithShape="0">
                <a:blip r:embed="rId6"/>
                <a:stretch>
                  <a:fillRect l="-8537" t="-26000" r="-1829" b="-5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1569859" y="4844210"/>
                <a:ext cx="3281476" cy="307777"/>
              </a:xfrm>
              <a:prstGeom prst="rect">
                <a:avLst/>
              </a:prstGeom>
              <a:noFill/>
            </p:spPr>
            <p:txBody>
              <a:bodyPr wrap="none" lIns="0" tIns="0" rIns="0" bIns="0" rtlCol="0">
                <a:spAutoFit/>
              </a:bodyPr>
              <a:lstStyle/>
              <a:p>
                <a14:m>
                  <m:oMath xmlns:m="http://schemas.openxmlformats.org/officeDocument/2006/math">
                    <m:r>
                      <a:rPr kumimoji="1" lang="ja-JP" altLang="en-US" sz="2000" i="1" smtClean="0">
                        <a:latin typeface="Cambria Math" charset="0"/>
                        <a:ea typeface="Cambria Math" charset="0"/>
                        <a:cs typeface="Cambria Math" charset="0"/>
                      </a:rPr>
                      <m:t>𝜀</m:t>
                    </m:r>
                  </m:oMath>
                </a14:m>
                <a:r>
                  <a:rPr kumimoji="1" lang="en-US" altLang="ja-JP" sz="2000" dirty="0">
                    <a:latin typeface="MigMix 1P" charset="-128"/>
                    <a:ea typeface="MigMix 1P" charset="-128"/>
                    <a:cs typeface="MigMix 1P" charset="-128"/>
                  </a:rPr>
                  <a:t> [m]</a:t>
                </a:r>
                <a:r>
                  <a:rPr kumimoji="1" lang="en-US" altLang="ja-JP" sz="2000" dirty="0">
                    <a:solidFill>
                      <a:srgbClr val="0070C0"/>
                    </a:solidFill>
                    <a:latin typeface="MigMix 1P" charset="-128"/>
                    <a:ea typeface="MigMix 1P" charset="-128"/>
                    <a:cs typeface="MigMix 1P" charset="-128"/>
                  </a:rPr>
                  <a:t>: </a:t>
                </a:r>
                <a:r>
                  <a:rPr kumimoji="1" lang="ja-JP" altLang="en-US" sz="2000" dirty="0">
                    <a:solidFill>
                      <a:srgbClr val="0070C0"/>
                    </a:solidFill>
                    <a:latin typeface="MigMix 1P" charset="-128"/>
                    <a:ea typeface="MigMix 1P" charset="-128"/>
                    <a:cs typeface="MigMix 1P" charset="-128"/>
                  </a:rPr>
                  <a:t>表面粗さ</a:t>
                </a:r>
                <a:r>
                  <a:rPr kumimoji="1" lang="en-US" altLang="ja-JP" sz="2000" dirty="0">
                    <a:solidFill>
                      <a:srgbClr val="0070C0"/>
                    </a:solidFill>
                    <a:latin typeface="MigMix 1P" charset="-128"/>
                    <a:ea typeface="MigMix 1P" charset="-128"/>
                    <a:cs typeface="MigMix 1P" charset="-128"/>
                  </a:rPr>
                  <a:t>(roughness)</a:t>
                </a:r>
                <a:endParaRPr kumimoji="1" lang="ja-JP" altLang="en-US" sz="2000" dirty="0">
                  <a:solidFill>
                    <a:srgbClr val="0070C0"/>
                  </a:solidFill>
                  <a:latin typeface="MigMix 1P" charset="-128"/>
                  <a:ea typeface="MigMix 1P" charset="-128"/>
                  <a:cs typeface="MigMix 1P" charset="-128"/>
                </a:endParaRPr>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1569859" y="4844210"/>
                <a:ext cx="3281476" cy="307777"/>
              </a:xfrm>
              <a:prstGeom prst="rect">
                <a:avLst/>
              </a:prstGeom>
              <a:blipFill rotWithShape="0">
                <a:blip r:embed="rId7"/>
                <a:stretch>
                  <a:fillRect l="-2045" t="-26000" r="-4089" b="-50000"/>
                </a:stretch>
              </a:blipFill>
            </p:spPr>
            <p:txBody>
              <a:bodyPr/>
              <a:lstStyle/>
              <a:p>
                <a:r>
                  <a:rPr lang="ja-JP" altLang="en-US">
                    <a:noFill/>
                  </a:rPr>
                  <a:t> </a:t>
                </a:r>
              </a:p>
            </p:txBody>
          </p:sp>
        </mc:Fallback>
      </mc:AlternateContent>
      <p:cxnSp>
        <p:nvCxnSpPr>
          <p:cNvPr id="20" name="直線矢印コネクタ 19"/>
          <p:cNvCxnSpPr>
            <a:stCxn id="19" idx="0"/>
          </p:cNvCxnSpPr>
          <p:nvPr/>
        </p:nvCxnSpPr>
        <p:spPr>
          <a:xfrm flipV="1">
            <a:off x="3210597" y="4312470"/>
            <a:ext cx="383771" cy="531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テキスト ボックス 20"/>
              <p:cNvSpPr txBox="1"/>
              <p:nvPr/>
            </p:nvSpPr>
            <p:spPr>
              <a:xfrm>
                <a:off x="1382748" y="3152778"/>
                <a:ext cx="2449645" cy="276999"/>
              </a:xfrm>
              <a:prstGeom prst="rect">
                <a:avLst/>
              </a:prstGeom>
              <a:noFill/>
            </p:spPr>
            <p:txBody>
              <a:bodyPr wrap="none" lIns="0" tIns="0" rIns="0" bIns="0" rtlCol="0">
                <a:spAutoFit/>
              </a:bodyPr>
              <a:lstStyle/>
              <a:p>
                <a14:m>
                  <m:oMath xmlns:m="http://schemas.openxmlformats.org/officeDocument/2006/math">
                    <m:r>
                      <m:rPr>
                        <m:sty m:val="p"/>
                      </m:rPr>
                      <a:rPr kumimoji="1" lang="en-US" altLang="ja-JP" b="0" i="0" smtClean="0">
                        <a:latin typeface="Cambria Math" charset="0"/>
                        <a:ea typeface="MigMix 1P" charset="-128"/>
                        <a:cs typeface="MigMix 1P" charset="-128"/>
                      </a:rPr>
                      <m:t>Δ</m:t>
                    </m:r>
                    <m:r>
                      <a:rPr kumimoji="1" lang="en-US" altLang="ja-JP" b="0" i="1" smtClean="0">
                        <a:latin typeface="Cambria Math" charset="0"/>
                        <a:ea typeface="MigMix 1P" charset="-128"/>
                        <a:cs typeface="MigMix 1P" charset="-128"/>
                      </a:rPr>
                      <m:t>𝑃</m:t>
                    </m:r>
                    <m:r>
                      <a:rPr kumimoji="1" lang="en-US" altLang="ja-JP" b="0" i="1" smtClean="0">
                        <a:latin typeface="Cambria Math" charset="0"/>
                        <a:ea typeface="MigMix 1P" charset="-128"/>
                        <a:cs typeface="MigMix 1P" charset="-128"/>
                      </a:rPr>
                      <m:t>=</m:t>
                    </m:r>
                    <m:sSub>
                      <m:sSubPr>
                        <m:ctrlPr>
                          <a:rPr kumimoji="1" lang="en-US" altLang="ja-JP" b="0" i="1" smtClean="0">
                            <a:latin typeface="Cambria Math" panose="02040503050406030204" pitchFamily="18" charset="0"/>
                            <a:ea typeface="MigMix 1P" charset="-128"/>
                            <a:cs typeface="MigMix 1P" charset="-128"/>
                          </a:rPr>
                        </m:ctrlPr>
                      </m:sSubPr>
                      <m:e>
                        <m:r>
                          <a:rPr kumimoji="1" lang="en-US" altLang="ja-JP" b="0" i="1" smtClean="0">
                            <a:latin typeface="Cambria Math" charset="0"/>
                            <a:ea typeface="MigMix 1P" charset="-128"/>
                            <a:cs typeface="MigMix 1P" charset="-128"/>
                          </a:rPr>
                          <m:t>𝑃</m:t>
                        </m:r>
                      </m:e>
                      <m:sub>
                        <m:r>
                          <a:rPr kumimoji="1" lang="en-US" altLang="ja-JP" b="0" i="1" smtClean="0">
                            <a:latin typeface="Cambria Math" charset="0"/>
                            <a:ea typeface="MigMix 1P" charset="-128"/>
                            <a:cs typeface="MigMix 1P" charset="-128"/>
                          </a:rPr>
                          <m:t>1</m:t>
                        </m:r>
                      </m:sub>
                    </m:sSub>
                    <m:r>
                      <a:rPr kumimoji="1" lang="en-US" altLang="ja-JP" b="0" i="1" smtClean="0">
                        <a:latin typeface="Cambria Math" charset="0"/>
                        <a:ea typeface="MigMix 1P" charset="-128"/>
                        <a:cs typeface="MigMix 1P" charset="-128"/>
                      </a:rPr>
                      <m:t>−</m:t>
                    </m:r>
                    <m:sSub>
                      <m:sSubPr>
                        <m:ctrlPr>
                          <a:rPr kumimoji="1" lang="en-US" altLang="ja-JP" b="0" i="1" smtClean="0">
                            <a:latin typeface="Cambria Math" panose="02040503050406030204" pitchFamily="18" charset="0"/>
                            <a:ea typeface="MigMix 1P" charset="-128"/>
                            <a:cs typeface="MigMix 1P" charset="-128"/>
                          </a:rPr>
                        </m:ctrlPr>
                      </m:sSubPr>
                      <m:e>
                        <m:r>
                          <a:rPr kumimoji="1" lang="en-US" altLang="ja-JP" b="0" i="1" smtClean="0">
                            <a:latin typeface="Cambria Math" charset="0"/>
                            <a:ea typeface="MigMix 1P" charset="-128"/>
                            <a:cs typeface="MigMix 1P" charset="-128"/>
                          </a:rPr>
                          <m:t>𝑃</m:t>
                        </m:r>
                      </m:e>
                      <m:sub>
                        <m:r>
                          <a:rPr kumimoji="1" lang="en-US" altLang="ja-JP" b="0" i="1" smtClean="0">
                            <a:latin typeface="Cambria Math" charset="0"/>
                            <a:ea typeface="MigMix 1P" charset="-128"/>
                            <a:cs typeface="MigMix 1P" charset="-128"/>
                          </a:rPr>
                          <m:t>2</m:t>
                        </m:r>
                      </m:sub>
                    </m:sSub>
                  </m:oMath>
                </a14:m>
                <a:r>
                  <a:rPr kumimoji="1" lang="en-US" altLang="ja-JP" dirty="0">
                    <a:latin typeface="MigMix 1P" charset="-128"/>
                    <a:ea typeface="MigMix 1P" charset="-128"/>
                    <a:cs typeface="MigMix 1P" charset="-128"/>
                  </a:rPr>
                  <a:t> </a:t>
                </a:r>
                <a:r>
                  <a:rPr kumimoji="1" lang="en-US" altLang="ja-JP" dirty="0">
                    <a:solidFill>
                      <a:srgbClr val="0070C0"/>
                    </a:solidFill>
                    <a:latin typeface="MigMix 1P" charset="-128"/>
                    <a:ea typeface="MigMix 1P" charset="-128"/>
                    <a:cs typeface="MigMix 1P" charset="-128"/>
                  </a:rPr>
                  <a:t>: </a:t>
                </a:r>
                <a:r>
                  <a:rPr kumimoji="1" lang="ja-JP" altLang="en-US" dirty="0">
                    <a:solidFill>
                      <a:srgbClr val="0070C0"/>
                    </a:solidFill>
                    <a:latin typeface="MigMix 1P" charset="-128"/>
                    <a:ea typeface="MigMix 1P" charset="-128"/>
                    <a:cs typeface="MigMix 1P" charset="-128"/>
                  </a:rPr>
                  <a:t>圧力損失</a:t>
                </a:r>
              </a:p>
            </p:txBody>
          </p:sp>
        </mc:Choice>
        <mc:Fallback xmlns="">
          <p:sp>
            <p:nvSpPr>
              <p:cNvPr id="21" name="テキスト ボックス 20"/>
              <p:cNvSpPr txBox="1">
                <a:spLocks noRot="1" noChangeAspect="1" noMove="1" noResize="1" noEditPoints="1" noAdjustHandles="1" noChangeArrowheads="1" noChangeShapeType="1" noTextEdit="1"/>
              </p:cNvSpPr>
              <p:nvPr/>
            </p:nvSpPr>
            <p:spPr>
              <a:xfrm>
                <a:off x="1382748" y="3152778"/>
                <a:ext cx="2449645" cy="276999"/>
              </a:xfrm>
              <a:prstGeom prst="rect">
                <a:avLst/>
              </a:prstGeom>
              <a:blipFill rotWithShape="0">
                <a:blip r:embed="rId8"/>
                <a:stretch>
                  <a:fillRect l="-3483" t="-28261" r="-5224" b="-5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p:cNvSpPr txBox="1"/>
              <p:nvPr/>
            </p:nvSpPr>
            <p:spPr>
              <a:xfrm>
                <a:off x="3655561" y="2134922"/>
                <a:ext cx="1671548" cy="276999"/>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charset="0"/>
                        <a:ea typeface="MigMix 1P" charset="-128"/>
                        <a:cs typeface="MigMix 1P" charset="-128"/>
                      </a:rPr>
                      <m:t>𝜌</m:t>
                    </m:r>
                  </m:oMath>
                </a14:m>
                <a:r>
                  <a:rPr kumimoji="1" lang="en-US" altLang="ja-JP" dirty="0">
                    <a:latin typeface="MigMix 1P" charset="-128"/>
                    <a:ea typeface="MigMix 1P" charset="-128"/>
                    <a:cs typeface="MigMix 1P" charset="-128"/>
                  </a:rPr>
                  <a:t>[kg/m3]</a:t>
                </a:r>
                <a:r>
                  <a:rPr kumimoji="1" lang="en-US" altLang="ja-JP" dirty="0">
                    <a:solidFill>
                      <a:srgbClr val="0070C0"/>
                    </a:solidFill>
                    <a:latin typeface="MigMix 1P" charset="-128"/>
                    <a:ea typeface="MigMix 1P" charset="-128"/>
                    <a:cs typeface="MigMix 1P" charset="-128"/>
                  </a:rPr>
                  <a:t>: </a:t>
                </a:r>
                <a:r>
                  <a:rPr kumimoji="1" lang="ja-JP" altLang="en-US" dirty="0">
                    <a:solidFill>
                      <a:srgbClr val="0070C0"/>
                    </a:solidFill>
                    <a:latin typeface="MigMix 1P" charset="-128"/>
                    <a:ea typeface="MigMix 1P" charset="-128"/>
                    <a:cs typeface="MigMix 1P" charset="-128"/>
                  </a:rPr>
                  <a:t>密度</a:t>
                </a:r>
              </a:p>
            </p:txBody>
          </p:sp>
        </mc:Choice>
        <mc:Fallback xmlns="">
          <p:sp>
            <p:nvSpPr>
              <p:cNvPr id="22" name="テキスト ボックス 21"/>
              <p:cNvSpPr txBox="1">
                <a:spLocks noRot="1" noChangeAspect="1" noMove="1" noResize="1" noEditPoints="1" noAdjustHandles="1" noChangeArrowheads="1" noChangeShapeType="1" noTextEdit="1"/>
              </p:cNvSpPr>
              <p:nvPr/>
            </p:nvSpPr>
            <p:spPr>
              <a:xfrm>
                <a:off x="3655561" y="2134922"/>
                <a:ext cx="1671548" cy="276999"/>
              </a:xfrm>
              <a:prstGeom prst="rect">
                <a:avLst/>
              </a:prstGeom>
              <a:blipFill rotWithShape="0">
                <a:blip r:embed="rId9"/>
                <a:stretch>
                  <a:fillRect l="-5109" t="-28261" r="-8029" b="-5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p:cNvSpPr txBox="1"/>
              <p:nvPr/>
            </p:nvSpPr>
            <p:spPr>
              <a:xfrm>
                <a:off x="3671495" y="2530250"/>
                <a:ext cx="1639680" cy="276999"/>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charset="0"/>
                        <a:ea typeface="MigMix 1P" charset="-128"/>
                        <a:cs typeface="MigMix 1P" charset="-128"/>
                      </a:rPr>
                      <m:t>𝜇</m:t>
                    </m:r>
                  </m:oMath>
                </a14:m>
                <a:r>
                  <a:rPr kumimoji="1" lang="en-US" altLang="ja-JP" dirty="0">
                    <a:latin typeface="MigMix 1P" charset="-128"/>
                    <a:ea typeface="MigMix 1P" charset="-128"/>
                    <a:cs typeface="MigMix 1P" charset="-128"/>
                  </a:rPr>
                  <a:t>[</a:t>
                </a:r>
                <a:r>
                  <a:rPr kumimoji="1" lang="en-US" altLang="ja-JP" dirty="0" err="1">
                    <a:latin typeface="MigMix 1P" charset="-128"/>
                    <a:ea typeface="MigMix 1P" charset="-128"/>
                    <a:cs typeface="MigMix 1P" charset="-128"/>
                  </a:rPr>
                  <a:t>Pa.s</a:t>
                </a:r>
                <a:r>
                  <a:rPr kumimoji="1" lang="en-US" altLang="ja-JP" dirty="0">
                    <a:latin typeface="MigMix 1P" charset="-128"/>
                    <a:ea typeface="MigMix 1P" charset="-128"/>
                    <a:cs typeface="MigMix 1P" charset="-128"/>
                  </a:rPr>
                  <a:t>]</a:t>
                </a:r>
                <a:r>
                  <a:rPr kumimoji="1" lang="en-US" altLang="ja-JP" dirty="0">
                    <a:solidFill>
                      <a:srgbClr val="0070C0"/>
                    </a:solidFill>
                    <a:latin typeface="MigMix 1P" charset="-128"/>
                    <a:ea typeface="MigMix 1P" charset="-128"/>
                    <a:cs typeface="MigMix 1P" charset="-128"/>
                  </a:rPr>
                  <a:t>: </a:t>
                </a:r>
                <a:r>
                  <a:rPr kumimoji="1" lang="ja-JP" altLang="en-US" dirty="0">
                    <a:solidFill>
                      <a:srgbClr val="0070C0"/>
                    </a:solidFill>
                    <a:latin typeface="MigMix 1P" charset="-128"/>
                    <a:ea typeface="MigMix 1P" charset="-128"/>
                    <a:cs typeface="MigMix 1P" charset="-128"/>
                  </a:rPr>
                  <a:t>粘性率</a:t>
                </a:r>
              </a:p>
            </p:txBody>
          </p:sp>
        </mc:Choice>
        <mc:Fallback xmlns="">
          <p:sp>
            <p:nvSpPr>
              <p:cNvPr id="25" name="テキスト ボックス 24"/>
              <p:cNvSpPr txBox="1">
                <a:spLocks noRot="1" noChangeAspect="1" noMove="1" noResize="1" noEditPoints="1" noAdjustHandles="1" noChangeArrowheads="1" noChangeShapeType="1" noTextEdit="1"/>
              </p:cNvSpPr>
              <p:nvPr/>
            </p:nvSpPr>
            <p:spPr>
              <a:xfrm>
                <a:off x="3671495" y="2530250"/>
                <a:ext cx="1639680" cy="276999"/>
              </a:xfrm>
              <a:prstGeom prst="rect">
                <a:avLst/>
              </a:prstGeom>
              <a:blipFill rotWithShape="0">
                <a:blip r:embed="rId10"/>
                <a:stretch>
                  <a:fillRect l="-4833" t="-28261" r="-8550" b="-50000"/>
                </a:stretch>
              </a:blipFill>
            </p:spPr>
            <p:txBody>
              <a:bodyPr/>
              <a:lstStyle/>
              <a:p>
                <a:r>
                  <a:rPr lang="ja-JP" altLang="en-US">
                    <a:noFill/>
                  </a:rPr>
                  <a:t> </a:t>
                </a:r>
              </a:p>
            </p:txBody>
          </p:sp>
        </mc:Fallback>
      </mc:AlternateContent>
      <p:sp>
        <p:nvSpPr>
          <p:cNvPr id="28" name="テキスト ボックス 27"/>
          <p:cNvSpPr txBox="1"/>
          <p:nvPr/>
        </p:nvSpPr>
        <p:spPr>
          <a:xfrm>
            <a:off x="628650" y="859127"/>
            <a:ext cx="3686383" cy="707886"/>
          </a:xfrm>
          <a:prstGeom prst="rect">
            <a:avLst/>
          </a:prstGeom>
          <a:noFill/>
        </p:spPr>
        <p:txBody>
          <a:bodyPr wrap="square" rtlCol="0">
            <a:spAutoFit/>
          </a:bodyPr>
          <a:lstStyle/>
          <a:p>
            <a:r>
              <a:rPr kumimoji="1" lang="ja-JP" altLang="en-US" sz="2000" b="1" dirty="0">
                <a:solidFill>
                  <a:srgbClr val="0070C0"/>
                </a:solidFill>
                <a:latin typeface="MigMix 1P" charset="-128"/>
                <a:ea typeface="MigMix 1P" charset="-128"/>
                <a:cs typeface="MigMix 1P" charset="-128"/>
              </a:rPr>
              <a:t>ダルシー・ワイズバッハ</a:t>
            </a:r>
            <a:r>
              <a:rPr lang="ja-JP" altLang="en-US" sz="2000" b="1" dirty="0">
                <a:solidFill>
                  <a:srgbClr val="0070C0"/>
                </a:solidFill>
                <a:latin typeface="MigMix 1P" charset="-128"/>
                <a:ea typeface="MigMix 1P" charset="-128"/>
                <a:cs typeface="MigMix 1P" charset="-128"/>
              </a:rPr>
              <a:t>の式</a:t>
            </a:r>
            <a:r>
              <a:rPr lang="en-US" altLang="ja-JP" sz="2000" b="1" dirty="0">
                <a:solidFill>
                  <a:srgbClr val="0070C0"/>
                </a:solidFill>
                <a:latin typeface="MigMix 1P" charset="-128"/>
                <a:ea typeface="MigMix 1P" charset="-128"/>
                <a:cs typeface="MigMix 1P" charset="-128"/>
              </a:rPr>
              <a:t> </a:t>
            </a:r>
          </a:p>
          <a:p>
            <a:r>
              <a:rPr kumimoji="1" lang="en-US" altLang="ja-JP" sz="2000" b="1" dirty="0">
                <a:solidFill>
                  <a:srgbClr val="0070C0"/>
                </a:solidFill>
                <a:latin typeface="MigMix 1P" charset="-128"/>
                <a:ea typeface="MigMix 1P" charset="-128"/>
                <a:cs typeface="MigMix 1P" charset="-128"/>
              </a:rPr>
              <a:t>(Darcy-</a:t>
            </a:r>
            <a:r>
              <a:rPr kumimoji="1" lang="en-US" altLang="ja-JP" sz="2000" b="1" dirty="0" err="1">
                <a:solidFill>
                  <a:srgbClr val="0070C0"/>
                </a:solidFill>
                <a:latin typeface="MigMix 1P" charset="-128"/>
                <a:ea typeface="MigMix 1P" charset="-128"/>
                <a:cs typeface="MigMix 1P" charset="-128"/>
              </a:rPr>
              <a:t>Weisbach</a:t>
            </a:r>
            <a:r>
              <a:rPr kumimoji="1" lang="en-US" altLang="ja-JP" sz="2000" b="1" dirty="0">
                <a:solidFill>
                  <a:srgbClr val="0070C0"/>
                </a:solidFill>
                <a:latin typeface="MigMix 1P" charset="-128"/>
                <a:ea typeface="MigMix 1P" charset="-128"/>
                <a:cs typeface="MigMix 1P" charset="-128"/>
              </a:rPr>
              <a:t> Equation)</a:t>
            </a:r>
            <a:endParaRPr kumimoji="1" lang="ja-JP" altLang="en-US" sz="2000" b="1" dirty="0">
              <a:solidFill>
                <a:srgbClr val="0070C0"/>
              </a:solidFill>
              <a:latin typeface="MigMix 1P" charset="-128"/>
              <a:ea typeface="MigMix 1P" charset="-128"/>
              <a:cs typeface="MigMix 1P" charset="-128"/>
            </a:endParaRPr>
          </a:p>
        </p:txBody>
      </p:sp>
      <mc:AlternateContent xmlns:mc="http://schemas.openxmlformats.org/markup-compatibility/2006" xmlns:a14="http://schemas.microsoft.com/office/drawing/2010/main">
        <mc:Choice Requires="a14">
          <p:sp>
            <p:nvSpPr>
              <p:cNvPr id="29" name="テキスト ボックス 28"/>
              <p:cNvSpPr txBox="1"/>
              <p:nvPr/>
            </p:nvSpPr>
            <p:spPr>
              <a:xfrm>
                <a:off x="1382748" y="1633550"/>
                <a:ext cx="1539268"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000" b="0" i="0" smtClean="0">
                          <a:latin typeface="Cambria Math" charset="0"/>
                        </a:rPr>
                        <m:t>Δ</m:t>
                      </m:r>
                      <m:r>
                        <a:rPr kumimoji="1" lang="en-US" altLang="ja-JP" sz="2000" b="0" i="1" smtClean="0">
                          <a:latin typeface="Cambria Math" charset="0"/>
                        </a:rPr>
                        <m:t>𝑃</m:t>
                      </m:r>
                      <m:r>
                        <a:rPr kumimoji="1" lang="en-US" altLang="ja-JP" sz="2000" b="0" i="1" smtClean="0">
                          <a:latin typeface="Cambria Math" charset="0"/>
                        </a:rPr>
                        <m:t>=</m:t>
                      </m:r>
                      <m:r>
                        <a:rPr kumimoji="1" lang="en-US" altLang="ja-JP" sz="2000" b="0" i="1" smtClean="0">
                          <a:latin typeface="Cambria Math" charset="0"/>
                        </a:rPr>
                        <m:t>𝜆</m:t>
                      </m:r>
                      <m:f>
                        <m:fPr>
                          <m:ctrlPr>
                            <a:rPr kumimoji="1" lang="en-US" altLang="ja-JP" sz="2000" b="0" i="1" smtClean="0">
                              <a:latin typeface="Cambria Math" panose="02040503050406030204" pitchFamily="18" charset="0"/>
                            </a:rPr>
                          </m:ctrlPr>
                        </m:fPr>
                        <m:num>
                          <m:r>
                            <a:rPr kumimoji="1" lang="en-US" altLang="ja-JP" sz="2000" b="0" i="1" smtClean="0">
                              <a:latin typeface="Cambria Math" charset="0"/>
                            </a:rPr>
                            <m:t>𝐿</m:t>
                          </m:r>
                        </m:num>
                        <m:den>
                          <m:r>
                            <a:rPr kumimoji="1" lang="en-US" altLang="ja-JP" sz="2000" b="0" i="1" smtClean="0">
                              <a:latin typeface="Cambria Math" charset="0"/>
                            </a:rPr>
                            <m:t>𝐷</m:t>
                          </m:r>
                        </m:den>
                      </m:f>
                      <m:f>
                        <m:fPr>
                          <m:ctrlPr>
                            <a:rPr kumimoji="1" lang="en-US" altLang="ja-JP" sz="2000" b="0" i="1" smtClean="0">
                              <a:latin typeface="Cambria Math" panose="02040503050406030204" pitchFamily="18" charset="0"/>
                            </a:rPr>
                          </m:ctrlPr>
                        </m:fPr>
                        <m:num>
                          <m:r>
                            <a:rPr kumimoji="1" lang="en-US" altLang="ja-JP" sz="2000" b="0" i="1" smtClean="0">
                              <a:latin typeface="Cambria Math" charset="0"/>
                            </a:rPr>
                            <m:t>𝜌</m:t>
                          </m:r>
                          <m:sSup>
                            <m:sSupPr>
                              <m:ctrlPr>
                                <a:rPr kumimoji="1" lang="en-US" altLang="ja-JP" sz="2000" b="0" i="1" smtClean="0">
                                  <a:latin typeface="Cambria Math" panose="02040503050406030204" pitchFamily="18" charset="0"/>
                                </a:rPr>
                              </m:ctrlPr>
                            </m:sSupPr>
                            <m:e>
                              <m:r>
                                <a:rPr kumimoji="1" lang="en-US" altLang="ja-JP" sz="2000" b="0" i="1" smtClean="0">
                                  <a:latin typeface="Cambria Math" charset="0"/>
                                </a:rPr>
                                <m:t>𝑢</m:t>
                              </m:r>
                            </m:e>
                            <m:sup>
                              <m:r>
                                <a:rPr kumimoji="1" lang="en-US" altLang="ja-JP" sz="2000" b="0" i="1" smtClean="0">
                                  <a:latin typeface="Cambria Math" charset="0"/>
                                </a:rPr>
                                <m:t>2</m:t>
                              </m:r>
                            </m:sup>
                          </m:sSup>
                        </m:num>
                        <m:den>
                          <m:r>
                            <a:rPr kumimoji="1" lang="en-US" altLang="ja-JP" sz="2000" b="0" i="1" smtClean="0">
                              <a:latin typeface="Cambria Math" charset="0"/>
                            </a:rPr>
                            <m:t>2</m:t>
                          </m:r>
                        </m:den>
                      </m:f>
                    </m:oMath>
                  </m:oMathPara>
                </a14:m>
                <a:endParaRPr kumimoji="1" lang="ja-JP" altLang="en-US" sz="2000" dirty="0"/>
              </a:p>
            </p:txBody>
          </p:sp>
        </mc:Choice>
        <mc:Fallback xmlns="">
          <p:sp>
            <p:nvSpPr>
              <p:cNvPr id="29" name="テキスト ボックス 28"/>
              <p:cNvSpPr txBox="1">
                <a:spLocks noRot="1" noChangeAspect="1" noMove="1" noResize="1" noEditPoints="1" noAdjustHandles="1" noChangeArrowheads="1" noChangeShapeType="1" noTextEdit="1"/>
              </p:cNvSpPr>
              <p:nvPr/>
            </p:nvSpPr>
            <p:spPr>
              <a:xfrm>
                <a:off x="1382748" y="1633550"/>
                <a:ext cx="1539268" cy="615553"/>
              </a:xfrm>
              <a:prstGeom prst="rect">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p:cNvSpPr txBox="1"/>
              <p:nvPr/>
            </p:nvSpPr>
            <p:spPr>
              <a:xfrm>
                <a:off x="3558227" y="1668254"/>
                <a:ext cx="4955773" cy="400110"/>
              </a:xfrm>
              <a:prstGeom prst="rect">
                <a:avLst/>
              </a:prstGeom>
              <a:noFill/>
            </p:spPr>
            <p:txBody>
              <a:bodyPr wrap="square" rtlCol="0">
                <a:spAutoFit/>
              </a:bodyPr>
              <a:lstStyle/>
              <a:p>
                <a14:m>
                  <m:oMath xmlns:m="http://schemas.openxmlformats.org/officeDocument/2006/math">
                    <m:r>
                      <a:rPr kumimoji="1" lang="en-US" altLang="ja-JP" sz="2000" b="0" i="1" smtClean="0">
                        <a:latin typeface="Cambria Math" charset="0"/>
                        <a:ea typeface="MigMix 1P" charset="-128"/>
                        <a:cs typeface="MigMix 1P" charset="-128"/>
                      </a:rPr>
                      <m:t>𝜆</m:t>
                    </m:r>
                  </m:oMath>
                </a14:m>
                <a:r>
                  <a:rPr kumimoji="1" lang="en-US" altLang="ja-JP" sz="2000" dirty="0">
                    <a:latin typeface="MigMix 1P" charset="-128"/>
                    <a:ea typeface="MigMix 1P" charset="-128"/>
                    <a:cs typeface="MigMix 1P" charset="-128"/>
                  </a:rPr>
                  <a:t> :</a:t>
                </a:r>
                <a:r>
                  <a:rPr lang="ja-JP" altLang="en-US" sz="2000" dirty="0">
                    <a:latin typeface="MigMix 1P" charset="-128"/>
                    <a:ea typeface="MigMix 1P" charset="-128"/>
                    <a:cs typeface="MigMix 1P" charset="-128"/>
                  </a:rPr>
                  <a:t>管摩擦係数</a:t>
                </a:r>
                <a:r>
                  <a:rPr lang="en-US" altLang="ja-JP" sz="2000" dirty="0">
                    <a:latin typeface="MigMix 1P" charset="-128"/>
                    <a:ea typeface="MigMix 1P" charset="-128"/>
                    <a:cs typeface="MigMix 1P" charset="-128"/>
                  </a:rPr>
                  <a:t>(Darcy’s friction factor)</a:t>
                </a:r>
                <a:endParaRPr kumimoji="1" lang="ja-JP" altLang="en-US" sz="2000" dirty="0">
                  <a:latin typeface="MigMix 1P" charset="-128"/>
                  <a:ea typeface="MigMix 1P" charset="-128"/>
                  <a:cs typeface="MigMix 1P" charset="-128"/>
                </a:endParaRPr>
              </a:p>
            </p:txBody>
          </p:sp>
        </mc:Choice>
        <mc:Fallback xmlns="">
          <p:sp>
            <p:nvSpPr>
              <p:cNvPr id="43" name="テキスト ボックス 42"/>
              <p:cNvSpPr txBox="1">
                <a:spLocks noRot="1" noChangeAspect="1" noMove="1" noResize="1" noEditPoints="1" noAdjustHandles="1" noChangeArrowheads="1" noChangeShapeType="1" noTextEdit="1"/>
              </p:cNvSpPr>
              <p:nvPr/>
            </p:nvSpPr>
            <p:spPr>
              <a:xfrm>
                <a:off x="3558227" y="1668254"/>
                <a:ext cx="4955773" cy="400110"/>
              </a:xfrm>
              <a:prstGeom prst="rect">
                <a:avLst/>
              </a:prstGeom>
              <a:blipFill rotWithShape="0">
                <a:blip r:embed="rId12"/>
                <a:stretch>
                  <a:fillRect l="-123" t="-9231" b="-2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p:cNvSpPr txBox="1"/>
              <p:nvPr/>
            </p:nvSpPr>
            <p:spPr>
              <a:xfrm>
                <a:off x="3900564" y="5208468"/>
                <a:ext cx="1181542" cy="6244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charset="0"/>
                          <a:ea typeface="MigMix 1P" charset="-128"/>
                          <a:cs typeface="MigMix 1P" charset="-128"/>
                        </a:rPr>
                        <m:t>𝑅𝑒</m:t>
                      </m:r>
                      <m:r>
                        <a:rPr kumimoji="1" lang="en-US" altLang="ja-JP" sz="2000" b="0" i="1" smtClean="0">
                          <a:latin typeface="Cambria Math" charset="0"/>
                          <a:ea typeface="MigMix 1P" charset="-128"/>
                          <a:cs typeface="MigMix 1P" charset="-128"/>
                        </a:rPr>
                        <m:t>=</m:t>
                      </m:r>
                      <m:f>
                        <m:fPr>
                          <m:ctrlPr>
                            <a:rPr kumimoji="1" lang="en-US" altLang="ja-JP" sz="2000" b="0" i="1" smtClean="0">
                              <a:latin typeface="Cambria Math" panose="02040503050406030204" pitchFamily="18" charset="0"/>
                              <a:ea typeface="MigMix 1P" charset="-128"/>
                              <a:cs typeface="MigMix 1P" charset="-128"/>
                            </a:rPr>
                          </m:ctrlPr>
                        </m:fPr>
                        <m:num>
                          <m:r>
                            <a:rPr kumimoji="1" lang="en-US" altLang="ja-JP" sz="2000" b="0" i="1" smtClean="0">
                              <a:latin typeface="Cambria Math" charset="0"/>
                              <a:ea typeface="MigMix 1P" charset="-128"/>
                              <a:cs typeface="MigMix 1P" charset="-128"/>
                            </a:rPr>
                            <m:t>𝜌</m:t>
                          </m:r>
                          <m:r>
                            <a:rPr kumimoji="1" lang="en-US" altLang="ja-JP" sz="2000" b="0" i="1" smtClean="0">
                              <a:latin typeface="Cambria Math" charset="0"/>
                              <a:ea typeface="MigMix 1P" charset="-128"/>
                              <a:cs typeface="MigMix 1P" charset="-128"/>
                            </a:rPr>
                            <m:t>𝑢𝐷</m:t>
                          </m:r>
                        </m:num>
                        <m:den>
                          <m:r>
                            <a:rPr kumimoji="1" lang="en-US" altLang="ja-JP" sz="2000" b="0" i="1" smtClean="0">
                              <a:latin typeface="Cambria Math" charset="0"/>
                              <a:ea typeface="MigMix 1P" charset="-128"/>
                              <a:cs typeface="MigMix 1P" charset="-128"/>
                            </a:rPr>
                            <m:t>𝜇</m:t>
                          </m:r>
                        </m:den>
                      </m:f>
                    </m:oMath>
                  </m:oMathPara>
                </a14:m>
                <a:endParaRPr kumimoji="1" lang="ja-JP" altLang="en-US" sz="2000" dirty="0">
                  <a:latin typeface="MigMix 1P" charset="-128"/>
                  <a:ea typeface="MigMix 1P" charset="-128"/>
                  <a:cs typeface="MigMix 1P" charset="-128"/>
                </a:endParaRPr>
              </a:p>
            </p:txBody>
          </p:sp>
        </mc:Choice>
        <mc:Fallback xmlns="">
          <p:sp>
            <p:nvSpPr>
              <p:cNvPr id="45" name="テキスト ボックス 44"/>
              <p:cNvSpPr txBox="1">
                <a:spLocks noRot="1" noChangeAspect="1" noMove="1" noResize="1" noEditPoints="1" noAdjustHandles="1" noChangeArrowheads="1" noChangeShapeType="1" noTextEdit="1"/>
              </p:cNvSpPr>
              <p:nvPr/>
            </p:nvSpPr>
            <p:spPr>
              <a:xfrm>
                <a:off x="3900564" y="5208468"/>
                <a:ext cx="1181542" cy="624402"/>
              </a:xfrm>
              <a:prstGeom prst="rect">
                <a:avLst/>
              </a:prstGeom>
              <a:blipFill rotWithShape="0">
                <a:blip r:embed="rId13"/>
                <a:stretch>
                  <a:fillRect/>
                </a:stretch>
              </a:blipFill>
            </p:spPr>
            <p:txBody>
              <a:bodyPr/>
              <a:lstStyle/>
              <a:p>
                <a:r>
                  <a:rPr lang="ja-JP" altLang="en-US">
                    <a:noFill/>
                  </a:rPr>
                  <a:t> </a:t>
                </a:r>
              </a:p>
            </p:txBody>
          </p:sp>
        </mc:Fallback>
      </mc:AlternateContent>
      <p:sp>
        <p:nvSpPr>
          <p:cNvPr id="46" name="テキスト ボックス 45"/>
          <p:cNvSpPr txBox="1"/>
          <p:nvPr/>
        </p:nvSpPr>
        <p:spPr>
          <a:xfrm>
            <a:off x="5027932" y="5320614"/>
            <a:ext cx="1986804" cy="400110"/>
          </a:xfrm>
          <a:prstGeom prst="rect">
            <a:avLst/>
          </a:prstGeom>
          <a:noFill/>
        </p:spPr>
        <p:txBody>
          <a:bodyPr wrap="square" rtlCol="0">
            <a:spAutoFit/>
          </a:bodyPr>
          <a:lstStyle/>
          <a:p>
            <a:r>
              <a:rPr kumimoji="1" lang="en-US" altLang="ja-JP" sz="2000" dirty="0">
                <a:solidFill>
                  <a:srgbClr val="0070C0"/>
                </a:solidFill>
                <a:latin typeface="MigMix 1P" charset="-128"/>
                <a:ea typeface="MigMix 1P" charset="-128"/>
                <a:cs typeface="MigMix 1P" charset="-128"/>
              </a:rPr>
              <a:t>:</a:t>
            </a:r>
            <a:r>
              <a:rPr kumimoji="1" lang="ja-JP" altLang="en-US" sz="2000" dirty="0">
                <a:solidFill>
                  <a:srgbClr val="0070C0"/>
                </a:solidFill>
                <a:latin typeface="MigMix 1P" charset="-128"/>
                <a:ea typeface="MigMix 1P" charset="-128"/>
                <a:cs typeface="MigMix 1P" charset="-128"/>
              </a:rPr>
              <a:t>レイノルズ数</a:t>
            </a:r>
          </a:p>
        </p:txBody>
      </p:sp>
      <mc:AlternateContent xmlns:mc="http://schemas.openxmlformats.org/markup-compatibility/2006" xmlns:a14="http://schemas.microsoft.com/office/drawing/2010/main">
        <mc:Choice Requires="a14">
          <p:sp>
            <p:nvSpPr>
              <p:cNvPr id="47" name="テキスト ボックス 46"/>
              <p:cNvSpPr txBox="1"/>
              <p:nvPr/>
            </p:nvSpPr>
            <p:spPr>
              <a:xfrm>
                <a:off x="1569859" y="5243982"/>
                <a:ext cx="746294" cy="5250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000" b="0" i="0" smtClean="0">
                          <a:latin typeface="Cambria Math" charset="0"/>
                          <a:ea typeface="MigMix 1P" charset="-128"/>
                          <a:cs typeface="MigMix 1P" charset="-128"/>
                        </a:rPr>
                        <m:t>Δ</m:t>
                      </m:r>
                      <m:r>
                        <a:rPr kumimoji="1" lang="en-US" altLang="ja-JP" sz="2000" b="0" i="1" smtClean="0">
                          <a:latin typeface="Cambria Math" charset="0"/>
                          <a:ea typeface="MigMix 1P" charset="-128"/>
                          <a:cs typeface="MigMix 1P" charset="-128"/>
                        </a:rPr>
                        <m:t>=</m:t>
                      </m:r>
                      <m:f>
                        <m:fPr>
                          <m:ctrlPr>
                            <a:rPr kumimoji="1" lang="en-US" altLang="ja-JP" sz="2000" b="0" i="1" smtClean="0">
                              <a:latin typeface="Cambria Math" panose="02040503050406030204" pitchFamily="18" charset="0"/>
                              <a:ea typeface="Cambria Math" charset="0"/>
                              <a:cs typeface="Cambria Math" charset="0"/>
                            </a:rPr>
                          </m:ctrlPr>
                        </m:fPr>
                        <m:num>
                          <m:r>
                            <a:rPr kumimoji="1" lang="en-US" altLang="ja-JP" sz="2000" b="0" i="1" smtClean="0">
                              <a:latin typeface="Cambria Math" charset="0"/>
                              <a:ea typeface="Cambria Math" charset="0"/>
                              <a:cs typeface="Cambria Math" charset="0"/>
                            </a:rPr>
                            <m:t>𝜀</m:t>
                          </m:r>
                        </m:num>
                        <m:den>
                          <m:r>
                            <a:rPr kumimoji="1" lang="en-US" altLang="ja-JP" sz="2000" b="0" i="1" smtClean="0">
                              <a:latin typeface="Cambria Math" charset="0"/>
                              <a:ea typeface="Cambria Math" charset="0"/>
                              <a:cs typeface="Cambria Math" charset="0"/>
                            </a:rPr>
                            <m:t>𝐷</m:t>
                          </m:r>
                        </m:den>
                      </m:f>
                    </m:oMath>
                  </m:oMathPara>
                </a14:m>
                <a:endParaRPr kumimoji="1" lang="ja-JP" altLang="en-US" sz="2000" dirty="0">
                  <a:latin typeface="MigMix 1P" charset="-128"/>
                  <a:ea typeface="MigMix 1P" charset="-128"/>
                  <a:cs typeface="MigMix 1P" charset="-128"/>
                </a:endParaRPr>
              </a:p>
            </p:txBody>
          </p:sp>
        </mc:Choice>
        <mc:Fallback xmlns="">
          <p:sp>
            <p:nvSpPr>
              <p:cNvPr id="47" name="テキスト ボックス 46"/>
              <p:cNvSpPr txBox="1">
                <a:spLocks noRot="1" noChangeAspect="1" noMove="1" noResize="1" noEditPoints="1" noAdjustHandles="1" noChangeArrowheads="1" noChangeShapeType="1" noTextEdit="1"/>
              </p:cNvSpPr>
              <p:nvPr/>
            </p:nvSpPr>
            <p:spPr>
              <a:xfrm>
                <a:off x="1569859" y="5243982"/>
                <a:ext cx="746294" cy="525080"/>
              </a:xfrm>
              <a:prstGeom prst="rect">
                <a:avLst/>
              </a:prstGeom>
              <a:blipFill rotWithShape="0">
                <a:blip r:embed="rId14"/>
                <a:stretch>
                  <a:fillRect/>
                </a:stretch>
              </a:blipFill>
            </p:spPr>
            <p:txBody>
              <a:bodyPr/>
              <a:lstStyle/>
              <a:p>
                <a:r>
                  <a:rPr lang="ja-JP" altLang="en-US">
                    <a:noFill/>
                  </a:rPr>
                  <a:t> </a:t>
                </a:r>
              </a:p>
            </p:txBody>
          </p:sp>
        </mc:Fallback>
      </mc:AlternateContent>
      <p:sp>
        <p:nvSpPr>
          <p:cNvPr id="48" name="テキスト ボックス 47"/>
          <p:cNvSpPr txBox="1"/>
          <p:nvPr/>
        </p:nvSpPr>
        <p:spPr>
          <a:xfrm>
            <a:off x="2285096" y="5320723"/>
            <a:ext cx="1414455" cy="400110"/>
          </a:xfrm>
          <a:prstGeom prst="rect">
            <a:avLst/>
          </a:prstGeom>
          <a:noFill/>
        </p:spPr>
        <p:txBody>
          <a:bodyPr wrap="square" rtlCol="0">
            <a:spAutoFit/>
          </a:bodyPr>
          <a:lstStyle/>
          <a:p>
            <a:r>
              <a:rPr kumimoji="1" lang="en-US" altLang="ja-JP" sz="2000" dirty="0">
                <a:solidFill>
                  <a:srgbClr val="0070C0"/>
                </a:solidFill>
                <a:latin typeface="MigMix 1P" charset="-128"/>
                <a:ea typeface="MigMix 1P" charset="-128"/>
                <a:cs typeface="MigMix 1P" charset="-128"/>
              </a:rPr>
              <a:t>:</a:t>
            </a:r>
            <a:r>
              <a:rPr kumimoji="1" lang="ja-JP" altLang="en-US" sz="2000" dirty="0">
                <a:solidFill>
                  <a:srgbClr val="0070C0"/>
                </a:solidFill>
                <a:latin typeface="MigMix 1P" charset="-128"/>
                <a:ea typeface="MigMix 1P" charset="-128"/>
                <a:cs typeface="MigMix 1P" charset="-128"/>
              </a:rPr>
              <a:t>相対粗さ</a:t>
            </a:r>
          </a:p>
        </p:txBody>
      </p:sp>
      <p:sp>
        <p:nvSpPr>
          <p:cNvPr id="23" name="フッター プレースホルダー 22"/>
          <p:cNvSpPr>
            <a:spLocks noGrp="1"/>
          </p:cNvSpPr>
          <p:nvPr>
            <p:ph type="ftr" sz="quarter" idx="11"/>
          </p:nvPr>
        </p:nvSpPr>
        <p:spPr/>
        <p:txBody>
          <a:bodyPr/>
          <a:lstStyle/>
          <a:p>
            <a:r>
              <a:rPr lang="ja-JP" altLang="en-US"/>
              <a:t>オープン</a:t>
            </a:r>
            <a:r>
              <a:rPr lang="en-US" altLang="ja-JP"/>
              <a:t>CAE</a:t>
            </a:r>
            <a:r>
              <a:rPr lang="ja-JP" altLang="en-US"/>
              <a:t>シンポジウム講習会</a:t>
            </a:r>
          </a:p>
        </p:txBody>
      </p:sp>
    </p:spTree>
    <p:extLst>
      <p:ext uri="{BB962C8B-B14F-4D97-AF65-F5344CB8AC3E}">
        <p14:creationId xmlns:p14="http://schemas.microsoft.com/office/powerpoint/2010/main" val="1122750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正方形/長方形 29"/>
          <p:cNvSpPr/>
          <p:nvPr/>
        </p:nvSpPr>
        <p:spPr>
          <a:xfrm>
            <a:off x="628650" y="4265861"/>
            <a:ext cx="7886700" cy="171556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653652" y="823595"/>
            <a:ext cx="7885350" cy="129151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 name="日付プレースホルダー 2"/>
          <p:cNvSpPr>
            <a:spLocks noGrp="1"/>
          </p:cNvSpPr>
          <p:nvPr>
            <p:ph type="dt" sz="half" idx="10"/>
          </p:nvPr>
        </p:nvSpPr>
        <p:spPr/>
        <p:txBody>
          <a:bodyPr/>
          <a:lstStyle/>
          <a:p>
            <a:r>
              <a:rPr lang="en-US" altLang="ja-JP"/>
              <a:t>2017/12/07</a:t>
            </a:r>
            <a:endParaRPr lang="ja-JP" altLang="en-US"/>
          </a:p>
        </p:txBody>
      </p:sp>
      <p:sp>
        <p:nvSpPr>
          <p:cNvPr id="4" name="スライド番号プレースホルダー 3"/>
          <p:cNvSpPr>
            <a:spLocks noGrp="1"/>
          </p:cNvSpPr>
          <p:nvPr>
            <p:ph type="sldNum" sz="quarter" idx="12"/>
          </p:nvPr>
        </p:nvSpPr>
        <p:spPr/>
        <p:txBody>
          <a:bodyPr/>
          <a:lstStyle/>
          <a:p>
            <a:fld id="{522546E2-FFC9-E74A-B833-4B01CD764E6B}" type="slidenum">
              <a:rPr lang="ja-JP" altLang="en-US" smtClean="0"/>
              <a:pPr/>
              <a:t>11</a:t>
            </a:fld>
            <a:endParaRPr lang="ja-JP" altLang="en-US"/>
          </a:p>
        </p:txBody>
      </p:sp>
      <mc:AlternateContent xmlns:mc="http://schemas.openxmlformats.org/markup-compatibility/2006" xmlns:a14="http://schemas.microsoft.com/office/drawing/2010/main">
        <mc:Choice Requires="a14">
          <p:sp>
            <p:nvSpPr>
              <p:cNvPr id="5" name="テキスト ボックス 4"/>
              <p:cNvSpPr txBox="1"/>
              <p:nvPr/>
            </p:nvSpPr>
            <p:spPr>
              <a:xfrm>
                <a:off x="628650" y="411217"/>
                <a:ext cx="4955773" cy="400110"/>
              </a:xfrm>
              <a:prstGeom prst="rect">
                <a:avLst/>
              </a:prstGeom>
              <a:noFill/>
            </p:spPr>
            <p:txBody>
              <a:bodyPr wrap="square" rtlCol="0">
                <a:spAutoFit/>
              </a:bodyPr>
              <a:lstStyle/>
              <a:p>
                <a14:m>
                  <m:oMath xmlns:m="http://schemas.openxmlformats.org/officeDocument/2006/math">
                    <m:r>
                      <a:rPr kumimoji="1" lang="en-US" altLang="ja-JP" sz="2000" b="0" i="1" smtClean="0">
                        <a:latin typeface="Cambria Math" charset="0"/>
                        <a:ea typeface="MigMix 1P" charset="-128"/>
                        <a:cs typeface="MigMix 1P" charset="-128"/>
                      </a:rPr>
                      <m:t>𝜆</m:t>
                    </m:r>
                  </m:oMath>
                </a14:m>
                <a:r>
                  <a:rPr kumimoji="1" lang="en-US" altLang="ja-JP" sz="2000" dirty="0">
                    <a:latin typeface="MigMix 1P" charset="-128"/>
                    <a:ea typeface="MigMix 1P" charset="-128"/>
                    <a:cs typeface="MigMix 1P" charset="-128"/>
                  </a:rPr>
                  <a:t> :</a:t>
                </a:r>
                <a:r>
                  <a:rPr lang="ja-JP" altLang="en-US" sz="2000" dirty="0">
                    <a:latin typeface="MigMix 1P" charset="-128"/>
                    <a:ea typeface="MigMix 1P" charset="-128"/>
                    <a:cs typeface="MigMix 1P" charset="-128"/>
                  </a:rPr>
                  <a:t>管摩擦係数</a:t>
                </a:r>
                <a:r>
                  <a:rPr lang="en-US" altLang="ja-JP" sz="2000" dirty="0">
                    <a:latin typeface="MigMix 1P" charset="-128"/>
                    <a:ea typeface="MigMix 1P" charset="-128"/>
                    <a:cs typeface="MigMix 1P" charset="-128"/>
                  </a:rPr>
                  <a:t>(Darcy’s friction factor)</a:t>
                </a:r>
                <a:endParaRPr kumimoji="1" lang="ja-JP" altLang="en-US" sz="2000" dirty="0">
                  <a:latin typeface="MigMix 1P" charset="-128"/>
                  <a:ea typeface="MigMix 1P" charset="-128"/>
                  <a:cs typeface="MigMix 1P" charset="-128"/>
                </a:endParaRPr>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628650" y="411217"/>
                <a:ext cx="4955773" cy="400110"/>
              </a:xfrm>
              <a:prstGeom prst="rect">
                <a:avLst/>
              </a:prstGeom>
              <a:blipFill rotWithShape="0">
                <a:blip r:embed="rId2"/>
                <a:stretch>
                  <a:fillRect t="-7576"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p:cNvSpPr txBox="1"/>
              <p:nvPr/>
            </p:nvSpPr>
            <p:spPr>
              <a:xfrm>
                <a:off x="707888" y="903584"/>
                <a:ext cx="1437944"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solidFill>
                            <a:srgbClr val="0070C0"/>
                          </a:solidFill>
                          <a:latin typeface="Cambria Math" charset="0"/>
                          <a:ea typeface="MigMix 1P" charset="-128"/>
                          <a:cs typeface="MigMix 1P" charset="-128"/>
                        </a:rPr>
                        <m:t>𝑅𝑒</m:t>
                      </m:r>
                      <m:r>
                        <a:rPr kumimoji="1" lang="en-US" altLang="ja-JP" sz="2000" b="0" i="1" smtClean="0">
                          <a:solidFill>
                            <a:srgbClr val="0070C0"/>
                          </a:solidFill>
                          <a:latin typeface="Cambria Math" charset="0"/>
                          <a:ea typeface="MigMix 1P" charset="-128"/>
                          <a:cs typeface="MigMix 1P" charset="-128"/>
                        </a:rPr>
                        <m:t>&lt;</m:t>
                      </m:r>
                      <m:r>
                        <a:rPr kumimoji="1" lang="en-US" altLang="ja-JP" sz="2000" b="0" i="1" smtClean="0">
                          <a:solidFill>
                            <a:srgbClr val="0070C0"/>
                          </a:solidFill>
                          <a:latin typeface="Cambria Math" charset="0"/>
                          <a:ea typeface="MigMix 1P" charset="-128"/>
                          <a:cs typeface="MigMix 1P" charset="-128"/>
                        </a:rPr>
                        <m:t>𝑅</m:t>
                      </m:r>
                      <m:sSub>
                        <m:sSubPr>
                          <m:ctrlPr>
                            <a:rPr kumimoji="1" lang="en-US" altLang="ja-JP" sz="2000" b="0" i="1" smtClean="0">
                              <a:solidFill>
                                <a:srgbClr val="0070C0"/>
                              </a:solidFill>
                              <a:latin typeface="Cambria Math" panose="02040503050406030204" pitchFamily="18" charset="0"/>
                              <a:ea typeface="MigMix 1P" charset="-128"/>
                              <a:cs typeface="MigMix 1P" charset="-128"/>
                            </a:rPr>
                          </m:ctrlPr>
                        </m:sSubPr>
                        <m:e>
                          <m:r>
                            <a:rPr kumimoji="1" lang="en-US" altLang="ja-JP" sz="2000" b="0" i="1" smtClean="0">
                              <a:solidFill>
                                <a:srgbClr val="0070C0"/>
                              </a:solidFill>
                              <a:latin typeface="Cambria Math" charset="0"/>
                              <a:ea typeface="MigMix 1P" charset="-128"/>
                              <a:cs typeface="MigMix 1P" charset="-128"/>
                            </a:rPr>
                            <m:t>𝑒</m:t>
                          </m:r>
                        </m:e>
                        <m:sub>
                          <m:r>
                            <a:rPr kumimoji="1" lang="en-US" altLang="ja-JP" sz="2000" b="0" i="1" smtClean="0">
                              <a:solidFill>
                                <a:srgbClr val="0070C0"/>
                              </a:solidFill>
                              <a:latin typeface="Cambria Math" charset="0"/>
                              <a:ea typeface="MigMix 1P" charset="-128"/>
                              <a:cs typeface="MigMix 1P" charset="-128"/>
                            </a:rPr>
                            <m:t>1</m:t>
                          </m:r>
                        </m:sub>
                      </m:sSub>
                    </m:oMath>
                  </m:oMathPara>
                </a14:m>
                <a:endParaRPr kumimoji="1" lang="ja-JP" altLang="en-US" sz="2000" dirty="0">
                  <a:solidFill>
                    <a:srgbClr val="0070C0"/>
                  </a:solidFill>
                  <a:latin typeface="MigMix 1P" charset="-128"/>
                  <a:ea typeface="MigMix 1P" charset="-128"/>
                  <a:cs typeface="MigMix 1P" charset="-128"/>
                </a:endParaRPr>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707888" y="903584"/>
                <a:ext cx="1437944" cy="307777"/>
              </a:xfrm>
              <a:prstGeom prst="rect">
                <a:avLst/>
              </a:prstGeom>
              <a:blipFill rotWithShape="0">
                <a:blip r:embed="rId3"/>
                <a:stretch>
                  <a:fillRect b="-137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p:cNvSpPr txBox="1"/>
              <p:nvPr/>
            </p:nvSpPr>
            <p:spPr>
              <a:xfrm>
                <a:off x="839337" y="1363303"/>
                <a:ext cx="966828" cy="57823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charset="0"/>
                          <a:ea typeface="MigMix 1P" charset="-128"/>
                          <a:cs typeface="MigMix 1P" charset="-128"/>
                        </a:rPr>
                        <m:t>𝜆</m:t>
                      </m:r>
                      <m:r>
                        <a:rPr kumimoji="1" lang="en-US" altLang="ja-JP" sz="2000" b="0" i="1" smtClean="0">
                          <a:latin typeface="Cambria Math" charset="0"/>
                          <a:ea typeface="MigMix 1P" charset="-128"/>
                          <a:cs typeface="MigMix 1P" charset="-128"/>
                        </a:rPr>
                        <m:t>=</m:t>
                      </m:r>
                      <m:f>
                        <m:fPr>
                          <m:ctrlPr>
                            <a:rPr kumimoji="1" lang="en-US" altLang="ja-JP" sz="2000" b="0" i="1" smtClean="0">
                              <a:latin typeface="Cambria Math" panose="02040503050406030204" pitchFamily="18" charset="0"/>
                              <a:ea typeface="MigMix 1P" charset="-128"/>
                              <a:cs typeface="MigMix 1P" charset="-128"/>
                            </a:rPr>
                          </m:ctrlPr>
                        </m:fPr>
                        <m:num>
                          <m:r>
                            <a:rPr kumimoji="1" lang="en-US" altLang="ja-JP" sz="2000" b="0" i="1" smtClean="0">
                              <a:latin typeface="Cambria Math" charset="0"/>
                              <a:ea typeface="MigMix 1P" charset="-128"/>
                              <a:cs typeface="MigMix 1P" charset="-128"/>
                            </a:rPr>
                            <m:t>64</m:t>
                          </m:r>
                        </m:num>
                        <m:den>
                          <m:r>
                            <a:rPr kumimoji="1" lang="en-US" altLang="ja-JP" sz="2000" b="0" i="1" smtClean="0">
                              <a:latin typeface="Cambria Math" charset="0"/>
                              <a:ea typeface="MigMix 1P" charset="-128"/>
                              <a:cs typeface="MigMix 1P" charset="-128"/>
                            </a:rPr>
                            <m:t>𝑅𝑒</m:t>
                          </m:r>
                        </m:den>
                      </m:f>
                    </m:oMath>
                  </m:oMathPara>
                </a14:m>
                <a:endParaRPr kumimoji="1" lang="ja-JP" altLang="en-US" sz="2000" dirty="0">
                  <a:latin typeface="MigMix 1P" charset="-128"/>
                  <a:ea typeface="MigMix 1P" charset="-128"/>
                  <a:cs typeface="MigMix 1P" charset="-128"/>
                </a:endParaRPr>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839337" y="1363303"/>
                <a:ext cx="966828" cy="578235"/>
              </a:xfrm>
              <a:prstGeom prst="rect">
                <a:avLst/>
              </a:prstGeom>
              <a:blipFill rotWithShape="0">
                <a:blip r:embed="rId4"/>
                <a:stretch>
                  <a:fillRect/>
                </a:stretch>
              </a:blipFill>
            </p:spPr>
            <p:txBody>
              <a:bodyPr/>
              <a:lstStyle/>
              <a:p>
                <a:r>
                  <a:rPr lang="ja-JP" altLang="en-US">
                    <a:noFill/>
                  </a:rPr>
                  <a:t> </a:t>
                </a:r>
              </a:p>
            </p:txBody>
          </p:sp>
        </mc:Fallback>
      </mc:AlternateContent>
      <p:sp>
        <p:nvSpPr>
          <p:cNvPr id="8" name="テキスト ボックス 7"/>
          <p:cNvSpPr txBox="1"/>
          <p:nvPr/>
        </p:nvSpPr>
        <p:spPr>
          <a:xfrm>
            <a:off x="2136739" y="843613"/>
            <a:ext cx="1662967" cy="400110"/>
          </a:xfrm>
          <a:prstGeom prst="rect">
            <a:avLst/>
          </a:prstGeom>
          <a:noFill/>
        </p:spPr>
        <p:txBody>
          <a:bodyPr wrap="square" rtlCol="0">
            <a:spAutoFit/>
          </a:bodyPr>
          <a:lstStyle/>
          <a:p>
            <a:r>
              <a:rPr kumimoji="1" lang="ja-JP" altLang="en-US" sz="2000" dirty="0">
                <a:solidFill>
                  <a:srgbClr val="0070C0"/>
                </a:solidFill>
                <a:latin typeface="MigMix 1P" charset="-128"/>
                <a:ea typeface="MigMix 1P" charset="-128"/>
                <a:cs typeface="MigMix 1P" charset="-128"/>
              </a:rPr>
              <a:t>層流</a:t>
            </a:r>
          </a:p>
        </p:txBody>
      </p:sp>
      <mc:AlternateContent xmlns:mc="http://schemas.openxmlformats.org/markup-compatibility/2006" xmlns:a14="http://schemas.microsoft.com/office/drawing/2010/main">
        <mc:Choice Requires="a14">
          <p:sp>
            <p:nvSpPr>
              <p:cNvPr id="9" name="正方形/長方形 8"/>
              <p:cNvSpPr/>
              <p:nvPr/>
            </p:nvSpPr>
            <p:spPr>
              <a:xfrm>
                <a:off x="2005551" y="1298210"/>
                <a:ext cx="1656316" cy="75809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000" i="1">
                          <a:latin typeface="Cambria Math" charset="0"/>
                        </a:rPr>
                        <m:t>𝑢</m:t>
                      </m:r>
                      <m:r>
                        <a:rPr lang="en-US" altLang="ja-JP" sz="2000" i="1">
                          <a:latin typeface="Cambria Math" charset="0"/>
                        </a:rPr>
                        <m:t>=</m:t>
                      </m:r>
                      <m:f>
                        <m:fPr>
                          <m:ctrlPr>
                            <a:rPr lang="en-US" altLang="ja-JP" sz="2000" i="1">
                              <a:latin typeface="Cambria Math" panose="02040503050406030204" pitchFamily="18" charset="0"/>
                            </a:rPr>
                          </m:ctrlPr>
                        </m:fPr>
                        <m:num>
                          <m:r>
                            <a:rPr lang="en-US" altLang="ja-JP" sz="2000" i="1">
                              <a:latin typeface="Cambria Math" charset="0"/>
                            </a:rPr>
                            <m:t>𝛥</m:t>
                          </m:r>
                          <m:r>
                            <a:rPr lang="en-US" altLang="ja-JP" sz="2000" i="1">
                              <a:latin typeface="Cambria Math" charset="0"/>
                            </a:rPr>
                            <m:t>𝑃</m:t>
                          </m:r>
                        </m:num>
                        <m:den>
                          <m:r>
                            <a:rPr lang="en-US" altLang="ja-JP" sz="2000" i="1">
                              <a:latin typeface="Cambria Math" charset="0"/>
                            </a:rPr>
                            <m:t>𝐿</m:t>
                          </m:r>
                        </m:den>
                      </m:f>
                      <m:f>
                        <m:fPr>
                          <m:ctrlPr>
                            <a:rPr lang="en-US" altLang="ja-JP" sz="2000" i="1">
                              <a:latin typeface="Cambria Math" panose="02040503050406030204" pitchFamily="18" charset="0"/>
                            </a:rPr>
                          </m:ctrlPr>
                        </m:fPr>
                        <m:num>
                          <m:sSup>
                            <m:sSupPr>
                              <m:ctrlPr>
                                <a:rPr lang="en-US" altLang="ja-JP" sz="2000" i="1">
                                  <a:latin typeface="Cambria Math" panose="02040503050406030204" pitchFamily="18" charset="0"/>
                                </a:rPr>
                              </m:ctrlPr>
                            </m:sSupPr>
                            <m:e>
                              <m:r>
                                <a:rPr lang="en-US" altLang="ja-JP" sz="2000" i="1">
                                  <a:latin typeface="Cambria Math" charset="0"/>
                                </a:rPr>
                                <m:t>𝑟</m:t>
                              </m:r>
                            </m:e>
                            <m:sup>
                              <m:r>
                                <a:rPr lang="en-US" altLang="ja-JP" sz="2000" i="1">
                                  <a:latin typeface="Cambria Math" charset="0"/>
                                </a:rPr>
                                <m:t>2</m:t>
                              </m:r>
                            </m:sup>
                          </m:sSup>
                        </m:num>
                        <m:den>
                          <m:r>
                            <a:rPr lang="en-US" altLang="ja-JP" sz="2000" i="1">
                              <a:latin typeface="Cambria Math" charset="0"/>
                            </a:rPr>
                            <m:t>8</m:t>
                          </m:r>
                          <m:r>
                            <a:rPr lang="en-US" altLang="ja-JP" sz="2000" i="1">
                              <a:latin typeface="Cambria Math" charset="0"/>
                            </a:rPr>
                            <m:t>𝜇</m:t>
                          </m:r>
                        </m:den>
                      </m:f>
                    </m:oMath>
                  </m:oMathPara>
                </a14:m>
                <a:endParaRPr lang="ja-JP" altLang="en-US" sz="2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2005551" y="1298210"/>
                <a:ext cx="1656316" cy="758093"/>
              </a:xfrm>
              <a:prstGeom prst="rect">
                <a:avLst/>
              </a:prstGeom>
              <a:blipFill rotWithShape="0">
                <a:blip r:embed="rId5"/>
                <a:stretch>
                  <a:fillRect/>
                </a:stretch>
              </a:blipFill>
            </p:spPr>
            <p:txBody>
              <a:bodyPr/>
              <a:lstStyle/>
              <a:p>
                <a:r>
                  <a:rPr lang="ja-JP" altLang="en-US">
                    <a:noFill/>
                  </a:rPr>
                  <a:t> </a:t>
                </a:r>
              </a:p>
            </p:txBody>
          </p:sp>
        </mc:Fallback>
      </mc:AlternateContent>
      <p:sp>
        <p:nvSpPr>
          <p:cNvPr id="10" name="テキスト ボックス 9"/>
          <p:cNvSpPr txBox="1"/>
          <p:nvPr/>
        </p:nvSpPr>
        <p:spPr>
          <a:xfrm>
            <a:off x="5311210" y="823595"/>
            <a:ext cx="3359941" cy="707886"/>
          </a:xfrm>
          <a:prstGeom prst="rect">
            <a:avLst/>
          </a:prstGeom>
          <a:noFill/>
        </p:spPr>
        <p:txBody>
          <a:bodyPr wrap="square" rtlCol="0">
            <a:spAutoFit/>
          </a:bodyPr>
          <a:lstStyle/>
          <a:p>
            <a:r>
              <a:rPr lang="ja-JP" altLang="en-US" sz="2000" dirty="0">
                <a:solidFill>
                  <a:srgbClr val="0070C0"/>
                </a:solidFill>
                <a:latin typeface="MigMix 1P" charset="-128"/>
                <a:ea typeface="MigMix 1P" charset="-128"/>
                <a:cs typeface="MigMix 1P" charset="-128"/>
              </a:rPr>
              <a:t>ハーゲン・ポアズイユ流</a:t>
            </a:r>
            <a:endParaRPr lang="en-US" altLang="ja-JP" sz="2000" dirty="0">
              <a:solidFill>
                <a:srgbClr val="0070C0"/>
              </a:solidFill>
              <a:latin typeface="MigMix 1P" charset="-128"/>
              <a:ea typeface="MigMix 1P" charset="-128"/>
              <a:cs typeface="MigMix 1P" charset="-128"/>
            </a:endParaRPr>
          </a:p>
          <a:p>
            <a:r>
              <a:rPr lang="en-US" altLang="ja-JP" sz="2000" dirty="0">
                <a:solidFill>
                  <a:srgbClr val="0070C0"/>
                </a:solidFill>
                <a:latin typeface="MigMix 1P" charset="-128"/>
                <a:ea typeface="MigMix 1P" charset="-128"/>
                <a:cs typeface="MigMix 1P" charset="-128"/>
              </a:rPr>
              <a:t>(Hagen-</a:t>
            </a:r>
            <a:r>
              <a:rPr lang="en-US" altLang="ja-JP" sz="2000" dirty="0" err="1">
                <a:solidFill>
                  <a:srgbClr val="0070C0"/>
                </a:solidFill>
                <a:latin typeface="MigMix 1P" charset="-128"/>
                <a:ea typeface="MigMix 1P" charset="-128"/>
                <a:cs typeface="MigMix 1P" charset="-128"/>
              </a:rPr>
              <a:t>Poiseuille</a:t>
            </a:r>
            <a:r>
              <a:rPr lang="en-US" altLang="ja-JP" sz="2000" dirty="0">
                <a:solidFill>
                  <a:srgbClr val="0070C0"/>
                </a:solidFill>
                <a:latin typeface="MigMix 1P" charset="-128"/>
                <a:ea typeface="MigMix 1P" charset="-128"/>
                <a:cs typeface="MigMix 1P" charset="-128"/>
              </a:rPr>
              <a:t> flow)</a:t>
            </a:r>
            <a:endParaRPr kumimoji="1" lang="ja-JP" altLang="en-US" sz="2000" dirty="0">
              <a:solidFill>
                <a:srgbClr val="0070C0"/>
              </a:solidFill>
              <a:latin typeface="MigMix 1P" charset="-128"/>
              <a:ea typeface="MigMix 1P" charset="-128"/>
              <a:cs typeface="MigMix 1P" charset="-128"/>
            </a:endParaRPr>
          </a:p>
        </p:txBody>
      </p:sp>
      <p:sp>
        <p:nvSpPr>
          <p:cNvPr id="11" name="正方形/長方形 10"/>
          <p:cNvSpPr/>
          <p:nvPr/>
        </p:nvSpPr>
        <p:spPr>
          <a:xfrm>
            <a:off x="653652" y="2370989"/>
            <a:ext cx="7885350" cy="1701244"/>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テキスト ボックス 11"/>
              <p:cNvSpPr txBox="1"/>
              <p:nvPr/>
            </p:nvSpPr>
            <p:spPr>
              <a:xfrm>
                <a:off x="839337" y="3215755"/>
                <a:ext cx="6395277" cy="642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000" b="0" i="1" smtClean="0">
                              <a:latin typeface="Cambria Math" panose="02040503050406030204" pitchFamily="18" charset="0"/>
                            </a:rPr>
                          </m:ctrlPr>
                        </m:fPr>
                        <m:num>
                          <m:r>
                            <a:rPr kumimoji="1" lang="en-US" altLang="ja-JP" sz="2000" b="0" i="1" smtClean="0">
                              <a:latin typeface="Cambria Math" charset="0"/>
                            </a:rPr>
                            <m:t>1</m:t>
                          </m:r>
                        </m:num>
                        <m:den>
                          <m:rad>
                            <m:radPr>
                              <m:degHide m:val="on"/>
                              <m:ctrlPr>
                                <a:rPr kumimoji="1" lang="en-US" altLang="ja-JP" sz="2000" b="0" i="1" smtClean="0">
                                  <a:latin typeface="Cambria Math" panose="02040503050406030204" pitchFamily="18" charset="0"/>
                                </a:rPr>
                              </m:ctrlPr>
                            </m:radPr>
                            <m:deg/>
                            <m:e>
                              <m:r>
                                <a:rPr kumimoji="1" lang="en-US" altLang="ja-JP" sz="2000" b="0" i="1" smtClean="0">
                                  <a:latin typeface="Cambria Math" charset="0"/>
                                </a:rPr>
                                <m:t>𝜆</m:t>
                              </m:r>
                            </m:e>
                          </m:rad>
                        </m:den>
                      </m:f>
                      <m:r>
                        <a:rPr kumimoji="1" lang="en-US" altLang="ja-JP" sz="2000" b="0" i="1" smtClean="0">
                          <a:latin typeface="Cambria Math" charset="0"/>
                        </a:rPr>
                        <m:t>=</m:t>
                      </m:r>
                      <m:r>
                        <a:rPr lang="en-US" altLang="ja-JP" sz="2000" i="1">
                          <a:latin typeface="Cambria Math" charset="0"/>
                        </a:rPr>
                        <m:t>−2</m:t>
                      </m:r>
                      <m:func>
                        <m:funcPr>
                          <m:ctrlPr>
                            <a:rPr lang="en-US" altLang="ja-JP" sz="2000" i="1">
                              <a:latin typeface="Cambria Math" panose="02040503050406030204" pitchFamily="18" charset="0"/>
                            </a:rPr>
                          </m:ctrlPr>
                        </m:funcPr>
                        <m:fName>
                          <m:sSub>
                            <m:sSubPr>
                              <m:ctrlPr>
                                <a:rPr lang="en-US" altLang="ja-JP" sz="2000" i="1">
                                  <a:latin typeface="Cambria Math" panose="02040503050406030204" pitchFamily="18" charset="0"/>
                                </a:rPr>
                              </m:ctrlPr>
                            </m:sSubPr>
                            <m:e>
                              <m:r>
                                <m:rPr>
                                  <m:sty m:val="p"/>
                                </m:rPr>
                                <a:rPr lang="en-US" altLang="ja-JP" sz="2000">
                                  <a:latin typeface="Cambria Math" charset="0"/>
                                </a:rPr>
                                <m:t>log</m:t>
                              </m:r>
                            </m:e>
                            <m:sub>
                              <m:r>
                                <a:rPr lang="en-US" altLang="ja-JP" sz="2000" i="1">
                                  <a:latin typeface="Cambria Math" charset="0"/>
                                </a:rPr>
                                <m:t>10</m:t>
                              </m:r>
                            </m:sub>
                          </m:sSub>
                        </m:fName>
                        <m:e>
                          <m:d>
                            <m:dPr>
                              <m:ctrlPr>
                                <a:rPr lang="en-US" altLang="ja-JP" sz="2000" i="1">
                                  <a:latin typeface="Cambria Math" panose="02040503050406030204" pitchFamily="18" charset="0"/>
                                </a:rPr>
                              </m:ctrlPr>
                            </m:dPr>
                            <m:e>
                              <m:f>
                                <m:fPr>
                                  <m:ctrlPr>
                                    <a:rPr lang="en-US" altLang="ja-JP" sz="2000" i="1">
                                      <a:latin typeface="Cambria Math" panose="02040503050406030204" pitchFamily="18" charset="0"/>
                                    </a:rPr>
                                  </m:ctrlPr>
                                </m:fPr>
                                <m:num>
                                  <m:r>
                                    <a:rPr lang="en-US" altLang="ja-JP" sz="2000" i="1">
                                      <a:latin typeface="Cambria Math" charset="0"/>
                                    </a:rPr>
                                    <m:t>2.51</m:t>
                                  </m:r>
                                </m:num>
                                <m:den>
                                  <m:r>
                                    <a:rPr lang="en-US" altLang="ja-JP" sz="2000" i="1">
                                      <a:latin typeface="Cambria Math" charset="0"/>
                                    </a:rPr>
                                    <m:t>𝑅𝑒</m:t>
                                  </m:r>
                                  <m:rad>
                                    <m:radPr>
                                      <m:degHide m:val="on"/>
                                      <m:ctrlPr>
                                        <a:rPr lang="en-US" altLang="ja-JP" sz="2000" i="1">
                                          <a:latin typeface="Cambria Math" panose="02040503050406030204" pitchFamily="18" charset="0"/>
                                        </a:rPr>
                                      </m:ctrlPr>
                                    </m:radPr>
                                    <m:deg/>
                                    <m:e>
                                      <m:r>
                                        <a:rPr lang="en-US" altLang="ja-JP" sz="2000" i="1">
                                          <a:latin typeface="Cambria Math" charset="0"/>
                                        </a:rPr>
                                        <m:t>𝜆</m:t>
                                      </m:r>
                                    </m:e>
                                  </m:rad>
                                </m:den>
                              </m:f>
                              <m:r>
                                <a:rPr lang="en-US" altLang="ja-JP" sz="2000" i="1">
                                  <a:latin typeface="Cambria Math" charset="0"/>
                                </a:rPr>
                                <m:t>+</m:t>
                              </m:r>
                              <m:f>
                                <m:fPr>
                                  <m:ctrlPr>
                                    <a:rPr lang="en-US" altLang="ja-JP" sz="2000" b="0" i="1" smtClean="0">
                                      <a:latin typeface="Cambria Math" panose="02040503050406030204" pitchFamily="18" charset="0"/>
                                    </a:rPr>
                                  </m:ctrlPr>
                                </m:fPr>
                                <m:num>
                                  <m:r>
                                    <a:rPr lang="en-US" altLang="ja-JP" sz="2000" b="0" i="1" smtClean="0">
                                      <a:latin typeface="Cambria Math" charset="0"/>
                                      <a:ea typeface="Cambria Math" charset="0"/>
                                      <a:cs typeface="Cambria Math" charset="0"/>
                                    </a:rPr>
                                    <m:t>𝜀</m:t>
                                  </m:r>
                                  <m:r>
                                    <a:rPr lang="en-US" altLang="ja-JP" sz="2000" b="0" i="1" smtClean="0">
                                      <a:latin typeface="Cambria Math" charset="0"/>
                                      <a:ea typeface="Cambria Math" charset="0"/>
                                      <a:cs typeface="Cambria Math" charset="0"/>
                                    </a:rPr>
                                    <m:t>/</m:t>
                                  </m:r>
                                  <m:r>
                                    <a:rPr lang="en-US" altLang="ja-JP" sz="2000" b="0" i="1" smtClean="0">
                                      <a:latin typeface="Cambria Math" charset="0"/>
                                      <a:ea typeface="Cambria Math" charset="0"/>
                                      <a:cs typeface="Cambria Math" charset="0"/>
                                    </a:rPr>
                                    <m:t>𝐷</m:t>
                                  </m:r>
                                </m:num>
                                <m:den>
                                  <m:r>
                                    <a:rPr lang="en-US" altLang="ja-JP" sz="2000" b="0" i="0" smtClean="0">
                                      <a:latin typeface="Cambria Math" charset="0"/>
                                    </a:rPr>
                                    <m:t>3.7</m:t>
                                  </m:r>
                                </m:den>
                              </m:f>
                            </m:e>
                          </m:d>
                        </m:e>
                      </m:func>
                      <m:r>
                        <a:rPr lang="en-US" altLang="ja-JP" sz="2000" b="0" i="1" smtClean="0">
                          <a:latin typeface="Cambria Math" charset="0"/>
                        </a:rPr>
                        <m:t>=</m:t>
                      </m:r>
                      <m:r>
                        <a:rPr kumimoji="1" lang="en-US" altLang="ja-JP" sz="2000" b="0" i="1" smtClean="0">
                          <a:latin typeface="Cambria Math" charset="0"/>
                        </a:rPr>
                        <m:t>−2</m:t>
                      </m:r>
                      <m:func>
                        <m:funcPr>
                          <m:ctrlPr>
                            <a:rPr kumimoji="1" lang="en-US" altLang="ja-JP" sz="2000" b="0" i="1" smtClean="0">
                              <a:latin typeface="Cambria Math" panose="02040503050406030204" pitchFamily="18" charset="0"/>
                            </a:rPr>
                          </m:ctrlPr>
                        </m:funcPr>
                        <m:fName>
                          <m:sSub>
                            <m:sSubPr>
                              <m:ctrlPr>
                                <a:rPr kumimoji="1" lang="en-US" altLang="ja-JP" sz="2000" b="0" i="1" smtClean="0">
                                  <a:latin typeface="Cambria Math" panose="02040503050406030204" pitchFamily="18" charset="0"/>
                                </a:rPr>
                              </m:ctrlPr>
                            </m:sSubPr>
                            <m:e>
                              <m:r>
                                <m:rPr>
                                  <m:sty m:val="p"/>
                                </m:rPr>
                                <a:rPr kumimoji="1" lang="en-US" altLang="ja-JP" sz="2000" b="0" i="0" smtClean="0">
                                  <a:latin typeface="Cambria Math" charset="0"/>
                                </a:rPr>
                                <m:t>log</m:t>
                              </m:r>
                            </m:e>
                            <m:sub>
                              <m:r>
                                <a:rPr kumimoji="1" lang="en-US" altLang="ja-JP" sz="2000" b="0" i="1" smtClean="0">
                                  <a:latin typeface="Cambria Math" charset="0"/>
                                </a:rPr>
                                <m:t>10</m:t>
                              </m:r>
                            </m:sub>
                          </m:sSub>
                        </m:fName>
                        <m:e>
                          <m:d>
                            <m:dPr>
                              <m:ctrlPr>
                                <a:rPr kumimoji="1" lang="en-US" altLang="ja-JP" sz="2000" b="0" i="1" smtClean="0">
                                  <a:latin typeface="Cambria Math" panose="02040503050406030204" pitchFamily="18" charset="0"/>
                                </a:rPr>
                              </m:ctrlPr>
                            </m:dPr>
                            <m:e>
                              <m:f>
                                <m:fPr>
                                  <m:ctrlPr>
                                    <a:rPr kumimoji="1" lang="en-US" altLang="ja-JP" sz="2000" b="0" i="1" smtClean="0">
                                      <a:latin typeface="Cambria Math" panose="02040503050406030204" pitchFamily="18" charset="0"/>
                                    </a:rPr>
                                  </m:ctrlPr>
                                </m:fPr>
                                <m:num>
                                  <m:r>
                                    <a:rPr kumimoji="1" lang="en-US" altLang="ja-JP" sz="2000" b="0" i="1" smtClean="0">
                                      <a:latin typeface="Cambria Math" charset="0"/>
                                    </a:rPr>
                                    <m:t>2.51</m:t>
                                  </m:r>
                                </m:num>
                                <m:den>
                                  <m:r>
                                    <a:rPr kumimoji="1" lang="en-US" altLang="ja-JP" sz="2000" b="0" i="1" smtClean="0">
                                      <a:latin typeface="Cambria Math" charset="0"/>
                                    </a:rPr>
                                    <m:t>𝑅𝑒</m:t>
                                  </m:r>
                                  <m:rad>
                                    <m:radPr>
                                      <m:degHide m:val="on"/>
                                      <m:ctrlPr>
                                        <a:rPr kumimoji="1" lang="en-US" altLang="ja-JP" sz="2000" b="0" i="1" smtClean="0">
                                          <a:latin typeface="Cambria Math" panose="02040503050406030204" pitchFamily="18" charset="0"/>
                                        </a:rPr>
                                      </m:ctrlPr>
                                    </m:radPr>
                                    <m:deg/>
                                    <m:e>
                                      <m:r>
                                        <a:rPr kumimoji="1" lang="en-US" altLang="ja-JP" sz="2000" b="0" i="1" smtClean="0">
                                          <a:latin typeface="Cambria Math" charset="0"/>
                                        </a:rPr>
                                        <m:t>𝜆</m:t>
                                      </m:r>
                                    </m:e>
                                  </m:rad>
                                </m:den>
                              </m:f>
                              <m:r>
                                <a:rPr kumimoji="1" lang="en-US" altLang="ja-JP" sz="2000" b="0" i="1" smtClean="0">
                                  <a:latin typeface="Cambria Math" charset="0"/>
                                </a:rPr>
                                <m:t>+0.27</m:t>
                              </m:r>
                              <m:r>
                                <m:rPr>
                                  <m:sty m:val="p"/>
                                </m:rPr>
                                <a:rPr kumimoji="1" lang="en-US" altLang="ja-JP" sz="2000" b="0" i="0" smtClean="0">
                                  <a:latin typeface="Cambria Math" charset="0"/>
                                </a:rPr>
                                <m:t>Δ</m:t>
                              </m:r>
                            </m:e>
                          </m:d>
                        </m:e>
                      </m:func>
                    </m:oMath>
                  </m:oMathPara>
                </a14:m>
                <a:endParaRPr kumimoji="1" lang="ja-JP" altLang="en-US" sz="2000"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839337" y="3215755"/>
                <a:ext cx="6395277" cy="642035"/>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p:cNvSpPr txBox="1"/>
              <p:nvPr/>
            </p:nvSpPr>
            <p:spPr>
              <a:xfrm>
                <a:off x="839337" y="2446889"/>
                <a:ext cx="111415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solidFill>
                            <a:srgbClr val="0070C0"/>
                          </a:solidFill>
                          <a:latin typeface="Cambria Math" charset="0"/>
                          <a:ea typeface="MigMix 1P" charset="-128"/>
                          <a:cs typeface="MigMix 1P" charset="-128"/>
                        </a:rPr>
                        <m:t>𝑅𝑒</m:t>
                      </m:r>
                      <m:r>
                        <a:rPr kumimoji="1" lang="en-US" altLang="ja-JP" sz="2000" b="0" i="1" smtClean="0">
                          <a:solidFill>
                            <a:srgbClr val="0070C0"/>
                          </a:solidFill>
                          <a:latin typeface="Cambria Math" charset="0"/>
                          <a:ea typeface="MigMix 1P" charset="-128"/>
                          <a:cs typeface="MigMix 1P" charset="-128"/>
                        </a:rPr>
                        <m:t>&gt;</m:t>
                      </m:r>
                      <m:r>
                        <a:rPr kumimoji="1" lang="en-US" altLang="ja-JP" sz="2000" b="0" i="1" smtClean="0">
                          <a:solidFill>
                            <a:srgbClr val="0070C0"/>
                          </a:solidFill>
                          <a:latin typeface="Cambria Math" charset="0"/>
                          <a:ea typeface="MigMix 1P" charset="-128"/>
                          <a:cs typeface="MigMix 1P" charset="-128"/>
                        </a:rPr>
                        <m:t>𝑅</m:t>
                      </m:r>
                      <m:sSub>
                        <m:sSubPr>
                          <m:ctrlPr>
                            <a:rPr kumimoji="1" lang="en-US" altLang="ja-JP" sz="2000" b="0" i="1" smtClean="0">
                              <a:solidFill>
                                <a:srgbClr val="0070C0"/>
                              </a:solidFill>
                              <a:latin typeface="Cambria Math" panose="02040503050406030204" pitchFamily="18" charset="0"/>
                              <a:ea typeface="MigMix 1P" charset="-128"/>
                              <a:cs typeface="MigMix 1P" charset="-128"/>
                            </a:rPr>
                          </m:ctrlPr>
                        </m:sSubPr>
                        <m:e>
                          <m:r>
                            <a:rPr kumimoji="1" lang="en-US" altLang="ja-JP" sz="2000" b="0" i="1" smtClean="0">
                              <a:solidFill>
                                <a:srgbClr val="0070C0"/>
                              </a:solidFill>
                              <a:latin typeface="Cambria Math" charset="0"/>
                              <a:ea typeface="MigMix 1P" charset="-128"/>
                              <a:cs typeface="MigMix 1P" charset="-128"/>
                            </a:rPr>
                            <m:t>𝑒</m:t>
                          </m:r>
                        </m:e>
                        <m:sub>
                          <m:r>
                            <a:rPr kumimoji="1" lang="en-US" altLang="ja-JP" sz="2000" b="0" i="1" smtClean="0">
                              <a:solidFill>
                                <a:srgbClr val="0070C0"/>
                              </a:solidFill>
                              <a:latin typeface="Cambria Math" charset="0"/>
                              <a:ea typeface="MigMix 1P" charset="-128"/>
                              <a:cs typeface="MigMix 1P" charset="-128"/>
                            </a:rPr>
                            <m:t>2</m:t>
                          </m:r>
                        </m:sub>
                      </m:sSub>
                    </m:oMath>
                  </m:oMathPara>
                </a14:m>
                <a:endParaRPr kumimoji="1" lang="ja-JP" altLang="en-US" sz="2000" dirty="0">
                  <a:solidFill>
                    <a:srgbClr val="0070C0"/>
                  </a:solidFill>
                  <a:latin typeface="MigMix 1P" charset="-128"/>
                  <a:ea typeface="MigMix 1P" charset="-128"/>
                  <a:cs typeface="MigMix 1P" charset="-128"/>
                </a:endParaRPr>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839337" y="2446889"/>
                <a:ext cx="1114151" cy="307777"/>
              </a:xfrm>
              <a:prstGeom prst="rect">
                <a:avLst/>
              </a:prstGeom>
              <a:blipFill rotWithShape="0">
                <a:blip r:embed="rId7"/>
                <a:stretch>
                  <a:fillRect l="-4396" r="-1648" b="-15686"/>
                </a:stretch>
              </a:blipFill>
            </p:spPr>
            <p:txBody>
              <a:bodyPr/>
              <a:lstStyle/>
              <a:p>
                <a:r>
                  <a:rPr lang="ja-JP" altLang="en-US">
                    <a:noFill/>
                  </a:rPr>
                  <a:t> </a:t>
                </a:r>
              </a:p>
            </p:txBody>
          </p:sp>
        </mc:Fallback>
      </mc:AlternateContent>
      <p:sp>
        <p:nvSpPr>
          <p:cNvPr id="14" name="テキスト ボックス 13"/>
          <p:cNvSpPr txBox="1"/>
          <p:nvPr/>
        </p:nvSpPr>
        <p:spPr>
          <a:xfrm>
            <a:off x="2056889" y="2439417"/>
            <a:ext cx="1128911" cy="400110"/>
          </a:xfrm>
          <a:prstGeom prst="rect">
            <a:avLst/>
          </a:prstGeom>
          <a:noFill/>
        </p:spPr>
        <p:txBody>
          <a:bodyPr wrap="square" rtlCol="0">
            <a:spAutoFit/>
          </a:bodyPr>
          <a:lstStyle/>
          <a:p>
            <a:r>
              <a:rPr kumimoji="1" lang="ja-JP" altLang="en-US" sz="2000" dirty="0">
                <a:solidFill>
                  <a:srgbClr val="0070C0"/>
                </a:solidFill>
                <a:latin typeface="MigMix 1P" charset="-128"/>
                <a:ea typeface="MigMix 1P" charset="-128"/>
                <a:cs typeface="MigMix 1P" charset="-128"/>
              </a:rPr>
              <a:t>乱流</a:t>
            </a:r>
          </a:p>
        </p:txBody>
      </p:sp>
      <p:sp>
        <p:nvSpPr>
          <p:cNvPr id="15" name="テキスト ボックス 14"/>
          <p:cNvSpPr txBox="1"/>
          <p:nvPr/>
        </p:nvSpPr>
        <p:spPr>
          <a:xfrm>
            <a:off x="4615405" y="2439417"/>
            <a:ext cx="3923597" cy="707886"/>
          </a:xfrm>
          <a:prstGeom prst="rect">
            <a:avLst/>
          </a:prstGeom>
          <a:noFill/>
        </p:spPr>
        <p:txBody>
          <a:bodyPr wrap="square" rtlCol="0">
            <a:spAutoFit/>
          </a:bodyPr>
          <a:lstStyle/>
          <a:p>
            <a:r>
              <a:rPr lang="ja-JP" altLang="en-US" sz="2000" dirty="0">
                <a:solidFill>
                  <a:srgbClr val="0070C0"/>
                </a:solidFill>
                <a:latin typeface="MigMix 1P" charset="-128"/>
                <a:ea typeface="MigMix 1P" charset="-128"/>
                <a:cs typeface="MigMix 1P" charset="-128"/>
              </a:rPr>
              <a:t>コールブルック・ホワイトの式</a:t>
            </a:r>
            <a:endParaRPr kumimoji="1" lang="en-US" altLang="ja-JP" sz="2000" dirty="0">
              <a:solidFill>
                <a:srgbClr val="0070C0"/>
              </a:solidFill>
              <a:latin typeface="MigMix 1P" charset="-128"/>
              <a:ea typeface="MigMix 1P" charset="-128"/>
              <a:cs typeface="MigMix 1P" charset="-128"/>
            </a:endParaRPr>
          </a:p>
          <a:p>
            <a:r>
              <a:rPr kumimoji="1" lang="en-US" altLang="ja-JP" sz="2000" dirty="0">
                <a:solidFill>
                  <a:srgbClr val="0070C0"/>
                </a:solidFill>
                <a:latin typeface="MigMix 1P" charset="-128"/>
                <a:ea typeface="MigMix 1P" charset="-128"/>
                <a:cs typeface="MigMix 1P" charset="-128"/>
              </a:rPr>
              <a:t>(Colebrook-White Equation)</a:t>
            </a:r>
            <a:endParaRPr kumimoji="1" lang="ja-JP" altLang="en-US" sz="2000" dirty="0">
              <a:solidFill>
                <a:srgbClr val="0070C0"/>
              </a:solidFill>
              <a:latin typeface="MigMix 1P" charset="-128"/>
              <a:ea typeface="MigMix 1P" charset="-128"/>
              <a:cs typeface="MigMix 1P" charset="-128"/>
            </a:endParaRPr>
          </a:p>
        </p:txBody>
      </p:sp>
      <mc:AlternateContent xmlns:mc="http://schemas.openxmlformats.org/markup-compatibility/2006" xmlns:a14="http://schemas.microsoft.com/office/drawing/2010/main">
        <mc:Choice Requires="a14">
          <p:sp>
            <p:nvSpPr>
              <p:cNvPr id="21" name="テキスト ボックス 20"/>
              <p:cNvSpPr txBox="1"/>
              <p:nvPr/>
            </p:nvSpPr>
            <p:spPr>
              <a:xfrm>
                <a:off x="903299" y="4619216"/>
                <a:ext cx="5219378" cy="5318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charset="0"/>
                        </a:rPr>
                        <m:t>𝑅</m:t>
                      </m:r>
                      <m:sSub>
                        <m:sSubPr>
                          <m:ctrlPr>
                            <a:rPr kumimoji="1" lang="en-US" altLang="ja-JP" b="0" i="1" smtClean="0">
                              <a:latin typeface="Cambria Math" panose="02040503050406030204" pitchFamily="18" charset="0"/>
                            </a:rPr>
                          </m:ctrlPr>
                        </m:sSubPr>
                        <m:e>
                          <m:r>
                            <a:rPr kumimoji="1" lang="en-US" altLang="ja-JP" b="0" i="1" smtClean="0">
                              <a:latin typeface="Cambria Math" charset="0"/>
                            </a:rPr>
                            <m:t>𝑒</m:t>
                          </m:r>
                        </m:e>
                        <m:sub>
                          <m:r>
                            <a:rPr kumimoji="1" lang="en-US" altLang="ja-JP" b="0" i="1" smtClean="0">
                              <a:latin typeface="Cambria Math" charset="0"/>
                            </a:rPr>
                            <m:t>1</m:t>
                          </m:r>
                        </m:sub>
                      </m:sSub>
                      <m:r>
                        <a:rPr kumimoji="1" lang="en-US" altLang="ja-JP" b="0" i="1" smtClean="0">
                          <a:latin typeface="Cambria Math" charset="0"/>
                        </a:rPr>
                        <m:t>=745</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charset="0"/>
                            </a:rPr>
                            <m:t>exp</m:t>
                          </m:r>
                        </m:fName>
                        <m:e>
                          <m:d>
                            <m:dPr>
                              <m:ctrlPr>
                                <a:rPr kumimoji="1" lang="en-US" altLang="ja-JP" b="0" i="1" smtClean="0">
                                  <a:latin typeface="Cambria Math" panose="02040503050406030204" pitchFamily="18" charset="0"/>
                                </a:rPr>
                              </m:ctrlPr>
                            </m:dPr>
                            <m:e>
                              <m:r>
                                <a:rPr kumimoji="1" lang="en-US" altLang="ja-JP" b="0" i="1" smtClean="0">
                                  <a:latin typeface="Cambria Math" charset="0"/>
                                </a:rPr>
                                <m:t>𝑖𝑓</m:t>
                              </m:r>
                              <m:r>
                                <a:rPr kumimoji="1" lang="en-US" altLang="ja-JP" b="0" i="1" smtClean="0">
                                  <a:latin typeface="Cambria Math" charset="0"/>
                                </a:rPr>
                                <m:t> </m:t>
                              </m:r>
                              <m:r>
                                <m:rPr>
                                  <m:sty m:val="p"/>
                                </m:rPr>
                                <a:rPr kumimoji="1" lang="en-US" altLang="ja-JP" b="0" i="0" smtClean="0">
                                  <a:latin typeface="Cambria Math" charset="0"/>
                                </a:rPr>
                                <m:t>Δ</m:t>
                              </m:r>
                              <m:r>
                                <a:rPr kumimoji="1" lang="en-US" altLang="ja-JP" b="0" i="1" smtClean="0">
                                  <a:latin typeface="Cambria Math" charset="0"/>
                                </a:rPr>
                                <m:t>&lt;0.0065 </m:t>
                              </m:r>
                              <m:r>
                                <a:rPr kumimoji="1" lang="en-US" altLang="ja-JP" b="0" i="1" smtClean="0">
                                  <a:latin typeface="Cambria Math" charset="0"/>
                                </a:rPr>
                                <m:t>𝑡h𝑒𝑛</m:t>
                              </m:r>
                              <m:r>
                                <a:rPr kumimoji="1" lang="en-US" altLang="ja-JP" b="0" i="1" smtClean="0">
                                  <a:latin typeface="Cambria Math" charset="0"/>
                                </a:rPr>
                                <m:t> 1 </m:t>
                              </m:r>
                              <m:r>
                                <a:rPr kumimoji="1" lang="en-US" altLang="ja-JP" b="0" i="1" smtClean="0">
                                  <a:latin typeface="Cambria Math" charset="0"/>
                                </a:rPr>
                                <m:t>𝑒𝑙𝑠𝑒</m:t>
                              </m:r>
                              <m:f>
                                <m:fPr>
                                  <m:ctrlPr>
                                    <a:rPr kumimoji="1" lang="en-US" altLang="ja-JP" b="0" i="1" smtClean="0">
                                      <a:latin typeface="Cambria Math" panose="02040503050406030204" pitchFamily="18" charset="0"/>
                                    </a:rPr>
                                  </m:ctrlPr>
                                </m:fPr>
                                <m:num>
                                  <m:r>
                                    <a:rPr kumimoji="1" lang="en-US" altLang="ja-JP" b="0" i="1" smtClean="0">
                                      <a:latin typeface="Cambria Math" charset="0"/>
                                    </a:rPr>
                                    <m:t>0.0065</m:t>
                                  </m:r>
                                </m:num>
                                <m:den>
                                  <m:r>
                                    <m:rPr>
                                      <m:sty m:val="p"/>
                                    </m:rPr>
                                    <a:rPr kumimoji="1" lang="en-US" altLang="ja-JP" b="0" i="0" smtClean="0">
                                      <a:latin typeface="Cambria Math" charset="0"/>
                                    </a:rPr>
                                    <m:t>Δ</m:t>
                                  </m:r>
                                </m:den>
                              </m:f>
                            </m:e>
                          </m:d>
                        </m:e>
                      </m:func>
                    </m:oMath>
                  </m:oMathPara>
                </a14:m>
                <a:endParaRPr kumimoji="1" lang="ja-JP" altLang="en-US" dirty="0"/>
              </a:p>
            </p:txBody>
          </p:sp>
        </mc:Choice>
        <mc:Fallback xmlns="">
          <p:sp>
            <p:nvSpPr>
              <p:cNvPr id="21" name="テキスト ボックス 20"/>
              <p:cNvSpPr txBox="1">
                <a:spLocks noRot="1" noChangeAspect="1" noMove="1" noResize="1" noEditPoints="1" noAdjustHandles="1" noChangeArrowheads="1" noChangeShapeType="1" noTextEdit="1"/>
              </p:cNvSpPr>
              <p:nvPr/>
            </p:nvSpPr>
            <p:spPr>
              <a:xfrm>
                <a:off x="903299" y="4619216"/>
                <a:ext cx="5219378" cy="531877"/>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p:cNvSpPr txBox="1"/>
              <p:nvPr/>
            </p:nvSpPr>
            <p:spPr>
              <a:xfrm>
                <a:off x="835279" y="4255947"/>
                <a:ext cx="1828540" cy="369332"/>
              </a:xfrm>
              <a:prstGeom prst="rect">
                <a:avLst/>
              </a:prstGeom>
              <a:noFill/>
            </p:spPr>
            <p:txBody>
              <a:bodyPr wrap="square" rtlCol="0">
                <a:spAutoFit/>
              </a:bodyPr>
              <a:lstStyle/>
              <a:p>
                <a14:m>
                  <m:oMath xmlns:m="http://schemas.openxmlformats.org/officeDocument/2006/math">
                    <m:r>
                      <a:rPr kumimoji="1" lang="en-US" altLang="ja-JP" b="0" i="1" smtClean="0">
                        <a:solidFill>
                          <a:srgbClr val="0070C0"/>
                        </a:solidFill>
                        <a:latin typeface="Cambria Math" charset="0"/>
                        <a:ea typeface="MigMix 1P" charset="-128"/>
                        <a:cs typeface="MigMix 1P" charset="-128"/>
                      </a:rPr>
                      <m:t>𝑅</m:t>
                    </m:r>
                    <m:sSub>
                      <m:sSubPr>
                        <m:ctrlPr>
                          <a:rPr kumimoji="1" lang="en-US" altLang="ja-JP" b="0" i="1" smtClean="0">
                            <a:solidFill>
                              <a:srgbClr val="0070C0"/>
                            </a:solidFill>
                            <a:latin typeface="Cambria Math" panose="02040503050406030204" pitchFamily="18" charset="0"/>
                            <a:ea typeface="MigMix 1P" charset="-128"/>
                            <a:cs typeface="MigMix 1P" charset="-128"/>
                          </a:rPr>
                        </m:ctrlPr>
                      </m:sSubPr>
                      <m:e>
                        <m:r>
                          <a:rPr kumimoji="1" lang="en-US" altLang="ja-JP" b="0" i="1" smtClean="0">
                            <a:solidFill>
                              <a:srgbClr val="0070C0"/>
                            </a:solidFill>
                            <a:latin typeface="Cambria Math" charset="0"/>
                            <a:ea typeface="MigMix 1P" charset="-128"/>
                            <a:cs typeface="MigMix 1P" charset="-128"/>
                          </a:rPr>
                          <m:t>𝑒</m:t>
                        </m:r>
                      </m:e>
                      <m:sub>
                        <m:r>
                          <a:rPr kumimoji="1" lang="en-US" altLang="ja-JP" b="0" i="1" smtClean="0">
                            <a:solidFill>
                              <a:srgbClr val="0070C0"/>
                            </a:solidFill>
                            <a:latin typeface="Cambria Math" charset="0"/>
                            <a:ea typeface="MigMix 1P" charset="-128"/>
                            <a:cs typeface="MigMix 1P" charset="-128"/>
                          </a:rPr>
                          <m:t>1</m:t>
                        </m:r>
                      </m:sub>
                    </m:sSub>
                    <m:r>
                      <a:rPr kumimoji="1" lang="en-US" altLang="ja-JP" b="0" i="1" smtClean="0">
                        <a:solidFill>
                          <a:srgbClr val="0070C0"/>
                        </a:solidFill>
                        <a:latin typeface="Cambria Math" charset="0"/>
                        <a:ea typeface="MigMix 1P" charset="-128"/>
                        <a:cs typeface="MigMix 1P" charset="-128"/>
                      </a:rPr>
                      <m:t>&lt;</m:t>
                    </m:r>
                    <m:r>
                      <a:rPr kumimoji="1" lang="en-US" altLang="ja-JP" b="0" i="1" smtClean="0">
                        <a:solidFill>
                          <a:srgbClr val="0070C0"/>
                        </a:solidFill>
                        <a:latin typeface="Cambria Math" charset="0"/>
                        <a:ea typeface="MigMix 1P" charset="-128"/>
                        <a:cs typeface="MigMix 1P" charset="-128"/>
                      </a:rPr>
                      <m:t>𝑅𝑒</m:t>
                    </m:r>
                    <m:r>
                      <a:rPr kumimoji="1" lang="en-US" altLang="ja-JP" b="0" i="1" smtClean="0">
                        <a:solidFill>
                          <a:srgbClr val="0070C0"/>
                        </a:solidFill>
                        <a:latin typeface="Cambria Math" charset="0"/>
                        <a:ea typeface="MigMix 1P" charset="-128"/>
                        <a:cs typeface="MigMix 1P" charset="-128"/>
                      </a:rPr>
                      <m:t>&lt;</m:t>
                    </m:r>
                    <m:r>
                      <a:rPr kumimoji="1" lang="en-US" altLang="ja-JP" b="0" i="1" smtClean="0">
                        <a:solidFill>
                          <a:srgbClr val="0070C0"/>
                        </a:solidFill>
                        <a:latin typeface="Cambria Math" charset="0"/>
                        <a:ea typeface="MigMix 1P" charset="-128"/>
                        <a:cs typeface="MigMix 1P" charset="-128"/>
                      </a:rPr>
                      <m:t>𝑅</m:t>
                    </m:r>
                    <m:sSub>
                      <m:sSubPr>
                        <m:ctrlPr>
                          <a:rPr kumimoji="1" lang="en-US" altLang="ja-JP" b="0" i="1" smtClean="0">
                            <a:solidFill>
                              <a:srgbClr val="0070C0"/>
                            </a:solidFill>
                            <a:latin typeface="Cambria Math" panose="02040503050406030204" pitchFamily="18" charset="0"/>
                            <a:ea typeface="MigMix 1P" charset="-128"/>
                            <a:cs typeface="MigMix 1P" charset="-128"/>
                          </a:rPr>
                        </m:ctrlPr>
                      </m:sSubPr>
                      <m:e>
                        <m:r>
                          <a:rPr kumimoji="1" lang="en-US" altLang="ja-JP" b="0" i="1" smtClean="0">
                            <a:solidFill>
                              <a:srgbClr val="0070C0"/>
                            </a:solidFill>
                            <a:latin typeface="Cambria Math" charset="0"/>
                            <a:ea typeface="MigMix 1P" charset="-128"/>
                            <a:cs typeface="MigMix 1P" charset="-128"/>
                          </a:rPr>
                          <m:t>𝑒</m:t>
                        </m:r>
                      </m:e>
                      <m:sub>
                        <m:r>
                          <a:rPr kumimoji="1" lang="en-US" altLang="ja-JP" b="0" i="1" smtClean="0">
                            <a:solidFill>
                              <a:srgbClr val="0070C0"/>
                            </a:solidFill>
                            <a:latin typeface="Cambria Math" charset="0"/>
                            <a:ea typeface="MigMix 1P" charset="-128"/>
                            <a:cs typeface="MigMix 1P" charset="-128"/>
                          </a:rPr>
                          <m:t>2</m:t>
                        </m:r>
                      </m:sub>
                    </m:sSub>
                  </m:oMath>
                </a14:m>
                <a:r>
                  <a:rPr kumimoji="1" lang="ja-JP" altLang="en-US" dirty="0">
                    <a:solidFill>
                      <a:srgbClr val="0070C0"/>
                    </a:solidFill>
                    <a:latin typeface="MigMix 1P" charset="-128"/>
                    <a:ea typeface="MigMix 1P" charset="-128"/>
                    <a:cs typeface="MigMix 1P" charset="-128"/>
                  </a:rPr>
                  <a:t>　</a:t>
                </a:r>
              </a:p>
            </p:txBody>
          </p:sp>
        </mc:Choice>
        <mc:Fallback xmlns="">
          <p:sp>
            <p:nvSpPr>
              <p:cNvPr id="22" name="テキスト ボックス 21"/>
              <p:cNvSpPr txBox="1">
                <a:spLocks noRot="1" noChangeAspect="1" noMove="1" noResize="1" noEditPoints="1" noAdjustHandles="1" noChangeArrowheads="1" noChangeShapeType="1" noTextEdit="1"/>
              </p:cNvSpPr>
              <p:nvPr/>
            </p:nvSpPr>
            <p:spPr>
              <a:xfrm>
                <a:off x="835279" y="4255947"/>
                <a:ext cx="1828540" cy="369332"/>
              </a:xfrm>
              <a:prstGeom prst="rect">
                <a:avLst/>
              </a:prstGeom>
              <a:blipFill rotWithShape="0">
                <a:blip r:embed="rId9"/>
                <a:stretch>
                  <a:fillRect/>
                </a:stretch>
              </a:blipFill>
            </p:spPr>
            <p:txBody>
              <a:bodyPr/>
              <a:lstStyle/>
              <a:p>
                <a:r>
                  <a:rPr lang="ja-JP" altLang="en-US">
                    <a:noFill/>
                  </a:rPr>
                  <a:t> </a:t>
                </a:r>
              </a:p>
            </p:txBody>
          </p:sp>
        </mc:Fallback>
      </mc:AlternateContent>
      <p:sp>
        <p:nvSpPr>
          <p:cNvPr id="23" name="正方形/長方形 22"/>
          <p:cNvSpPr/>
          <p:nvPr/>
        </p:nvSpPr>
        <p:spPr>
          <a:xfrm>
            <a:off x="1268893" y="5143532"/>
            <a:ext cx="5061626" cy="338554"/>
          </a:xfrm>
          <a:prstGeom prst="rect">
            <a:avLst/>
          </a:prstGeom>
        </p:spPr>
        <p:txBody>
          <a:bodyPr wrap="square">
            <a:spAutoFit/>
          </a:bodyPr>
          <a:lstStyle/>
          <a:p>
            <a:r>
              <a:rPr lang="pl-PL" altLang="ja-JP" sz="1600" i="1" dirty="0">
                <a:solidFill>
                  <a:srgbClr val="000000"/>
                </a:solidFill>
                <a:latin typeface="Helvetica" charset="0"/>
              </a:rPr>
              <a:t>[</a:t>
            </a:r>
            <a:r>
              <a:rPr lang="pl-PL" altLang="ja-JP" sz="1600" i="1" dirty="0" err="1">
                <a:solidFill>
                  <a:srgbClr val="000000"/>
                </a:solidFill>
                <a:latin typeface="Helvetica" charset="0"/>
              </a:rPr>
              <a:t>Samoilenko</a:t>
            </a:r>
            <a:r>
              <a:rPr lang="pl-PL" altLang="ja-JP" sz="1600" i="1" dirty="0">
                <a:solidFill>
                  <a:srgbClr val="000000"/>
                </a:solidFill>
                <a:latin typeface="Helvetica" charset="0"/>
              </a:rPr>
              <a:t> 1968; </a:t>
            </a:r>
            <a:r>
              <a:rPr lang="pl-PL" altLang="ja-JP" sz="1600" i="1" dirty="0" err="1">
                <a:solidFill>
                  <a:srgbClr val="000000"/>
                </a:solidFill>
                <a:latin typeface="Helvetica" charset="0"/>
              </a:rPr>
              <a:t>Idelchik</a:t>
            </a:r>
            <a:r>
              <a:rPr lang="pl-PL" altLang="ja-JP" sz="1600" i="1" dirty="0">
                <a:solidFill>
                  <a:srgbClr val="000000"/>
                </a:solidFill>
                <a:latin typeface="Helvetica" charset="0"/>
              </a:rPr>
              <a:t> 1994, p. 81, </a:t>
            </a:r>
            <a:r>
              <a:rPr lang="pl-PL" altLang="ja-JP" sz="1600" i="1" dirty="0" err="1">
                <a:solidFill>
                  <a:srgbClr val="000000"/>
                </a:solidFill>
                <a:latin typeface="Helvetica" charset="0"/>
              </a:rPr>
              <a:t>sect</a:t>
            </a:r>
            <a:r>
              <a:rPr lang="pl-PL" altLang="ja-JP" sz="1600" i="1" dirty="0">
                <a:solidFill>
                  <a:srgbClr val="000000"/>
                </a:solidFill>
                <a:latin typeface="Helvetica" charset="0"/>
              </a:rPr>
              <a:t>. 2.1.21]</a:t>
            </a:r>
            <a:r>
              <a:rPr lang="pl-PL" altLang="ja-JP" sz="1600" dirty="0">
                <a:solidFill>
                  <a:srgbClr val="000000"/>
                </a:solidFill>
                <a:latin typeface="Helvetica" charset="0"/>
              </a:rPr>
              <a:t> </a:t>
            </a:r>
            <a:endParaRPr lang="ja-JP" altLang="en-US" sz="1600" dirty="0"/>
          </a:p>
        </p:txBody>
      </p:sp>
      <mc:AlternateContent xmlns:mc="http://schemas.openxmlformats.org/markup-compatibility/2006" xmlns:a14="http://schemas.microsoft.com/office/drawing/2010/main">
        <mc:Choice Requires="a14">
          <p:sp>
            <p:nvSpPr>
              <p:cNvPr id="24" name="テキスト ボックス 23"/>
              <p:cNvSpPr txBox="1"/>
              <p:nvPr/>
            </p:nvSpPr>
            <p:spPr>
              <a:xfrm>
                <a:off x="1020568" y="5570534"/>
                <a:ext cx="26412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charset="0"/>
                        </a:rPr>
                        <m:t>𝑅</m:t>
                      </m:r>
                      <m:sSub>
                        <m:sSubPr>
                          <m:ctrlPr>
                            <a:rPr kumimoji="1" lang="en-US" altLang="ja-JP" b="0" i="1" smtClean="0">
                              <a:latin typeface="Cambria Math" panose="02040503050406030204" pitchFamily="18" charset="0"/>
                            </a:rPr>
                          </m:ctrlPr>
                        </m:sSubPr>
                        <m:e>
                          <m:r>
                            <a:rPr kumimoji="1" lang="en-US" altLang="ja-JP" b="0" i="1" smtClean="0">
                              <a:latin typeface="Cambria Math" charset="0"/>
                            </a:rPr>
                            <m:t>𝑒</m:t>
                          </m:r>
                        </m:e>
                        <m:sub>
                          <m:r>
                            <a:rPr kumimoji="1" lang="en-US" altLang="ja-JP" b="0" i="1" smtClean="0">
                              <a:latin typeface="Cambria Math" charset="0"/>
                            </a:rPr>
                            <m:t>2</m:t>
                          </m:r>
                        </m:sub>
                      </m:sSub>
                      <m:r>
                        <a:rPr kumimoji="1" lang="en-US" altLang="ja-JP" b="0" i="1" smtClean="0">
                          <a:latin typeface="Cambria Math" charset="0"/>
                        </a:rPr>
                        <m:t>=</m:t>
                      </m:r>
                      <m:r>
                        <a:rPr kumimoji="1" lang="en-US" altLang="ja-JP" b="0" i="1" smtClean="0">
                          <a:latin typeface="Cambria Math" charset="0"/>
                        </a:rPr>
                        <m:t>𝑅</m:t>
                      </m:r>
                      <m:sSub>
                        <m:sSubPr>
                          <m:ctrlPr>
                            <a:rPr kumimoji="1" lang="en-US" altLang="ja-JP" b="0" i="1" smtClean="0">
                              <a:latin typeface="Cambria Math" panose="02040503050406030204" pitchFamily="18" charset="0"/>
                            </a:rPr>
                          </m:ctrlPr>
                        </m:sSubPr>
                        <m:e>
                          <m:r>
                            <a:rPr kumimoji="1" lang="en-US" altLang="ja-JP" b="0" i="1" smtClean="0">
                              <a:latin typeface="Cambria Math" charset="0"/>
                            </a:rPr>
                            <m:t>𝑒</m:t>
                          </m:r>
                        </m:e>
                        <m:sub>
                          <m:r>
                            <a:rPr kumimoji="1" lang="en-US" altLang="ja-JP" b="0" i="1" smtClean="0">
                              <a:latin typeface="Cambria Math" charset="0"/>
                            </a:rPr>
                            <m:t>𝑡𝑢𝑟𝑏𝑢𝑙𝑒𝑛𝑡</m:t>
                          </m:r>
                        </m:sub>
                      </m:sSub>
                      <m:r>
                        <a:rPr kumimoji="1" lang="en-US" altLang="ja-JP" b="0" i="1" smtClean="0">
                          <a:latin typeface="Cambria Math" charset="0"/>
                        </a:rPr>
                        <m:t>=4000</m:t>
                      </m:r>
                    </m:oMath>
                  </m:oMathPara>
                </a14:m>
                <a:endParaRPr kumimoji="1" lang="ja-JP" altLang="en-US" dirty="0"/>
              </a:p>
            </p:txBody>
          </p:sp>
        </mc:Choice>
        <mc:Fallback xmlns="">
          <p:sp>
            <p:nvSpPr>
              <p:cNvPr id="24" name="テキスト ボックス 23"/>
              <p:cNvSpPr txBox="1">
                <a:spLocks noRot="1" noChangeAspect="1" noMove="1" noResize="1" noEditPoints="1" noAdjustHandles="1" noChangeArrowheads="1" noChangeShapeType="1" noTextEdit="1"/>
              </p:cNvSpPr>
              <p:nvPr/>
            </p:nvSpPr>
            <p:spPr>
              <a:xfrm>
                <a:off x="1020568" y="5570534"/>
                <a:ext cx="2641299" cy="276999"/>
              </a:xfrm>
              <a:prstGeom prst="rect">
                <a:avLst/>
              </a:prstGeom>
              <a:blipFill rotWithShape="0">
                <a:blip r:embed="rId10"/>
                <a:stretch>
                  <a:fillRect l="-1382" r="-1382" b="-17778"/>
                </a:stretch>
              </a:blipFill>
            </p:spPr>
            <p:txBody>
              <a:bodyPr/>
              <a:lstStyle/>
              <a:p>
                <a:r>
                  <a:rPr lang="ja-JP" altLang="en-US">
                    <a:noFill/>
                  </a:rPr>
                  <a:t> </a:t>
                </a:r>
              </a:p>
            </p:txBody>
          </p:sp>
        </mc:Fallback>
      </mc:AlternateContent>
      <p:sp>
        <p:nvSpPr>
          <p:cNvPr id="29" name="正方形/長方形 28"/>
          <p:cNvSpPr/>
          <p:nvPr/>
        </p:nvSpPr>
        <p:spPr>
          <a:xfrm>
            <a:off x="2663819" y="4265861"/>
            <a:ext cx="3252814" cy="369332"/>
          </a:xfrm>
          <a:prstGeom prst="rect">
            <a:avLst/>
          </a:prstGeom>
        </p:spPr>
        <p:txBody>
          <a:bodyPr wrap="none">
            <a:spAutoFit/>
          </a:bodyPr>
          <a:lstStyle/>
          <a:p>
            <a:r>
              <a:rPr lang="ja-JP" altLang="en-US" dirty="0">
                <a:solidFill>
                  <a:srgbClr val="0070C0"/>
                </a:solidFill>
                <a:latin typeface="MigMix 1P" charset="-128"/>
                <a:ea typeface="MigMix 1P" charset="-128"/>
                <a:cs typeface="MigMix 1P" charset="-128"/>
              </a:rPr>
              <a:t>乱流と層流の遷移領域の範囲</a:t>
            </a:r>
            <a:r>
              <a:rPr lang="en-US" altLang="ja-JP" dirty="0">
                <a:solidFill>
                  <a:srgbClr val="0070C0"/>
                </a:solidFill>
                <a:latin typeface="MigMix 1P" charset="-128"/>
                <a:ea typeface="MigMix 1P" charset="-128"/>
                <a:cs typeface="MigMix 1P" charset="-128"/>
              </a:rPr>
              <a:t> </a:t>
            </a:r>
            <a:endParaRPr lang="ja-JP" altLang="en-US" dirty="0"/>
          </a:p>
        </p:txBody>
      </p:sp>
      <p:sp>
        <p:nvSpPr>
          <p:cNvPr id="2" name="フッター プレースホルダー 1"/>
          <p:cNvSpPr>
            <a:spLocks noGrp="1"/>
          </p:cNvSpPr>
          <p:nvPr>
            <p:ph type="ftr" sz="quarter" idx="11"/>
          </p:nvPr>
        </p:nvSpPr>
        <p:spPr/>
        <p:txBody>
          <a:bodyPr/>
          <a:lstStyle/>
          <a:p>
            <a:r>
              <a:rPr lang="ja-JP" altLang="en-US"/>
              <a:t>オープン</a:t>
            </a:r>
            <a:r>
              <a:rPr lang="en-US" altLang="ja-JP"/>
              <a:t>CAE</a:t>
            </a:r>
            <a:r>
              <a:rPr lang="ja-JP" altLang="en-US"/>
              <a:t>シンポジウム講習会</a:t>
            </a:r>
          </a:p>
        </p:txBody>
      </p:sp>
    </p:spTree>
    <p:extLst>
      <p:ext uri="{BB962C8B-B14F-4D97-AF65-F5344CB8AC3E}">
        <p14:creationId xmlns:p14="http://schemas.microsoft.com/office/powerpoint/2010/main" val="1065236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normAutofit fontScale="90000"/>
              </a:bodyPr>
              <a:lstStyle/>
              <a:p>
                <a14:m>
                  <m:oMath xmlns:m="http://schemas.openxmlformats.org/officeDocument/2006/math">
                    <m:sSub>
                      <m:sSubPr>
                        <m:ctrlPr>
                          <a:rPr lang="en-US" altLang="ja-JP" b="0" i="1" smtClean="0">
                            <a:solidFill>
                              <a:schemeClr val="tx1"/>
                            </a:solidFill>
                            <a:latin typeface="Cambria Math" panose="02040503050406030204" pitchFamily="18" charset="0"/>
                          </a:rPr>
                        </m:ctrlPr>
                      </m:sSubPr>
                      <m:e>
                        <m:r>
                          <a:rPr lang="en-US" altLang="ja-JP" b="0" i="1">
                            <a:solidFill>
                              <a:schemeClr val="tx1"/>
                            </a:solidFill>
                            <a:latin typeface="Cambria Math" charset="0"/>
                          </a:rPr>
                          <m:t>𝜆</m:t>
                        </m:r>
                      </m:e>
                      <m:sub>
                        <m:r>
                          <a:rPr lang="en-US" altLang="ja-JP" b="0" i="1">
                            <a:solidFill>
                              <a:schemeClr val="tx1"/>
                            </a:solidFill>
                            <a:latin typeface="Cambria Math" charset="0"/>
                          </a:rPr>
                          <m:t>2</m:t>
                        </m:r>
                      </m:sub>
                    </m:sSub>
                    <m:r>
                      <a:rPr lang="en-US" altLang="ja-JP" b="0" i="1">
                        <a:solidFill>
                          <a:schemeClr val="tx1"/>
                        </a:solidFill>
                        <a:latin typeface="Cambria Math" charset="0"/>
                      </a:rPr>
                      <m:t>≡</m:t>
                    </m:r>
                    <m:r>
                      <a:rPr lang="en-US" altLang="ja-JP" b="0" i="1">
                        <a:solidFill>
                          <a:schemeClr val="tx1"/>
                        </a:solidFill>
                        <a:latin typeface="Cambria Math" charset="0"/>
                      </a:rPr>
                      <m:t>𝜆</m:t>
                    </m:r>
                    <m:r>
                      <a:rPr lang="en-US" altLang="ja-JP" b="0" i="1">
                        <a:solidFill>
                          <a:schemeClr val="tx1"/>
                        </a:solidFill>
                        <a:latin typeface="Cambria Math" charset="0"/>
                      </a:rPr>
                      <m:t>𝑅</m:t>
                    </m:r>
                    <m:sSup>
                      <m:sSupPr>
                        <m:ctrlPr>
                          <a:rPr lang="en-US" altLang="ja-JP" b="0" i="1">
                            <a:solidFill>
                              <a:schemeClr val="tx1"/>
                            </a:solidFill>
                            <a:latin typeface="Cambria Math" panose="02040503050406030204" pitchFamily="18" charset="0"/>
                          </a:rPr>
                        </m:ctrlPr>
                      </m:sSupPr>
                      <m:e>
                        <m:r>
                          <a:rPr lang="en-US" altLang="ja-JP" b="0" i="1">
                            <a:solidFill>
                              <a:schemeClr val="tx1"/>
                            </a:solidFill>
                            <a:latin typeface="Cambria Math" charset="0"/>
                          </a:rPr>
                          <m:t>𝑒</m:t>
                        </m:r>
                      </m:e>
                      <m:sup>
                        <m:r>
                          <a:rPr lang="en-US" altLang="ja-JP" b="0" i="1">
                            <a:solidFill>
                              <a:schemeClr val="tx1"/>
                            </a:solidFill>
                            <a:latin typeface="Cambria Math" charset="0"/>
                          </a:rPr>
                          <m:t>2</m:t>
                        </m:r>
                      </m:sup>
                    </m:sSup>
                  </m:oMath>
                </a14:m>
                <a:r>
                  <a:rPr lang="en-US" altLang="ja-JP" dirty="0">
                    <a:solidFill>
                      <a:schemeClr val="tx1"/>
                    </a:solidFill>
                  </a:rPr>
                  <a:t> </a:t>
                </a:r>
                <a:r>
                  <a:rPr lang="ja-JP" altLang="en-US" b="0" dirty="0">
                    <a:solidFill>
                      <a:schemeClr val="tx1"/>
                    </a:solidFill>
                  </a:rPr>
                  <a:t>の導入</a:t>
                </a:r>
                <a:br>
                  <a:rPr lang="ja-JP" altLang="en-US" b="0" dirty="0">
                    <a:solidFill>
                      <a:schemeClr val="tx1"/>
                    </a:solidFill>
                  </a:rPr>
                </a:br>
                <a:endParaRPr kumimoji="1" lang="ja-JP" altLang="en-US" b="0"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rotWithShape="0">
                <a:blip r:embed="rId2"/>
                <a:stretch>
                  <a:fillRect l="-155" t="-14458" b="-3614"/>
                </a:stretch>
              </a:blipFill>
            </p:spPr>
            <p:txBody>
              <a:bodyPr/>
              <a:lstStyle/>
              <a:p>
                <a:r>
                  <a:rPr lang="ja-JP" altLang="en-US">
                    <a:noFill/>
                  </a:rPr>
                  <a:t> </a:t>
                </a:r>
              </a:p>
            </p:txBody>
          </p:sp>
        </mc:Fallback>
      </mc:AlternateContent>
      <p:sp>
        <p:nvSpPr>
          <p:cNvPr id="3" name="日付プレースホルダー 2"/>
          <p:cNvSpPr>
            <a:spLocks noGrp="1"/>
          </p:cNvSpPr>
          <p:nvPr>
            <p:ph type="dt" sz="half" idx="10"/>
          </p:nvPr>
        </p:nvSpPr>
        <p:spPr/>
        <p:txBody>
          <a:bodyPr/>
          <a:lstStyle/>
          <a:p>
            <a:r>
              <a:rPr lang="en-US" altLang="ja-JP"/>
              <a:t>2017/12/07</a:t>
            </a:r>
            <a:endParaRPr lang="ja-JP" altLang="en-US"/>
          </a:p>
        </p:txBody>
      </p:sp>
      <p:sp>
        <p:nvSpPr>
          <p:cNvPr id="4" name="スライド番号プレースホルダー 3"/>
          <p:cNvSpPr>
            <a:spLocks noGrp="1"/>
          </p:cNvSpPr>
          <p:nvPr>
            <p:ph type="sldNum" sz="quarter" idx="12"/>
          </p:nvPr>
        </p:nvSpPr>
        <p:spPr/>
        <p:txBody>
          <a:bodyPr/>
          <a:lstStyle/>
          <a:p>
            <a:fld id="{522546E2-FFC9-E74A-B833-4B01CD764E6B}" type="slidenum">
              <a:rPr lang="ja-JP" altLang="en-US" smtClean="0"/>
              <a:pPr/>
              <a:t>12</a:t>
            </a:fld>
            <a:endParaRPr lang="ja-JP" altLang="en-US"/>
          </a:p>
        </p:txBody>
      </p:sp>
      <mc:AlternateContent xmlns:mc="http://schemas.openxmlformats.org/markup-compatibility/2006" xmlns:a14="http://schemas.microsoft.com/office/drawing/2010/main">
        <mc:Choice Requires="a14">
          <p:sp>
            <p:nvSpPr>
              <p:cNvPr id="7" name="テキスト ボックス 6"/>
              <p:cNvSpPr txBox="1"/>
              <p:nvPr/>
            </p:nvSpPr>
            <p:spPr>
              <a:xfrm>
                <a:off x="951419" y="4339213"/>
                <a:ext cx="1486882"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charset="0"/>
                        </a:rPr>
                        <m:t>Δ</m:t>
                      </m:r>
                      <m:r>
                        <a:rPr kumimoji="1" lang="en-US" altLang="ja-JP" b="0" i="1" smtClean="0">
                          <a:latin typeface="Cambria Math" charset="0"/>
                        </a:rPr>
                        <m:t>𝑃</m:t>
                      </m:r>
                      <m:r>
                        <a:rPr kumimoji="1" lang="en-US" altLang="ja-JP" b="0" i="1" smtClean="0">
                          <a:latin typeface="Cambria Math" charset="0"/>
                        </a:rPr>
                        <m:t>=</m:t>
                      </m:r>
                      <m:r>
                        <a:rPr kumimoji="1" lang="en-US" altLang="ja-JP" b="0" i="1" smtClean="0">
                          <a:latin typeface="Cambria Math" charset="0"/>
                        </a:rPr>
                        <m:t>𝜆</m:t>
                      </m:r>
                      <m:f>
                        <m:fPr>
                          <m:ctrlPr>
                            <a:rPr kumimoji="1" lang="en-US" altLang="ja-JP" b="0" i="1" smtClean="0">
                              <a:latin typeface="Cambria Math" panose="02040503050406030204" pitchFamily="18" charset="0"/>
                            </a:rPr>
                          </m:ctrlPr>
                        </m:fPr>
                        <m:num>
                          <m:r>
                            <a:rPr kumimoji="1" lang="en-US" altLang="ja-JP" b="0" i="1" smtClean="0">
                              <a:latin typeface="Cambria Math" charset="0"/>
                            </a:rPr>
                            <m:t>𝐿</m:t>
                          </m:r>
                        </m:num>
                        <m:den>
                          <m:r>
                            <a:rPr kumimoji="1" lang="en-US" altLang="ja-JP" b="0" i="1" smtClean="0">
                              <a:latin typeface="Cambria Math" charset="0"/>
                            </a:rPr>
                            <m:t>𝐷</m:t>
                          </m:r>
                        </m:den>
                      </m:f>
                      <m:f>
                        <m:fPr>
                          <m:ctrlPr>
                            <a:rPr kumimoji="1" lang="en-US" altLang="ja-JP" b="0" i="1" smtClean="0">
                              <a:latin typeface="Cambria Math" panose="02040503050406030204" pitchFamily="18" charset="0"/>
                            </a:rPr>
                          </m:ctrlPr>
                        </m:fPr>
                        <m:num>
                          <m:r>
                            <a:rPr kumimoji="1" lang="en-US" altLang="ja-JP" b="0" i="1" smtClean="0">
                              <a:latin typeface="Cambria Math" charset="0"/>
                            </a:rPr>
                            <m:t>𝜌</m:t>
                          </m:r>
                          <m:sSup>
                            <m:sSupPr>
                              <m:ctrlPr>
                                <a:rPr kumimoji="1" lang="en-US" altLang="ja-JP" b="0" i="1" smtClean="0">
                                  <a:latin typeface="Cambria Math" panose="02040503050406030204" pitchFamily="18" charset="0"/>
                                </a:rPr>
                              </m:ctrlPr>
                            </m:sSupPr>
                            <m:e>
                              <m:r>
                                <a:rPr kumimoji="1" lang="en-US" altLang="ja-JP" b="0" i="1" smtClean="0">
                                  <a:latin typeface="Cambria Math" charset="0"/>
                                </a:rPr>
                                <m:t>𝑢</m:t>
                              </m:r>
                            </m:e>
                            <m:sup>
                              <m:r>
                                <a:rPr kumimoji="1" lang="en-US" altLang="ja-JP" b="0" i="1" smtClean="0">
                                  <a:latin typeface="Cambria Math" charset="0"/>
                                </a:rPr>
                                <m:t>2</m:t>
                              </m:r>
                            </m:sup>
                          </m:sSup>
                        </m:num>
                        <m:den>
                          <m:r>
                            <a:rPr kumimoji="1" lang="en-US" altLang="ja-JP" b="0" i="1" smtClean="0">
                              <a:latin typeface="Cambria Math" charset="0"/>
                            </a:rPr>
                            <m:t>2</m:t>
                          </m:r>
                        </m:den>
                      </m:f>
                      <m:r>
                        <a:rPr kumimoji="1" lang="en-US" altLang="ja-JP" b="0" i="1" smtClean="0">
                          <a:latin typeface="Cambria Math" charset="0"/>
                        </a:rPr>
                        <m:t>,</m:t>
                      </m:r>
                    </m:oMath>
                  </m:oMathPara>
                </a14:m>
                <a:endParaRPr kumimoji="1" lang="ja-JP" altLang="en-US"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951419" y="4339213"/>
                <a:ext cx="1486882" cy="553998"/>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p:cNvSpPr txBox="1"/>
              <p:nvPr/>
            </p:nvSpPr>
            <p:spPr>
              <a:xfrm>
                <a:off x="2591313" y="4411243"/>
                <a:ext cx="946861" cy="4995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charset="0"/>
                          <a:ea typeface="MigMix 1P" charset="-128"/>
                          <a:cs typeface="MigMix 1P" charset="-128"/>
                        </a:rPr>
                        <m:t>𝑅𝑒</m:t>
                      </m:r>
                      <m:r>
                        <a:rPr kumimoji="1" lang="en-US" altLang="ja-JP" sz="1600" b="0" i="1" smtClean="0">
                          <a:latin typeface="Cambria Math" charset="0"/>
                          <a:ea typeface="MigMix 1P" charset="-128"/>
                          <a:cs typeface="MigMix 1P" charset="-128"/>
                        </a:rPr>
                        <m:t>=</m:t>
                      </m:r>
                      <m:f>
                        <m:fPr>
                          <m:ctrlPr>
                            <a:rPr kumimoji="1" lang="en-US" altLang="ja-JP" sz="1600" b="0" i="1" smtClean="0">
                              <a:latin typeface="Cambria Math" panose="02040503050406030204" pitchFamily="18" charset="0"/>
                              <a:ea typeface="MigMix 1P" charset="-128"/>
                              <a:cs typeface="MigMix 1P" charset="-128"/>
                            </a:rPr>
                          </m:ctrlPr>
                        </m:fPr>
                        <m:num>
                          <m:r>
                            <a:rPr kumimoji="1" lang="en-US" altLang="ja-JP" sz="1600" b="0" i="1" smtClean="0">
                              <a:latin typeface="Cambria Math" charset="0"/>
                              <a:ea typeface="MigMix 1P" charset="-128"/>
                              <a:cs typeface="MigMix 1P" charset="-128"/>
                            </a:rPr>
                            <m:t>𝜌</m:t>
                          </m:r>
                          <m:r>
                            <a:rPr kumimoji="1" lang="en-US" altLang="ja-JP" sz="1600" b="0" i="1" smtClean="0">
                              <a:latin typeface="Cambria Math" charset="0"/>
                              <a:ea typeface="MigMix 1P" charset="-128"/>
                              <a:cs typeface="MigMix 1P" charset="-128"/>
                            </a:rPr>
                            <m:t>𝑢𝐷</m:t>
                          </m:r>
                        </m:num>
                        <m:den>
                          <m:r>
                            <a:rPr kumimoji="1" lang="en-US" altLang="ja-JP" sz="1600" b="0" i="1" smtClean="0">
                              <a:latin typeface="Cambria Math" charset="0"/>
                              <a:ea typeface="MigMix 1P" charset="-128"/>
                              <a:cs typeface="MigMix 1P" charset="-128"/>
                            </a:rPr>
                            <m:t>𝜇</m:t>
                          </m:r>
                        </m:den>
                      </m:f>
                    </m:oMath>
                  </m:oMathPara>
                </a14:m>
                <a:endParaRPr kumimoji="1" lang="ja-JP" altLang="en-US" sz="1600" dirty="0">
                  <a:latin typeface="MigMix 1P" charset="-128"/>
                  <a:ea typeface="MigMix 1P" charset="-128"/>
                  <a:cs typeface="MigMix 1P" charset="-128"/>
                </a:endParaRPr>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2591313" y="4411243"/>
                <a:ext cx="946861" cy="499560"/>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3691186" y="4339213"/>
                <a:ext cx="1907189" cy="5992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charset="0"/>
                              <a:ea typeface="Cambria Math" charset="0"/>
                              <a:cs typeface="Cambria Math" charset="0"/>
                            </a:rPr>
                            <m:t>⟺ </m:t>
                          </m:r>
                          <m:r>
                            <a:rPr kumimoji="1" lang="en-US" altLang="ja-JP" b="0" i="1" smtClean="0">
                              <a:latin typeface="Cambria Math" charset="0"/>
                            </a:rPr>
                            <m:t>𝜆</m:t>
                          </m:r>
                        </m:e>
                        <m:sub>
                          <m:r>
                            <a:rPr kumimoji="1" lang="en-US" altLang="ja-JP" b="0" i="1" smtClean="0">
                              <a:latin typeface="Cambria Math" charset="0"/>
                            </a:rPr>
                            <m:t>2</m:t>
                          </m:r>
                        </m:sub>
                      </m:sSub>
                      <m:r>
                        <a:rPr kumimoji="1" lang="en-US" altLang="ja-JP" b="0" i="1" smtClean="0">
                          <a:latin typeface="Cambria Math" charset="0"/>
                        </a:rPr>
                        <m:t>=</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charset="0"/>
                            </a:rPr>
                            <m:t>Δ</m:t>
                          </m:r>
                          <m:r>
                            <a:rPr kumimoji="1" lang="en-US" altLang="ja-JP" b="0" i="1" smtClean="0">
                              <a:latin typeface="Cambria Math" charset="0"/>
                            </a:rPr>
                            <m:t>𝑝</m:t>
                          </m:r>
                        </m:e>
                      </m:d>
                      <m:f>
                        <m:fPr>
                          <m:ctrlPr>
                            <a:rPr kumimoji="1" lang="en-US" altLang="ja-JP" b="0" i="1" smtClean="0">
                              <a:latin typeface="Cambria Math" panose="02040503050406030204" pitchFamily="18" charset="0"/>
                            </a:rPr>
                          </m:ctrlPr>
                        </m:fPr>
                        <m:num>
                          <m:r>
                            <a:rPr kumimoji="1" lang="en-US" altLang="ja-JP" b="0" i="1" smtClean="0">
                              <a:latin typeface="Cambria Math" charset="0"/>
                            </a:rPr>
                            <m:t>2</m:t>
                          </m:r>
                          <m:sSup>
                            <m:sSupPr>
                              <m:ctrlPr>
                                <a:rPr kumimoji="1" lang="en-US" altLang="ja-JP" b="0" i="1" smtClean="0">
                                  <a:latin typeface="Cambria Math" panose="02040503050406030204" pitchFamily="18" charset="0"/>
                                </a:rPr>
                              </m:ctrlPr>
                            </m:sSupPr>
                            <m:e>
                              <m:r>
                                <a:rPr kumimoji="1" lang="en-US" altLang="ja-JP" b="0" i="1" smtClean="0">
                                  <a:latin typeface="Cambria Math" charset="0"/>
                                </a:rPr>
                                <m:t>𝐷</m:t>
                              </m:r>
                            </m:e>
                            <m:sup>
                              <m:r>
                                <a:rPr kumimoji="1" lang="en-US" altLang="ja-JP" b="0" i="1" smtClean="0">
                                  <a:latin typeface="Cambria Math" charset="0"/>
                                </a:rPr>
                                <m:t>3</m:t>
                              </m:r>
                            </m:sup>
                          </m:sSup>
                          <m:r>
                            <a:rPr kumimoji="1" lang="en-US" altLang="ja-JP" b="0" i="1" smtClean="0">
                              <a:latin typeface="Cambria Math" charset="0"/>
                            </a:rPr>
                            <m:t>𝜌</m:t>
                          </m:r>
                        </m:num>
                        <m:den>
                          <m:r>
                            <a:rPr kumimoji="1" lang="en-US" altLang="ja-JP" b="0" i="1" smtClean="0">
                              <a:latin typeface="Cambria Math" charset="0"/>
                            </a:rPr>
                            <m:t>𝐿</m:t>
                          </m:r>
                          <m:sSup>
                            <m:sSupPr>
                              <m:ctrlPr>
                                <a:rPr kumimoji="1" lang="en-US" altLang="ja-JP" b="0" i="1" smtClean="0">
                                  <a:latin typeface="Cambria Math" panose="02040503050406030204" pitchFamily="18" charset="0"/>
                                </a:rPr>
                              </m:ctrlPr>
                            </m:sSupPr>
                            <m:e>
                              <m:r>
                                <a:rPr kumimoji="1" lang="en-US" altLang="ja-JP" b="0" i="1" smtClean="0">
                                  <a:latin typeface="Cambria Math" charset="0"/>
                                </a:rPr>
                                <m:t>𝜇</m:t>
                              </m:r>
                            </m:e>
                            <m:sup>
                              <m:r>
                                <a:rPr kumimoji="1" lang="en-US" altLang="ja-JP" b="0" i="1" smtClean="0">
                                  <a:latin typeface="Cambria Math" charset="0"/>
                                </a:rPr>
                                <m:t>2</m:t>
                              </m:r>
                            </m:sup>
                          </m:sSup>
                        </m:den>
                      </m:f>
                    </m:oMath>
                  </m:oMathPara>
                </a14:m>
                <a:endParaRPr kumimoji="1" lang="ja-JP" altLang="en-US"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3691186" y="4339213"/>
                <a:ext cx="1907189" cy="599203"/>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995896" y="1354212"/>
                <a:ext cx="661454" cy="4626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charset="0"/>
                          <a:ea typeface="MigMix 1P" charset="-128"/>
                          <a:cs typeface="MigMix 1P" charset="-128"/>
                        </a:rPr>
                        <m:t>𝜆</m:t>
                      </m:r>
                      <m:r>
                        <a:rPr kumimoji="1" lang="en-US" altLang="ja-JP" sz="1600" b="0" i="1" smtClean="0">
                          <a:latin typeface="Cambria Math" charset="0"/>
                          <a:ea typeface="MigMix 1P" charset="-128"/>
                          <a:cs typeface="MigMix 1P" charset="-128"/>
                        </a:rPr>
                        <m:t>=</m:t>
                      </m:r>
                      <m:f>
                        <m:fPr>
                          <m:ctrlPr>
                            <a:rPr kumimoji="1" lang="en-US" altLang="ja-JP" sz="1600" b="0" i="1" smtClean="0">
                              <a:latin typeface="Cambria Math" panose="02040503050406030204" pitchFamily="18" charset="0"/>
                              <a:ea typeface="MigMix 1P" charset="-128"/>
                              <a:cs typeface="MigMix 1P" charset="-128"/>
                            </a:rPr>
                          </m:ctrlPr>
                        </m:fPr>
                        <m:num>
                          <m:r>
                            <a:rPr kumimoji="1" lang="en-US" altLang="ja-JP" sz="1600" b="0" i="1" smtClean="0">
                              <a:latin typeface="Cambria Math" charset="0"/>
                              <a:ea typeface="MigMix 1P" charset="-128"/>
                              <a:cs typeface="MigMix 1P" charset="-128"/>
                            </a:rPr>
                            <m:t>64</m:t>
                          </m:r>
                        </m:num>
                        <m:den>
                          <m:r>
                            <a:rPr kumimoji="1" lang="en-US" altLang="ja-JP" sz="1600" b="0" i="1" smtClean="0">
                              <a:latin typeface="Cambria Math" charset="0"/>
                              <a:ea typeface="MigMix 1P" charset="-128"/>
                              <a:cs typeface="MigMix 1P" charset="-128"/>
                            </a:rPr>
                            <m:t>𝑅𝑒</m:t>
                          </m:r>
                        </m:den>
                      </m:f>
                    </m:oMath>
                  </m:oMathPara>
                </a14:m>
                <a:endParaRPr kumimoji="1" lang="ja-JP" altLang="en-US" sz="1600" dirty="0">
                  <a:latin typeface="MigMix 1P" charset="-128"/>
                  <a:ea typeface="MigMix 1P" charset="-128"/>
                  <a:cs typeface="MigMix 1P" charset="-128"/>
                </a:endParaRPr>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995896" y="1354212"/>
                <a:ext cx="661454" cy="462627"/>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p:cNvSpPr txBox="1"/>
              <p:nvPr/>
            </p:nvSpPr>
            <p:spPr>
              <a:xfrm>
                <a:off x="1795854" y="1295928"/>
                <a:ext cx="1277850" cy="5259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charset="0"/>
                          <a:ea typeface="Cambria Math" charset="0"/>
                          <a:cs typeface="Cambria Math" charset="0"/>
                        </a:rPr>
                        <m:t>⟺</m:t>
                      </m:r>
                      <m:r>
                        <a:rPr lang="en-US" altLang="ja-JP" b="0" i="1" smtClean="0">
                          <a:latin typeface="Cambria Math" charset="0"/>
                          <a:ea typeface="Cambria Math" charset="0"/>
                          <a:cs typeface="Cambria Math" charset="0"/>
                        </a:rPr>
                        <m:t> </m:t>
                      </m:r>
                      <m:r>
                        <a:rPr kumimoji="1" lang="en-US" altLang="ja-JP" b="0" i="1" smtClean="0">
                          <a:latin typeface="Cambria Math" charset="0"/>
                        </a:rPr>
                        <m:t>𝑅𝑒</m:t>
                      </m:r>
                      <m:r>
                        <a:rPr kumimoji="1" lang="en-US" altLang="ja-JP" b="0" i="1" smtClean="0">
                          <a:latin typeface="Cambria Math" charset="0"/>
                        </a:rPr>
                        <m:t>=</m:t>
                      </m: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charset="0"/>
                                </a:rPr>
                                <m:t>𝜆</m:t>
                              </m:r>
                            </m:e>
                            <m:sub>
                              <m:r>
                                <a:rPr kumimoji="1" lang="en-US" altLang="ja-JP" b="0" i="1" smtClean="0">
                                  <a:latin typeface="Cambria Math" charset="0"/>
                                </a:rPr>
                                <m:t>2</m:t>
                              </m:r>
                            </m:sub>
                          </m:sSub>
                        </m:num>
                        <m:den>
                          <m:r>
                            <a:rPr kumimoji="1" lang="en-US" altLang="ja-JP" b="0" i="1" smtClean="0">
                              <a:latin typeface="Cambria Math" charset="0"/>
                            </a:rPr>
                            <m:t>64</m:t>
                          </m:r>
                        </m:den>
                      </m:f>
                    </m:oMath>
                  </m:oMathPara>
                </a14:m>
                <a:endParaRPr kumimoji="1" lang="ja-JP" altLang="en-US"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1795854" y="1295928"/>
                <a:ext cx="1277850" cy="525978"/>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p:cNvSpPr/>
              <p:nvPr/>
            </p:nvSpPr>
            <p:spPr>
              <a:xfrm>
                <a:off x="954548" y="2705285"/>
                <a:ext cx="3329501" cy="6701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b="0" i="1" smtClean="0">
                              <a:latin typeface="Cambria Math" panose="02040503050406030204" pitchFamily="18" charset="0"/>
                            </a:rPr>
                          </m:ctrlPr>
                        </m:fPr>
                        <m:num>
                          <m:r>
                            <a:rPr lang="en-US" altLang="ja-JP" b="0" i="1" smtClean="0">
                              <a:latin typeface="Cambria Math" charset="0"/>
                            </a:rPr>
                            <m:t>1</m:t>
                          </m:r>
                        </m:num>
                        <m:den>
                          <m:rad>
                            <m:radPr>
                              <m:degHide m:val="on"/>
                              <m:ctrlPr>
                                <a:rPr lang="en-US" altLang="ja-JP" b="0" i="1" smtClean="0">
                                  <a:latin typeface="Cambria Math" panose="02040503050406030204" pitchFamily="18" charset="0"/>
                                </a:rPr>
                              </m:ctrlPr>
                            </m:radPr>
                            <m:deg/>
                            <m:e>
                              <m:r>
                                <a:rPr lang="en-US" altLang="ja-JP" b="0" i="1" smtClean="0">
                                  <a:latin typeface="Cambria Math" charset="0"/>
                                </a:rPr>
                                <m:t>𝜆</m:t>
                              </m:r>
                            </m:e>
                          </m:rad>
                        </m:den>
                      </m:f>
                      <m:r>
                        <a:rPr lang="en-US" altLang="ja-JP" b="0" i="1" smtClean="0">
                          <a:latin typeface="Cambria Math" charset="0"/>
                        </a:rPr>
                        <m:t>=</m:t>
                      </m:r>
                      <m:r>
                        <a:rPr lang="en-US" altLang="ja-JP" i="1">
                          <a:latin typeface="Cambria Math" charset="0"/>
                        </a:rPr>
                        <m:t>−2</m:t>
                      </m:r>
                      <m:func>
                        <m:funcPr>
                          <m:ctrlPr>
                            <a:rPr lang="en-US" altLang="ja-JP" i="1">
                              <a:latin typeface="Cambria Math" panose="02040503050406030204" pitchFamily="18" charset="0"/>
                            </a:rPr>
                          </m:ctrlPr>
                        </m:funcPr>
                        <m:fName>
                          <m:sSub>
                            <m:sSubPr>
                              <m:ctrlPr>
                                <a:rPr lang="en-US" altLang="ja-JP" i="1">
                                  <a:latin typeface="Cambria Math" panose="02040503050406030204" pitchFamily="18" charset="0"/>
                                </a:rPr>
                              </m:ctrlPr>
                            </m:sSubPr>
                            <m:e>
                              <m:r>
                                <m:rPr>
                                  <m:sty m:val="p"/>
                                </m:rPr>
                                <a:rPr lang="en-US" altLang="ja-JP">
                                  <a:latin typeface="Cambria Math" charset="0"/>
                                </a:rPr>
                                <m:t>log</m:t>
                              </m:r>
                            </m:e>
                            <m:sub>
                              <m:r>
                                <a:rPr lang="en-US" altLang="ja-JP" i="1">
                                  <a:latin typeface="Cambria Math" charset="0"/>
                                </a:rPr>
                                <m:t>10</m:t>
                              </m:r>
                            </m:sub>
                          </m:sSub>
                        </m:fName>
                        <m:e>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charset="0"/>
                                    </a:rPr>
                                    <m:t>2.51</m:t>
                                  </m:r>
                                </m:num>
                                <m:den>
                                  <m:r>
                                    <a:rPr lang="en-US" altLang="ja-JP" i="1">
                                      <a:latin typeface="Cambria Math" charset="0"/>
                                    </a:rPr>
                                    <m:t>𝑅𝑒</m:t>
                                  </m:r>
                                  <m:rad>
                                    <m:radPr>
                                      <m:degHide m:val="on"/>
                                      <m:ctrlPr>
                                        <a:rPr lang="en-US" altLang="ja-JP" i="1">
                                          <a:latin typeface="Cambria Math" panose="02040503050406030204" pitchFamily="18" charset="0"/>
                                        </a:rPr>
                                      </m:ctrlPr>
                                    </m:radPr>
                                    <m:deg/>
                                    <m:e>
                                      <m:r>
                                        <a:rPr lang="en-US" altLang="ja-JP" i="1">
                                          <a:latin typeface="Cambria Math" charset="0"/>
                                        </a:rPr>
                                        <m:t>𝜆</m:t>
                                      </m:r>
                                    </m:e>
                                  </m:rad>
                                </m:den>
                              </m:f>
                              <m:r>
                                <a:rPr lang="en-US" altLang="ja-JP" i="1">
                                  <a:latin typeface="Cambria Math" charset="0"/>
                                </a:rPr>
                                <m:t>+0.27</m:t>
                              </m:r>
                              <m:r>
                                <m:rPr>
                                  <m:sty m:val="p"/>
                                </m:rPr>
                                <a:rPr lang="en-US" altLang="ja-JP">
                                  <a:latin typeface="Cambria Math" charset="0"/>
                                </a:rPr>
                                <m:t>Δ</m:t>
                              </m:r>
                            </m:e>
                          </m:d>
                        </m:e>
                      </m:func>
                    </m:oMath>
                  </m:oMathPara>
                </a14:m>
                <a:endParaRPr lang="ja-JP" altLang="en-US"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954548" y="2705285"/>
                <a:ext cx="3329501" cy="670183"/>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p:cNvSpPr txBox="1"/>
              <p:nvPr/>
            </p:nvSpPr>
            <p:spPr>
              <a:xfrm>
                <a:off x="4284049" y="2725623"/>
                <a:ext cx="3987565" cy="6664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charset="0"/>
                          <a:ea typeface="Cambria Math" charset="0"/>
                          <a:cs typeface="Cambria Math" charset="0"/>
                        </a:rPr>
                        <m:t>⟺</m:t>
                      </m:r>
                      <m:r>
                        <a:rPr kumimoji="1" lang="en-US" altLang="ja-JP" b="0" i="1" smtClean="0">
                          <a:latin typeface="Cambria Math" charset="0"/>
                        </a:rPr>
                        <m:t>𝑅𝑒</m:t>
                      </m:r>
                      <m:r>
                        <a:rPr kumimoji="1" lang="en-US" altLang="ja-JP" b="0" i="1" smtClean="0">
                          <a:latin typeface="Cambria Math" charset="0"/>
                        </a:rPr>
                        <m:t>=−2</m:t>
                      </m:r>
                      <m:func>
                        <m:funcPr>
                          <m:ctrlPr>
                            <a:rPr lang="en-US" altLang="ja-JP" i="1">
                              <a:latin typeface="Cambria Math" panose="02040503050406030204" pitchFamily="18" charset="0"/>
                            </a:rPr>
                          </m:ctrlPr>
                        </m:funcPr>
                        <m:fName>
                          <m:rad>
                            <m:radPr>
                              <m:degHide m:val="on"/>
                              <m:ctrlPr>
                                <a:rPr lang="en-US" altLang="ja-JP" b="0" i="1" smtClean="0">
                                  <a:latin typeface="Cambria Math" panose="02040503050406030204" pitchFamily="18" charset="0"/>
                                </a:rPr>
                              </m:ctrlPr>
                            </m:radPr>
                            <m:deg/>
                            <m:e>
                              <m:sSub>
                                <m:sSubPr>
                                  <m:ctrlPr>
                                    <a:rPr lang="en-US" altLang="ja-JP" b="0" i="1" smtClean="0">
                                      <a:latin typeface="Cambria Math" panose="02040503050406030204" pitchFamily="18" charset="0"/>
                                    </a:rPr>
                                  </m:ctrlPr>
                                </m:sSubPr>
                                <m:e>
                                  <m:r>
                                    <a:rPr lang="en-US" altLang="ja-JP" b="0" i="1" smtClean="0">
                                      <a:latin typeface="Cambria Math" charset="0"/>
                                    </a:rPr>
                                    <m:t>𝜆</m:t>
                                  </m:r>
                                </m:e>
                                <m:sub>
                                  <m:r>
                                    <a:rPr lang="en-US" altLang="ja-JP" b="0" i="1" smtClean="0">
                                      <a:latin typeface="Cambria Math" charset="0"/>
                                    </a:rPr>
                                    <m:t>2</m:t>
                                  </m:r>
                                </m:sub>
                              </m:sSub>
                            </m:e>
                          </m:rad>
                          <m:sSub>
                            <m:sSubPr>
                              <m:ctrlPr>
                                <a:rPr lang="en-US" altLang="ja-JP" i="1">
                                  <a:latin typeface="Cambria Math" panose="02040503050406030204" pitchFamily="18" charset="0"/>
                                </a:rPr>
                              </m:ctrlPr>
                            </m:sSubPr>
                            <m:e>
                              <m:r>
                                <a:rPr lang="en-US" altLang="ja-JP" b="0" i="0" smtClean="0">
                                  <a:latin typeface="Cambria Math" charset="0"/>
                                </a:rPr>
                                <m:t> </m:t>
                              </m:r>
                              <m:r>
                                <m:rPr>
                                  <m:sty m:val="p"/>
                                </m:rPr>
                                <a:rPr lang="en-US" altLang="ja-JP">
                                  <a:latin typeface="Cambria Math" charset="0"/>
                                </a:rPr>
                                <m:t>log</m:t>
                              </m:r>
                            </m:e>
                            <m:sub>
                              <m:r>
                                <a:rPr lang="en-US" altLang="ja-JP" i="1">
                                  <a:latin typeface="Cambria Math" charset="0"/>
                                </a:rPr>
                                <m:t>10</m:t>
                              </m:r>
                            </m:sub>
                          </m:sSub>
                        </m:fName>
                        <m:e>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charset="0"/>
                                    </a:rPr>
                                    <m:t>2.51</m:t>
                                  </m:r>
                                </m:num>
                                <m:den>
                                  <m:rad>
                                    <m:radPr>
                                      <m:degHide m:val="on"/>
                                      <m:ctrlPr>
                                        <a:rPr lang="en-US" altLang="ja-JP" i="1">
                                          <a:latin typeface="Cambria Math" panose="02040503050406030204" pitchFamily="18" charset="0"/>
                                        </a:rPr>
                                      </m:ctrlPr>
                                    </m:radPr>
                                    <m:deg/>
                                    <m:e>
                                      <m:sSub>
                                        <m:sSubPr>
                                          <m:ctrlPr>
                                            <a:rPr lang="en-US" altLang="ja-JP" b="0" i="1" smtClean="0">
                                              <a:latin typeface="Cambria Math" panose="02040503050406030204" pitchFamily="18" charset="0"/>
                                            </a:rPr>
                                          </m:ctrlPr>
                                        </m:sSubPr>
                                        <m:e>
                                          <m:r>
                                            <a:rPr lang="en-US" altLang="ja-JP" i="1">
                                              <a:latin typeface="Cambria Math" charset="0"/>
                                            </a:rPr>
                                            <m:t>𝜆</m:t>
                                          </m:r>
                                        </m:e>
                                        <m:sub>
                                          <m:r>
                                            <a:rPr lang="en-US" altLang="ja-JP" b="0" i="1" smtClean="0">
                                              <a:latin typeface="Cambria Math" charset="0"/>
                                            </a:rPr>
                                            <m:t>2</m:t>
                                          </m:r>
                                        </m:sub>
                                      </m:sSub>
                                    </m:e>
                                  </m:rad>
                                </m:den>
                              </m:f>
                              <m:r>
                                <a:rPr lang="en-US" altLang="ja-JP" i="1">
                                  <a:latin typeface="Cambria Math" charset="0"/>
                                </a:rPr>
                                <m:t>+0.27</m:t>
                              </m:r>
                              <m:r>
                                <m:rPr>
                                  <m:sty m:val="p"/>
                                </m:rPr>
                                <a:rPr lang="en-US" altLang="ja-JP">
                                  <a:latin typeface="Cambria Math" charset="0"/>
                                </a:rPr>
                                <m:t>Δ</m:t>
                              </m:r>
                            </m:e>
                          </m:d>
                          <m:r>
                            <a:rPr lang="en-US" altLang="ja-JP" b="0" i="1" smtClean="0">
                              <a:latin typeface="Cambria Math" charset="0"/>
                            </a:rPr>
                            <m:t> </m:t>
                          </m:r>
                        </m:e>
                      </m:func>
                    </m:oMath>
                  </m:oMathPara>
                </a14:m>
                <a:endParaRPr kumimoji="1" lang="ja-JP" altLang="en-US"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4284049" y="2725623"/>
                <a:ext cx="3987565" cy="666464"/>
              </a:xfrm>
              <a:prstGeom prst="rect">
                <a:avLst/>
              </a:prstGeom>
              <a:blipFill rotWithShape="0">
                <a:blip r:embed="rId9"/>
                <a:stretch>
                  <a:fillRect b="-9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p:cNvSpPr txBox="1"/>
              <p:nvPr/>
            </p:nvSpPr>
            <p:spPr>
              <a:xfrm>
                <a:off x="1026894" y="5523253"/>
                <a:ext cx="1908984" cy="4995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charset="0"/>
                          <a:ea typeface="MigMix 1P" charset="-128"/>
                          <a:cs typeface="MigMix 1P" charset="-128"/>
                        </a:rPr>
                        <m:t>𝑅𝑒</m:t>
                      </m:r>
                      <m:r>
                        <a:rPr kumimoji="1" lang="en-US" altLang="ja-JP" sz="1600" b="0" i="1" smtClean="0">
                          <a:latin typeface="Cambria Math" charset="0"/>
                          <a:ea typeface="MigMix 1P" charset="-128"/>
                          <a:cs typeface="MigMix 1P" charset="-128"/>
                        </a:rPr>
                        <m:t>=</m:t>
                      </m:r>
                      <m:f>
                        <m:fPr>
                          <m:ctrlPr>
                            <a:rPr kumimoji="1" lang="en-US" altLang="ja-JP" sz="1600" b="0" i="1" smtClean="0">
                              <a:latin typeface="Cambria Math" panose="02040503050406030204" pitchFamily="18" charset="0"/>
                              <a:ea typeface="MigMix 1P" charset="-128"/>
                              <a:cs typeface="MigMix 1P" charset="-128"/>
                            </a:rPr>
                          </m:ctrlPr>
                        </m:fPr>
                        <m:num>
                          <m:r>
                            <a:rPr kumimoji="1" lang="en-US" altLang="ja-JP" sz="1600" b="0" i="1" smtClean="0">
                              <a:latin typeface="Cambria Math" charset="0"/>
                              <a:ea typeface="MigMix 1P" charset="-128"/>
                              <a:cs typeface="MigMix 1P" charset="-128"/>
                            </a:rPr>
                            <m:t>𝜌</m:t>
                          </m:r>
                          <m:r>
                            <a:rPr kumimoji="1" lang="en-US" altLang="ja-JP" sz="1600" b="0" i="1" smtClean="0">
                              <a:latin typeface="Cambria Math" charset="0"/>
                              <a:ea typeface="MigMix 1P" charset="-128"/>
                              <a:cs typeface="MigMix 1P" charset="-128"/>
                            </a:rPr>
                            <m:t>𝑢𝐷</m:t>
                          </m:r>
                        </m:num>
                        <m:den>
                          <m:r>
                            <a:rPr kumimoji="1" lang="en-US" altLang="ja-JP" sz="1600" b="0" i="1" smtClean="0">
                              <a:latin typeface="Cambria Math" charset="0"/>
                              <a:ea typeface="MigMix 1P" charset="-128"/>
                              <a:cs typeface="MigMix 1P" charset="-128"/>
                            </a:rPr>
                            <m:t>𝜇</m:t>
                          </m:r>
                        </m:den>
                      </m:f>
                      <m:r>
                        <a:rPr kumimoji="1" lang="en-US" altLang="ja-JP" sz="1600" b="0" i="1" smtClean="0">
                          <a:latin typeface="Cambria Math" charset="0"/>
                          <a:ea typeface="MigMix 1P" charset="-128"/>
                          <a:cs typeface="MigMix 1P" charset="-128"/>
                        </a:rPr>
                        <m:t>,  </m:t>
                      </m:r>
                      <m:acc>
                        <m:accPr>
                          <m:chr m:val="̇"/>
                          <m:ctrlPr>
                            <a:rPr kumimoji="1" lang="en-US" altLang="ja-JP" sz="1600" b="0" i="1" smtClean="0">
                              <a:latin typeface="Cambria Math" panose="02040503050406030204" pitchFamily="18" charset="0"/>
                              <a:ea typeface="MigMix 1P" charset="-128"/>
                              <a:cs typeface="MigMix 1P" charset="-128"/>
                            </a:rPr>
                          </m:ctrlPr>
                        </m:accPr>
                        <m:e>
                          <m:r>
                            <a:rPr kumimoji="1" lang="en-US" altLang="ja-JP" sz="1600" b="0" i="1" smtClean="0">
                              <a:latin typeface="Cambria Math" charset="0"/>
                              <a:ea typeface="MigMix 1P" charset="-128"/>
                              <a:cs typeface="MigMix 1P" charset="-128"/>
                            </a:rPr>
                            <m:t>𝑚</m:t>
                          </m:r>
                        </m:e>
                      </m:acc>
                      <m:r>
                        <a:rPr kumimoji="1" lang="en-US" altLang="ja-JP" sz="1600" b="0" i="1" smtClean="0">
                          <a:latin typeface="Cambria Math" charset="0"/>
                          <a:ea typeface="MigMix 1P" charset="-128"/>
                          <a:cs typeface="MigMix 1P" charset="-128"/>
                        </a:rPr>
                        <m:t>=</m:t>
                      </m:r>
                      <m:r>
                        <a:rPr kumimoji="1" lang="en-US" altLang="ja-JP" sz="1600" b="0" i="1" smtClean="0">
                          <a:latin typeface="Cambria Math" charset="0"/>
                          <a:ea typeface="MigMix 1P" charset="-128"/>
                          <a:cs typeface="MigMix 1P" charset="-128"/>
                        </a:rPr>
                        <m:t>𝜌</m:t>
                      </m:r>
                      <m:r>
                        <a:rPr kumimoji="1" lang="en-US" altLang="ja-JP" sz="1600" b="0" i="1" smtClean="0">
                          <a:latin typeface="Cambria Math" charset="0"/>
                          <a:ea typeface="MigMix 1P" charset="-128"/>
                          <a:cs typeface="MigMix 1P" charset="-128"/>
                        </a:rPr>
                        <m:t>𝑢𝐴</m:t>
                      </m:r>
                    </m:oMath>
                  </m:oMathPara>
                </a14:m>
                <a:endParaRPr kumimoji="1" lang="ja-JP" altLang="en-US" sz="1600" dirty="0">
                  <a:latin typeface="MigMix 1P" charset="-128"/>
                  <a:ea typeface="MigMix 1P" charset="-128"/>
                  <a:cs typeface="MigMix 1P" charset="-128"/>
                </a:endParaRPr>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1026894" y="5523253"/>
                <a:ext cx="1908984" cy="499560"/>
              </a:xfrm>
              <a:prstGeom prst="rect">
                <a:avLst/>
              </a:prstGeom>
              <a:blipFill rotWithShape="0">
                <a:blip r:embed="rId10"/>
                <a:stretch>
                  <a:fillRect r="-1242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p:cNvSpPr txBox="1"/>
              <p:nvPr/>
            </p:nvSpPr>
            <p:spPr>
              <a:xfrm>
                <a:off x="3626263" y="5451373"/>
                <a:ext cx="1481238"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charset="0"/>
                          <a:ea typeface="Cambria Math" charset="0"/>
                          <a:cs typeface="Cambria Math" charset="0"/>
                        </a:rPr>
                        <m:t>⟺</m:t>
                      </m:r>
                      <m:acc>
                        <m:accPr>
                          <m:chr m:val="̇"/>
                          <m:ctrlPr>
                            <a:rPr kumimoji="1" lang="en-US" altLang="ja-JP" b="0" i="1" smtClean="0">
                              <a:latin typeface="Cambria Math" panose="02040503050406030204" pitchFamily="18" charset="0"/>
                              <a:ea typeface="Cambria Math" charset="0"/>
                              <a:cs typeface="Cambria Math" charset="0"/>
                            </a:rPr>
                          </m:ctrlPr>
                        </m:accPr>
                        <m:e>
                          <m:r>
                            <a:rPr kumimoji="1" lang="en-US" altLang="ja-JP" b="0" i="1" smtClean="0">
                              <a:latin typeface="Cambria Math" charset="0"/>
                              <a:ea typeface="Cambria Math" charset="0"/>
                              <a:cs typeface="Cambria Math" charset="0"/>
                            </a:rPr>
                            <m:t>𝑚</m:t>
                          </m:r>
                        </m:e>
                      </m:acc>
                      <m:r>
                        <a:rPr kumimoji="1" lang="en-US" altLang="ja-JP" b="0" i="1" smtClean="0">
                          <a:latin typeface="Cambria Math" charset="0"/>
                          <a:ea typeface="Cambria Math" charset="0"/>
                          <a:cs typeface="Cambria Math" charset="0"/>
                        </a:rPr>
                        <m:t>=</m:t>
                      </m:r>
                      <m:f>
                        <m:fPr>
                          <m:ctrlPr>
                            <a:rPr kumimoji="1" lang="en-US" altLang="ja-JP" b="0" i="1" smtClean="0">
                              <a:latin typeface="Cambria Math" panose="02040503050406030204" pitchFamily="18" charset="0"/>
                              <a:ea typeface="Cambria Math" charset="0"/>
                              <a:cs typeface="Cambria Math" charset="0"/>
                            </a:rPr>
                          </m:ctrlPr>
                        </m:fPr>
                        <m:num>
                          <m:r>
                            <a:rPr kumimoji="1" lang="en-US" altLang="ja-JP" b="0" i="1" smtClean="0">
                              <a:latin typeface="Cambria Math" charset="0"/>
                              <a:ea typeface="Cambria Math" charset="0"/>
                              <a:cs typeface="Cambria Math" charset="0"/>
                            </a:rPr>
                            <m:t>𝜇</m:t>
                          </m:r>
                          <m:r>
                            <a:rPr kumimoji="1" lang="en-US" altLang="ja-JP" b="0" i="1" smtClean="0">
                              <a:latin typeface="Cambria Math" charset="0"/>
                              <a:ea typeface="Cambria Math" charset="0"/>
                              <a:cs typeface="Cambria Math" charset="0"/>
                            </a:rPr>
                            <m:t>𝐴</m:t>
                          </m:r>
                        </m:num>
                        <m:den>
                          <m:r>
                            <a:rPr kumimoji="1" lang="en-US" altLang="ja-JP" b="0" i="1" smtClean="0">
                              <a:latin typeface="Cambria Math" charset="0"/>
                              <a:ea typeface="Cambria Math" charset="0"/>
                              <a:cs typeface="Cambria Math" charset="0"/>
                            </a:rPr>
                            <m:t>𝐷</m:t>
                          </m:r>
                        </m:den>
                      </m:f>
                      <m:r>
                        <a:rPr kumimoji="1" lang="en-US" altLang="ja-JP" b="0" i="1" smtClean="0">
                          <a:latin typeface="Cambria Math" charset="0"/>
                        </a:rPr>
                        <m:t>𝑅𝑒</m:t>
                      </m:r>
                    </m:oMath>
                  </m:oMathPara>
                </a14:m>
                <a:endParaRPr kumimoji="1" lang="ja-JP" altLang="en-US"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3626263" y="5451373"/>
                <a:ext cx="1481238" cy="518604"/>
              </a:xfrm>
              <a:prstGeom prst="rect">
                <a:avLst/>
              </a:prstGeom>
              <a:blipFill rotWithShape="0">
                <a:blip r:embed="rId11"/>
                <a:stretch>
                  <a:fillRect/>
                </a:stretch>
              </a:blipFill>
            </p:spPr>
            <p:txBody>
              <a:bodyPr/>
              <a:lstStyle/>
              <a:p>
                <a:r>
                  <a:rPr lang="ja-JP" altLang="en-US">
                    <a:noFill/>
                  </a:rPr>
                  <a:t> </a:t>
                </a:r>
              </a:p>
            </p:txBody>
          </p:sp>
        </mc:Fallback>
      </mc:AlternateContent>
      <p:sp>
        <p:nvSpPr>
          <p:cNvPr id="16" name="正方形/長方形 15"/>
          <p:cNvSpPr/>
          <p:nvPr/>
        </p:nvSpPr>
        <p:spPr>
          <a:xfrm>
            <a:off x="5609815" y="4525952"/>
            <a:ext cx="723275" cy="307777"/>
          </a:xfrm>
          <a:prstGeom prst="rect">
            <a:avLst/>
          </a:prstGeom>
        </p:spPr>
        <p:txBody>
          <a:bodyPr wrap="none">
            <a:spAutoFit/>
          </a:bodyPr>
          <a:lstStyle/>
          <a:p>
            <a:r>
              <a:rPr lang="ja-JP" altLang="en-US" sz="1400" dirty="0">
                <a:solidFill>
                  <a:srgbClr val="0070C0"/>
                </a:solidFill>
                <a:latin typeface="MigMix 1P" charset="-128"/>
                <a:ea typeface="MigMix 1P" charset="-128"/>
                <a:cs typeface="MigMix 1P" charset="-128"/>
              </a:rPr>
              <a:t>または</a:t>
            </a:r>
            <a:endParaRPr lang="ja-JP" altLang="en-US" sz="1400" dirty="0"/>
          </a:p>
        </p:txBody>
      </p:sp>
      <mc:AlternateContent xmlns:mc="http://schemas.openxmlformats.org/markup-compatibility/2006" xmlns:a14="http://schemas.microsoft.com/office/drawing/2010/main">
        <mc:Choice Requires="a14">
          <p:sp>
            <p:nvSpPr>
              <p:cNvPr id="17" name="テキスト ボックス 16"/>
              <p:cNvSpPr txBox="1"/>
              <p:nvPr/>
            </p:nvSpPr>
            <p:spPr>
              <a:xfrm>
                <a:off x="4088871" y="1430451"/>
                <a:ext cx="1168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charset="0"/>
                            </a:rPr>
                            <m:t>𝜆</m:t>
                          </m:r>
                        </m:e>
                        <m:sub>
                          <m:r>
                            <a:rPr kumimoji="1" lang="en-US" altLang="ja-JP" b="0" i="1" smtClean="0">
                              <a:latin typeface="Cambria Math" charset="0"/>
                            </a:rPr>
                            <m:t>2</m:t>
                          </m:r>
                        </m:sub>
                      </m:sSub>
                      <m:r>
                        <a:rPr kumimoji="1" lang="en-US" altLang="ja-JP" b="0" i="1" smtClean="0">
                          <a:latin typeface="Cambria Math" charset="0"/>
                        </a:rPr>
                        <m:t>=64 </m:t>
                      </m:r>
                      <m:r>
                        <a:rPr kumimoji="1" lang="en-US" altLang="ja-JP" b="0" i="1" smtClean="0">
                          <a:latin typeface="Cambria Math" charset="0"/>
                        </a:rPr>
                        <m:t>𝑅𝑒</m:t>
                      </m:r>
                    </m:oMath>
                  </m:oMathPara>
                </a14:m>
                <a:endParaRPr kumimoji="1" lang="ja-JP" altLang="en-US"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4088871" y="1430451"/>
                <a:ext cx="1168781" cy="276999"/>
              </a:xfrm>
              <a:prstGeom prst="rect">
                <a:avLst/>
              </a:prstGeom>
              <a:blipFill rotWithShape="0">
                <a:blip r:embed="rId12"/>
                <a:stretch>
                  <a:fillRect l="-4188" t="-148889" r="-3665" b="-180000"/>
                </a:stretch>
              </a:blipFill>
            </p:spPr>
            <p:txBody>
              <a:bodyPr/>
              <a:lstStyle/>
              <a:p>
                <a:r>
                  <a:rPr lang="ja-JP" altLang="en-US">
                    <a:noFill/>
                  </a:rPr>
                  <a:t> </a:t>
                </a:r>
              </a:p>
            </p:txBody>
          </p:sp>
        </mc:Fallback>
      </mc:AlternateContent>
      <p:sp>
        <p:nvSpPr>
          <p:cNvPr id="18" name="正方形/長方形 17"/>
          <p:cNvSpPr/>
          <p:nvPr/>
        </p:nvSpPr>
        <p:spPr>
          <a:xfrm>
            <a:off x="5122739" y="5592319"/>
            <a:ext cx="723275" cy="307777"/>
          </a:xfrm>
          <a:prstGeom prst="rect">
            <a:avLst/>
          </a:prstGeom>
        </p:spPr>
        <p:txBody>
          <a:bodyPr wrap="none">
            <a:spAutoFit/>
          </a:bodyPr>
          <a:lstStyle/>
          <a:p>
            <a:r>
              <a:rPr lang="ja-JP" altLang="en-US" sz="1400" dirty="0">
                <a:solidFill>
                  <a:srgbClr val="0070C0"/>
                </a:solidFill>
                <a:latin typeface="MigMix 1P" charset="-128"/>
                <a:ea typeface="MigMix 1P" charset="-128"/>
                <a:cs typeface="MigMix 1P" charset="-128"/>
              </a:rPr>
              <a:t>または</a:t>
            </a:r>
            <a:endParaRPr lang="ja-JP" altLang="en-US" sz="1400" dirty="0"/>
          </a:p>
        </p:txBody>
      </p:sp>
      <mc:AlternateContent xmlns:mc="http://schemas.openxmlformats.org/markup-compatibility/2006" xmlns:a14="http://schemas.microsoft.com/office/drawing/2010/main">
        <mc:Choice Requires="a14">
          <p:sp>
            <p:nvSpPr>
              <p:cNvPr id="19" name="正方形/長方形 18"/>
              <p:cNvSpPr/>
              <p:nvPr/>
            </p:nvSpPr>
            <p:spPr>
              <a:xfrm>
                <a:off x="5846014" y="5383534"/>
                <a:ext cx="1476750" cy="6542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charset="0"/>
                          <a:ea typeface="Cambria Math" charset="0"/>
                          <a:cs typeface="Cambria Math" charset="0"/>
                        </a:rPr>
                        <m:t>𝑅𝑒</m:t>
                      </m:r>
                      <m:r>
                        <a:rPr lang="en-US" altLang="ja-JP" b="0" i="1" smtClean="0">
                          <a:latin typeface="Cambria Math" charset="0"/>
                          <a:ea typeface="Cambria Math" charset="0"/>
                          <a:cs typeface="Cambria Math" charset="0"/>
                        </a:rPr>
                        <m:t>=</m:t>
                      </m:r>
                      <m:f>
                        <m:fPr>
                          <m:ctrlPr>
                            <a:rPr lang="en-US" altLang="ja-JP" b="0" i="1" smtClean="0">
                              <a:latin typeface="Cambria Math" panose="02040503050406030204" pitchFamily="18" charset="0"/>
                              <a:ea typeface="Cambria Math" charset="0"/>
                              <a:cs typeface="Cambria Math" charset="0"/>
                            </a:rPr>
                          </m:ctrlPr>
                        </m:fPr>
                        <m:num>
                          <m:r>
                            <a:rPr lang="en-US" altLang="ja-JP" b="0" i="1" smtClean="0">
                              <a:latin typeface="Cambria Math" charset="0"/>
                              <a:ea typeface="Cambria Math" charset="0"/>
                              <a:cs typeface="Cambria Math" charset="0"/>
                            </a:rPr>
                            <m:t>𝐷</m:t>
                          </m:r>
                        </m:num>
                        <m:den>
                          <m:r>
                            <a:rPr lang="en-US" altLang="ja-JP" b="0" i="1" smtClean="0">
                              <a:latin typeface="Cambria Math" charset="0"/>
                              <a:ea typeface="Cambria Math" charset="0"/>
                              <a:cs typeface="Cambria Math" charset="0"/>
                            </a:rPr>
                            <m:t>𝜇</m:t>
                          </m:r>
                          <m:r>
                            <a:rPr lang="en-US" altLang="ja-JP" b="0" i="1" smtClean="0">
                              <a:latin typeface="Cambria Math" charset="0"/>
                              <a:ea typeface="Cambria Math" charset="0"/>
                              <a:cs typeface="Cambria Math" charset="0"/>
                            </a:rPr>
                            <m:t>𝐴</m:t>
                          </m:r>
                        </m:den>
                      </m:f>
                      <m:acc>
                        <m:accPr>
                          <m:chr m:val="̇"/>
                          <m:ctrlPr>
                            <a:rPr lang="en-US" altLang="ja-JP" i="1">
                              <a:latin typeface="Cambria Math" panose="02040503050406030204" pitchFamily="18" charset="0"/>
                              <a:ea typeface="Cambria Math" charset="0"/>
                              <a:cs typeface="Cambria Math" charset="0"/>
                            </a:rPr>
                          </m:ctrlPr>
                        </m:accPr>
                        <m:e>
                          <m:r>
                            <a:rPr lang="en-US" altLang="ja-JP" b="0" i="1" smtClean="0">
                              <a:latin typeface="Cambria Math" charset="0"/>
                              <a:ea typeface="Cambria Math" charset="0"/>
                              <a:cs typeface="Cambria Math" charset="0"/>
                            </a:rPr>
                            <m:t>|</m:t>
                          </m:r>
                          <m:r>
                            <a:rPr lang="en-US" altLang="ja-JP" i="1">
                              <a:latin typeface="Cambria Math" charset="0"/>
                              <a:ea typeface="Cambria Math" charset="0"/>
                              <a:cs typeface="Cambria Math" charset="0"/>
                            </a:rPr>
                            <m:t>𝑚</m:t>
                          </m:r>
                          <m:r>
                            <a:rPr lang="en-US" altLang="ja-JP" b="0" i="1" smtClean="0">
                              <a:latin typeface="Cambria Math" charset="0"/>
                              <a:ea typeface="Cambria Math" charset="0"/>
                              <a:cs typeface="Cambria Math" charset="0"/>
                            </a:rPr>
                            <m:t>|</m:t>
                          </m:r>
                        </m:e>
                      </m:acc>
                    </m:oMath>
                  </m:oMathPara>
                </a14:m>
                <a:endParaRPr lang="ja-JP" altLang="en-US"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5846014" y="5383534"/>
                <a:ext cx="1476750" cy="654282"/>
              </a:xfrm>
              <a:prstGeom prst="rect">
                <a:avLst/>
              </a:prstGeom>
              <a:blipFill rotWithShape="0">
                <a:blip r:embed="rId13"/>
                <a:stretch>
                  <a:fillRect/>
                </a:stretch>
              </a:blipFill>
            </p:spPr>
            <p:txBody>
              <a:bodyPr/>
              <a:lstStyle/>
              <a:p>
                <a:r>
                  <a:rPr lang="ja-JP" altLang="en-US">
                    <a:noFill/>
                  </a:rPr>
                  <a:t> </a:t>
                </a:r>
              </a:p>
            </p:txBody>
          </p:sp>
        </mc:Fallback>
      </mc:AlternateContent>
      <p:sp>
        <p:nvSpPr>
          <p:cNvPr id="20" name="正方形/長方形 19"/>
          <p:cNvSpPr/>
          <p:nvPr/>
        </p:nvSpPr>
        <p:spPr>
          <a:xfrm>
            <a:off x="3219650" y="1431636"/>
            <a:ext cx="723275" cy="307777"/>
          </a:xfrm>
          <a:prstGeom prst="rect">
            <a:avLst/>
          </a:prstGeom>
        </p:spPr>
        <p:txBody>
          <a:bodyPr wrap="none">
            <a:spAutoFit/>
          </a:bodyPr>
          <a:lstStyle/>
          <a:p>
            <a:r>
              <a:rPr lang="ja-JP" altLang="en-US" sz="1400" dirty="0">
                <a:solidFill>
                  <a:srgbClr val="0070C0"/>
                </a:solidFill>
                <a:latin typeface="MigMix 1P" charset="-128"/>
                <a:ea typeface="MigMix 1P" charset="-128"/>
                <a:cs typeface="MigMix 1P" charset="-128"/>
              </a:rPr>
              <a:t>または</a:t>
            </a:r>
            <a:endParaRPr lang="ja-JP" altLang="en-US" sz="1400" dirty="0"/>
          </a:p>
        </p:txBody>
      </p:sp>
      <mc:AlternateContent xmlns:mc="http://schemas.openxmlformats.org/markup-compatibility/2006" xmlns:a14="http://schemas.microsoft.com/office/drawing/2010/main">
        <mc:Choice Requires="a14">
          <p:sp>
            <p:nvSpPr>
              <p:cNvPr id="21" name="テキスト ボックス 20"/>
              <p:cNvSpPr txBox="1"/>
              <p:nvPr/>
            </p:nvSpPr>
            <p:spPr>
              <a:xfrm>
                <a:off x="6431613" y="4359690"/>
                <a:ext cx="1648913" cy="6026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charset="0"/>
                        </a:rPr>
                        <m:t>Δ</m:t>
                      </m:r>
                      <m:r>
                        <a:rPr kumimoji="1" lang="en-US" altLang="ja-JP" b="0" i="1" smtClean="0">
                          <a:latin typeface="Cambria Math" charset="0"/>
                        </a:rPr>
                        <m:t>𝑝</m:t>
                      </m:r>
                      <m:r>
                        <a:rPr kumimoji="1" lang="en-US" altLang="ja-JP" b="0" i="1" smtClean="0">
                          <a:latin typeface="Cambria Math" charset="0"/>
                        </a:rPr>
                        <m:t>=±</m:t>
                      </m:r>
                      <m:f>
                        <m:fPr>
                          <m:ctrlPr>
                            <a:rPr kumimoji="1" lang="en-US" altLang="ja-JP" b="0" i="1" smtClean="0">
                              <a:latin typeface="Cambria Math" panose="02040503050406030204" pitchFamily="18" charset="0"/>
                            </a:rPr>
                          </m:ctrlPr>
                        </m:fPr>
                        <m:num>
                          <m:r>
                            <a:rPr kumimoji="1" lang="en-US" altLang="ja-JP" b="0" i="1" smtClean="0">
                              <a:latin typeface="Cambria Math" charset="0"/>
                            </a:rPr>
                            <m:t>𝐿</m:t>
                          </m:r>
                          <m:sSup>
                            <m:sSupPr>
                              <m:ctrlPr>
                                <a:rPr kumimoji="1" lang="en-US" altLang="ja-JP" b="0" i="1" smtClean="0">
                                  <a:latin typeface="Cambria Math" panose="02040503050406030204" pitchFamily="18" charset="0"/>
                                </a:rPr>
                              </m:ctrlPr>
                            </m:sSupPr>
                            <m:e>
                              <m:r>
                                <a:rPr kumimoji="1" lang="en-US" altLang="ja-JP" b="0" i="1" smtClean="0">
                                  <a:latin typeface="Cambria Math" charset="0"/>
                                </a:rPr>
                                <m:t>𝜇</m:t>
                              </m:r>
                            </m:e>
                            <m:sup>
                              <m:r>
                                <a:rPr kumimoji="1" lang="en-US" altLang="ja-JP" b="0" i="1" smtClean="0">
                                  <a:latin typeface="Cambria Math" charset="0"/>
                                </a:rPr>
                                <m:t>2</m:t>
                              </m:r>
                            </m:sup>
                          </m:sSup>
                        </m:num>
                        <m:den>
                          <m:r>
                            <a:rPr kumimoji="1" lang="en-US" altLang="ja-JP" b="0" i="1" smtClean="0">
                              <a:latin typeface="Cambria Math" charset="0"/>
                            </a:rPr>
                            <m:t>2</m:t>
                          </m:r>
                          <m:sSup>
                            <m:sSupPr>
                              <m:ctrlPr>
                                <a:rPr kumimoji="1" lang="en-US" altLang="ja-JP" b="0" i="1" smtClean="0">
                                  <a:latin typeface="Cambria Math" panose="02040503050406030204" pitchFamily="18" charset="0"/>
                                </a:rPr>
                              </m:ctrlPr>
                            </m:sSupPr>
                            <m:e>
                              <m:r>
                                <a:rPr kumimoji="1" lang="en-US" altLang="ja-JP" b="0" i="1" smtClean="0">
                                  <a:latin typeface="Cambria Math" charset="0"/>
                                </a:rPr>
                                <m:t>𝐷</m:t>
                              </m:r>
                            </m:e>
                            <m:sup>
                              <m:r>
                                <a:rPr kumimoji="1" lang="en-US" altLang="ja-JP" b="0" i="1" smtClean="0">
                                  <a:latin typeface="Cambria Math" charset="0"/>
                                </a:rPr>
                                <m:t>3</m:t>
                              </m:r>
                            </m:sup>
                          </m:sSup>
                          <m:r>
                            <a:rPr kumimoji="1" lang="en-US" altLang="ja-JP" b="0" i="1" smtClean="0">
                              <a:latin typeface="Cambria Math" charset="0"/>
                            </a:rPr>
                            <m:t>𝜌</m:t>
                          </m:r>
                        </m:den>
                      </m:f>
                      <m:sSub>
                        <m:sSubPr>
                          <m:ctrlPr>
                            <a:rPr kumimoji="1" lang="en-US" altLang="ja-JP" b="0" i="1" smtClean="0">
                              <a:latin typeface="Cambria Math" panose="02040503050406030204" pitchFamily="18" charset="0"/>
                            </a:rPr>
                          </m:ctrlPr>
                        </m:sSubPr>
                        <m:e>
                          <m:r>
                            <a:rPr kumimoji="1" lang="en-US" altLang="ja-JP" b="0" i="1" smtClean="0">
                              <a:latin typeface="Cambria Math" charset="0"/>
                            </a:rPr>
                            <m:t>𝜆</m:t>
                          </m:r>
                        </m:e>
                        <m:sub>
                          <m:r>
                            <a:rPr kumimoji="1" lang="en-US" altLang="ja-JP" b="0" i="1" smtClean="0">
                              <a:latin typeface="Cambria Math" charset="0"/>
                            </a:rPr>
                            <m:t>2</m:t>
                          </m:r>
                        </m:sub>
                      </m:sSub>
                    </m:oMath>
                  </m:oMathPara>
                </a14:m>
                <a:endParaRPr kumimoji="1" lang="ja-JP" altLang="en-US" dirty="0"/>
              </a:p>
            </p:txBody>
          </p:sp>
        </mc:Choice>
        <mc:Fallback xmlns="">
          <p:sp>
            <p:nvSpPr>
              <p:cNvPr id="21" name="テキスト ボックス 20"/>
              <p:cNvSpPr txBox="1">
                <a:spLocks noRot="1" noChangeAspect="1" noMove="1" noResize="1" noEditPoints="1" noAdjustHandles="1" noChangeArrowheads="1" noChangeShapeType="1" noTextEdit="1"/>
              </p:cNvSpPr>
              <p:nvPr/>
            </p:nvSpPr>
            <p:spPr>
              <a:xfrm>
                <a:off x="6431613" y="4359690"/>
                <a:ext cx="1648913" cy="602665"/>
              </a:xfrm>
              <a:prstGeom prst="rect">
                <a:avLst/>
              </a:prstGeom>
              <a:blipFill rotWithShape="0">
                <a:blip r:embed="rId14"/>
                <a:stretch>
                  <a:fillRect/>
                </a:stretch>
              </a:blipFill>
            </p:spPr>
            <p:txBody>
              <a:bodyPr/>
              <a:lstStyle/>
              <a:p>
                <a:r>
                  <a:rPr lang="ja-JP" altLang="en-US">
                    <a:noFill/>
                  </a:rPr>
                  <a:t> </a:t>
                </a:r>
              </a:p>
            </p:txBody>
          </p:sp>
        </mc:Fallback>
      </mc:AlternateContent>
      <p:sp>
        <p:nvSpPr>
          <p:cNvPr id="22" name="テキスト ボックス 21"/>
          <p:cNvSpPr txBox="1"/>
          <p:nvPr/>
        </p:nvSpPr>
        <p:spPr>
          <a:xfrm>
            <a:off x="628649" y="2321094"/>
            <a:ext cx="4726983" cy="400110"/>
          </a:xfrm>
          <a:prstGeom prst="rect">
            <a:avLst/>
          </a:prstGeom>
          <a:noFill/>
        </p:spPr>
        <p:txBody>
          <a:bodyPr wrap="square" rtlCol="0">
            <a:spAutoFit/>
          </a:bodyPr>
          <a:lstStyle/>
          <a:p>
            <a:r>
              <a:rPr kumimoji="1" lang="ja-JP" altLang="en-US" sz="2000" dirty="0">
                <a:latin typeface="MigMix 1P" charset="-128"/>
                <a:ea typeface="MigMix 1P" charset="-128"/>
                <a:cs typeface="MigMix 1P" charset="-128"/>
              </a:rPr>
              <a:t>乱流の場合</a:t>
            </a:r>
          </a:p>
        </p:txBody>
      </p:sp>
      <mc:AlternateContent xmlns:mc="http://schemas.openxmlformats.org/markup-compatibility/2006" xmlns:a14="http://schemas.microsoft.com/office/drawing/2010/main">
        <mc:Choice Requires="a14">
          <p:sp>
            <p:nvSpPr>
              <p:cNvPr id="23" name="テキスト ボックス 22"/>
              <p:cNvSpPr txBox="1"/>
              <p:nvPr/>
            </p:nvSpPr>
            <p:spPr>
              <a:xfrm>
                <a:off x="954548" y="1911494"/>
                <a:ext cx="5477065" cy="369332"/>
              </a:xfrm>
              <a:prstGeom prst="rect">
                <a:avLst/>
              </a:prstGeom>
              <a:noFill/>
            </p:spPr>
            <p:txBody>
              <a:bodyPr wrap="square" rtlCol="0">
                <a:spAutoFit/>
              </a:bodyPr>
              <a:lstStyle/>
              <a:p>
                <a14:m>
                  <m:oMath xmlns:m="http://schemas.openxmlformats.org/officeDocument/2006/math">
                    <m:r>
                      <a:rPr kumimoji="1" lang="en-US" altLang="ja-JP" b="0" i="1" smtClean="0">
                        <a:solidFill>
                          <a:srgbClr val="0070C0"/>
                        </a:solidFill>
                        <a:latin typeface="Cambria Math" charset="0"/>
                      </a:rPr>
                      <m:t>𝑅𝑒</m:t>
                    </m:r>
                    <m:r>
                      <a:rPr kumimoji="1" lang="en-US" altLang="ja-JP" b="0" i="1" smtClean="0">
                        <a:solidFill>
                          <a:srgbClr val="0070C0"/>
                        </a:solidFill>
                        <a:latin typeface="Cambria Math" charset="0"/>
                      </a:rPr>
                      <m:t>→0</m:t>
                    </m:r>
                  </m:oMath>
                </a14:m>
                <a:r>
                  <a:rPr kumimoji="1" lang="en-US" altLang="ja-JP" dirty="0">
                    <a:solidFill>
                      <a:srgbClr val="0070C0"/>
                    </a:solidFill>
                  </a:rPr>
                  <a:t> </a:t>
                </a:r>
                <a:r>
                  <a:rPr kumimoji="1" lang="ja-JP" altLang="en-US" dirty="0">
                    <a:solidFill>
                      <a:srgbClr val="0070C0"/>
                    </a:solidFill>
                    <a:latin typeface="MigMix 1P" charset="-128"/>
                    <a:ea typeface="MigMix 1P" charset="-128"/>
                    <a:cs typeface="MigMix 1P" charset="-128"/>
                  </a:rPr>
                  <a:t>で</a:t>
                </a:r>
                <a:r>
                  <a:rPr kumimoji="1" lang="en-US" altLang="ja-JP" dirty="0">
                    <a:solidFill>
                      <a:srgbClr val="0070C0"/>
                    </a:solidFill>
                    <a:latin typeface="MigMix 1P" charset="-128"/>
                    <a:ea typeface="MigMix 1P" charset="-128"/>
                    <a:cs typeface="MigMix 1P" charset="-128"/>
                  </a:rPr>
                  <a:t> </a:t>
                </a:r>
                <a14:m>
                  <m:oMath xmlns:m="http://schemas.openxmlformats.org/officeDocument/2006/math">
                    <m:r>
                      <a:rPr kumimoji="1" lang="en-US" altLang="ja-JP" b="0" i="1" dirty="0" smtClean="0">
                        <a:solidFill>
                          <a:srgbClr val="0070C0"/>
                        </a:solidFill>
                        <a:latin typeface="Cambria Math" charset="0"/>
                        <a:ea typeface="MigMix 1P" charset="-128"/>
                        <a:cs typeface="MigMix 1P" charset="-128"/>
                      </a:rPr>
                      <m:t>𝜆</m:t>
                    </m:r>
                  </m:oMath>
                </a14:m>
                <a:r>
                  <a:rPr kumimoji="1" lang="en-US" altLang="ja-JP" dirty="0">
                    <a:solidFill>
                      <a:srgbClr val="0070C0"/>
                    </a:solidFill>
                    <a:latin typeface="MigMix 1P" charset="-128"/>
                    <a:ea typeface="MigMix 1P" charset="-128"/>
                    <a:cs typeface="MigMix 1P" charset="-128"/>
                  </a:rPr>
                  <a:t> </a:t>
                </a:r>
                <a:r>
                  <a:rPr kumimoji="1" lang="ja-JP" altLang="en-US" dirty="0">
                    <a:solidFill>
                      <a:srgbClr val="0070C0"/>
                    </a:solidFill>
                    <a:latin typeface="MigMix 1P" charset="-128"/>
                    <a:ea typeface="MigMix 1P" charset="-128"/>
                    <a:cs typeface="MigMix 1P" charset="-128"/>
                  </a:rPr>
                  <a:t>は発散するが</a:t>
                </a:r>
                <a:r>
                  <a:rPr kumimoji="1" lang="en-US" altLang="ja-JP" dirty="0">
                    <a:solidFill>
                      <a:srgbClr val="0070C0"/>
                    </a:solidFill>
                    <a:latin typeface="MigMix 1P" charset="-128"/>
                    <a:ea typeface="MigMix 1P" charset="-128"/>
                    <a:cs typeface="MigMix 1P" charset="-128"/>
                  </a:rPr>
                  <a:t> </a:t>
                </a:r>
                <a14:m>
                  <m:oMath xmlns:m="http://schemas.openxmlformats.org/officeDocument/2006/math">
                    <m:sSub>
                      <m:sSubPr>
                        <m:ctrlPr>
                          <a:rPr kumimoji="1" lang="en-US" altLang="ja-JP" b="0" i="1" smtClean="0">
                            <a:solidFill>
                              <a:srgbClr val="0070C0"/>
                            </a:solidFill>
                            <a:latin typeface="Cambria Math" panose="02040503050406030204" pitchFamily="18" charset="0"/>
                            <a:ea typeface="MigMix 1P" charset="-128"/>
                            <a:cs typeface="MigMix 1P" charset="-128"/>
                          </a:rPr>
                        </m:ctrlPr>
                      </m:sSubPr>
                      <m:e>
                        <m:r>
                          <a:rPr kumimoji="1" lang="en-US" altLang="ja-JP" b="0" i="1" smtClean="0">
                            <a:solidFill>
                              <a:srgbClr val="0070C0"/>
                            </a:solidFill>
                            <a:latin typeface="Cambria Math" charset="0"/>
                            <a:ea typeface="MigMix 1P" charset="-128"/>
                            <a:cs typeface="MigMix 1P" charset="-128"/>
                          </a:rPr>
                          <m:t>𝜆</m:t>
                        </m:r>
                      </m:e>
                      <m:sub>
                        <m:r>
                          <a:rPr kumimoji="1" lang="en-US" altLang="ja-JP" b="0" i="1" smtClean="0">
                            <a:solidFill>
                              <a:srgbClr val="0070C0"/>
                            </a:solidFill>
                            <a:latin typeface="Cambria Math" charset="0"/>
                            <a:ea typeface="MigMix 1P" charset="-128"/>
                            <a:cs typeface="MigMix 1P" charset="-128"/>
                          </a:rPr>
                          <m:t>2</m:t>
                        </m:r>
                      </m:sub>
                    </m:sSub>
                  </m:oMath>
                </a14:m>
                <a:r>
                  <a:rPr kumimoji="1" lang="en-US" altLang="ja-JP" dirty="0">
                    <a:solidFill>
                      <a:srgbClr val="0070C0"/>
                    </a:solidFill>
                    <a:latin typeface="MigMix 1P" charset="-128"/>
                    <a:ea typeface="MigMix 1P" charset="-128"/>
                    <a:cs typeface="MigMix 1P" charset="-128"/>
                  </a:rPr>
                  <a:t> </a:t>
                </a:r>
                <a:r>
                  <a:rPr kumimoji="1" lang="ja-JP" altLang="en-US" dirty="0">
                    <a:solidFill>
                      <a:srgbClr val="0070C0"/>
                    </a:solidFill>
                    <a:latin typeface="MigMix 1P" charset="-128"/>
                    <a:ea typeface="MigMix 1P" charset="-128"/>
                    <a:cs typeface="MigMix 1P" charset="-128"/>
                  </a:rPr>
                  <a:t>は発散しない。</a:t>
                </a:r>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954548" y="1911494"/>
                <a:ext cx="5477065" cy="369332"/>
              </a:xfrm>
              <a:prstGeom prst="rect">
                <a:avLst/>
              </a:prstGeom>
              <a:blipFill rotWithShape="0">
                <a:blip r:embed="rId15"/>
                <a:stretch>
                  <a:fillRect t="-10000" b="-26667"/>
                </a:stretch>
              </a:blipFill>
            </p:spPr>
            <p:txBody>
              <a:bodyPr/>
              <a:lstStyle/>
              <a:p>
                <a:r>
                  <a:rPr lang="ja-JP" altLang="en-US">
                    <a:noFill/>
                  </a:rPr>
                  <a:t> </a:t>
                </a:r>
              </a:p>
            </p:txBody>
          </p:sp>
        </mc:Fallback>
      </mc:AlternateContent>
      <p:sp>
        <p:nvSpPr>
          <p:cNvPr id="24" name="テキスト ボックス 23"/>
          <p:cNvSpPr txBox="1"/>
          <p:nvPr/>
        </p:nvSpPr>
        <p:spPr>
          <a:xfrm>
            <a:off x="628650" y="920599"/>
            <a:ext cx="4726983" cy="400110"/>
          </a:xfrm>
          <a:prstGeom prst="rect">
            <a:avLst/>
          </a:prstGeom>
          <a:noFill/>
        </p:spPr>
        <p:txBody>
          <a:bodyPr wrap="square" rtlCol="0">
            <a:spAutoFit/>
          </a:bodyPr>
          <a:lstStyle/>
          <a:p>
            <a:r>
              <a:rPr kumimoji="1" lang="ja-JP" altLang="en-US" sz="2000" dirty="0">
                <a:latin typeface="MigMix 1P" charset="-128"/>
                <a:ea typeface="MigMix 1P" charset="-128"/>
                <a:cs typeface="MigMix 1P" charset="-128"/>
              </a:rPr>
              <a:t>層流の場合</a:t>
            </a:r>
          </a:p>
        </p:txBody>
      </p:sp>
      <p:sp>
        <p:nvSpPr>
          <p:cNvPr id="25" name="テキスト ボックス 24"/>
          <p:cNvSpPr txBox="1"/>
          <p:nvPr/>
        </p:nvSpPr>
        <p:spPr>
          <a:xfrm>
            <a:off x="954548" y="3477032"/>
            <a:ext cx="5942199" cy="369332"/>
          </a:xfrm>
          <a:prstGeom prst="rect">
            <a:avLst/>
          </a:prstGeom>
          <a:noFill/>
        </p:spPr>
        <p:txBody>
          <a:bodyPr wrap="square" rtlCol="0">
            <a:spAutoFit/>
          </a:bodyPr>
          <a:lstStyle/>
          <a:p>
            <a:r>
              <a:rPr kumimoji="1" lang="ja-JP" altLang="en-US" dirty="0">
                <a:solidFill>
                  <a:srgbClr val="0070C0"/>
                </a:solidFill>
                <a:latin typeface="MigMix 1P" charset="-128"/>
                <a:ea typeface="MigMix 1P" charset="-128"/>
                <a:cs typeface="MigMix 1P" charset="-128"/>
              </a:rPr>
              <a:t>コールブルック・ホワイトの式が陰関数でなくなる。</a:t>
            </a:r>
          </a:p>
        </p:txBody>
      </p:sp>
      <mc:AlternateContent xmlns:mc="http://schemas.openxmlformats.org/markup-compatibility/2006" xmlns:a14="http://schemas.microsoft.com/office/drawing/2010/main">
        <mc:Choice Requires="a14">
          <p:sp>
            <p:nvSpPr>
              <p:cNvPr id="26" name="テキスト ボックス 25"/>
              <p:cNvSpPr txBox="1"/>
              <p:nvPr/>
            </p:nvSpPr>
            <p:spPr>
              <a:xfrm>
                <a:off x="628648" y="3853471"/>
                <a:ext cx="4726983" cy="400110"/>
              </a:xfrm>
              <a:prstGeom prst="rect">
                <a:avLst/>
              </a:prstGeom>
              <a:noFill/>
            </p:spPr>
            <p:txBody>
              <a:bodyPr wrap="square" rtlCol="0">
                <a:spAutoFit/>
              </a:bodyPr>
              <a:lstStyle/>
              <a:p>
                <a:r>
                  <a:rPr lang="ja-JP" altLang="en-US" sz="2000" dirty="0">
                    <a:latin typeface="MigMix 1P" charset="-128"/>
                    <a:ea typeface="MigMix 1P" charset="-128"/>
                    <a:cs typeface="MigMix 1P" charset="-128"/>
                  </a:rPr>
                  <a:t>圧力と</a:t>
                </a:r>
                <a:r>
                  <a:rPr lang="en-US" altLang="ja-JP" sz="2000" dirty="0">
                    <a:latin typeface="MigMix 1P" charset="-128"/>
                    <a:ea typeface="MigMix 1P" charset="-128"/>
                    <a:cs typeface="MigMix 1P" charset="-128"/>
                  </a:rPr>
                  <a:t> </a:t>
                </a:r>
                <a14:m>
                  <m:oMath xmlns:m="http://schemas.openxmlformats.org/officeDocument/2006/math">
                    <m:sSub>
                      <m:sSubPr>
                        <m:ctrlPr>
                          <a:rPr lang="en-US" altLang="ja-JP" sz="2000" b="0" i="1" smtClean="0">
                            <a:latin typeface="Cambria Math" panose="02040503050406030204" pitchFamily="18" charset="0"/>
                            <a:ea typeface="MigMix 1P" charset="-128"/>
                            <a:cs typeface="MigMix 1P" charset="-128"/>
                          </a:rPr>
                        </m:ctrlPr>
                      </m:sSubPr>
                      <m:e>
                        <m:r>
                          <a:rPr lang="en-US" altLang="ja-JP" sz="2000" b="0" i="1" smtClean="0">
                            <a:latin typeface="Cambria Math" charset="0"/>
                            <a:ea typeface="MigMix 1P" charset="-128"/>
                            <a:cs typeface="MigMix 1P" charset="-128"/>
                          </a:rPr>
                          <m:t>𝜆</m:t>
                        </m:r>
                      </m:e>
                      <m:sub>
                        <m:r>
                          <a:rPr lang="en-US" altLang="ja-JP" sz="2000" b="0" i="1" smtClean="0">
                            <a:latin typeface="Cambria Math" charset="0"/>
                            <a:ea typeface="MigMix 1P" charset="-128"/>
                            <a:cs typeface="MigMix 1P" charset="-128"/>
                          </a:rPr>
                          <m:t>2</m:t>
                        </m:r>
                      </m:sub>
                    </m:sSub>
                  </m:oMath>
                </a14:m>
                <a:r>
                  <a:rPr kumimoji="1" lang="en-US" altLang="ja-JP" sz="2000" dirty="0">
                    <a:latin typeface="MigMix 1P" charset="-128"/>
                    <a:ea typeface="MigMix 1P" charset="-128"/>
                    <a:cs typeface="MigMix 1P" charset="-128"/>
                  </a:rPr>
                  <a:t> </a:t>
                </a:r>
                <a:r>
                  <a:rPr kumimoji="1" lang="ja-JP" altLang="en-US" sz="2000" dirty="0">
                    <a:latin typeface="MigMix 1P" charset="-128"/>
                    <a:ea typeface="MigMix 1P" charset="-128"/>
                    <a:cs typeface="MigMix 1P" charset="-128"/>
                  </a:rPr>
                  <a:t>の関係</a:t>
                </a:r>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628648" y="3853471"/>
                <a:ext cx="4726983" cy="400110"/>
              </a:xfrm>
              <a:prstGeom prst="rect">
                <a:avLst/>
              </a:prstGeom>
              <a:blipFill rotWithShape="0">
                <a:blip r:embed="rId16"/>
                <a:stretch>
                  <a:fillRect l="-1289" t="-7576" b="-25758"/>
                </a:stretch>
              </a:blipFill>
            </p:spPr>
            <p:txBody>
              <a:bodyPr/>
              <a:lstStyle/>
              <a:p>
                <a:r>
                  <a:rPr lang="ja-JP" altLang="en-US">
                    <a:noFill/>
                  </a:rPr>
                  <a:t> </a:t>
                </a:r>
              </a:p>
            </p:txBody>
          </p:sp>
        </mc:Fallback>
      </mc:AlternateContent>
      <p:sp>
        <p:nvSpPr>
          <p:cNvPr id="27" name="テキスト ボックス 26"/>
          <p:cNvSpPr txBox="1"/>
          <p:nvPr/>
        </p:nvSpPr>
        <p:spPr>
          <a:xfrm>
            <a:off x="628647" y="5055981"/>
            <a:ext cx="4726983" cy="400110"/>
          </a:xfrm>
          <a:prstGeom prst="rect">
            <a:avLst/>
          </a:prstGeom>
          <a:noFill/>
        </p:spPr>
        <p:txBody>
          <a:bodyPr wrap="square" rtlCol="0">
            <a:spAutoFit/>
          </a:bodyPr>
          <a:lstStyle/>
          <a:p>
            <a:r>
              <a:rPr lang="ja-JP" altLang="en-US" sz="2000" dirty="0">
                <a:latin typeface="MigMix 1P" charset="-128"/>
                <a:ea typeface="MigMix 1P" charset="-128"/>
                <a:cs typeface="MigMix 1P" charset="-128"/>
              </a:rPr>
              <a:t>質量流量とレイノルズ数の関係</a:t>
            </a:r>
            <a:endParaRPr kumimoji="1" lang="ja-JP" altLang="en-US" sz="2000" dirty="0">
              <a:latin typeface="MigMix 1P" charset="-128"/>
              <a:ea typeface="MigMix 1P" charset="-128"/>
              <a:cs typeface="MigMix 1P" charset="-128"/>
            </a:endParaRPr>
          </a:p>
        </p:txBody>
      </p:sp>
      <p:sp>
        <p:nvSpPr>
          <p:cNvPr id="5" name="フッター プレースホルダー 4"/>
          <p:cNvSpPr>
            <a:spLocks noGrp="1"/>
          </p:cNvSpPr>
          <p:nvPr>
            <p:ph type="ftr" sz="quarter" idx="11"/>
          </p:nvPr>
        </p:nvSpPr>
        <p:spPr/>
        <p:txBody>
          <a:bodyPr/>
          <a:lstStyle/>
          <a:p>
            <a:r>
              <a:rPr lang="ja-JP" altLang="en-US"/>
              <a:t>オープン</a:t>
            </a:r>
            <a:r>
              <a:rPr lang="en-US" altLang="ja-JP"/>
              <a:t>CAE</a:t>
            </a:r>
            <a:r>
              <a:rPr lang="ja-JP" altLang="en-US"/>
              <a:t>シンポジウム講習会</a:t>
            </a:r>
          </a:p>
        </p:txBody>
      </p:sp>
    </p:spTree>
    <p:extLst>
      <p:ext uri="{BB962C8B-B14F-4D97-AF65-F5344CB8AC3E}">
        <p14:creationId xmlns:p14="http://schemas.microsoft.com/office/powerpoint/2010/main" val="882625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err="1"/>
              <a:t>massFlowRate_dp</a:t>
            </a:r>
            <a:r>
              <a:rPr lang="ja-JP" altLang="en-US" dirty="0"/>
              <a:t>　</a:t>
            </a:r>
            <a:r>
              <a:rPr lang="ja-JP" altLang="en-US" b="0" dirty="0"/>
              <a:t>圧力差から質量流量を求める</a:t>
            </a:r>
            <a:br>
              <a:rPr lang="en-US" altLang="ja-JP" b="0" dirty="0"/>
            </a:br>
            <a:br>
              <a:rPr lang="en-US" altLang="ja-JP" b="0" dirty="0">
                <a:solidFill>
                  <a:srgbClr val="0070C0"/>
                </a:solidFill>
              </a:rPr>
            </a:br>
            <a:endParaRPr kumimoji="1" lang="ja-JP" altLang="en-US" b="0" dirty="0"/>
          </a:p>
        </p:txBody>
      </p:sp>
      <p:sp>
        <p:nvSpPr>
          <p:cNvPr id="3" name="日付プレースホルダー 2"/>
          <p:cNvSpPr>
            <a:spLocks noGrp="1"/>
          </p:cNvSpPr>
          <p:nvPr>
            <p:ph type="dt" sz="half" idx="10"/>
          </p:nvPr>
        </p:nvSpPr>
        <p:spPr/>
        <p:txBody>
          <a:bodyPr/>
          <a:lstStyle/>
          <a:p>
            <a:r>
              <a:rPr lang="en-US" altLang="ja-JP"/>
              <a:t>2017/12/07</a:t>
            </a:r>
            <a:endParaRPr lang="ja-JP" altLang="en-US"/>
          </a:p>
        </p:txBody>
      </p:sp>
      <p:sp>
        <p:nvSpPr>
          <p:cNvPr id="4" name="スライド番号プレースホルダー 3"/>
          <p:cNvSpPr>
            <a:spLocks noGrp="1"/>
          </p:cNvSpPr>
          <p:nvPr>
            <p:ph type="sldNum" sz="quarter" idx="12"/>
          </p:nvPr>
        </p:nvSpPr>
        <p:spPr/>
        <p:txBody>
          <a:bodyPr/>
          <a:lstStyle/>
          <a:p>
            <a:fld id="{522546E2-FFC9-E74A-B833-4B01CD764E6B}" type="slidenum">
              <a:rPr lang="ja-JP" altLang="en-US" smtClean="0"/>
              <a:pPr/>
              <a:t>13</a:t>
            </a:fld>
            <a:endParaRPr lang="ja-JP" altLang="en-US"/>
          </a:p>
        </p:txBody>
      </p:sp>
      <mc:AlternateContent xmlns:mc="http://schemas.openxmlformats.org/markup-compatibility/2006" xmlns:a14="http://schemas.microsoft.com/office/drawing/2010/main">
        <mc:Choice Requires="a14">
          <p:sp>
            <p:nvSpPr>
              <p:cNvPr id="5" name="テキスト ボックス 4"/>
              <p:cNvSpPr txBox="1"/>
              <p:nvPr/>
            </p:nvSpPr>
            <p:spPr>
              <a:xfrm>
                <a:off x="688483" y="974206"/>
                <a:ext cx="2112310" cy="6657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2000" b="0" i="1" smtClean="0">
                          <a:latin typeface="Cambria Math" charset="0"/>
                          <a:ea typeface="Migu 1M" charset="-128"/>
                          <a:cs typeface="Migu 1M" charset="-128"/>
                        </a:rPr>
                        <m:t>①</m:t>
                      </m:r>
                      <m:r>
                        <a:rPr lang="en-US" altLang="ja-JP" sz="2000" b="0" i="1" smtClean="0">
                          <a:latin typeface="Cambria Math"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ea typeface="Cambria Math" charset="0"/>
                              <a:cs typeface="Cambria Math" charset="0"/>
                            </a:rPr>
                            <m:t> </m:t>
                          </m:r>
                          <m:r>
                            <a:rPr kumimoji="1" lang="en-US" altLang="ja-JP" sz="2000" b="0" i="1" smtClean="0">
                              <a:latin typeface="Cambria Math" charset="0"/>
                            </a:rPr>
                            <m:t>𝜆</m:t>
                          </m:r>
                        </m:e>
                        <m:sub>
                          <m:r>
                            <a:rPr kumimoji="1" lang="en-US" altLang="ja-JP" sz="2000" b="0" i="1" smtClean="0">
                              <a:latin typeface="Cambria Math" charset="0"/>
                            </a:rPr>
                            <m:t>2</m:t>
                          </m:r>
                        </m:sub>
                      </m:sSub>
                      <m:r>
                        <a:rPr kumimoji="1" lang="en-US" altLang="ja-JP" sz="2000" b="0" i="1" smtClean="0">
                          <a:latin typeface="Cambria Math" charset="0"/>
                        </a:rPr>
                        <m:t>=</m:t>
                      </m:r>
                      <m:d>
                        <m:dPr>
                          <m:begChr m:val="|"/>
                          <m:endChr m:val="|"/>
                          <m:ctrlPr>
                            <a:rPr kumimoji="1" lang="en-US" altLang="ja-JP" sz="2000" b="0" i="1" smtClean="0">
                              <a:latin typeface="Cambria Math" panose="02040503050406030204" pitchFamily="18" charset="0"/>
                            </a:rPr>
                          </m:ctrlPr>
                        </m:dPr>
                        <m:e>
                          <m:r>
                            <m:rPr>
                              <m:sty m:val="p"/>
                            </m:rPr>
                            <a:rPr kumimoji="1" lang="en-US" altLang="ja-JP" sz="2000" b="0" i="0" smtClean="0">
                              <a:latin typeface="Cambria Math" charset="0"/>
                            </a:rPr>
                            <m:t>Δ</m:t>
                          </m:r>
                          <m:r>
                            <a:rPr kumimoji="1" lang="en-US" altLang="ja-JP" sz="2000" b="0" i="1" smtClean="0">
                              <a:latin typeface="Cambria Math" charset="0"/>
                            </a:rPr>
                            <m:t>𝑝</m:t>
                          </m:r>
                        </m:e>
                      </m:d>
                      <m:f>
                        <m:fPr>
                          <m:ctrlPr>
                            <a:rPr kumimoji="1" lang="en-US" altLang="ja-JP" sz="2000" b="0" i="1" smtClean="0">
                              <a:latin typeface="Cambria Math" panose="02040503050406030204" pitchFamily="18" charset="0"/>
                            </a:rPr>
                          </m:ctrlPr>
                        </m:fPr>
                        <m:num>
                          <m:r>
                            <a:rPr kumimoji="1" lang="en-US" altLang="ja-JP" sz="2000" b="0" i="1" smtClean="0">
                              <a:latin typeface="Cambria Math" charset="0"/>
                            </a:rPr>
                            <m:t>2</m:t>
                          </m:r>
                          <m:sSup>
                            <m:sSupPr>
                              <m:ctrlPr>
                                <a:rPr kumimoji="1" lang="en-US" altLang="ja-JP" sz="2000" b="0" i="1" smtClean="0">
                                  <a:latin typeface="Cambria Math" panose="02040503050406030204" pitchFamily="18" charset="0"/>
                                </a:rPr>
                              </m:ctrlPr>
                            </m:sSupPr>
                            <m:e>
                              <m:r>
                                <a:rPr kumimoji="1" lang="en-US" altLang="ja-JP" sz="2000" b="0" i="1" smtClean="0">
                                  <a:latin typeface="Cambria Math" charset="0"/>
                                </a:rPr>
                                <m:t>𝐷</m:t>
                              </m:r>
                            </m:e>
                            <m:sup>
                              <m:r>
                                <a:rPr kumimoji="1" lang="en-US" altLang="ja-JP" sz="2000" b="0" i="1" smtClean="0">
                                  <a:latin typeface="Cambria Math" charset="0"/>
                                </a:rPr>
                                <m:t>3</m:t>
                              </m:r>
                            </m:sup>
                          </m:sSup>
                          <m:r>
                            <a:rPr kumimoji="1" lang="en-US" altLang="ja-JP" sz="2000" b="0" i="1" smtClean="0">
                              <a:latin typeface="Cambria Math" charset="0"/>
                            </a:rPr>
                            <m:t>𝜌</m:t>
                          </m:r>
                        </m:num>
                        <m:den>
                          <m:r>
                            <a:rPr kumimoji="1" lang="en-US" altLang="ja-JP" sz="2000" b="0" i="1" smtClean="0">
                              <a:latin typeface="Cambria Math" charset="0"/>
                            </a:rPr>
                            <m:t>𝐿</m:t>
                          </m:r>
                          <m:sSup>
                            <m:sSupPr>
                              <m:ctrlPr>
                                <a:rPr kumimoji="1" lang="en-US" altLang="ja-JP" sz="2000" b="0" i="1" smtClean="0">
                                  <a:latin typeface="Cambria Math" panose="02040503050406030204" pitchFamily="18" charset="0"/>
                                </a:rPr>
                              </m:ctrlPr>
                            </m:sSupPr>
                            <m:e>
                              <m:r>
                                <a:rPr kumimoji="1" lang="en-US" altLang="ja-JP" sz="2000" b="0" i="1" smtClean="0">
                                  <a:latin typeface="Cambria Math" charset="0"/>
                                </a:rPr>
                                <m:t>𝜇</m:t>
                              </m:r>
                            </m:e>
                            <m:sup>
                              <m:r>
                                <a:rPr kumimoji="1" lang="en-US" altLang="ja-JP" sz="2000" b="0" i="1" smtClean="0">
                                  <a:latin typeface="Cambria Math" charset="0"/>
                                </a:rPr>
                                <m:t>2</m:t>
                              </m:r>
                            </m:sup>
                          </m:sSup>
                        </m:den>
                      </m:f>
                    </m:oMath>
                  </m:oMathPara>
                </a14:m>
                <a:endParaRPr kumimoji="1" lang="ja-JP" altLang="en-US" sz="2000"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688483" y="974206"/>
                <a:ext cx="2112310" cy="66576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p:cNvSpPr txBox="1"/>
              <p:nvPr/>
            </p:nvSpPr>
            <p:spPr>
              <a:xfrm>
                <a:off x="688483" y="1655934"/>
                <a:ext cx="1342355" cy="5845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2000" b="0" i="1" smtClean="0">
                          <a:latin typeface="Cambria Math" charset="0"/>
                          <a:ea typeface="Migu 1M" charset="-128"/>
                          <a:cs typeface="Migu 1M" charset="-128"/>
                        </a:rPr>
                        <m:t>②</m:t>
                      </m:r>
                      <m:r>
                        <a:rPr lang="en-US" altLang="ja-JP" sz="2000" b="0" i="1" smtClean="0">
                          <a:latin typeface="Cambria Math" charset="0"/>
                        </a:rPr>
                        <m:t>  </m:t>
                      </m:r>
                      <m:r>
                        <a:rPr kumimoji="1" lang="en-US" altLang="ja-JP" sz="2000" b="0" i="1" smtClean="0">
                          <a:latin typeface="Cambria Math" charset="0"/>
                        </a:rPr>
                        <m:t>𝑅𝑒</m:t>
                      </m:r>
                      <m:r>
                        <a:rPr kumimoji="1" lang="en-US" altLang="ja-JP" sz="2000" b="0" i="1" smtClean="0">
                          <a:latin typeface="Cambria Math" charset="0"/>
                        </a:rPr>
                        <m:t>=</m:t>
                      </m:r>
                      <m:f>
                        <m:fPr>
                          <m:ctrlPr>
                            <a:rPr kumimoji="1" lang="en-US" altLang="ja-JP" sz="2000" b="0" i="1" smtClean="0">
                              <a:latin typeface="Cambria Math" panose="02040503050406030204" pitchFamily="18" charset="0"/>
                            </a:rPr>
                          </m:ctrlPr>
                        </m:fPr>
                        <m:num>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𝜆</m:t>
                              </m:r>
                            </m:e>
                            <m:sub>
                              <m:r>
                                <a:rPr kumimoji="1" lang="en-US" altLang="ja-JP" sz="2000" b="0" i="1" smtClean="0">
                                  <a:latin typeface="Cambria Math" charset="0"/>
                                </a:rPr>
                                <m:t>2</m:t>
                              </m:r>
                            </m:sub>
                          </m:sSub>
                        </m:num>
                        <m:den>
                          <m:r>
                            <a:rPr kumimoji="1" lang="en-US" altLang="ja-JP" sz="2000" b="0" i="1" smtClean="0">
                              <a:latin typeface="Cambria Math" charset="0"/>
                            </a:rPr>
                            <m:t>64</m:t>
                          </m:r>
                        </m:den>
                      </m:f>
                    </m:oMath>
                  </m:oMathPara>
                </a14:m>
                <a:endParaRPr kumimoji="1" lang="ja-JP" altLang="en-US" sz="20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688483" y="1655934"/>
                <a:ext cx="1342355" cy="584519"/>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p:cNvSpPr txBox="1"/>
              <p:nvPr/>
            </p:nvSpPr>
            <p:spPr>
              <a:xfrm>
                <a:off x="914486" y="2381944"/>
                <a:ext cx="2425134" cy="400110"/>
              </a:xfrm>
              <a:prstGeom prst="rect">
                <a:avLst/>
              </a:prstGeom>
              <a:noFill/>
            </p:spPr>
            <p:txBody>
              <a:bodyPr wrap="square" rtlCol="0">
                <a:spAutoFit/>
              </a:bodyPr>
              <a:lstStyle/>
              <a:p>
                <a14:m>
                  <m:oMath xmlns:m="http://schemas.openxmlformats.org/officeDocument/2006/math">
                    <m:r>
                      <a:rPr kumimoji="1" lang="en-US" altLang="ja-JP" sz="2000" b="0" i="0" smtClean="0">
                        <a:latin typeface="Cambria Math" charset="0"/>
                      </a:rPr>
                      <m:t> </m:t>
                    </m:r>
                    <m:r>
                      <a:rPr kumimoji="1" lang="en-US" altLang="ja-JP" sz="2000" b="0" i="1" smtClean="0">
                        <a:latin typeface="Cambria Math" charset="0"/>
                      </a:rPr>
                      <m:t>𝑅𝑒</m:t>
                    </m:r>
                    <m:r>
                      <a:rPr kumimoji="1" lang="en-US" altLang="ja-JP" sz="2000" b="0" i="1" smtClean="0">
                        <a:latin typeface="Cambria Math" charset="0"/>
                      </a:rPr>
                      <m:t>&gt;</m:t>
                    </m:r>
                    <m:r>
                      <a:rPr kumimoji="1" lang="en-US" altLang="ja-JP" sz="2000" b="0" i="1" smtClean="0">
                        <a:latin typeface="Cambria Math" charset="0"/>
                      </a:rPr>
                      <m:t>𝑅</m:t>
                    </m:r>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𝑒</m:t>
                        </m:r>
                      </m:e>
                      <m:sub>
                        <m:r>
                          <a:rPr kumimoji="1" lang="en-US" altLang="ja-JP" sz="2000" b="0" i="0" smtClean="0">
                            <a:latin typeface="Cambria Math" charset="0"/>
                          </a:rPr>
                          <m:t>1</m:t>
                        </m:r>
                      </m:sub>
                    </m:sSub>
                  </m:oMath>
                </a14:m>
                <a:r>
                  <a:rPr kumimoji="1" lang="en-US" altLang="ja-JP" sz="2000" dirty="0"/>
                  <a:t> </a:t>
                </a:r>
                <a:r>
                  <a:rPr kumimoji="1" lang="ja-JP" altLang="en-US" sz="2000" dirty="0"/>
                  <a:t>なら</a:t>
                </a:r>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914486" y="2381944"/>
                <a:ext cx="2425134" cy="400110"/>
              </a:xfrm>
              <a:prstGeom prst="rect">
                <a:avLst/>
              </a:prstGeom>
              <a:blipFill rotWithShape="0">
                <a:blip r:embed="rId4"/>
                <a:stretch>
                  <a:fillRect l="-1508" t="-101538" b="-12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p:cNvSpPr txBox="1"/>
              <p:nvPr/>
            </p:nvSpPr>
            <p:spPr>
              <a:xfrm>
                <a:off x="1359660" y="2797145"/>
                <a:ext cx="3943580" cy="7405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charset="0"/>
                        </a:rPr>
                        <m:t>𝑅𝑒</m:t>
                      </m:r>
                      <m:r>
                        <a:rPr kumimoji="1" lang="en-US" altLang="ja-JP" sz="2000" b="0" i="1" smtClean="0">
                          <a:latin typeface="Cambria Math" charset="0"/>
                        </a:rPr>
                        <m:t>=−2</m:t>
                      </m:r>
                      <m:func>
                        <m:funcPr>
                          <m:ctrlPr>
                            <a:rPr lang="en-US" altLang="ja-JP" sz="2000" i="1">
                              <a:latin typeface="Cambria Math" panose="02040503050406030204" pitchFamily="18" charset="0"/>
                            </a:rPr>
                          </m:ctrlPr>
                        </m:funcPr>
                        <m:fName>
                          <m:rad>
                            <m:radPr>
                              <m:degHide m:val="on"/>
                              <m:ctrlPr>
                                <a:rPr lang="en-US" altLang="ja-JP" sz="2000" b="0" i="1" smtClean="0">
                                  <a:latin typeface="Cambria Math" panose="02040503050406030204" pitchFamily="18" charset="0"/>
                                </a:rPr>
                              </m:ctrlPr>
                            </m:radPr>
                            <m:deg/>
                            <m:e>
                              <m:sSub>
                                <m:sSubPr>
                                  <m:ctrlPr>
                                    <a:rPr lang="en-US" altLang="ja-JP" sz="2000" b="0" i="1" smtClean="0">
                                      <a:latin typeface="Cambria Math" panose="02040503050406030204" pitchFamily="18" charset="0"/>
                                    </a:rPr>
                                  </m:ctrlPr>
                                </m:sSubPr>
                                <m:e>
                                  <m:r>
                                    <a:rPr lang="en-US" altLang="ja-JP" sz="2000" b="0" i="1" smtClean="0">
                                      <a:latin typeface="Cambria Math" charset="0"/>
                                    </a:rPr>
                                    <m:t>𝜆</m:t>
                                  </m:r>
                                </m:e>
                                <m:sub>
                                  <m:r>
                                    <a:rPr lang="en-US" altLang="ja-JP" sz="2000" b="0" i="1" smtClean="0">
                                      <a:latin typeface="Cambria Math" charset="0"/>
                                    </a:rPr>
                                    <m:t>2</m:t>
                                  </m:r>
                                </m:sub>
                              </m:sSub>
                            </m:e>
                          </m:rad>
                          <m:sSub>
                            <m:sSubPr>
                              <m:ctrlPr>
                                <a:rPr lang="en-US" altLang="ja-JP" sz="2000" i="1">
                                  <a:latin typeface="Cambria Math" panose="02040503050406030204" pitchFamily="18" charset="0"/>
                                </a:rPr>
                              </m:ctrlPr>
                            </m:sSubPr>
                            <m:e>
                              <m:r>
                                <a:rPr lang="en-US" altLang="ja-JP" sz="2000" b="0" i="0" smtClean="0">
                                  <a:latin typeface="Cambria Math" charset="0"/>
                                </a:rPr>
                                <m:t> </m:t>
                              </m:r>
                              <m:r>
                                <m:rPr>
                                  <m:sty m:val="p"/>
                                </m:rPr>
                                <a:rPr lang="en-US" altLang="ja-JP" sz="2000">
                                  <a:latin typeface="Cambria Math" charset="0"/>
                                </a:rPr>
                                <m:t>log</m:t>
                              </m:r>
                            </m:e>
                            <m:sub>
                              <m:r>
                                <a:rPr lang="en-US" altLang="ja-JP" sz="2000" i="1">
                                  <a:latin typeface="Cambria Math" charset="0"/>
                                </a:rPr>
                                <m:t>10</m:t>
                              </m:r>
                            </m:sub>
                          </m:sSub>
                        </m:fName>
                        <m:e>
                          <m:d>
                            <m:dPr>
                              <m:ctrlPr>
                                <a:rPr lang="en-US" altLang="ja-JP" sz="2000" i="1">
                                  <a:latin typeface="Cambria Math" panose="02040503050406030204" pitchFamily="18" charset="0"/>
                                </a:rPr>
                              </m:ctrlPr>
                            </m:dPr>
                            <m:e>
                              <m:f>
                                <m:fPr>
                                  <m:ctrlPr>
                                    <a:rPr lang="en-US" altLang="ja-JP" sz="2000" i="1">
                                      <a:latin typeface="Cambria Math" panose="02040503050406030204" pitchFamily="18" charset="0"/>
                                    </a:rPr>
                                  </m:ctrlPr>
                                </m:fPr>
                                <m:num>
                                  <m:r>
                                    <a:rPr lang="en-US" altLang="ja-JP" sz="2000" i="1">
                                      <a:latin typeface="Cambria Math" charset="0"/>
                                    </a:rPr>
                                    <m:t>2.51</m:t>
                                  </m:r>
                                </m:num>
                                <m:den>
                                  <m:rad>
                                    <m:radPr>
                                      <m:degHide m:val="on"/>
                                      <m:ctrlPr>
                                        <a:rPr lang="en-US" altLang="ja-JP" sz="2000" i="1">
                                          <a:latin typeface="Cambria Math" panose="02040503050406030204" pitchFamily="18" charset="0"/>
                                        </a:rPr>
                                      </m:ctrlPr>
                                    </m:radPr>
                                    <m:deg/>
                                    <m:e>
                                      <m:sSub>
                                        <m:sSubPr>
                                          <m:ctrlPr>
                                            <a:rPr lang="en-US" altLang="ja-JP" sz="2000" b="0" i="1" smtClean="0">
                                              <a:latin typeface="Cambria Math" panose="02040503050406030204" pitchFamily="18" charset="0"/>
                                            </a:rPr>
                                          </m:ctrlPr>
                                        </m:sSubPr>
                                        <m:e>
                                          <m:r>
                                            <a:rPr lang="en-US" altLang="ja-JP" sz="2000" i="1">
                                              <a:latin typeface="Cambria Math" charset="0"/>
                                            </a:rPr>
                                            <m:t>𝜆</m:t>
                                          </m:r>
                                        </m:e>
                                        <m:sub>
                                          <m:r>
                                            <a:rPr lang="en-US" altLang="ja-JP" sz="2000" b="0" i="1" smtClean="0">
                                              <a:latin typeface="Cambria Math" charset="0"/>
                                            </a:rPr>
                                            <m:t>2</m:t>
                                          </m:r>
                                        </m:sub>
                                      </m:sSub>
                                    </m:e>
                                  </m:rad>
                                </m:den>
                              </m:f>
                              <m:r>
                                <a:rPr lang="en-US" altLang="ja-JP" sz="2000" i="1">
                                  <a:latin typeface="Cambria Math" charset="0"/>
                                </a:rPr>
                                <m:t>+0.27</m:t>
                              </m:r>
                              <m:r>
                                <m:rPr>
                                  <m:sty m:val="p"/>
                                </m:rPr>
                                <a:rPr lang="en-US" altLang="ja-JP" sz="2000">
                                  <a:latin typeface="Cambria Math" charset="0"/>
                                </a:rPr>
                                <m:t>Δ</m:t>
                              </m:r>
                            </m:e>
                          </m:d>
                          <m:r>
                            <a:rPr lang="en-US" altLang="ja-JP" sz="2000" b="0" i="1" smtClean="0">
                              <a:latin typeface="Cambria Math" charset="0"/>
                            </a:rPr>
                            <m:t> </m:t>
                          </m:r>
                        </m:e>
                      </m:func>
                    </m:oMath>
                  </m:oMathPara>
                </a14:m>
                <a:endParaRPr kumimoji="1" lang="ja-JP" altLang="en-US" sz="2000"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1359660" y="2797145"/>
                <a:ext cx="3943580" cy="740587"/>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1298594" y="3615298"/>
                <a:ext cx="2161329" cy="400110"/>
              </a:xfrm>
              <a:prstGeom prst="rect">
                <a:avLst/>
              </a:prstGeom>
              <a:noFill/>
            </p:spPr>
            <p:txBody>
              <a:bodyPr wrap="square" rtlCol="0">
                <a:spAutoFit/>
              </a:bodyPr>
              <a:lstStyle/>
              <a:p>
                <a14:m>
                  <m:oMath xmlns:m="http://schemas.openxmlformats.org/officeDocument/2006/math">
                    <m:r>
                      <a:rPr kumimoji="1" lang="en-US" altLang="ja-JP" sz="2000" b="0" i="1" smtClean="0">
                        <a:latin typeface="Cambria Math" charset="0"/>
                      </a:rPr>
                      <m:t>𝑅𝑒</m:t>
                    </m:r>
                    <m:r>
                      <a:rPr kumimoji="1" lang="en-US" altLang="ja-JP" sz="2000" b="0" i="1" smtClean="0">
                        <a:latin typeface="Cambria Math" charset="0"/>
                      </a:rPr>
                      <m:t>&lt;</m:t>
                    </m:r>
                    <m:r>
                      <a:rPr kumimoji="1" lang="en-US" altLang="ja-JP" sz="2000" b="0" i="1" smtClean="0">
                        <a:latin typeface="Cambria Math" charset="0"/>
                      </a:rPr>
                      <m:t>𝑅</m:t>
                    </m:r>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𝑒</m:t>
                        </m:r>
                      </m:e>
                      <m:sub>
                        <m:r>
                          <a:rPr kumimoji="1" lang="en-US" altLang="ja-JP" sz="2000" b="0" i="1" smtClean="0">
                            <a:latin typeface="Cambria Math" charset="0"/>
                          </a:rPr>
                          <m:t>2</m:t>
                        </m:r>
                      </m:sub>
                    </m:sSub>
                  </m:oMath>
                </a14:m>
                <a:r>
                  <a:rPr kumimoji="1" lang="en-US" altLang="ja-JP" sz="2000" dirty="0"/>
                  <a:t> </a:t>
                </a:r>
                <a:r>
                  <a:rPr kumimoji="1" lang="ja-JP" altLang="en-US" sz="2000" dirty="0"/>
                  <a:t>なら</a:t>
                </a:r>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1298594" y="3615298"/>
                <a:ext cx="2161329" cy="400110"/>
              </a:xfrm>
              <a:prstGeom prst="rect">
                <a:avLst/>
              </a:prstGeom>
              <a:blipFill rotWithShape="0">
                <a:blip r:embed="rId6"/>
                <a:stretch>
                  <a:fillRect t="-9091" b="-242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688483" y="4640940"/>
                <a:ext cx="1803442" cy="5761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2000" b="1" i="1" smtClean="0">
                          <a:latin typeface="Cambria Math" charset="0"/>
                          <a:ea typeface="Migu 1M" charset="-128"/>
                          <a:cs typeface="Migu 1M" charset="-128"/>
                        </a:rPr>
                        <m:t>③</m:t>
                      </m:r>
                      <m:r>
                        <a:rPr lang="en-US" altLang="ja-JP" sz="2000" b="0" i="1" smtClean="0">
                          <a:latin typeface="Cambria Math" charset="0"/>
                          <a:ea typeface="Cambria Math" charset="0"/>
                          <a:cs typeface="Cambria Math" charset="0"/>
                        </a:rPr>
                        <m:t> </m:t>
                      </m:r>
                      <m:acc>
                        <m:accPr>
                          <m:chr m:val="̇"/>
                          <m:ctrlPr>
                            <a:rPr kumimoji="1" lang="en-US" altLang="ja-JP" sz="2000" b="0" i="1" smtClean="0">
                              <a:latin typeface="Cambria Math" panose="02040503050406030204" pitchFamily="18" charset="0"/>
                              <a:ea typeface="Cambria Math" charset="0"/>
                              <a:cs typeface="Cambria Math" charset="0"/>
                            </a:rPr>
                          </m:ctrlPr>
                        </m:accPr>
                        <m:e>
                          <m:r>
                            <a:rPr kumimoji="1" lang="en-US" altLang="ja-JP" sz="2000" b="0" i="1" smtClean="0">
                              <a:latin typeface="Cambria Math" charset="0"/>
                              <a:ea typeface="Cambria Math" charset="0"/>
                              <a:cs typeface="Cambria Math" charset="0"/>
                            </a:rPr>
                            <m:t>𝑚</m:t>
                          </m:r>
                        </m:e>
                      </m:acc>
                      <m:r>
                        <a:rPr kumimoji="1" lang="en-US" altLang="ja-JP" sz="2000" b="0" i="1" smtClean="0">
                          <a:latin typeface="Cambria Math" charset="0"/>
                          <a:ea typeface="Cambria Math" charset="0"/>
                          <a:cs typeface="Cambria Math" charset="0"/>
                        </a:rPr>
                        <m:t>=±</m:t>
                      </m:r>
                      <m:f>
                        <m:fPr>
                          <m:ctrlPr>
                            <a:rPr kumimoji="1" lang="en-US" altLang="ja-JP" sz="2000" b="0" i="1" smtClean="0">
                              <a:latin typeface="Cambria Math" panose="02040503050406030204" pitchFamily="18" charset="0"/>
                              <a:ea typeface="Cambria Math" charset="0"/>
                              <a:cs typeface="Cambria Math" charset="0"/>
                            </a:rPr>
                          </m:ctrlPr>
                        </m:fPr>
                        <m:num>
                          <m:r>
                            <a:rPr kumimoji="1" lang="en-US" altLang="ja-JP" sz="2000" b="0" i="1" smtClean="0">
                              <a:latin typeface="Cambria Math" charset="0"/>
                              <a:ea typeface="Cambria Math" charset="0"/>
                              <a:cs typeface="Cambria Math" charset="0"/>
                            </a:rPr>
                            <m:t>𝜇</m:t>
                          </m:r>
                          <m:r>
                            <a:rPr kumimoji="1" lang="en-US" altLang="ja-JP" sz="2000" b="0" i="1" smtClean="0">
                              <a:latin typeface="Cambria Math" charset="0"/>
                              <a:ea typeface="Cambria Math" charset="0"/>
                              <a:cs typeface="Cambria Math" charset="0"/>
                            </a:rPr>
                            <m:t>𝐴</m:t>
                          </m:r>
                        </m:num>
                        <m:den>
                          <m:r>
                            <a:rPr kumimoji="1" lang="en-US" altLang="ja-JP" sz="2000" b="0" i="1" smtClean="0">
                              <a:latin typeface="Cambria Math" charset="0"/>
                              <a:ea typeface="Cambria Math" charset="0"/>
                              <a:cs typeface="Cambria Math" charset="0"/>
                            </a:rPr>
                            <m:t>𝐷</m:t>
                          </m:r>
                        </m:den>
                      </m:f>
                      <m:r>
                        <a:rPr kumimoji="1" lang="en-US" altLang="ja-JP" sz="2000" b="0" i="1" smtClean="0">
                          <a:latin typeface="Cambria Math" charset="0"/>
                        </a:rPr>
                        <m:t>𝑅𝑒</m:t>
                      </m:r>
                    </m:oMath>
                  </m:oMathPara>
                </a14:m>
                <a:endParaRPr kumimoji="1" lang="ja-JP" altLang="en-US" sz="2000"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688483" y="4640940"/>
                <a:ext cx="1803442" cy="576183"/>
              </a:xfrm>
              <a:prstGeom prst="rect">
                <a:avLst/>
              </a:prstGeom>
              <a:blipFill rotWithShape="0">
                <a:blip r:embed="rId7"/>
                <a:stretch>
                  <a:fillRect/>
                </a:stretch>
              </a:blipFill>
            </p:spPr>
            <p:txBody>
              <a:bodyPr/>
              <a:lstStyle/>
              <a:p>
                <a:r>
                  <a:rPr lang="ja-JP" altLang="en-US">
                    <a:noFill/>
                  </a:rPr>
                  <a:t> </a:t>
                </a:r>
              </a:p>
            </p:txBody>
          </p:sp>
        </mc:Fallback>
      </mc:AlternateContent>
      <p:sp>
        <p:nvSpPr>
          <p:cNvPr id="11" name="テキスト ボックス 10"/>
          <p:cNvSpPr txBox="1"/>
          <p:nvPr/>
        </p:nvSpPr>
        <p:spPr>
          <a:xfrm>
            <a:off x="2141296" y="1806033"/>
            <a:ext cx="5459346" cy="400110"/>
          </a:xfrm>
          <a:prstGeom prst="rect">
            <a:avLst/>
          </a:prstGeom>
          <a:noFill/>
        </p:spPr>
        <p:txBody>
          <a:bodyPr wrap="square" rtlCol="0">
            <a:spAutoFit/>
          </a:bodyPr>
          <a:lstStyle/>
          <a:p>
            <a:r>
              <a:rPr lang="ja-JP" altLang="en-US" sz="2000">
                <a:solidFill>
                  <a:srgbClr val="0070C0"/>
                </a:solidFill>
                <a:latin typeface="MigMix 1P" charset="-128"/>
                <a:ea typeface="MigMix 1P" charset="-128"/>
                <a:cs typeface="MigMix 1P" charset="-128"/>
              </a:rPr>
              <a:t>まず、</a:t>
            </a:r>
            <a:r>
              <a:rPr kumimoji="1" lang="ja-JP" altLang="en-US" sz="2000">
                <a:solidFill>
                  <a:srgbClr val="0070C0"/>
                </a:solidFill>
                <a:latin typeface="MigMix 1P" charset="-128"/>
                <a:ea typeface="MigMix 1P" charset="-128"/>
                <a:cs typeface="MigMix 1P" charset="-128"/>
              </a:rPr>
              <a:t>層流</a:t>
            </a:r>
            <a:r>
              <a:rPr kumimoji="1" lang="ja-JP" altLang="en-US" sz="2000" dirty="0">
                <a:solidFill>
                  <a:srgbClr val="0070C0"/>
                </a:solidFill>
                <a:latin typeface="MigMix 1P" charset="-128"/>
                <a:ea typeface="MigMix 1P" charset="-128"/>
                <a:cs typeface="MigMix 1P" charset="-128"/>
              </a:rPr>
              <a:t>を仮定してレイノルズ数を求める。</a:t>
            </a:r>
          </a:p>
        </p:txBody>
      </p:sp>
      <p:sp>
        <p:nvSpPr>
          <p:cNvPr id="12" name="テキスト ボックス 11"/>
          <p:cNvSpPr txBox="1"/>
          <p:nvPr/>
        </p:nvSpPr>
        <p:spPr>
          <a:xfrm>
            <a:off x="5356996" y="2782054"/>
            <a:ext cx="3873079" cy="707886"/>
          </a:xfrm>
          <a:prstGeom prst="rect">
            <a:avLst/>
          </a:prstGeom>
          <a:noFill/>
        </p:spPr>
        <p:txBody>
          <a:bodyPr wrap="square" rtlCol="0">
            <a:spAutoFit/>
          </a:bodyPr>
          <a:lstStyle/>
          <a:p>
            <a:r>
              <a:rPr kumimoji="1" lang="ja-JP" altLang="en-US" sz="2000" dirty="0">
                <a:solidFill>
                  <a:srgbClr val="0070C0"/>
                </a:solidFill>
                <a:latin typeface="MigMix 1P" charset="-128"/>
                <a:ea typeface="MigMix 1P" charset="-128"/>
                <a:cs typeface="MigMix 1P" charset="-128"/>
              </a:rPr>
              <a:t>層流の範囲外なら乱流を</a:t>
            </a:r>
            <a:endParaRPr kumimoji="1" lang="en-US" altLang="ja-JP" sz="2000" dirty="0">
              <a:solidFill>
                <a:srgbClr val="0070C0"/>
              </a:solidFill>
              <a:latin typeface="MigMix 1P" charset="-128"/>
              <a:ea typeface="MigMix 1P" charset="-128"/>
              <a:cs typeface="MigMix 1P" charset="-128"/>
            </a:endParaRPr>
          </a:p>
          <a:p>
            <a:r>
              <a:rPr kumimoji="1" lang="ja-JP" altLang="en-US" sz="2000" dirty="0">
                <a:solidFill>
                  <a:srgbClr val="0070C0"/>
                </a:solidFill>
                <a:latin typeface="MigMix 1P" charset="-128"/>
                <a:ea typeface="MigMix 1P" charset="-128"/>
                <a:cs typeface="MigMix 1P" charset="-128"/>
              </a:rPr>
              <a:t>仮定してレイノルズ数を求める。</a:t>
            </a:r>
          </a:p>
        </p:txBody>
      </p:sp>
      <p:sp>
        <p:nvSpPr>
          <p:cNvPr id="13" name="テキスト ボックス 12"/>
          <p:cNvSpPr txBox="1"/>
          <p:nvPr/>
        </p:nvSpPr>
        <p:spPr>
          <a:xfrm>
            <a:off x="3154738" y="3633281"/>
            <a:ext cx="6075337" cy="400110"/>
          </a:xfrm>
          <a:prstGeom prst="rect">
            <a:avLst/>
          </a:prstGeom>
          <a:noFill/>
        </p:spPr>
        <p:txBody>
          <a:bodyPr wrap="square" rtlCol="0">
            <a:spAutoFit/>
          </a:bodyPr>
          <a:lstStyle/>
          <a:p>
            <a:r>
              <a:rPr kumimoji="1" lang="ja-JP" altLang="en-US" sz="2000" dirty="0">
                <a:solidFill>
                  <a:srgbClr val="0070C0"/>
                </a:solidFill>
                <a:latin typeface="MigMix 1P" charset="-128"/>
                <a:ea typeface="MigMix 1P" charset="-128"/>
                <a:cs typeface="MigMix 1P" charset="-128"/>
              </a:rPr>
              <a:t>遷移領域で、</a:t>
            </a:r>
            <a:r>
              <a:rPr lang="ja-JP" altLang="en-US" sz="2000" dirty="0">
                <a:solidFill>
                  <a:srgbClr val="0070C0"/>
                </a:solidFill>
                <a:latin typeface="MigMix 1P" charset="-128"/>
                <a:ea typeface="MigMix 1P" charset="-128"/>
                <a:cs typeface="MigMix 1P" charset="-128"/>
              </a:rPr>
              <a:t>補間関数で</a:t>
            </a:r>
            <a:r>
              <a:rPr kumimoji="1" lang="ja-JP" altLang="en-US" sz="2000" dirty="0">
                <a:solidFill>
                  <a:srgbClr val="0070C0"/>
                </a:solidFill>
                <a:latin typeface="MigMix 1P" charset="-128"/>
                <a:ea typeface="MigMix 1P" charset="-128"/>
                <a:cs typeface="MigMix 1P" charset="-128"/>
              </a:rPr>
              <a:t>レイノルズ数を求める。</a:t>
            </a:r>
          </a:p>
        </p:txBody>
      </p:sp>
      <mc:AlternateContent xmlns:mc="http://schemas.openxmlformats.org/markup-compatibility/2006" xmlns:a14="http://schemas.microsoft.com/office/drawing/2010/main">
        <mc:Choice Requires="a14">
          <p:sp>
            <p:nvSpPr>
              <p:cNvPr id="14" name="テキスト ボックス 13"/>
              <p:cNvSpPr txBox="1"/>
              <p:nvPr/>
            </p:nvSpPr>
            <p:spPr>
              <a:xfrm>
                <a:off x="2686050" y="4800693"/>
                <a:ext cx="4845135" cy="707886"/>
              </a:xfrm>
              <a:prstGeom prst="rect">
                <a:avLst/>
              </a:prstGeom>
              <a:noFill/>
            </p:spPr>
            <p:txBody>
              <a:bodyPr wrap="square" rtlCol="0">
                <a:spAutoFit/>
              </a:bodyPr>
              <a:lstStyle/>
              <a:p>
                <a:r>
                  <a:rPr kumimoji="1" lang="ja-JP" altLang="en-US" sz="2000" dirty="0">
                    <a:solidFill>
                      <a:srgbClr val="0070C0"/>
                    </a:solidFill>
                    <a:latin typeface="MigMix 1P" charset="-128"/>
                    <a:ea typeface="MigMix 1P" charset="-128"/>
                    <a:cs typeface="MigMix 1P" charset="-128"/>
                  </a:rPr>
                  <a:t>レイノルズ数から質量流量を計算する。</a:t>
                </a:r>
                <a:endParaRPr kumimoji="1" lang="en-US" altLang="ja-JP" sz="2000" dirty="0">
                  <a:solidFill>
                    <a:srgbClr val="0070C0"/>
                  </a:solidFill>
                  <a:latin typeface="MigMix 1P" charset="-128"/>
                  <a:ea typeface="MigMix 1P" charset="-128"/>
                  <a:cs typeface="MigMix 1P" charset="-128"/>
                </a:endParaRPr>
              </a:p>
              <a:p>
                <a:r>
                  <a:rPr lang="ja-JP" altLang="en-US" sz="2000" dirty="0">
                    <a:solidFill>
                      <a:srgbClr val="0070C0"/>
                    </a:solidFill>
                    <a:latin typeface="MigMix 1P" charset="-128"/>
                    <a:ea typeface="MigMix 1P" charset="-128"/>
                    <a:cs typeface="MigMix 1P" charset="-128"/>
                  </a:rPr>
                  <a:t>符号は</a:t>
                </a:r>
                <a14:m>
                  <m:oMath xmlns:m="http://schemas.openxmlformats.org/officeDocument/2006/math">
                    <m:r>
                      <m:rPr>
                        <m:sty m:val="p"/>
                      </m:rPr>
                      <a:rPr lang="en-US" altLang="ja-JP" sz="2000" b="0" i="0" smtClean="0">
                        <a:solidFill>
                          <a:srgbClr val="0070C0"/>
                        </a:solidFill>
                        <a:latin typeface="Cambria Math" charset="0"/>
                        <a:ea typeface="MigMix 1P" charset="-128"/>
                        <a:cs typeface="MigMix 1P" charset="-128"/>
                      </a:rPr>
                      <m:t>Δ</m:t>
                    </m:r>
                    <m:r>
                      <a:rPr lang="en-US" altLang="ja-JP" sz="2000" b="0" i="1" smtClean="0">
                        <a:solidFill>
                          <a:srgbClr val="0070C0"/>
                        </a:solidFill>
                        <a:latin typeface="Cambria Math" charset="0"/>
                        <a:ea typeface="MigMix 1P" charset="-128"/>
                        <a:cs typeface="MigMix 1P" charset="-128"/>
                      </a:rPr>
                      <m:t>𝑝</m:t>
                    </m:r>
                  </m:oMath>
                </a14:m>
                <a:r>
                  <a:rPr kumimoji="1" lang="ja-JP" altLang="en-US" sz="2000" dirty="0">
                    <a:solidFill>
                      <a:srgbClr val="0070C0"/>
                    </a:solidFill>
                    <a:latin typeface="MigMix 1P" charset="-128"/>
                    <a:ea typeface="MigMix 1P" charset="-128"/>
                    <a:cs typeface="MigMix 1P" charset="-128"/>
                  </a:rPr>
                  <a:t>に合わせる。</a:t>
                </a:r>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2686050" y="4800693"/>
                <a:ext cx="4845135" cy="707886"/>
              </a:xfrm>
              <a:prstGeom prst="rect">
                <a:avLst/>
              </a:prstGeom>
              <a:blipFill rotWithShape="0">
                <a:blip r:embed="rId8"/>
                <a:stretch>
                  <a:fillRect l="-1385" t="-5172" b="-146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1657350" y="4128993"/>
                <a:ext cx="546641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charset="0"/>
                        </a:rPr>
                        <m:t>𝑅𝑒</m:t>
                      </m:r>
                      <m:r>
                        <a:rPr kumimoji="1" lang="en-US" altLang="ja-JP" sz="2000" b="0" i="1" smtClean="0">
                          <a:latin typeface="Cambria Math" charset="0"/>
                        </a:rPr>
                        <m:t>=</m:t>
                      </m:r>
                      <m:r>
                        <a:rPr kumimoji="1" lang="en-US" altLang="ja-JP" sz="2000" b="0" i="1" smtClean="0">
                          <a:latin typeface="Cambria Math" charset="0"/>
                        </a:rPr>
                        <m:t>𝑖𝑛𝑡𝑒𝑟𝑝𝑙𝑎𝑡𝑒𝑅𝑒𝑔𝑖𝑜𝑛</m:t>
                      </m:r>
                      <m:r>
                        <a:rPr kumimoji="1" lang="en-US" altLang="ja-JP" sz="2000" b="0" i="1" smtClean="0">
                          <a:latin typeface="Cambria Math" charset="0"/>
                        </a:rPr>
                        <m:t>2(</m:t>
                      </m:r>
                      <m:r>
                        <a:rPr kumimoji="1" lang="en-US" altLang="ja-JP" sz="2000" b="0" i="1" smtClean="0">
                          <a:latin typeface="Cambria Math" charset="0"/>
                        </a:rPr>
                        <m:t>𝑅𝑒</m:t>
                      </m:r>
                      <m:r>
                        <a:rPr kumimoji="1" lang="en-US" altLang="ja-JP" sz="2000" b="0" i="1" smtClean="0">
                          <a:latin typeface="Cambria Math" charset="0"/>
                        </a:rPr>
                        <m:t>, </m:t>
                      </m:r>
                      <m:r>
                        <a:rPr kumimoji="1" lang="en-US" altLang="ja-JP" sz="2000" b="0" i="1" smtClean="0">
                          <a:latin typeface="Cambria Math" charset="0"/>
                        </a:rPr>
                        <m:t>𝑅</m:t>
                      </m:r>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𝑒</m:t>
                          </m:r>
                        </m:e>
                        <m:sub>
                          <m:r>
                            <a:rPr kumimoji="1" lang="en-US" altLang="ja-JP" sz="2000" b="0" i="1" smtClean="0">
                              <a:latin typeface="Cambria Math" charset="0"/>
                            </a:rPr>
                            <m:t>1</m:t>
                          </m:r>
                        </m:sub>
                      </m:sSub>
                      <m:r>
                        <a:rPr kumimoji="1" lang="en-US" altLang="ja-JP" sz="2000" b="0" i="1" smtClean="0">
                          <a:latin typeface="Cambria Math" charset="0"/>
                        </a:rPr>
                        <m:t>, </m:t>
                      </m:r>
                      <m:r>
                        <a:rPr kumimoji="1" lang="en-US" altLang="ja-JP" sz="2000" b="0" i="1" smtClean="0">
                          <a:latin typeface="Cambria Math" charset="0"/>
                        </a:rPr>
                        <m:t>𝑅</m:t>
                      </m:r>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𝑒</m:t>
                          </m:r>
                        </m:e>
                        <m:sub>
                          <m:r>
                            <a:rPr kumimoji="1" lang="en-US" altLang="ja-JP" sz="2000" b="0" i="1" smtClean="0">
                              <a:latin typeface="Cambria Math" charset="0"/>
                            </a:rPr>
                            <m:t>2</m:t>
                          </m:r>
                        </m:sub>
                      </m:sSub>
                      <m:r>
                        <a:rPr kumimoji="1" lang="en-US" altLang="ja-JP" sz="2000" b="0" i="1" smtClean="0">
                          <a:latin typeface="Cambria Math" charset="0"/>
                        </a:rPr>
                        <m:t>,</m:t>
                      </m:r>
                      <m:r>
                        <m:rPr>
                          <m:sty m:val="p"/>
                        </m:rPr>
                        <a:rPr kumimoji="1" lang="en-US" altLang="ja-JP" sz="2000" b="0" i="0" smtClean="0">
                          <a:latin typeface="Cambria Math" charset="0"/>
                        </a:rPr>
                        <m:t>Δ</m:t>
                      </m:r>
                      <m:r>
                        <a:rPr kumimoji="1" lang="en-US" altLang="ja-JP" sz="2000" b="0" i="1" smtClean="0">
                          <a:latin typeface="Cambria Math"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𝜆</m:t>
                          </m:r>
                        </m:e>
                        <m:sub>
                          <m:r>
                            <a:rPr kumimoji="1" lang="en-US" altLang="ja-JP" sz="2000" b="0" i="1" smtClean="0">
                              <a:latin typeface="Cambria Math" charset="0"/>
                            </a:rPr>
                            <m:t>2</m:t>
                          </m:r>
                        </m:sub>
                      </m:sSub>
                      <m:r>
                        <a:rPr kumimoji="1" lang="en-US" altLang="ja-JP" sz="2000" b="0" i="1" smtClean="0">
                          <a:latin typeface="Cambria Math" charset="0"/>
                        </a:rPr>
                        <m:t>)</m:t>
                      </m:r>
                    </m:oMath>
                  </m:oMathPara>
                </a14:m>
                <a:endParaRPr kumimoji="1" lang="ja-JP" altLang="en-US" sz="2000"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1657350" y="4128993"/>
                <a:ext cx="5466416" cy="400110"/>
              </a:xfrm>
              <a:prstGeom prst="rect">
                <a:avLst/>
              </a:prstGeom>
              <a:blipFill rotWithShape="0">
                <a:blip r:embed="rId9"/>
                <a:stretch>
                  <a:fillRect b="-15152"/>
                </a:stretch>
              </a:blipFill>
            </p:spPr>
            <p:txBody>
              <a:bodyPr/>
              <a:lstStyle/>
              <a:p>
                <a:r>
                  <a:rPr lang="ja-JP" altLang="en-US">
                    <a:noFill/>
                  </a:rPr>
                  <a:t> </a:t>
                </a:r>
              </a:p>
            </p:txBody>
          </p:sp>
        </mc:Fallback>
      </mc:AlternateContent>
      <p:sp>
        <p:nvSpPr>
          <p:cNvPr id="15" name="フッター プレースホルダー 14"/>
          <p:cNvSpPr>
            <a:spLocks noGrp="1"/>
          </p:cNvSpPr>
          <p:nvPr>
            <p:ph type="ftr" sz="quarter" idx="11"/>
          </p:nvPr>
        </p:nvSpPr>
        <p:spPr/>
        <p:txBody>
          <a:bodyPr/>
          <a:lstStyle/>
          <a:p>
            <a:r>
              <a:rPr lang="ja-JP" altLang="en-US"/>
              <a:t>オープン</a:t>
            </a:r>
            <a:r>
              <a:rPr lang="en-US" altLang="ja-JP"/>
              <a:t>CAE</a:t>
            </a:r>
            <a:r>
              <a:rPr lang="ja-JP" altLang="en-US"/>
              <a:t>シンポジウム講習会</a:t>
            </a:r>
          </a:p>
        </p:txBody>
      </p:sp>
    </p:spTree>
    <p:extLst>
      <p:ext uri="{BB962C8B-B14F-4D97-AF65-F5344CB8AC3E}">
        <p14:creationId xmlns:p14="http://schemas.microsoft.com/office/powerpoint/2010/main" val="1092945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err="1"/>
              <a:t>pressureLoss_m_flow</a:t>
            </a:r>
            <a:r>
              <a:rPr lang="en-US" altLang="ja-JP" dirty="0"/>
              <a:t> </a:t>
            </a:r>
            <a:r>
              <a:rPr lang="ja-JP" altLang="en-US" b="0" dirty="0"/>
              <a:t>質量流量から圧力差を求める</a:t>
            </a:r>
            <a:br>
              <a:rPr lang="en-US" altLang="ja-JP" b="0" dirty="0"/>
            </a:br>
            <a:br>
              <a:rPr lang="en-US" altLang="ja-JP" b="0" dirty="0">
                <a:solidFill>
                  <a:srgbClr val="0070C0"/>
                </a:solidFill>
              </a:rPr>
            </a:br>
            <a:endParaRPr kumimoji="1" lang="ja-JP" altLang="en-US" b="0" dirty="0"/>
          </a:p>
        </p:txBody>
      </p:sp>
      <p:sp>
        <p:nvSpPr>
          <p:cNvPr id="3" name="日付プレースホルダー 2"/>
          <p:cNvSpPr>
            <a:spLocks noGrp="1"/>
          </p:cNvSpPr>
          <p:nvPr>
            <p:ph type="dt" sz="half" idx="10"/>
          </p:nvPr>
        </p:nvSpPr>
        <p:spPr/>
        <p:txBody>
          <a:bodyPr/>
          <a:lstStyle/>
          <a:p>
            <a:r>
              <a:rPr lang="en-US" altLang="ja-JP"/>
              <a:t>2017/12/07</a:t>
            </a:r>
            <a:endParaRPr lang="ja-JP" altLang="en-US"/>
          </a:p>
        </p:txBody>
      </p:sp>
      <p:sp>
        <p:nvSpPr>
          <p:cNvPr id="4" name="スライド番号プレースホルダー 3"/>
          <p:cNvSpPr>
            <a:spLocks noGrp="1"/>
          </p:cNvSpPr>
          <p:nvPr>
            <p:ph type="sldNum" sz="quarter" idx="12"/>
          </p:nvPr>
        </p:nvSpPr>
        <p:spPr/>
        <p:txBody>
          <a:bodyPr/>
          <a:lstStyle/>
          <a:p>
            <a:fld id="{522546E2-FFC9-E74A-B833-4B01CD764E6B}" type="slidenum">
              <a:rPr lang="ja-JP" altLang="en-US" smtClean="0"/>
              <a:pPr/>
              <a:t>14</a:t>
            </a:fld>
            <a:endParaRPr lang="ja-JP" altLang="en-US"/>
          </a:p>
        </p:txBody>
      </p:sp>
      <mc:AlternateContent xmlns:mc="http://schemas.openxmlformats.org/markup-compatibility/2006" xmlns:a14="http://schemas.microsoft.com/office/drawing/2010/main">
        <mc:Choice Requires="a14">
          <p:sp>
            <p:nvSpPr>
              <p:cNvPr id="5" name="テキスト ボックス 4"/>
              <p:cNvSpPr txBox="1"/>
              <p:nvPr/>
            </p:nvSpPr>
            <p:spPr>
              <a:xfrm>
                <a:off x="642489" y="1061058"/>
                <a:ext cx="1731821" cy="6244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2000" b="0" i="1" smtClean="0">
                          <a:latin typeface="Cambria Math" charset="0"/>
                          <a:ea typeface="MigMix 1P" charset="-128"/>
                          <a:cs typeface="MigMix 1P" charset="-128"/>
                        </a:rPr>
                        <m:t>①</m:t>
                      </m:r>
                      <m:r>
                        <a:rPr lang="en-US" altLang="ja-JP" sz="2000" b="0" i="1" smtClean="0">
                          <a:latin typeface="Cambria Math" charset="0"/>
                          <a:ea typeface="MigMix 1P" charset="-128"/>
                          <a:cs typeface="MigMix 1P" charset="-128"/>
                        </a:rPr>
                        <m:t> </m:t>
                      </m:r>
                      <m:r>
                        <a:rPr lang="en-US" altLang="ja-JP" sz="2000" i="1">
                          <a:latin typeface="Cambria Math" charset="0"/>
                          <a:ea typeface="Cambria Math" charset="0"/>
                          <a:cs typeface="Cambria Math" charset="0"/>
                        </a:rPr>
                        <m:t>𝑅𝑒</m:t>
                      </m:r>
                      <m:r>
                        <a:rPr lang="en-US" altLang="ja-JP" sz="2000" i="1">
                          <a:latin typeface="Cambria Math" charset="0"/>
                          <a:ea typeface="Cambria Math" charset="0"/>
                          <a:cs typeface="Cambria Math" charset="0"/>
                        </a:rPr>
                        <m:t>=</m:t>
                      </m:r>
                      <m:f>
                        <m:fPr>
                          <m:ctrlPr>
                            <a:rPr lang="en-US" altLang="ja-JP" sz="2000" i="1">
                              <a:latin typeface="Cambria Math" panose="02040503050406030204" pitchFamily="18" charset="0"/>
                              <a:ea typeface="Cambria Math" charset="0"/>
                              <a:cs typeface="Cambria Math" charset="0"/>
                            </a:rPr>
                          </m:ctrlPr>
                        </m:fPr>
                        <m:num>
                          <m:r>
                            <a:rPr lang="en-US" altLang="ja-JP" sz="2000" i="1">
                              <a:latin typeface="Cambria Math" charset="0"/>
                              <a:ea typeface="Cambria Math" charset="0"/>
                              <a:cs typeface="Cambria Math" charset="0"/>
                            </a:rPr>
                            <m:t>𝐷</m:t>
                          </m:r>
                        </m:num>
                        <m:den>
                          <m:r>
                            <a:rPr lang="en-US" altLang="ja-JP" sz="2000" i="1">
                              <a:latin typeface="Cambria Math" charset="0"/>
                              <a:ea typeface="Cambria Math" charset="0"/>
                              <a:cs typeface="Cambria Math" charset="0"/>
                            </a:rPr>
                            <m:t>𝜇</m:t>
                          </m:r>
                          <m:r>
                            <a:rPr lang="en-US" altLang="ja-JP" sz="2000" i="1">
                              <a:latin typeface="Cambria Math" charset="0"/>
                              <a:ea typeface="Cambria Math" charset="0"/>
                              <a:cs typeface="Cambria Math" charset="0"/>
                            </a:rPr>
                            <m:t>𝐴</m:t>
                          </m:r>
                        </m:den>
                      </m:f>
                      <m:acc>
                        <m:accPr>
                          <m:chr m:val="̇"/>
                          <m:ctrlPr>
                            <a:rPr lang="en-US" altLang="ja-JP" sz="2000" i="1">
                              <a:latin typeface="Cambria Math" panose="02040503050406030204" pitchFamily="18" charset="0"/>
                              <a:ea typeface="Cambria Math" charset="0"/>
                              <a:cs typeface="Cambria Math" charset="0"/>
                            </a:rPr>
                          </m:ctrlPr>
                        </m:accPr>
                        <m:e>
                          <m:r>
                            <a:rPr lang="en-US" altLang="ja-JP" sz="2000" b="0" i="1" smtClean="0">
                              <a:latin typeface="Cambria Math" charset="0"/>
                              <a:ea typeface="Cambria Math" charset="0"/>
                              <a:cs typeface="Cambria Math" charset="0"/>
                            </a:rPr>
                            <m:t>|</m:t>
                          </m:r>
                          <m:r>
                            <a:rPr lang="en-US" altLang="ja-JP" sz="2000" i="1">
                              <a:latin typeface="Cambria Math" charset="0"/>
                              <a:ea typeface="Cambria Math" charset="0"/>
                              <a:cs typeface="Cambria Math" charset="0"/>
                            </a:rPr>
                            <m:t>𝑚</m:t>
                          </m:r>
                          <m:r>
                            <a:rPr lang="en-US" altLang="ja-JP" sz="2000" b="0" i="1" smtClean="0">
                              <a:latin typeface="Cambria Math" charset="0"/>
                              <a:ea typeface="Cambria Math" charset="0"/>
                              <a:cs typeface="Cambria Math" charset="0"/>
                            </a:rPr>
                            <m:t>|</m:t>
                          </m:r>
                        </m:e>
                      </m:acc>
                    </m:oMath>
                  </m:oMathPara>
                </a14:m>
                <a:endParaRPr kumimoji="1" lang="ja-JP" altLang="en-US" sz="2000"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642489" y="1061058"/>
                <a:ext cx="1731821" cy="624402"/>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p:cNvSpPr txBox="1"/>
              <p:nvPr/>
            </p:nvSpPr>
            <p:spPr>
              <a:xfrm>
                <a:off x="543923" y="1812196"/>
                <a:ext cx="3557154" cy="707886"/>
              </a:xfrm>
              <a:prstGeom prst="rect">
                <a:avLst/>
              </a:prstGeom>
              <a:noFill/>
            </p:spPr>
            <p:txBody>
              <a:bodyPr wrap="square" rtlCol="0">
                <a:spAutoFit/>
              </a:bodyPr>
              <a:lstStyle/>
              <a:p>
                <a:r>
                  <a:rPr lang="ja-JP" altLang="en-US" sz="2000" dirty="0">
                    <a:latin typeface="MigMix 1P" charset="-128"/>
                    <a:ea typeface="MigMix 1P" charset="-128"/>
                    <a:cs typeface="MigMix 1P" charset="-128"/>
                  </a:rPr>
                  <a:t>②</a:t>
                </a:r>
                <a14:m>
                  <m:oMath xmlns:m="http://schemas.openxmlformats.org/officeDocument/2006/math">
                    <m:r>
                      <a:rPr kumimoji="1" lang="en-US" altLang="ja-JP" sz="2000" b="0" i="0" smtClean="0">
                        <a:latin typeface="Cambria Math" charset="0"/>
                        <a:ea typeface="MigMix 1P" charset="-128"/>
                        <a:cs typeface="MigMix 1P" charset="-128"/>
                      </a:rPr>
                      <m:t>  </m:t>
                    </m:r>
                    <m:r>
                      <a:rPr kumimoji="1" lang="en-US" altLang="ja-JP" sz="2000" b="0" i="1" smtClean="0">
                        <a:latin typeface="Cambria Math" charset="0"/>
                      </a:rPr>
                      <m:t>𝑅𝑒</m:t>
                    </m:r>
                    <m:r>
                      <a:rPr kumimoji="1" lang="en-US" altLang="ja-JP" sz="2000" b="0" i="1" smtClean="0">
                        <a:latin typeface="Cambria Math" charset="0"/>
                      </a:rPr>
                      <m:t>≤</m:t>
                    </m:r>
                    <m:r>
                      <a:rPr kumimoji="1" lang="en-US" altLang="ja-JP" sz="2000" b="0" i="1" smtClean="0">
                        <a:latin typeface="Cambria Math" charset="0"/>
                      </a:rPr>
                      <m:t>𝑅</m:t>
                    </m:r>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𝑒</m:t>
                        </m:r>
                      </m:e>
                      <m:sub>
                        <m:r>
                          <a:rPr kumimoji="1" lang="en-US" altLang="ja-JP" sz="2000" b="0" i="0" smtClean="0">
                            <a:latin typeface="Cambria Math" charset="0"/>
                          </a:rPr>
                          <m:t>1</m:t>
                        </m:r>
                      </m:sub>
                    </m:sSub>
                  </m:oMath>
                </a14:m>
                <a:r>
                  <a:rPr kumimoji="1" lang="en-US" altLang="ja-JP" sz="2000" dirty="0"/>
                  <a:t> </a:t>
                </a:r>
                <a:r>
                  <a:rPr kumimoji="1" lang="ja-JP" altLang="en-US" sz="2000" dirty="0"/>
                  <a:t>なら</a:t>
                </a:r>
                <a:endParaRPr kumimoji="1" lang="en-US" altLang="ja-JP" sz="2000" dirty="0"/>
              </a:p>
              <a:p>
                <a:r>
                  <a:rPr kumimoji="1" lang="en-US" altLang="ja-JP" sz="2000" dirty="0"/>
                  <a:t> </a:t>
                </a:r>
                <a:r>
                  <a:rPr lang="en-US" altLang="ja-JP" sz="2000" dirty="0"/>
                  <a:t>              </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𝜆</m:t>
                        </m:r>
                      </m:e>
                      <m:sub>
                        <m:r>
                          <a:rPr kumimoji="1" lang="en-US" altLang="ja-JP" sz="2000" b="0" i="1" smtClean="0">
                            <a:latin typeface="Cambria Math" charset="0"/>
                          </a:rPr>
                          <m:t>2</m:t>
                        </m:r>
                      </m:sub>
                    </m:sSub>
                    <m:r>
                      <a:rPr kumimoji="1" lang="en-US" altLang="ja-JP" sz="2000" b="0" i="1" smtClean="0">
                        <a:latin typeface="Cambria Math" charset="0"/>
                      </a:rPr>
                      <m:t>=64 </m:t>
                    </m:r>
                    <m:r>
                      <a:rPr kumimoji="1" lang="en-US" altLang="ja-JP" sz="2000" b="0" i="1" smtClean="0">
                        <a:latin typeface="Cambria Math" charset="0"/>
                      </a:rPr>
                      <m:t>𝑅𝑒</m:t>
                    </m:r>
                  </m:oMath>
                </a14:m>
                <a:endParaRPr kumimoji="1" lang="ja-JP" altLang="en-US" sz="20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543923" y="1812196"/>
                <a:ext cx="3557154" cy="707886"/>
              </a:xfrm>
              <a:prstGeom prst="rect">
                <a:avLst/>
              </a:prstGeom>
              <a:blipFill rotWithShape="0">
                <a:blip r:embed="rId3"/>
                <a:stretch>
                  <a:fillRect l="-1712" t="-56034" b="-706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p:cNvSpPr txBox="1"/>
              <p:nvPr/>
            </p:nvSpPr>
            <p:spPr>
              <a:xfrm>
                <a:off x="1455930" y="2869419"/>
                <a:ext cx="3466013" cy="9096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𝜆</m:t>
                          </m:r>
                        </m:e>
                        <m:sub>
                          <m:r>
                            <a:rPr kumimoji="1" lang="en-US" altLang="ja-JP" sz="2000" b="0" i="1" smtClean="0">
                              <a:latin typeface="Cambria Math" charset="0"/>
                            </a:rPr>
                            <m:t>2</m:t>
                          </m:r>
                        </m:sub>
                      </m:sSub>
                      <m:r>
                        <a:rPr kumimoji="1" lang="en-US" altLang="ja-JP" sz="2000" b="0" i="1" smtClean="0">
                          <a:latin typeface="Cambria Math" charset="0"/>
                        </a:rPr>
                        <m:t>=0.25 </m:t>
                      </m:r>
                      <m:sSup>
                        <m:sSupPr>
                          <m:ctrlPr>
                            <a:rPr kumimoji="1" lang="en-US" altLang="ja-JP" sz="2000" b="0" i="1" smtClean="0">
                              <a:latin typeface="Cambria Math" panose="02040503050406030204" pitchFamily="18" charset="0"/>
                            </a:rPr>
                          </m:ctrlPr>
                        </m:sSupPr>
                        <m:e>
                          <m:d>
                            <m:dPr>
                              <m:ctrlPr>
                                <a:rPr kumimoji="1" lang="en-US" altLang="ja-JP" sz="2000" b="0" i="1" smtClean="0">
                                  <a:latin typeface="Cambria Math" panose="02040503050406030204" pitchFamily="18" charset="0"/>
                                </a:rPr>
                              </m:ctrlPr>
                            </m:dPr>
                            <m:e>
                              <m:f>
                                <m:fPr>
                                  <m:ctrlPr>
                                    <a:rPr kumimoji="1" lang="en-US" altLang="ja-JP" sz="2000" b="0" i="1" smtClean="0">
                                      <a:latin typeface="Cambria Math" panose="02040503050406030204" pitchFamily="18" charset="0"/>
                                    </a:rPr>
                                  </m:ctrlPr>
                                </m:fPr>
                                <m:num>
                                  <m:r>
                                    <a:rPr kumimoji="1" lang="en-US" altLang="ja-JP" sz="2000" b="0" i="1" smtClean="0">
                                      <a:latin typeface="Cambria Math" charset="0"/>
                                    </a:rPr>
                                    <m:t>𝑅𝑒</m:t>
                                  </m:r>
                                </m:num>
                                <m:den>
                                  <m:func>
                                    <m:funcPr>
                                      <m:ctrlPr>
                                        <a:rPr kumimoji="1" lang="en-US" altLang="ja-JP" sz="2000" b="0" i="1" smtClean="0">
                                          <a:latin typeface="Cambria Math" panose="02040503050406030204" pitchFamily="18" charset="0"/>
                                        </a:rPr>
                                      </m:ctrlPr>
                                    </m:funcPr>
                                    <m:fName>
                                      <m:r>
                                        <m:rPr>
                                          <m:sty m:val="p"/>
                                        </m:rPr>
                                        <a:rPr kumimoji="1" lang="en-US" altLang="ja-JP" sz="2000" b="0" i="0" smtClean="0">
                                          <a:latin typeface="Cambria Math" charset="0"/>
                                        </a:rPr>
                                        <m:t>log</m:t>
                                      </m:r>
                                    </m:fName>
                                    <m:e>
                                      <m:d>
                                        <m:dPr>
                                          <m:begChr m:val="{"/>
                                          <m:endChr m:val="}"/>
                                          <m:ctrlPr>
                                            <a:rPr kumimoji="1" lang="en-US" altLang="ja-JP" sz="2000" b="0" i="1" smtClean="0">
                                              <a:latin typeface="Cambria Math" panose="02040503050406030204" pitchFamily="18" charset="0"/>
                                            </a:rPr>
                                          </m:ctrlPr>
                                        </m:dPr>
                                        <m:e>
                                          <m:f>
                                            <m:fPr>
                                              <m:ctrlPr>
                                                <a:rPr kumimoji="1" lang="en-US" altLang="ja-JP" sz="2000" b="0" i="1" smtClean="0">
                                                  <a:latin typeface="Cambria Math" panose="02040503050406030204" pitchFamily="18" charset="0"/>
                                                </a:rPr>
                                              </m:ctrlPr>
                                            </m:fPr>
                                            <m:num>
                                              <m:r>
                                                <m:rPr>
                                                  <m:sty m:val="p"/>
                                                </m:rPr>
                                                <a:rPr kumimoji="1" lang="en-US" altLang="ja-JP" sz="2000" b="0" i="0" smtClean="0">
                                                  <a:latin typeface="Cambria Math" charset="0"/>
                                                </a:rPr>
                                                <m:t>Δ</m:t>
                                              </m:r>
                                            </m:num>
                                            <m:den>
                                              <m:r>
                                                <a:rPr kumimoji="1" lang="en-US" altLang="ja-JP" sz="2000" b="0" i="1" smtClean="0">
                                                  <a:latin typeface="Cambria Math" charset="0"/>
                                                </a:rPr>
                                                <m:t>3.7</m:t>
                                              </m:r>
                                            </m:den>
                                          </m:f>
                                          <m:r>
                                            <a:rPr kumimoji="1" lang="en-US" altLang="ja-JP" sz="2000" b="0" i="1" smtClean="0">
                                              <a:latin typeface="Cambria Math"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charset="0"/>
                                                </a:rPr>
                                                <m:t>5.74</m:t>
                                              </m:r>
                                            </m:num>
                                            <m:den>
                                              <m:r>
                                                <a:rPr kumimoji="1" lang="en-US" altLang="ja-JP" sz="2000" b="0" i="1" smtClean="0">
                                                  <a:latin typeface="Cambria Math" charset="0"/>
                                                </a:rPr>
                                                <m:t>𝑅</m:t>
                                              </m:r>
                                              <m:sSup>
                                                <m:sSupPr>
                                                  <m:ctrlPr>
                                                    <a:rPr kumimoji="1" lang="en-US" altLang="ja-JP" sz="2000" b="0" i="1" smtClean="0">
                                                      <a:latin typeface="Cambria Math" panose="02040503050406030204" pitchFamily="18" charset="0"/>
                                                    </a:rPr>
                                                  </m:ctrlPr>
                                                </m:sSupPr>
                                                <m:e>
                                                  <m:r>
                                                    <a:rPr kumimoji="1" lang="en-US" altLang="ja-JP" sz="2000" b="0" i="1" smtClean="0">
                                                      <a:latin typeface="Cambria Math" charset="0"/>
                                                    </a:rPr>
                                                    <m:t>𝑒</m:t>
                                                  </m:r>
                                                </m:e>
                                                <m:sup>
                                                  <m:r>
                                                    <a:rPr kumimoji="1" lang="en-US" altLang="ja-JP" sz="2000" b="0" i="1" smtClean="0">
                                                      <a:latin typeface="Cambria Math" charset="0"/>
                                                    </a:rPr>
                                                    <m:t>0.9</m:t>
                                                  </m:r>
                                                </m:sup>
                                              </m:sSup>
                                            </m:den>
                                          </m:f>
                                        </m:e>
                                      </m:d>
                                    </m:e>
                                  </m:func>
                                </m:den>
                              </m:f>
                            </m:e>
                          </m:d>
                        </m:e>
                        <m:sup>
                          <m:r>
                            <a:rPr kumimoji="1" lang="en-US" altLang="ja-JP" sz="2000" b="0" i="1" smtClean="0">
                              <a:latin typeface="Cambria Math" charset="0"/>
                            </a:rPr>
                            <m:t>2</m:t>
                          </m:r>
                        </m:sup>
                      </m:sSup>
                    </m:oMath>
                  </m:oMathPara>
                </a14:m>
                <a:endParaRPr kumimoji="1" lang="ja-JP" altLang="en-US" sz="2000"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1455930" y="2869419"/>
                <a:ext cx="3466013" cy="909673"/>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p:cNvSpPr txBox="1"/>
              <p:nvPr/>
            </p:nvSpPr>
            <p:spPr>
              <a:xfrm>
                <a:off x="837959" y="3886044"/>
                <a:ext cx="3169946" cy="400110"/>
              </a:xfrm>
              <a:prstGeom prst="rect">
                <a:avLst/>
              </a:prstGeom>
              <a:noFill/>
            </p:spPr>
            <p:txBody>
              <a:bodyPr wrap="square" rtlCol="0">
                <a:spAutoFit/>
              </a:bodyPr>
              <a:lstStyle/>
              <a:p>
                <a14:m>
                  <m:oMath xmlns:m="http://schemas.openxmlformats.org/officeDocument/2006/math">
                    <m:r>
                      <a:rPr kumimoji="1" lang="en-US" altLang="ja-JP" sz="2000" b="0" i="1" smtClean="0">
                        <a:latin typeface="Cambria Math" charset="0"/>
                      </a:rPr>
                      <m:t>𝑅</m:t>
                    </m:r>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𝑒</m:t>
                        </m:r>
                      </m:e>
                      <m:sub>
                        <m:r>
                          <a:rPr kumimoji="1" lang="en-US" altLang="ja-JP" sz="2000" b="0" i="1" smtClean="0">
                            <a:latin typeface="Cambria Math" charset="0"/>
                          </a:rPr>
                          <m:t>1</m:t>
                        </m:r>
                      </m:sub>
                    </m:sSub>
                    <m:r>
                      <a:rPr kumimoji="1" lang="en-US" altLang="ja-JP" sz="2000" b="0" i="1" smtClean="0">
                        <a:latin typeface="Cambria Math" charset="0"/>
                      </a:rPr>
                      <m:t>&lt;</m:t>
                    </m:r>
                    <m:r>
                      <a:rPr kumimoji="1" lang="en-US" altLang="ja-JP" sz="2000" b="0" i="1" smtClean="0">
                        <a:latin typeface="Cambria Math" charset="0"/>
                      </a:rPr>
                      <m:t>𝑅𝑒</m:t>
                    </m:r>
                    <m:r>
                      <a:rPr kumimoji="1" lang="en-US" altLang="ja-JP" sz="2000" b="0" i="1" smtClean="0">
                        <a:latin typeface="Cambria Math" charset="0"/>
                      </a:rPr>
                      <m:t>&lt;</m:t>
                    </m:r>
                    <m:r>
                      <a:rPr kumimoji="1" lang="en-US" altLang="ja-JP" sz="2000" b="0" i="1" smtClean="0">
                        <a:latin typeface="Cambria Math" charset="0"/>
                      </a:rPr>
                      <m:t>𝑅</m:t>
                    </m:r>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𝑒</m:t>
                        </m:r>
                      </m:e>
                      <m:sub>
                        <m:r>
                          <a:rPr kumimoji="1" lang="en-US" altLang="ja-JP" sz="2000" b="0" i="1" smtClean="0">
                            <a:latin typeface="Cambria Math" charset="0"/>
                          </a:rPr>
                          <m:t>2</m:t>
                        </m:r>
                      </m:sub>
                    </m:sSub>
                  </m:oMath>
                </a14:m>
                <a:r>
                  <a:rPr kumimoji="1" lang="en-US" altLang="ja-JP" sz="2000" dirty="0"/>
                  <a:t> </a:t>
                </a:r>
                <a:r>
                  <a:rPr kumimoji="1" lang="ja-JP" altLang="en-US" sz="2000" dirty="0"/>
                  <a:t>なら</a:t>
                </a:r>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837959" y="3886044"/>
                <a:ext cx="3169946" cy="400110"/>
              </a:xfrm>
              <a:prstGeom prst="rect">
                <a:avLst/>
              </a:prstGeom>
              <a:blipFill rotWithShape="0">
                <a:blip r:embed="rId5"/>
                <a:stretch>
                  <a:fillRect t="-9091" b="-242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1267627" y="4344473"/>
                <a:ext cx="537420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𝜆</m:t>
                          </m:r>
                        </m:e>
                        <m:sub>
                          <m:r>
                            <a:rPr kumimoji="1" lang="en-US" altLang="ja-JP" sz="2000" b="0" i="1" smtClean="0">
                              <a:latin typeface="Cambria Math" charset="0"/>
                            </a:rPr>
                            <m:t>2</m:t>
                          </m:r>
                        </m:sub>
                      </m:sSub>
                      <m:r>
                        <a:rPr kumimoji="1" lang="en-US" altLang="ja-JP" sz="2000" b="0" i="1" smtClean="0">
                          <a:latin typeface="Cambria Math" charset="0"/>
                        </a:rPr>
                        <m:t>=</m:t>
                      </m:r>
                      <m:r>
                        <a:rPr kumimoji="1" lang="en-US" altLang="ja-JP" sz="2000" b="0" i="1" smtClean="0">
                          <a:latin typeface="Cambria Math" charset="0"/>
                        </a:rPr>
                        <m:t>𝑖𝑛𝑡𝑒𝑟𝑝𝑙𝑎𝑡𝑒𝐼𝑛𝑅𝑒𝑔𝑖𝑜𝑛</m:t>
                      </m:r>
                      <m:r>
                        <a:rPr kumimoji="1" lang="en-US" altLang="ja-JP" sz="2000" b="0" i="1" smtClean="0">
                          <a:latin typeface="Cambria Math" charset="0"/>
                        </a:rPr>
                        <m:t>2(</m:t>
                      </m:r>
                      <m:r>
                        <a:rPr kumimoji="1" lang="en-US" altLang="ja-JP" sz="2000" b="0" i="1" smtClean="0">
                          <a:latin typeface="Cambria Math" charset="0"/>
                        </a:rPr>
                        <m:t>𝑅𝑒</m:t>
                      </m:r>
                      <m:r>
                        <a:rPr kumimoji="1" lang="en-US" altLang="ja-JP" sz="2000" b="0" i="1" smtClean="0">
                          <a:latin typeface="Cambria Math" charset="0"/>
                        </a:rPr>
                        <m:t>, </m:t>
                      </m:r>
                      <m:r>
                        <a:rPr kumimoji="1" lang="en-US" altLang="ja-JP" sz="2000" b="0" i="1" smtClean="0">
                          <a:latin typeface="Cambria Math" charset="0"/>
                        </a:rPr>
                        <m:t>𝑅𝑒</m:t>
                      </m:r>
                      <m:r>
                        <a:rPr kumimoji="1" lang="en-US" altLang="ja-JP" sz="2000" b="0" i="1" smtClean="0">
                          <a:latin typeface="Cambria Math" charset="0"/>
                        </a:rPr>
                        <m:t>1, </m:t>
                      </m:r>
                      <m:r>
                        <a:rPr kumimoji="1" lang="en-US" altLang="ja-JP" sz="2000" b="0" i="1" smtClean="0">
                          <a:latin typeface="Cambria Math" charset="0"/>
                        </a:rPr>
                        <m:t>𝑅𝑒</m:t>
                      </m:r>
                      <m:r>
                        <a:rPr kumimoji="1" lang="en-US" altLang="ja-JP" sz="2000" b="0" i="1" smtClean="0">
                          <a:latin typeface="Cambria Math" charset="0"/>
                        </a:rPr>
                        <m:t>2,</m:t>
                      </m:r>
                      <m:r>
                        <m:rPr>
                          <m:sty m:val="p"/>
                        </m:rPr>
                        <a:rPr kumimoji="1" lang="en-US" altLang="ja-JP" sz="2000" b="0" i="0" smtClean="0">
                          <a:latin typeface="Cambria Math" charset="0"/>
                        </a:rPr>
                        <m:t>Δ</m:t>
                      </m:r>
                      <m:r>
                        <a:rPr kumimoji="1" lang="en-US" altLang="ja-JP" sz="2000" b="0" i="1" smtClean="0">
                          <a:latin typeface="Cambria Math" charset="0"/>
                        </a:rPr>
                        <m:t>)</m:t>
                      </m:r>
                    </m:oMath>
                  </m:oMathPara>
                </a14:m>
                <a:endParaRPr kumimoji="1" lang="ja-JP" altLang="en-US" sz="2000"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1267627" y="4344473"/>
                <a:ext cx="5374208" cy="400110"/>
              </a:xfrm>
              <a:prstGeom prst="rect">
                <a:avLst/>
              </a:prstGeom>
              <a:blipFill rotWithShape="0">
                <a:blip r:embed="rId6"/>
                <a:stretch>
                  <a:fillRect b="-153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592859" y="4665223"/>
                <a:ext cx="2128981" cy="6696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2000" b="0" i="1" smtClean="0">
                          <a:latin typeface="Cambria Math" charset="0"/>
                          <a:ea typeface="MigMix 1P" charset="-128"/>
                          <a:cs typeface="MigMix 1P" charset="-128"/>
                        </a:rPr>
                        <m:t>③</m:t>
                      </m:r>
                      <m:r>
                        <a:rPr lang="en-US" altLang="ja-JP" sz="2000" b="0" i="0" smtClean="0">
                          <a:latin typeface="Cambria Math" charset="0"/>
                          <a:ea typeface="MigMix 1P" charset="-128"/>
                          <a:cs typeface="MigMix 1P" charset="-128"/>
                        </a:rPr>
                        <m:t> </m:t>
                      </m:r>
                      <m:r>
                        <m:rPr>
                          <m:sty m:val="p"/>
                        </m:rPr>
                        <a:rPr lang="en-US" altLang="ja-JP" sz="2000">
                          <a:latin typeface="Cambria Math" charset="0"/>
                        </a:rPr>
                        <m:t>Δ</m:t>
                      </m:r>
                      <m:r>
                        <a:rPr lang="en-US" altLang="ja-JP" sz="2000" i="1">
                          <a:latin typeface="Cambria Math" charset="0"/>
                        </a:rPr>
                        <m:t>𝑝</m:t>
                      </m:r>
                      <m:r>
                        <a:rPr lang="en-US" altLang="ja-JP" sz="2000" i="1">
                          <a:latin typeface="Cambria Math" charset="0"/>
                        </a:rPr>
                        <m:t>=±</m:t>
                      </m:r>
                      <m:f>
                        <m:fPr>
                          <m:ctrlPr>
                            <a:rPr lang="en-US" altLang="ja-JP" sz="2000" i="1">
                              <a:latin typeface="Cambria Math" panose="02040503050406030204" pitchFamily="18" charset="0"/>
                            </a:rPr>
                          </m:ctrlPr>
                        </m:fPr>
                        <m:num>
                          <m:r>
                            <a:rPr lang="en-US" altLang="ja-JP" sz="2000" i="1">
                              <a:latin typeface="Cambria Math" charset="0"/>
                            </a:rPr>
                            <m:t>𝐿</m:t>
                          </m:r>
                          <m:sSup>
                            <m:sSupPr>
                              <m:ctrlPr>
                                <a:rPr lang="en-US" altLang="ja-JP" sz="2000" b="0" i="1" smtClean="0">
                                  <a:latin typeface="Cambria Math" panose="02040503050406030204" pitchFamily="18" charset="0"/>
                                </a:rPr>
                              </m:ctrlPr>
                            </m:sSupPr>
                            <m:e>
                              <m:r>
                                <a:rPr lang="en-US" altLang="ja-JP" sz="2000" i="1">
                                  <a:latin typeface="Cambria Math" charset="0"/>
                                </a:rPr>
                                <m:t>𝜇</m:t>
                              </m:r>
                            </m:e>
                            <m:sup>
                              <m:r>
                                <a:rPr lang="en-US" altLang="ja-JP" sz="2000" b="0" i="1" smtClean="0">
                                  <a:latin typeface="Cambria Math" charset="0"/>
                                </a:rPr>
                                <m:t>2</m:t>
                              </m:r>
                            </m:sup>
                          </m:sSup>
                        </m:num>
                        <m:den>
                          <m:r>
                            <a:rPr lang="en-US" altLang="ja-JP" sz="2000" i="1">
                              <a:latin typeface="Cambria Math" charset="0"/>
                            </a:rPr>
                            <m:t>2</m:t>
                          </m:r>
                          <m:sSup>
                            <m:sSupPr>
                              <m:ctrlPr>
                                <a:rPr lang="en-US" altLang="ja-JP" sz="2000" i="1">
                                  <a:latin typeface="Cambria Math" panose="02040503050406030204" pitchFamily="18" charset="0"/>
                                </a:rPr>
                              </m:ctrlPr>
                            </m:sSupPr>
                            <m:e>
                              <m:r>
                                <a:rPr lang="en-US" altLang="ja-JP" sz="2000" i="1">
                                  <a:latin typeface="Cambria Math" charset="0"/>
                                </a:rPr>
                                <m:t>𝐷</m:t>
                              </m:r>
                            </m:e>
                            <m:sup>
                              <m:r>
                                <a:rPr lang="en-US" altLang="ja-JP" sz="2000" i="1">
                                  <a:latin typeface="Cambria Math" charset="0"/>
                                </a:rPr>
                                <m:t>3</m:t>
                              </m:r>
                            </m:sup>
                          </m:sSup>
                          <m:r>
                            <a:rPr lang="en-US" altLang="ja-JP" sz="2000" i="1">
                              <a:latin typeface="Cambria Math" charset="0"/>
                            </a:rPr>
                            <m:t>𝜌</m:t>
                          </m:r>
                        </m:den>
                      </m:f>
                      <m:sSub>
                        <m:sSubPr>
                          <m:ctrlPr>
                            <a:rPr lang="en-US" altLang="ja-JP" sz="2000" i="1">
                              <a:latin typeface="Cambria Math" panose="02040503050406030204" pitchFamily="18" charset="0"/>
                            </a:rPr>
                          </m:ctrlPr>
                        </m:sSubPr>
                        <m:e>
                          <m:r>
                            <a:rPr lang="en-US" altLang="ja-JP" sz="2000" i="1">
                              <a:latin typeface="Cambria Math" charset="0"/>
                            </a:rPr>
                            <m:t>𝜆</m:t>
                          </m:r>
                        </m:e>
                        <m:sub>
                          <m:r>
                            <a:rPr lang="en-US" altLang="ja-JP" sz="2000" i="1">
                              <a:latin typeface="Cambria Math" charset="0"/>
                            </a:rPr>
                            <m:t>2</m:t>
                          </m:r>
                        </m:sub>
                      </m:sSub>
                    </m:oMath>
                  </m:oMathPara>
                </a14:m>
                <a:endParaRPr kumimoji="1" lang="ja-JP" altLang="en-US" sz="2000"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592859" y="4665223"/>
                <a:ext cx="2128981" cy="669671"/>
              </a:xfrm>
              <a:prstGeom prst="rect">
                <a:avLst/>
              </a:prstGeom>
              <a:blipFill rotWithShape="0">
                <a:blip r:embed="rId7"/>
                <a:stretch>
                  <a:fillRect/>
                </a:stretch>
              </a:blipFill>
            </p:spPr>
            <p:txBody>
              <a:bodyPr/>
              <a:lstStyle/>
              <a:p>
                <a:r>
                  <a:rPr lang="ja-JP" altLang="en-US">
                    <a:noFill/>
                  </a:rPr>
                  <a:t> </a:t>
                </a:r>
              </a:p>
            </p:txBody>
          </p:sp>
        </mc:Fallback>
      </mc:AlternateContent>
      <p:sp>
        <p:nvSpPr>
          <p:cNvPr id="11" name="テキスト ボックス 10"/>
          <p:cNvSpPr txBox="1"/>
          <p:nvPr/>
        </p:nvSpPr>
        <p:spPr>
          <a:xfrm>
            <a:off x="3428369" y="3928374"/>
            <a:ext cx="2555145" cy="400110"/>
          </a:xfrm>
          <a:prstGeom prst="rect">
            <a:avLst/>
          </a:prstGeom>
          <a:noFill/>
        </p:spPr>
        <p:txBody>
          <a:bodyPr wrap="square" rtlCol="0">
            <a:spAutoFit/>
          </a:bodyPr>
          <a:lstStyle/>
          <a:p>
            <a:r>
              <a:rPr kumimoji="1" lang="ja-JP" altLang="en-US" sz="2000" dirty="0">
                <a:solidFill>
                  <a:srgbClr val="0070C0"/>
                </a:solidFill>
                <a:latin typeface="MigMix 1P" charset="-128"/>
                <a:ea typeface="MigMix 1P" charset="-128"/>
                <a:cs typeface="MigMix 1P" charset="-128"/>
              </a:rPr>
              <a:t>遷移</a:t>
            </a:r>
            <a:r>
              <a:rPr kumimoji="1" lang="ja-JP" altLang="en-US" sz="2000">
                <a:solidFill>
                  <a:srgbClr val="0070C0"/>
                </a:solidFill>
                <a:latin typeface="MigMix 1P" charset="-128"/>
                <a:ea typeface="MigMix 1P" charset="-128"/>
                <a:cs typeface="MigMix 1P" charset="-128"/>
              </a:rPr>
              <a:t>領域</a:t>
            </a:r>
            <a:r>
              <a:rPr lang="ja-JP" altLang="en-US" sz="2000">
                <a:solidFill>
                  <a:srgbClr val="0070C0"/>
                </a:solidFill>
                <a:latin typeface="MigMix 1P" charset="-128"/>
                <a:ea typeface="MigMix 1P" charset="-128"/>
                <a:cs typeface="MigMix 1P" charset="-128"/>
              </a:rPr>
              <a:t>の補間関数</a:t>
            </a:r>
            <a:endParaRPr kumimoji="1" lang="ja-JP" altLang="en-US" sz="2000" dirty="0">
              <a:solidFill>
                <a:srgbClr val="0070C0"/>
              </a:solidFill>
              <a:latin typeface="MigMix 1P" charset="-128"/>
              <a:ea typeface="MigMix 1P" charset="-128"/>
              <a:cs typeface="MigMix 1P" charset="-128"/>
            </a:endParaRPr>
          </a:p>
        </p:txBody>
      </p:sp>
      <mc:AlternateContent xmlns:mc="http://schemas.openxmlformats.org/markup-compatibility/2006" xmlns:a14="http://schemas.microsoft.com/office/drawing/2010/main">
        <mc:Choice Requires="a14">
          <p:sp>
            <p:nvSpPr>
              <p:cNvPr id="13" name="正方形/長方形 12"/>
              <p:cNvSpPr/>
              <p:nvPr/>
            </p:nvSpPr>
            <p:spPr>
              <a:xfrm>
                <a:off x="837959" y="2543361"/>
                <a:ext cx="1738040" cy="400110"/>
              </a:xfrm>
              <a:prstGeom prst="rect">
                <a:avLst/>
              </a:prstGeom>
            </p:spPr>
            <p:txBody>
              <a:bodyPr wrap="none">
                <a:spAutoFit/>
              </a:bodyPr>
              <a:lstStyle/>
              <a:p>
                <a14:m>
                  <m:oMath xmlns:m="http://schemas.openxmlformats.org/officeDocument/2006/math">
                    <m:r>
                      <a:rPr lang="en-US" altLang="ja-JP" sz="2000" i="1" smtClean="0">
                        <a:latin typeface="Cambria Math" charset="0"/>
                      </a:rPr>
                      <m:t>𝑅𝑒</m:t>
                    </m:r>
                    <m:r>
                      <a:rPr lang="en-US" altLang="ja-JP" sz="2000" b="0" i="1" smtClean="0">
                        <a:latin typeface="Cambria Math" charset="0"/>
                      </a:rPr>
                      <m:t>≥</m:t>
                    </m:r>
                    <m:r>
                      <a:rPr lang="en-US" altLang="ja-JP" sz="2000" i="1">
                        <a:latin typeface="Cambria Math" charset="0"/>
                      </a:rPr>
                      <m:t>𝑅</m:t>
                    </m:r>
                    <m:sSub>
                      <m:sSubPr>
                        <m:ctrlPr>
                          <a:rPr lang="en-US" altLang="ja-JP" sz="2000" i="1">
                            <a:latin typeface="Cambria Math" panose="02040503050406030204" pitchFamily="18" charset="0"/>
                          </a:rPr>
                        </m:ctrlPr>
                      </m:sSubPr>
                      <m:e>
                        <m:r>
                          <a:rPr lang="en-US" altLang="ja-JP" sz="2000" i="1">
                            <a:latin typeface="Cambria Math" charset="0"/>
                          </a:rPr>
                          <m:t>𝑒</m:t>
                        </m:r>
                      </m:e>
                      <m:sub>
                        <m:r>
                          <a:rPr lang="en-US" altLang="ja-JP" sz="2000" b="0" i="1" smtClean="0">
                            <a:latin typeface="Cambria Math" charset="0"/>
                          </a:rPr>
                          <m:t>2</m:t>
                        </m:r>
                      </m:sub>
                    </m:sSub>
                  </m:oMath>
                </a14:m>
                <a:r>
                  <a:rPr lang="ja-JP" altLang="en-US" sz="2000" dirty="0"/>
                  <a:t>なら</a:t>
                </a:r>
              </a:p>
            </p:txBody>
          </p:sp>
        </mc:Choice>
        <mc:Fallback xmlns="">
          <p:sp>
            <p:nvSpPr>
              <p:cNvPr id="13" name="正方形/長方形 12"/>
              <p:cNvSpPr>
                <a:spLocks noRot="1" noChangeAspect="1" noMove="1" noResize="1" noEditPoints="1" noAdjustHandles="1" noChangeArrowheads="1" noChangeShapeType="1" noTextEdit="1"/>
              </p:cNvSpPr>
              <p:nvPr/>
            </p:nvSpPr>
            <p:spPr>
              <a:xfrm>
                <a:off x="837959" y="2543361"/>
                <a:ext cx="1738040" cy="400110"/>
              </a:xfrm>
              <a:prstGeom prst="rect">
                <a:avLst/>
              </a:prstGeom>
              <a:blipFill rotWithShape="0">
                <a:blip r:embed="rId8"/>
                <a:stretch>
                  <a:fillRect t="-9091" r="-2797" b="-242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p:cNvSpPr txBox="1"/>
              <p:nvPr/>
            </p:nvSpPr>
            <p:spPr>
              <a:xfrm>
                <a:off x="3076477" y="4842581"/>
                <a:ext cx="3164560" cy="707886"/>
              </a:xfrm>
              <a:prstGeom prst="rect">
                <a:avLst/>
              </a:prstGeom>
              <a:noFill/>
            </p:spPr>
            <p:txBody>
              <a:bodyPr wrap="square" rtlCol="0">
                <a:spAutoFit/>
              </a:bodyPr>
              <a:lstStyle/>
              <a:p>
                <a14:m>
                  <m:oMath xmlns:m="http://schemas.openxmlformats.org/officeDocument/2006/math">
                    <m:sSub>
                      <m:sSubPr>
                        <m:ctrlPr>
                          <a:rPr kumimoji="1" lang="en-US" altLang="ja-JP" sz="2000" b="0" i="1" smtClean="0">
                            <a:solidFill>
                              <a:srgbClr val="0070C0"/>
                            </a:solidFill>
                            <a:latin typeface="Cambria Math" panose="02040503050406030204" pitchFamily="18" charset="0"/>
                            <a:ea typeface="MigMix 1P" charset="-128"/>
                            <a:cs typeface="MigMix 1P" charset="-128"/>
                          </a:rPr>
                        </m:ctrlPr>
                      </m:sSubPr>
                      <m:e>
                        <m:r>
                          <a:rPr kumimoji="1" lang="en-US" altLang="ja-JP" sz="2000" b="0" i="1" smtClean="0">
                            <a:solidFill>
                              <a:srgbClr val="0070C0"/>
                            </a:solidFill>
                            <a:latin typeface="Cambria Math" charset="0"/>
                            <a:ea typeface="MigMix 1P" charset="-128"/>
                            <a:cs typeface="MigMix 1P" charset="-128"/>
                          </a:rPr>
                          <m:t>𝜆</m:t>
                        </m:r>
                      </m:e>
                      <m:sub>
                        <m:r>
                          <a:rPr kumimoji="1" lang="en-US" altLang="ja-JP" sz="2000" b="0" i="1" smtClean="0">
                            <a:solidFill>
                              <a:srgbClr val="0070C0"/>
                            </a:solidFill>
                            <a:latin typeface="Cambria Math" charset="0"/>
                            <a:ea typeface="MigMix 1P" charset="-128"/>
                            <a:cs typeface="MigMix 1P" charset="-128"/>
                          </a:rPr>
                          <m:t>2</m:t>
                        </m:r>
                      </m:sub>
                    </m:sSub>
                  </m:oMath>
                </a14:m>
                <a:r>
                  <a:rPr kumimoji="1" lang="ja-JP" altLang="en-US" sz="2000" dirty="0">
                    <a:solidFill>
                      <a:srgbClr val="0070C0"/>
                    </a:solidFill>
                    <a:latin typeface="MigMix 1P" charset="-128"/>
                    <a:ea typeface="MigMix 1P" charset="-128"/>
                    <a:cs typeface="MigMix 1P" charset="-128"/>
                  </a:rPr>
                  <a:t>から圧力差を計算する。</a:t>
                </a:r>
                <a:endParaRPr kumimoji="1" lang="en-US" altLang="ja-JP" sz="2000" dirty="0">
                  <a:solidFill>
                    <a:srgbClr val="0070C0"/>
                  </a:solidFill>
                  <a:latin typeface="MigMix 1P" charset="-128"/>
                  <a:ea typeface="MigMix 1P" charset="-128"/>
                  <a:cs typeface="MigMix 1P" charset="-128"/>
                </a:endParaRPr>
              </a:p>
              <a:p>
                <a:r>
                  <a:rPr lang="ja-JP" altLang="en-US" sz="2000" dirty="0">
                    <a:solidFill>
                      <a:srgbClr val="0070C0"/>
                    </a:solidFill>
                    <a:latin typeface="MigMix 1P" charset="-128"/>
                    <a:ea typeface="MigMix 1P" charset="-128"/>
                    <a:cs typeface="MigMix 1P" charset="-128"/>
                  </a:rPr>
                  <a:t>符号は</a:t>
                </a:r>
                <a14:m>
                  <m:oMath xmlns:m="http://schemas.openxmlformats.org/officeDocument/2006/math">
                    <m:acc>
                      <m:accPr>
                        <m:chr m:val="̇"/>
                        <m:ctrlPr>
                          <a:rPr lang="en-US" altLang="ja-JP" sz="2000" b="0" i="1" smtClean="0">
                            <a:solidFill>
                              <a:srgbClr val="0070C0"/>
                            </a:solidFill>
                            <a:latin typeface="Cambria Math" panose="02040503050406030204" pitchFamily="18" charset="0"/>
                            <a:ea typeface="MigMix 1P" charset="-128"/>
                            <a:cs typeface="MigMix 1P" charset="-128"/>
                          </a:rPr>
                        </m:ctrlPr>
                      </m:accPr>
                      <m:e>
                        <m:r>
                          <m:rPr>
                            <m:sty m:val="p"/>
                          </m:rPr>
                          <a:rPr lang="en-US" altLang="ja-JP" sz="2000" b="0" i="0" smtClean="0">
                            <a:solidFill>
                              <a:srgbClr val="0070C0"/>
                            </a:solidFill>
                            <a:latin typeface="Cambria Math" charset="0"/>
                            <a:ea typeface="MigMix 1P" charset="-128"/>
                            <a:cs typeface="MigMix 1P" charset="-128"/>
                          </a:rPr>
                          <m:t>m</m:t>
                        </m:r>
                      </m:e>
                    </m:acc>
                  </m:oMath>
                </a14:m>
                <a:r>
                  <a:rPr kumimoji="1" lang="ja-JP" altLang="en-US" sz="2000" dirty="0">
                    <a:solidFill>
                      <a:srgbClr val="0070C0"/>
                    </a:solidFill>
                    <a:latin typeface="MigMix 1P" charset="-128"/>
                    <a:ea typeface="MigMix 1P" charset="-128"/>
                    <a:cs typeface="MigMix 1P" charset="-128"/>
                  </a:rPr>
                  <a:t>に合わせる。</a:t>
                </a:r>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3076477" y="4842581"/>
                <a:ext cx="3164560" cy="707886"/>
              </a:xfrm>
              <a:prstGeom prst="rect">
                <a:avLst/>
              </a:prstGeom>
              <a:blipFill rotWithShape="0">
                <a:blip r:embed="rId9"/>
                <a:stretch>
                  <a:fillRect l="-2119" t="-4274" r="-9827" b="-13675"/>
                </a:stretch>
              </a:blipFill>
            </p:spPr>
            <p:txBody>
              <a:bodyPr/>
              <a:lstStyle/>
              <a:p>
                <a:r>
                  <a:rPr lang="ja-JP" altLang="en-US">
                    <a:noFill/>
                  </a:rPr>
                  <a:t> </a:t>
                </a:r>
              </a:p>
            </p:txBody>
          </p:sp>
        </mc:Fallback>
      </mc:AlternateContent>
      <p:grpSp>
        <p:nvGrpSpPr>
          <p:cNvPr id="21" name="図形グループ 20"/>
          <p:cNvGrpSpPr/>
          <p:nvPr/>
        </p:nvGrpSpPr>
        <p:grpSpPr>
          <a:xfrm>
            <a:off x="3076477" y="974376"/>
            <a:ext cx="5827236" cy="1510765"/>
            <a:chOff x="3138470" y="1183985"/>
            <a:chExt cx="5827236" cy="1510765"/>
          </a:xfrm>
        </p:grpSpPr>
        <p:sp>
          <p:nvSpPr>
            <p:cNvPr id="19" name="正方形/長方形 18"/>
            <p:cNvSpPr/>
            <p:nvPr/>
          </p:nvSpPr>
          <p:spPr>
            <a:xfrm>
              <a:off x="3138470" y="1183985"/>
              <a:ext cx="5827236" cy="151076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7" name="テキスト ボックス 16"/>
                <p:cNvSpPr txBox="1"/>
                <p:nvPr/>
              </p:nvSpPr>
              <p:spPr>
                <a:xfrm>
                  <a:off x="3293429" y="1919642"/>
                  <a:ext cx="3350020" cy="6540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charset="0"/>
                          </a:rPr>
                          <m:t>𝜆</m:t>
                        </m:r>
                        <m:r>
                          <a:rPr kumimoji="1" lang="en-US" altLang="ja-JP" sz="2000" b="0" i="1" smtClean="0">
                            <a:latin typeface="Cambria Math" charset="0"/>
                          </a:rPr>
                          <m:t>=0.25 </m:t>
                        </m:r>
                        <m:sSup>
                          <m:sSupPr>
                            <m:ctrlPr>
                              <a:rPr kumimoji="1" lang="en-US" altLang="ja-JP" sz="2000" b="0" i="1" smtClean="0">
                                <a:latin typeface="Cambria Math" panose="02040503050406030204" pitchFamily="18" charset="0"/>
                              </a:rPr>
                            </m:ctrlPr>
                          </m:sSupPr>
                          <m:e>
                            <m:d>
                              <m:dPr>
                                <m:begChr m:val="["/>
                                <m:endChr m:val="]"/>
                                <m:ctrlPr>
                                  <a:rPr kumimoji="1" lang="en-US" altLang="ja-JP" sz="2000" b="0" i="1" smtClean="0">
                                    <a:latin typeface="Cambria Math" panose="02040503050406030204" pitchFamily="18" charset="0"/>
                                  </a:rPr>
                                </m:ctrlPr>
                              </m:dPr>
                              <m:e>
                                <m:func>
                                  <m:funcPr>
                                    <m:ctrlPr>
                                      <a:rPr lang="en-US" altLang="ja-JP" sz="2000" i="1">
                                        <a:latin typeface="Cambria Math" panose="02040503050406030204" pitchFamily="18" charset="0"/>
                                      </a:rPr>
                                    </m:ctrlPr>
                                  </m:funcPr>
                                  <m:fName>
                                    <m:r>
                                      <m:rPr>
                                        <m:sty m:val="p"/>
                                      </m:rPr>
                                      <a:rPr lang="en-US" altLang="ja-JP" sz="2000">
                                        <a:latin typeface="Cambria Math" charset="0"/>
                                      </a:rPr>
                                      <m:t>log</m:t>
                                    </m:r>
                                  </m:fName>
                                  <m:e>
                                    <m:d>
                                      <m:dPr>
                                        <m:begChr m:val="{"/>
                                        <m:endChr m:val="}"/>
                                        <m:ctrlPr>
                                          <a:rPr lang="en-US" altLang="ja-JP" sz="2000" i="1">
                                            <a:latin typeface="Cambria Math" panose="02040503050406030204" pitchFamily="18" charset="0"/>
                                          </a:rPr>
                                        </m:ctrlPr>
                                      </m:dPr>
                                      <m:e>
                                        <m:f>
                                          <m:fPr>
                                            <m:ctrlPr>
                                              <a:rPr lang="en-US" altLang="ja-JP" sz="2000" i="1">
                                                <a:latin typeface="Cambria Math" panose="02040503050406030204" pitchFamily="18" charset="0"/>
                                              </a:rPr>
                                            </m:ctrlPr>
                                          </m:fPr>
                                          <m:num>
                                            <m:r>
                                              <m:rPr>
                                                <m:sty m:val="p"/>
                                              </m:rPr>
                                              <a:rPr lang="en-US" altLang="ja-JP" sz="2000">
                                                <a:latin typeface="Cambria Math" charset="0"/>
                                              </a:rPr>
                                              <m:t>Δ</m:t>
                                            </m:r>
                                          </m:num>
                                          <m:den>
                                            <m:r>
                                              <a:rPr lang="en-US" altLang="ja-JP" sz="2000" i="1">
                                                <a:latin typeface="Cambria Math" charset="0"/>
                                              </a:rPr>
                                              <m:t>3.7</m:t>
                                            </m:r>
                                          </m:den>
                                        </m:f>
                                        <m:r>
                                          <a:rPr lang="en-US" altLang="ja-JP" sz="2000" i="1">
                                            <a:latin typeface="Cambria Math" charset="0"/>
                                          </a:rPr>
                                          <m:t>+</m:t>
                                        </m:r>
                                        <m:f>
                                          <m:fPr>
                                            <m:ctrlPr>
                                              <a:rPr lang="en-US" altLang="ja-JP" sz="2000" i="1">
                                                <a:latin typeface="Cambria Math" panose="02040503050406030204" pitchFamily="18" charset="0"/>
                                              </a:rPr>
                                            </m:ctrlPr>
                                          </m:fPr>
                                          <m:num>
                                            <m:r>
                                              <a:rPr lang="en-US" altLang="ja-JP" sz="2000" i="1">
                                                <a:latin typeface="Cambria Math" charset="0"/>
                                              </a:rPr>
                                              <m:t>5.74</m:t>
                                            </m:r>
                                          </m:num>
                                          <m:den>
                                            <m:r>
                                              <a:rPr lang="en-US" altLang="ja-JP" sz="2000" i="1">
                                                <a:latin typeface="Cambria Math" charset="0"/>
                                              </a:rPr>
                                              <m:t>𝑅</m:t>
                                            </m:r>
                                            <m:sSup>
                                              <m:sSupPr>
                                                <m:ctrlPr>
                                                  <a:rPr lang="en-US" altLang="ja-JP" sz="2000" i="1">
                                                    <a:latin typeface="Cambria Math" panose="02040503050406030204" pitchFamily="18" charset="0"/>
                                                  </a:rPr>
                                                </m:ctrlPr>
                                              </m:sSupPr>
                                              <m:e>
                                                <m:r>
                                                  <a:rPr lang="en-US" altLang="ja-JP" sz="2000" i="1">
                                                    <a:latin typeface="Cambria Math" charset="0"/>
                                                  </a:rPr>
                                                  <m:t>𝑒</m:t>
                                                </m:r>
                                              </m:e>
                                              <m:sup>
                                                <m:r>
                                                  <a:rPr lang="en-US" altLang="ja-JP" sz="2000" i="1">
                                                    <a:latin typeface="Cambria Math" charset="0"/>
                                                  </a:rPr>
                                                  <m:t>0.9</m:t>
                                                </m:r>
                                              </m:sup>
                                            </m:sSup>
                                          </m:den>
                                        </m:f>
                                      </m:e>
                                    </m:d>
                                  </m:e>
                                </m:func>
                              </m:e>
                            </m:d>
                          </m:e>
                          <m:sup>
                            <m:r>
                              <a:rPr kumimoji="1" lang="en-US" altLang="ja-JP" sz="2000" b="0" i="1" smtClean="0">
                                <a:latin typeface="Cambria Math" charset="0"/>
                              </a:rPr>
                              <m:t>−2</m:t>
                            </m:r>
                          </m:sup>
                        </m:sSup>
                      </m:oMath>
                    </m:oMathPara>
                  </a14:m>
                  <a:endParaRPr kumimoji="1" lang="ja-JP" altLang="en-US" sz="2000"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3293429" y="1919642"/>
                  <a:ext cx="3350020" cy="654025"/>
                </a:xfrm>
                <a:prstGeom prst="rect">
                  <a:avLst/>
                </a:prstGeom>
                <a:blipFill rotWithShape="0">
                  <a:blip r:embed="rId10"/>
                  <a:stretch>
                    <a:fillRect/>
                  </a:stretch>
                </a:blipFill>
              </p:spPr>
              <p:txBody>
                <a:bodyPr/>
                <a:lstStyle/>
                <a:p>
                  <a:r>
                    <a:rPr lang="ja-JP" altLang="en-US">
                      <a:noFill/>
                    </a:rPr>
                    <a:t> </a:t>
                  </a:r>
                </a:p>
              </p:txBody>
            </p:sp>
          </mc:Fallback>
        </mc:AlternateContent>
        <p:sp>
          <p:nvSpPr>
            <p:cNvPr id="18" name="正方形/長方形 17"/>
            <p:cNvSpPr/>
            <p:nvPr/>
          </p:nvSpPr>
          <p:spPr>
            <a:xfrm>
              <a:off x="3138470" y="1233072"/>
              <a:ext cx="5827236" cy="707886"/>
            </a:xfrm>
            <a:prstGeom prst="rect">
              <a:avLst/>
            </a:prstGeom>
          </p:spPr>
          <p:txBody>
            <a:bodyPr wrap="none">
              <a:spAutoFit/>
            </a:bodyPr>
            <a:lstStyle/>
            <a:p>
              <a:r>
                <a:rPr lang="ja-JP" altLang="en-US" sz="2000" b="1" dirty="0">
                  <a:solidFill>
                    <a:srgbClr val="0070C0"/>
                  </a:solidFill>
                  <a:latin typeface="Migu 1M" charset="-128"/>
                  <a:ea typeface="Migu 1M" charset="-128"/>
                  <a:cs typeface="Migu 1M" charset="-128"/>
                </a:rPr>
                <a:t>スワミー・ジャインの式</a:t>
              </a:r>
              <a:r>
                <a:rPr lang="en-US" altLang="ja-JP" sz="2000" b="1" dirty="0">
                  <a:solidFill>
                    <a:srgbClr val="0070C0"/>
                  </a:solidFill>
                  <a:latin typeface="Migu 1M" charset="-128"/>
                  <a:ea typeface="Migu 1M" charset="-128"/>
                  <a:cs typeface="Migu 1M" charset="-128"/>
                </a:rPr>
                <a:t>(</a:t>
              </a:r>
              <a:r>
                <a:rPr lang="en-US" altLang="ja-JP" sz="2000" b="1" dirty="0" err="1">
                  <a:solidFill>
                    <a:srgbClr val="0070C0"/>
                  </a:solidFill>
                  <a:latin typeface="Migu 1M" charset="-128"/>
                  <a:ea typeface="Migu 1M" charset="-128"/>
                  <a:cs typeface="Migu 1M" charset="-128"/>
                </a:rPr>
                <a:t>Swamee</a:t>
              </a:r>
              <a:r>
                <a:rPr lang="en-US" altLang="ja-JP" sz="2000" b="1" dirty="0">
                  <a:solidFill>
                    <a:srgbClr val="0070C0"/>
                  </a:solidFill>
                  <a:latin typeface="Migu 1M" charset="-128"/>
                  <a:ea typeface="Migu 1M" charset="-128"/>
                  <a:cs typeface="Migu 1M" charset="-128"/>
                </a:rPr>
                <a:t>-Jain equation)</a:t>
              </a:r>
            </a:p>
            <a:p>
              <a:r>
                <a:rPr lang="ja-JP" altLang="en-US" sz="2000" dirty="0">
                  <a:solidFill>
                    <a:srgbClr val="0070C0"/>
                  </a:solidFill>
                  <a:latin typeface="Migu 1M" charset="-128"/>
                  <a:ea typeface="Migu 1M" charset="-128"/>
                  <a:cs typeface="Migu 1M" charset="-128"/>
                </a:rPr>
                <a:t>（コールブルック・ホワイトの式の近似式</a:t>
              </a:r>
              <a:r>
                <a:rPr lang="en-US" altLang="ja-JP" sz="2000" dirty="0">
                  <a:solidFill>
                    <a:srgbClr val="0070C0"/>
                  </a:solidFill>
                  <a:latin typeface="Migu 1M" charset="-128"/>
                  <a:ea typeface="Migu 1M" charset="-128"/>
                  <a:cs typeface="Migu 1M" charset="-128"/>
                </a:rPr>
                <a:t>)</a:t>
              </a:r>
            </a:p>
          </p:txBody>
        </p:sp>
      </p:grpSp>
      <p:cxnSp>
        <p:nvCxnSpPr>
          <p:cNvPr id="23" name="直線矢印コネクタ 22"/>
          <p:cNvCxnSpPr/>
          <p:nvPr/>
        </p:nvCxnSpPr>
        <p:spPr>
          <a:xfrm flipH="1">
            <a:off x="3642102" y="2485141"/>
            <a:ext cx="232474" cy="384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フッター プレースホルダー 11"/>
          <p:cNvSpPr>
            <a:spLocks noGrp="1"/>
          </p:cNvSpPr>
          <p:nvPr>
            <p:ph type="ftr" sz="quarter" idx="11"/>
          </p:nvPr>
        </p:nvSpPr>
        <p:spPr/>
        <p:txBody>
          <a:bodyPr/>
          <a:lstStyle/>
          <a:p>
            <a:r>
              <a:rPr lang="ja-JP" altLang="en-US"/>
              <a:t>オープン</a:t>
            </a:r>
            <a:r>
              <a:rPr lang="en-US" altLang="ja-JP"/>
              <a:t>CAE</a:t>
            </a:r>
            <a:r>
              <a:rPr lang="ja-JP" altLang="en-US"/>
              <a:t>シンポジウム講習会</a:t>
            </a:r>
          </a:p>
        </p:txBody>
      </p:sp>
    </p:spTree>
    <p:extLst>
      <p:ext uri="{BB962C8B-B14F-4D97-AF65-F5344CB8AC3E}">
        <p14:creationId xmlns:p14="http://schemas.microsoft.com/office/powerpoint/2010/main" val="1805024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7" name="テキスト ボックス 36"/>
              <p:cNvSpPr txBox="1"/>
              <p:nvPr/>
            </p:nvSpPr>
            <p:spPr>
              <a:xfrm>
                <a:off x="628650" y="740414"/>
                <a:ext cx="7770081" cy="923330"/>
              </a:xfrm>
              <a:prstGeom prst="rect">
                <a:avLst/>
              </a:prstGeom>
              <a:noFill/>
            </p:spPr>
            <p:txBody>
              <a:bodyPr wrap="square" rtlCol="0">
                <a:spAutoFit/>
              </a:bodyPr>
              <a:lstStyle/>
              <a:p>
                <a:r>
                  <a:rPr kumimoji="1" lang="ja-JP" altLang="en-US" dirty="0">
                    <a:solidFill>
                      <a:srgbClr val="0070C0"/>
                    </a:solidFill>
                    <a:latin typeface="MigMix 1P" charset="-128"/>
                    <a:ea typeface="MigMix 1P" charset="-128"/>
                    <a:cs typeface="MigMix 1P" charset="-128"/>
                  </a:rPr>
                  <a:t>対数グラフ上の距離</a:t>
                </a:r>
                <a:r>
                  <a:rPr kumimoji="1" lang="en-US" altLang="ja-JP" dirty="0">
                    <a:solidFill>
                      <a:srgbClr val="0070C0"/>
                    </a:solidFill>
                    <a:latin typeface="MigMix 1P" charset="-128"/>
                    <a:ea typeface="MigMix 1P" charset="-128"/>
                    <a:cs typeface="MigMix 1P" charset="-128"/>
                  </a:rPr>
                  <a:t> </a:t>
                </a:r>
                <a14:m>
                  <m:oMath xmlns:m="http://schemas.openxmlformats.org/officeDocument/2006/math">
                    <m:r>
                      <m:rPr>
                        <m:sty m:val="p"/>
                      </m:rPr>
                      <a:rPr kumimoji="1" lang="en-US" altLang="ja-JP" b="0" i="0" smtClean="0">
                        <a:solidFill>
                          <a:srgbClr val="0070C0"/>
                        </a:solidFill>
                        <a:latin typeface="Cambria Math" charset="0"/>
                        <a:ea typeface="MigMix 1P" charset="-128"/>
                        <a:cs typeface="MigMix 1P" charset="-128"/>
                      </a:rPr>
                      <m:t>Δ</m:t>
                    </m:r>
                    <m:r>
                      <a:rPr kumimoji="1" lang="en-US" altLang="ja-JP" b="0" i="1" smtClean="0">
                        <a:solidFill>
                          <a:srgbClr val="0070C0"/>
                        </a:solidFill>
                        <a:latin typeface="Cambria Math" charset="0"/>
                        <a:ea typeface="MigMix 1P" charset="-128"/>
                        <a:cs typeface="MigMix 1P" charset="-128"/>
                      </a:rPr>
                      <m:t>𝑥</m:t>
                    </m:r>
                  </m:oMath>
                </a14:m>
                <a:r>
                  <a:rPr kumimoji="1" lang="en-US" altLang="ja-JP" dirty="0">
                    <a:solidFill>
                      <a:srgbClr val="0070C0"/>
                    </a:solidFill>
                    <a:latin typeface="MigMix 1P" charset="-128"/>
                    <a:ea typeface="MigMix 1P" charset="-128"/>
                    <a:cs typeface="MigMix 1P" charset="-128"/>
                  </a:rPr>
                  <a:t>, </a:t>
                </a:r>
                <a14:m>
                  <m:oMath xmlns:m="http://schemas.openxmlformats.org/officeDocument/2006/math">
                    <m:r>
                      <m:rPr>
                        <m:sty m:val="p"/>
                      </m:rPr>
                      <a:rPr kumimoji="1" lang="en-US" altLang="ja-JP" b="0" i="0" smtClean="0">
                        <a:solidFill>
                          <a:srgbClr val="0070C0"/>
                        </a:solidFill>
                        <a:latin typeface="Cambria Math" charset="0"/>
                        <a:ea typeface="MigMix 1P" charset="-128"/>
                        <a:cs typeface="MigMix 1P" charset="-128"/>
                      </a:rPr>
                      <m:t>Δ</m:t>
                    </m:r>
                    <m:r>
                      <a:rPr kumimoji="1" lang="en-US" altLang="ja-JP" b="0" i="1" smtClean="0">
                        <a:solidFill>
                          <a:srgbClr val="0070C0"/>
                        </a:solidFill>
                        <a:latin typeface="Cambria Math" charset="0"/>
                        <a:ea typeface="MigMix 1P" charset="-128"/>
                        <a:cs typeface="MigMix 1P" charset="-128"/>
                      </a:rPr>
                      <m:t>𝑦</m:t>
                    </m:r>
                  </m:oMath>
                </a14:m>
                <a:r>
                  <a:rPr kumimoji="1" lang="en-US" altLang="ja-JP" dirty="0">
                    <a:solidFill>
                      <a:srgbClr val="0070C0"/>
                    </a:solidFill>
                    <a:latin typeface="MigMix 1P" charset="-128"/>
                    <a:ea typeface="MigMix 1P" charset="-128"/>
                    <a:cs typeface="MigMix 1P" charset="-128"/>
                  </a:rPr>
                  <a:t> </a:t>
                </a:r>
                <a:r>
                  <a:rPr lang="ja-JP" altLang="en-US" dirty="0">
                    <a:solidFill>
                      <a:srgbClr val="0070C0"/>
                    </a:solidFill>
                    <a:latin typeface="MigMix 1P" charset="-128"/>
                    <a:ea typeface="MigMix 1P" charset="-128"/>
                    <a:cs typeface="MigMix 1P" charset="-128"/>
                  </a:rPr>
                  <a:t>を用い、</a:t>
                </a:r>
                <a14:m>
                  <m:oMath xmlns:m="http://schemas.openxmlformats.org/officeDocument/2006/math">
                    <m:r>
                      <m:rPr>
                        <m:sty m:val="p"/>
                      </m:rPr>
                      <a:rPr lang="en-US" altLang="ja-JP" b="0" i="0" smtClean="0">
                        <a:solidFill>
                          <a:srgbClr val="0070C0"/>
                        </a:solidFill>
                        <a:latin typeface="Cambria Math" charset="0"/>
                        <a:ea typeface="MigMix 1P" charset="-128"/>
                        <a:cs typeface="MigMix 1P" charset="-128"/>
                      </a:rPr>
                      <m:t>Δ</m:t>
                    </m:r>
                    <m:r>
                      <a:rPr lang="en-US" altLang="ja-JP" b="0" i="1" smtClean="0">
                        <a:solidFill>
                          <a:srgbClr val="0070C0"/>
                        </a:solidFill>
                        <a:latin typeface="Cambria Math" charset="0"/>
                        <a:ea typeface="MigMix 1P" charset="-128"/>
                        <a:cs typeface="MigMix 1P" charset="-128"/>
                      </a:rPr>
                      <m:t>𝑦</m:t>
                    </m:r>
                  </m:oMath>
                </a14:m>
                <a:r>
                  <a:rPr kumimoji="1" lang="en-US" altLang="ja-JP" dirty="0">
                    <a:solidFill>
                      <a:srgbClr val="0070C0"/>
                    </a:solidFill>
                    <a:latin typeface="MigMix 1P" charset="-128"/>
                    <a:ea typeface="MigMix 1P" charset="-128"/>
                    <a:cs typeface="MigMix 1P" charset="-128"/>
                  </a:rPr>
                  <a:t> </a:t>
                </a:r>
                <a:r>
                  <a:rPr kumimoji="1" lang="ja-JP" altLang="en-US" dirty="0">
                    <a:solidFill>
                      <a:srgbClr val="0070C0"/>
                    </a:solidFill>
                    <a:latin typeface="MigMix 1P" charset="-128"/>
                    <a:ea typeface="MigMix 1P" charset="-128"/>
                    <a:cs typeface="MigMix 1P" charset="-128"/>
                  </a:rPr>
                  <a:t>を</a:t>
                </a:r>
                <a:r>
                  <a:rPr kumimoji="1" lang="en-US" altLang="ja-JP" dirty="0">
                    <a:solidFill>
                      <a:srgbClr val="0070C0"/>
                    </a:solidFill>
                    <a:latin typeface="MigMix 1P" charset="-128"/>
                    <a:ea typeface="MigMix 1P" charset="-128"/>
                    <a:cs typeface="MigMix 1P" charset="-128"/>
                  </a:rPr>
                  <a:t> </a:t>
                </a:r>
                <a14:m>
                  <m:oMath xmlns:m="http://schemas.openxmlformats.org/officeDocument/2006/math">
                    <m:r>
                      <m:rPr>
                        <m:sty m:val="p"/>
                      </m:rPr>
                      <a:rPr kumimoji="1" lang="en-US" altLang="ja-JP" b="0" i="0" smtClean="0">
                        <a:solidFill>
                          <a:srgbClr val="0070C0"/>
                        </a:solidFill>
                        <a:latin typeface="Cambria Math" charset="0"/>
                        <a:ea typeface="MigMix 1P" charset="-128"/>
                        <a:cs typeface="MigMix 1P" charset="-128"/>
                      </a:rPr>
                      <m:t>Δ</m:t>
                    </m:r>
                    <m:r>
                      <a:rPr kumimoji="1" lang="en-US" altLang="ja-JP" b="0" i="1" smtClean="0">
                        <a:solidFill>
                          <a:srgbClr val="0070C0"/>
                        </a:solidFill>
                        <a:latin typeface="Cambria Math" charset="0"/>
                        <a:ea typeface="MigMix 1P" charset="-128"/>
                        <a:cs typeface="MigMix 1P" charset="-128"/>
                      </a:rPr>
                      <m:t>𝑥</m:t>
                    </m:r>
                  </m:oMath>
                </a14:m>
                <a:r>
                  <a:rPr kumimoji="1" lang="en-US" altLang="ja-JP" dirty="0">
                    <a:solidFill>
                      <a:srgbClr val="0070C0"/>
                    </a:solidFill>
                    <a:latin typeface="MigMix 1P" charset="-128"/>
                    <a:ea typeface="MigMix 1P" charset="-128"/>
                    <a:cs typeface="MigMix 1P" charset="-128"/>
                  </a:rPr>
                  <a:t> </a:t>
                </a:r>
                <a:r>
                  <a:rPr kumimoji="1" lang="ja-JP" altLang="en-US" dirty="0">
                    <a:solidFill>
                      <a:srgbClr val="0070C0"/>
                    </a:solidFill>
                    <a:latin typeface="MigMix 1P" charset="-128"/>
                    <a:ea typeface="MigMix 1P" charset="-128"/>
                    <a:cs typeface="MigMix 1P" charset="-128"/>
                  </a:rPr>
                  <a:t>の</a:t>
                </a:r>
                <a:r>
                  <a:rPr kumimoji="1" lang="en-US" altLang="ja-JP" dirty="0">
                    <a:solidFill>
                      <a:srgbClr val="0070C0"/>
                    </a:solidFill>
                    <a:latin typeface="MigMix 1P" charset="-128"/>
                    <a:ea typeface="MigMix 1P" charset="-128"/>
                    <a:cs typeface="MigMix 1P" charset="-128"/>
                  </a:rPr>
                  <a:t>3</a:t>
                </a:r>
                <a:r>
                  <a:rPr kumimoji="1" lang="ja-JP" altLang="en-US" dirty="0">
                    <a:solidFill>
                      <a:srgbClr val="0070C0"/>
                    </a:solidFill>
                    <a:latin typeface="MigMix 1P" charset="-128"/>
                    <a:ea typeface="MigMix 1P" charset="-128"/>
                    <a:cs typeface="MigMix 1P" charset="-128"/>
                  </a:rPr>
                  <a:t>次多項式で近似し、</a:t>
                </a:r>
                <a:r>
                  <a:rPr kumimoji="1" lang="en-US" altLang="ja-JP" dirty="0">
                    <a:solidFill>
                      <a:srgbClr val="0070C0"/>
                    </a:solidFill>
                    <a:latin typeface="MigMix 1P" charset="-128"/>
                    <a:ea typeface="MigMix 1P" charset="-128"/>
                    <a:cs typeface="MigMix 1P" charset="-128"/>
                  </a:rPr>
                  <a:t> </a:t>
                </a:r>
                <a14:m>
                  <m:oMath xmlns:m="http://schemas.openxmlformats.org/officeDocument/2006/math">
                    <m:r>
                      <a:rPr kumimoji="1" lang="en-US" altLang="ja-JP" b="0" i="1" smtClean="0">
                        <a:solidFill>
                          <a:srgbClr val="0070C0"/>
                        </a:solidFill>
                        <a:latin typeface="Cambria Math" charset="0"/>
                        <a:ea typeface="MigMix 1P" charset="-128"/>
                        <a:cs typeface="MigMix 1P" charset="-128"/>
                      </a:rPr>
                      <m:t>𝑅</m:t>
                    </m:r>
                    <m:sSub>
                      <m:sSubPr>
                        <m:ctrlPr>
                          <a:rPr kumimoji="1" lang="en-US" altLang="ja-JP" b="0" i="1" smtClean="0">
                            <a:solidFill>
                              <a:srgbClr val="0070C0"/>
                            </a:solidFill>
                            <a:latin typeface="Cambria Math" panose="02040503050406030204" pitchFamily="18" charset="0"/>
                            <a:ea typeface="MigMix 1P" charset="-128"/>
                            <a:cs typeface="MigMix 1P" charset="-128"/>
                          </a:rPr>
                        </m:ctrlPr>
                      </m:sSubPr>
                      <m:e>
                        <m:r>
                          <a:rPr kumimoji="1" lang="en-US" altLang="ja-JP" b="0" i="1" smtClean="0">
                            <a:solidFill>
                              <a:srgbClr val="0070C0"/>
                            </a:solidFill>
                            <a:latin typeface="Cambria Math" charset="0"/>
                            <a:ea typeface="MigMix 1P" charset="-128"/>
                            <a:cs typeface="MigMix 1P" charset="-128"/>
                          </a:rPr>
                          <m:t>𝑒</m:t>
                        </m:r>
                      </m:e>
                      <m:sub>
                        <m:r>
                          <a:rPr kumimoji="1" lang="en-US" altLang="ja-JP" b="0" i="1" smtClean="0">
                            <a:solidFill>
                              <a:srgbClr val="0070C0"/>
                            </a:solidFill>
                            <a:latin typeface="Cambria Math" charset="0"/>
                            <a:ea typeface="MigMix 1P" charset="-128"/>
                            <a:cs typeface="MigMix 1P" charset="-128"/>
                          </a:rPr>
                          <m:t>1</m:t>
                        </m:r>
                      </m:sub>
                    </m:sSub>
                  </m:oMath>
                </a14:m>
                <a:r>
                  <a:rPr kumimoji="1" lang="ja-JP" altLang="en-US" dirty="0">
                    <a:solidFill>
                      <a:srgbClr val="0070C0"/>
                    </a:solidFill>
                    <a:latin typeface="MigMix 1P" charset="-128"/>
                    <a:ea typeface="MigMix 1P" charset="-128"/>
                    <a:cs typeface="MigMix 1P" charset="-128"/>
                  </a:rPr>
                  <a:t>と</a:t>
                </a:r>
                <a14:m>
                  <m:oMath xmlns:m="http://schemas.openxmlformats.org/officeDocument/2006/math">
                    <m:r>
                      <a:rPr kumimoji="1" lang="en-US" altLang="ja-JP" b="0" i="1" dirty="0" smtClean="0">
                        <a:solidFill>
                          <a:srgbClr val="0070C0"/>
                        </a:solidFill>
                        <a:latin typeface="Cambria Math" charset="0"/>
                        <a:ea typeface="MigMix 1P" charset="-128"/>
                        <a:cs typeface="MigMix 1P" charset="-128"/>
                      </a:rPr>
                      <m:t>𝑅</m:t>
                    </m:r>
                    <m:sSub>
                      <m:sSubPr>
                        <m:ctrlPr>
                          <a:rPr kumimoji="1" lang="en-US" altLang="ja-JP" b="0" i="1" dirty="0" smtClean="0">
                            <a:solidFill>
                              <a:srgbClr val="0070C0"/>
                            </a:solidFill>
                            <a:latin typeface="Cambria Math" panose="02040503050406030204" pitchFamily="18" charset="0"/>
                            <a:ea typeface="MigMix 1P" charset="-128"/>
                            <a:cs typeface="MigMix 1P" charset="-128"/>
                          </a:rPr>
                        </m:ctrlPr>
                      </m:sSubPr>
                      <m:e>
                        <m:r>
                          <a:rPr kumimoji="1" lang="en-US" altLang="ja-JP" b="0" i="1" dirty="0" smtClean="0">
                            <a:solidFill>
                              <a:srgbClr val="0070C0"/>
                            </a:solidFill>
                            <a:latin typeface="Cambria Math" charset="0"/>
                            <a:ea typeface="MigMix 1P" charset="-128"/>
                            <a:cs typeface="MigMix 1P" charset="-128"/>
                          </a:rPr>
                          <m:t>𝑒</m:t>
                        </m:r>
                      </m:e>
                      <m:sub>
                        <m:r>
                          <a:rPr kumimoji="1" lang="en-US" altLang="ja-JP" b="0" i="1" dirty="0" smtClean="0">
                            <a:solidFill>
                              <a:srgbClr val="0070C0"/>
                            </a:solidFill>
                            <a:latin typeface="Cambria Math" charset="0"/>
                            <a:ea typeface="MigMix 1P" charset="-128"/>
                            <a:cs typeface="MigMix 1P" charset="-128"/>
                          </a:rPr>
                          <m:t>2</m:t>
                        </m:r>
                      </m:sub>
                    </m:sSub>
                  </m:oMath>
                </a14:m>
                <a:r>
                  <a:rPr kumimoji="1" lang="ja-JP" altLang="en-US" dirty="0">
                    <a:solidFill>
                      <a:srgbClr val="0070C0"/>
                    </a:solidFill>
                    <a:latin typeface="MigMix 1P" charset="-128"/>
                    <a:ea typeface="MigMix 1P" charset="-128"/>
                    <a:cs typeface="MigMix 1P" charset="-128"/>
                  </a:rPr>
                  <a:t>で</a:t>
                </a:r>
                <a:r>
                  <a:rPr lang="ja-JP" altLang="en-US" dirty="0">
                    <a:solidFill>
                      <a:srgbClr val="0070C0"/>
                    </a:solidFill>
                    <a:latin typeface="MigMix 1P" charset="-128"/>
                    <a:ea typeface="MigMix 1P" charset="-128"/>
                    <a:cs typeface="MigMix 1P" charset="-128"/>
                  </a:rPr>
                  <a:t>、それぞれ</a:t>
                </a:r>
                <a:r>
                  <a:rPr kumimoji="1" lang="ja-JP" altLang="en-US" dirty="0">
                    <a:solidFill>
                      <a:srgbClr val="0070C0"/>
                    </a:solidFill>
                    <a:latin typeface="MigMix 1P" charset="-128"/>
                    <a:ea typeface="MigMix 1P" charset="-128"/>
                    <a:cs typeface="MigMix 1P" charset="-128"/>
                  </a:rPr>
                  <a:t>層流領域の曲線と乱流領域の曲線に、１階微分まで連続になるようにつなぐ。</a:t>
                </a:r>
                <a:r>
                  <a:rPr kumimoji="1" lang="ja-JP" altLang="en-US" dirty="0"/>
                  <a:t>　</a:t>
                </a: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628650" y="740414"/>
                <a:ext cx="7770081" cy="923330"/>
              </a:xfrm>
              <a:prstGeom prst="rect">
                <a:avLst/>
              </a:prstGeom>
              <a:blipFill rotWithShape="0">
                <a:blip r:embed="rId2"/>
                <a:stretch>
                  <a:fillRect l="-627" t="-3289" r="-706" b="-9211"/>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r>
              <a:rPr kumimoji="1" lang="ja-JP" altLang="en-US" b="0" dirty="0"/>
              <a:t>遷移領域の補間方法の考え方</a:t>
            </a:r>
          </a:p>
        </p:txBody>
      </p:sp>
      <p:sp>
        <p:nvSpPr>
          <p:cNvPr id="3" name="日付プレースホルダー 2"/>
          <p:cNvSpPr>
            <a:spLocks noGrp="1"/>
          </p:cNvSpPr>
          <p:nvPr>
            <p:ph type="dt" sz="half" idx="10"/>
          </p:nvPr>
        </p:nvSpPr>
        <p:spPr/>
        <p:txBody>
          <a:bodyPr/>
          <a:lstStyle/>
          <a:p>
            <a:r>
              <a:rPr lang="en-US" altLang="ja-JP"/>
              <a:t>2017/12/07</a:t>
            </a:r>
            <a:endParaRPr lang="ja-JP" altLang="en-US"/>
          </a:p>
        </p:txBody>
      </p:sp>
      <p:sp>
        <p:nvSpPr>
          <p:cNvPr id="4" name="スライド番号プレースホルダー 3"/>
          <p:cNvSpPr>
            <a:spLocks noGrp="1"/>
          </p:cNvSpPr>
          <p:nvPr>
            <p:ph type="sldNum" sz="quarter" idx="12"/>
          </p:nvPr>
        </p:nvSpPr>
        <p:spPr/>
        <p:txBody>
          <a:bodyPr/>
          <a:lstStyle/>
          <a:p>
            <a:fld id="{522546E2-FFC9-E74A-B833-4B01CD764E6B}" type="slidenum">
              <a:rPr lang="ja-JP" altLang="en-US" smtClean="0"/>
              <a:pPr/>
              <a:t>15</a:t>
            </a:fld>
            <a:endParaRPr lang="ja-JP" altLang="en-US"/>
          </a:p>
        </p:txBody>
      </p:sp>
      <p:pic>
        <p:nvPicPr>
          <p:cNvPr id="5" name="図 4">
            <a:extLst>
              <a:ext uri="{FF2B5EF4-FFF2-40B4-BE49-F238E27FC236}">
                <a16:creationId xmlns:a16="http://schemas.microsoft.com/office/drawing/2014/main" id="{7DAF0ABA-CCA9-4884-B37B-77E39DEDF99E}"/>
              </a:ext>
            </a:extLst>
          </p:cNvPr>
          <p:cNvPicPr>
            <a:picLocks noChangeAspect="1"/>
          </p:cNvPicPr>
          <p:nvPr/>
        </p:nvPicPr>
        <p:blipFill>
          <a:blip r:embed="rId3"/>
          <a:stretch>
            <a:fillRect/>
          </a:stretch>
        </p:blipFill>
        <p:spPr>
          <a:xfrm>
            <a:off x="1657350" y="1755108"/>
            <a:ext cx="5867400" cy="4640580"/>
          </a:xfrm>
          <a:prstGeom prst="rect">
            <a:avLst/>
          </a:prstGeom>
        </p:spPr>
      </p:pic>
      <mc:AlternateContent xmlns:mc="http://schemas.openxmlformats.org/markup-compatibility/2006" xmlns:a14="http://schemas.microsoft.com/office/drawing/2010/main">
        <mc:Choice Requires="a14">
          <p:sp>
            <p:nvSpPr>
              <p:cNvPr id="6" name="正方形/長方形 5"/>
              <p:cNvSpPr/>
              <p:nvPr/>
            </p:nvSpPr>
            <p:spPr>
              <a:xfrm>
                <a:off x="1128103" y="3777671"/>
                <a:ext cx="52924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charset="0"/>
                              <a:ea typeface="Cambria Math" charset="0"/>
                              <a:cs typeface="Cambria Math" charset="0"/>
                            </a:rPr>
                            <m:t> </m:t>
                          </m:r>
                          <m:r>
                            <a:rPr lang="en-US" altLang="ja-JP" i="1">
                              <a:latin typeface="Cambria Math" charset="0"/>
                            </a:rPr>
                            <m:t>𝜆</m:t>
                          </m:r>
                        </m:e>
                        <m:sub>
                          <m:r>
                            <a:rPr lang="en-US" altLang="ja-JP" i="1">
                              <a:latin typeface="Cambria Math" charset="0"/>
                            </a:rPr>
                            <m:t>2</m:t>
                          </m:r>
                        </m:sub>
                      </m:sSub>
                    </m:oMath>
                  </m:oMathPara>
                </a14:m>
                <a:endParaRPr lang="ja-JP" altLang="en-US" dirty="0"/>
              </a:p>
            </p:txBody>
          </p:sp>
        </mc:Choice>
        <mc:Fallback xmlns="">
          <p:sp>
            <p:nvSpPr>
              <p:cNvPr id="6" name="正方形/長方形 5"/>
              <p:cNvSpPr>
                <a:spLocks noRot="1" noChangeAspect="1" noMove="1" noResize="1" noEditPoints="1" noAdjustHandles="1" noChangeArrowheads="1" noChangeShapeType="1" noTextEdit="1"/>
              </p:cNvSpPr>
              <p:nvPr/>
            </p:nvSpPr>
            <p:spPr>
              <a:xfrm>
                <a:off x="1128103" y="3777671"/>
                <a:ext cx="529247" cy="369332"/>
              </a:xfrm>
              <a:prstGeom prst="rect">
                <a:avLst/>
              </a:prstGeom>
              <a:blipFill rotWithShape="0">
                <a:blip r:embed="rId4"/>
                <a:stretch>
                  <a:fillRect t="-98333" b="-1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p:cNvSpPr/>
              <p:nvPr/>
            </p:nvSpPr>
            <p:spPr>
              <a:xfrm>
                <a:off x="4363877" y="6280348"/>
                <a:ext cx="5167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charset="0"/>
                        </a:rPr>
                        <m:t>𝑅𝑒</m:t>
                      </m:r>
                    </m:oMath>
                  </m:oMathPara>
                </a14:m>
                <a:endParaRPr lang="ja-JP" altLang="en-US" dirty="0"/>
              </a:p>
            </p:txBody>
          </p:sp>
        </mc:Choice>
        <mc:Fallback xmlns="">
          <p:sp>
            <p:nvSpPr>
              <p:cNvPr id="7" name="正方形/長方形 6"/>
              <p:cNvSpPr>
                <a:spLocks noRot="1" noChangeAspect="1" noMove="1" noResize="1" noEditPoints="1" noAdjustHandles="1" noChangeArrowheads="1" noChangeShapeType="1" noTextEdit="1"/>
              </p:cNvSpPr>
              <p:nvPr/>
            </p:nvSpPr>
            <p:spPr>
              <a:xfrm>
                <a:off x="4363877" y="6280348"/>
                <a:ext cx="516744" cy="369332"/>
              </a:xfrm>
              <a:prstGeom prst="rect">
                <a:avLst/>
              </a:prstGeom>
              <a:blipFill rotWithShape="0">
                <a:blip r:embed="rId5"/>
                <a:stretch>
                  <a:fillRect/>
                </a:stretch>
              </a:blipFill>
            </p:spPr>
            <p:txBody>
              <a:bodyPr/>
              <a:lstStyle/>
              <a:p>
                <a:r>
                  <a:rPr lang="ja-JP" altLang="en-US">
                    <a:noFill/>
                  </a:rPr>
                  <a:t> </a:t>
                </a:r>
              </a:p>
            </p:txBody>
          </p:sp>
        </mc:Fallback>
      </mc:AlternateContent>
      <p:sp>
        <p:nvSpPr>
          <p:cNvPr id="8" name="円/楕円 7"/>
          <p:cNvSpPr/>
          <p:nvPr/>
        </p:nvSpPr>
        <p:spPr>
          <a:xfrm>
            <a:off x="3284284" y="4322390"/>
            <a:ext cx="1000740" cy="960894"/>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2215400" y="5528269"/>
            <a:ext cx="1210588" cy="400110"/>
          </a:xfrm>
          <a:prstGeom prst="rect">
            <a:avLst/>
          </a:prstGeom>
        </p:spPr>
        <p:txBody>
          <a:bodyPr wrap="none">
            <a:spAutoFit/>
          </a:bodyPr>
          <a:lstStyle/>
          <a:p>
            <a:r>
              <a:rPr lang="ja-JP" altLang="en-US" sz="2000">
                <a:solidFill>
                  <a:srgbClr val="0070C0"/>
                </a:solidFill>
                <a:latin typeface="MigMix 1P" charset="-128"/>
                <a:ea typeface="MigMix 1P" charset="-128"/>
                <a:cs typeface="MigMix 1P" charset="-128"/>
              </a:rPr>
              <a:t>層流領域</a:t>
            </a:r>
            <a:endParaRPr lang="ja-JP" altLang="en-US" sz="2000" dirty="0"/>
          </a:p>
        </p:txBody>
      </p:sp>
      <p:sp>
        <p:nvSpPr>
          <p:cNvPr id="10" name="正方形/長方形 9"/>
          <p:cNvSpPr/>
          <p:nvPr/>
        </p:nvSpPr>
        <p:spPr>
          <a:xfrm>
            <a:off x="4571999" y="2818279"/>
            <a:ext cx="1210588" cy="400110"/>
          </a:xfrm>
          <a:prstGeom prst="rect">
            <a:avLst/>
          </a:prstGeom>
        </p:spPr>
        <p:txBody>
          <a:bodyPr wrap="none">
            <a:spAutoFit/>
          </a:bodyPr>
          <a:lstStyle/>
          <a:p>
            <a:r>
              <a:rPr lang="ja-JP" altLang="en-US" sz="2000">
                <a:solidFill>
                  <a:srgbClr val="0070C0"/>
                </a:solidFill>
                <a:latin typeface="MigMix 1P" charset="-128"/>
                <a:ea typeface="MigMix 1P" charset="-128"/>
                <a:cs typeface="MigMix 1P" charset="-128"/>
              </a:rPr>
              <a:t>乱流領域</a:t>
            </a:r>
            <a:endParaRPr lang="ja-JP" altLang="en-US" sz="2000" dirty="0"/>
          </a:p>
        </p:txBody>
      </p:sp>
      <p:sp>
        <p:nvSpPr>
          <p:cNvPr id="12" name="テキスト ボックス 11"/>
          <p:cNvSpPr txBox="1"/>
          <p:nvPr/>
        </p:nvSpPr>
        <p:spPr>
          <a:xfrm>
            <a:off x="1991540" y="1574826"/>
            <a:ext cx="5160917" cy="276999"/>
          </a:xfrm>
          <a:prstGeom prst="rect">
            <a:avLst/>
          </a:prstGeom>
          <a:noFill/>
        </p:spPr>
        <p:txBody>
          <a:bodyPr wrap="square" rtlCol="0">
            <a:spAutoFit/>
          </a:bodyPr>
          <a:lstStyle/>
          <a:p>
            <a:r>
              <a:rPr kumimoji="1" lang="en-US" altLang="ja-JP" sz="1200" b="1" dirty="0" err="1">
                <a:latin typeface="MigMix 1P" charset="-128"/>
                <a:ea typeface="MigMix 1P" charset="-128"/>
                <a:cs typeface="MigMix 1P" charset="-128"/>
              </a:rPr>
              <a:t>Modelica.Fluid.UsersGuid.ComponentDefinition.WallFrincion</a:t>
            </a:r>
            <a:r>
              <a:rPr kumimoji="1" lang="en-US" altLang="ja-JP" sz="1200" b="1" dirty="0">
                <a:latin typeface="MigMix 1P" charset="-128"/>
                <a:ea typeface="MigMix 1P" charset="-128"/>
                <a:cs typeface="MigMix 1P" charset="-128"/>
              </a:rPr>
              <a:t> </a:t>
            </a:r>
            <a:r>
              <a:rPr kumimoji="1" lang="ja-JP" altLang="en-US" sz="1200" b="1" dirty="0">
                <a:latin typeface="MigMix 1P" charset="-128"/>
                <a:ea typeface="MigMix 1P" charset="-128"/>
                <a:cs typeface="MigMix 1P" charset="-128"/>
              </a:rPr>
              <a:t>より</a:t>
            </a:r>
          </a:p>
        </p:txBody>
      </p:sp>
      <mc:AlternateContent xmlns:mc="http://schemas.openxmlformats.org/markup-compatibility/2006" xmlns:a14="http://schemas.microsoft.com/office/drawing/2010/main">
        <mc:Choice Requires="a14">
          <p:sp>
            <p:nvSpPr>
              <p:cNvPr id="14" name="テキスト ボックス 13"/>
              <p:cNvSpPr txBox="1"/>
              <p:nvPr/>
            </p:nvSpPr>
            <p:spPr>
              <a:xfrm>
                <a:off x="3076182" y="6227716"/>
                <a:ext cx="4162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charset="0"/>
                        </a:rPr>
                        <m:t>𝑅</m:t>
                      </m:r>
                      <m:sSub>
                        <m:sSubPr>
                          <m:ctrlPr>
                            <a:rPr kumimoji="1" lang="en-US" altLang="ja-JP" b="0" i="1" smtClean="0">
                              <a:latin typeface="Cambria Math" panose="02040503050406030204" pitchFamily="18" charset="0"/>
                            </a:rPr>
                          </m:ctrlPr>
                        </m:sSubPr>
                        <m:e>
                          <m:r>
                            <a:rPr kumimoji="1" lang="en-US" altLang="ja-JP" b="0" i="1" smtClean="0">
                              <a:latin typeface="Cambria Math" charset="0"/>
                            </a:rPr>
                            <m:t>𝑒</m:t>
                          </m:r>
                        </m:e>
                        <m:sub>
                          <m:r>
                            <a:rPr kumimoji="1" lang="en-US" altLang="ja-JP" b="0" i="1" smtClean="0">
                              <a:latin typeface="Cambria Math" charset="0"/>
                            </a:rPr>
                            <m:t>1</m:t>
                          </m:r>
                        </m:sub>
                      </m:sSub>
                    </m:oMath>
                  </m:oMathPara>
                </a14:m>
                <a:endParaRPr kumimoji="1" lang="ja-JP" altLang="en-US"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3076182" y="6227716"/>
                <a:ext cx="416204" cy="276999"/>
              </a:xfrm>
              <a:prstGeom prst="rect">
                <a:avLst/>
              </a:prstGeom>
              <a:blipFill rotWithShape="0">
                <a:blip r:embed="rId6"/>
                <a:stretch>
                  <a:fillRect l="-11765" r="-5882" b="-15556"/>
                </a:stretch>
              </a:blipFill>
            </p:spPr>
            <p:txBody>
              <a:bodyPr/>
              <a:lstStyle/>
              <a:p>
                <a:r>
                  <a:rPr lang="ja-JP" altLang="en-US">
                    <a:noFill/>
                  </a:rPr>
                  <a:t> </a:t>
                </a:r>
              </a:p>
            </p:txBody>
          </p:sp>
        </mc:Fallback>
      </mc:AlternateContent>
      <p:cxnSp>
        <p:nvCxnSpPr>
          <p:cNvPr id="16" name="直線矢印コネクタ 15"/>
          <p:cNvCxnSpPr/>
          <p:nvPr/>
        </p:nvCxnSpPr>
        <p:spPr>
          <a:xfrm flipV="1">
            <a:off x="3364368" y="5104361"/>
            <a:ext cx="6088" cy="10344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a:off x="3496196" y="3923926"/>
            <a:ext cx="128983" cy="370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テキスト ボックス 22"/>
              <p:cNvSpPr txBox="1"/>
              <p:nvPr/>
            </p:nvSpPr>
            <p:spPr>
              <a:xfrm>
                <a:off x="3855470" y="6217851"/>
                <a:ext cx="4215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charset="0"/>
                        </a:rPr>
                        <m:t>𝑅</m:t>
                      </m:r>
                      <m:sSub>
                        <m:sSubPr>
                          <m:ctrlPr>
                            <a:rPr kumimoji="1" lang="en-US" altLang="ja-JP" b="0" i="1" smtClean="0">
                              <a:latin typeface="Cambria Math" panose="02040503050406030204" pitchFamily="18" charset="0"/>
                            </a:rPr>
                          </m:ctrlPr>
                        </m:sSubPr>
                        <m:e>
                          <m:r>
                            <a:rPr kumimoji="1" lang="en-US" altLang="ja-JP" b="0" i="1" smtClean="0">
                              <a:latin typeface="Cambria Math" charset="0"/>
                            </a:rPr>
                            <m:t>𝑒</m:t>
                          </m:r>
                        </m:e>
                        <m:sub>
                          <m:r>
                            <a:rPr kumimoji="1" lang="en-US" altLang="ja-JP" b="0" i="1" smtClean="0">
                              <a:latin typeface="Cambria Math" charset="0"/>
                            </a:rPr>
                            <m:t>2</m:t>
                          </m:r>
                        </m:sub>
                      </m:sSub>
                    </m:oMath>
                  </m:oMathPara>
                </a14:m>
                <a:endParaRPr kumimoji="1" lang="ja-JP" altLang="en-US" dirty="0"/>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3855470" y="6217851"/>
                <a:ext cx="421526" cy="276999"/>
              </a:xfrm>
              <a:prstGeom prst="rect">
                <a:avLst/>
              </a:prstGeom>
              <a:blipFill rotWithShape="0">
                <a:blip r:embed="rId7"/>
                <a:stretch>
                  <a:fillRect l="-11429" r="-5714" b="-15556"/>
                </a:stretch>
              </a:blipFill>
            </p:spPr>
            <p:txBody>
              <a:bodyPr/>
              <a:lstStyle/>
              <a:p>
                <a:r>
                  <a:rPr lang="ja-JP" altLang="en-US">
                    <a:noFill/>
                  </a:rPr>
                  <a:t> </a:t>
                </a:r>
              </a:p>
            </p:txBody>
          </p:sp>
        </mc:Fallback>
      </mc:AlternateContent>
      <p:cxnSp>
        <p:nvCxnSpPr>
          <p:cNvPr id="24" name="直線矢印コネクタ 23"/>
          <p:cNvCxnSpPr/>
          <p:nvPr/>
        </p:nvCxnSpPr>
        <p:spPr>
          <a:xfrm flipH="1" flipV="1">
            <a:off x="4097519" y="4467141"/>
            <a:ext cx="29569" cy="16716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3364368" y="4649490"/>
            <a:ext cx="483353" cy="416818"/>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p:cNvCxnSpPr/>
          <p:nvPr/>
        </p:nvCxnSpPr>
        <p:spPr>
          <a:xfrm>
            <a:off x="3346277" y="5066308"/>
            <a:ext cx="523528"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a:off x="3331942" y="4649490"/>
            <a:ext cx="523528" cy="0"/>
          </a:xfrm>
          <a:prstGeom prst="straightConnector1">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V="1">
            <a:off x="3847721" y="4649490"/>
            <a:ext cx="0" cy="416818"/>
          </a:xfrm>
          <a:prstGeom prst="straightConnector1">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V="1">
            <a:off x="3356941" y="4649490"/>
            <a:ext cx="0" cy="416818"/>
          </a:xfrm>
          <a:prstGeom prst="straightConnector1">
            <a:avLst/>
          </a:prstGeom>
          <a:ln w="317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テキスト ボックス 32"/>
              <p:cNvSpPr txBox="1"/>
              <p:nvPr/>
            </p:nvSpPr>
            <p:spPr>
              <a:xfrm flipH="1">
                <a:off x="2932034" y="4664092"/>
                <a:ext cx="360747"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b="0" i="0" smtClean="0">
                          <a:solidFill>
                            <a:srgbClr val="FF0000"/>
                          </a:solidFill>
                          <a:latin typeface="Cambria Math" charset="0"/>
                        </a:rPr>
                        <m:t>Δ</m:t>
                      </m:r>
                      <m:r>
                        <a:rPr kumimoji="1" lang="en-US" altLang="ja-JP" b="0" i="1" smtClean="0">
                          <a:solidFill>
                            <a:srgbClr val="FF0000"/>
                          </a:solidFill>
                          <a:latin typeface="Cambria Math" charset="0"/>
                        </a:rPr>
                        <m:t>𝑥</m:t>
                      </m:r>
                    </m:oMath>
                  </m:oMathPara>
                </a14:m>
                <a:endParaRPr kumimoji="1" lang="ja-JP" altLang="en-US" dirty="0">
                  <a:solidFill>
                    <a:srgbClr val="FF0000"/>
                  </a:solidFill>
                </a:endParaRPr>
              </a:p>
            </p:txBody>
          </p:sp>
        </mc:Choice>
        <mc:Fallback xmlns="">
          <p:sp>
            <p:nvSpPr>
              <p:cNvPr id="33" name="テキスト ボックス 32"/>
              <p:cNvSpPr txBox="1">
                <a:spLocks noRot="1" noChangeAspect="1" noMove="1" noResize="1" noEditPoints="1" noAdjustHandles="1" noChangeArrowheads="1" noChangeShapeType="1" noTextEdit="1"/>
              </p:cNvSpPr>
              <p:nvPr/>
            </p:nvSpPr>
            <p:spPr>
              <a:xfrm flipH="1">
                <a:off x="2932034" y="4664092"/>
                <a:ext cx="360747" cy="276999"/>
              </a:xfrm>
              <a:prstGeom prst="rect">
                <a:avLst/>
              </a:prstGeom>
              <a:blipFill rotWithShape="0">
                <a:blip r:embed="rId8"/>
                <a:stretch>
                  <a:fillRect l="-10169" r="-1695" b="-652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p:cNvSpPr txBox="1"/>
              <p:nvPr/>
            </p:nvSpPr>
            <p:spPr>
              <a:xfrm flipH="1">
                <a:off x="3448531" y="4349408"/>
                <a:ext cx="360747"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b="0" i="0" smtClean="0">
                          <a:solidFill>
                            <a:srgbClr val="FF0000"/>
                          </a:solidFill>
                          <a:latin typeface="Cambria Math" charset="0"/>
                        </a:rPr>
                        <m:t>Δ</m:t>
                      </m:r>
                      <m:r>
                        <a:rPr kumimoji="1" lang="en-US" altLang="ja-JP" b="0" i="1" smtClean="0">
                          <a:solidFill>
                            <a:srgbClr val="FF0000"/>
                          </a:solidFill>
                          <a:latin typeface="Cambria Math" charset="0"/>
                        </a:rPr>
                        <m:t>𝑦</m:t>
                      </m:r>
                    </m:oMath>
                  </m:oMathPara>
                </a14:m>
                <a:endParaRPr kumimoji="1" lang="ja-JP" altLang="en-US" dirty="0">
                  <a:solidFill>
                    <a:srgbClr val="FF0000"/>
                  </a:solidFill>
                </a:endParaRPr>
              </a:p>
            </p:txBody>
          </p:sp>
        </mc:Choice>
        <mc:Fallback xmlns="">
          <p:sp>
            <p:nvSpPr>
              <p:cNvPr id="34" name="テキスト ボックス 33"/>
              <p:cNvSpPr txBox="1">
                <a:spLocks noRot="1" noChangeAspect="1" noMove="1" noResize="1" noEditPoints="1" noAdjustHandles="1" noChangeArrowheads="1" noChangeShapeType="1" noTextEdit="1"/>
              </p:cNvSpPr>
              <p:nvPr/>
            </p:nvSpPr>
            <p:spPr>
              <a:xfrm flipH="1">
                <a:off x="3448531" y="4349408"/>
                <a:ext cx="360747" cy="276999"/>
              </a:xfrm>
              <a:prstGeom prst="rect">
                <a:avLst/>
              </a:prstGeom>
              <a:blipFill rotWithShape="0">
                <a:blip r:embed="rId9"/>
                <a:stretch>
                  <a:fillRect l="-11864" r="-8475" b="-2391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p:cNvSpPr txBox="1"/>
              <p:nvPr/>
            </p:nvSpPr>
            <p:spPr>
              <a:xfrm flipH="1">
                <a:off x="3464891" y="5028256"/>
                <a:ext cx="360747"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b="0" i="0" smtClean="0">
                          <a:solidFill>
                            <a:srgbClr val="0070C0"/>
                          </a:solidFill>
                          <a:latin typeface="Cambria Math" charset="0"/>
                        </a:rPr>
                        <m:t>Δ</m:t>
                      </m:r>
                      <m:r>
                        <a:rPr kumimoji="1" lang="en-US" altLang="ja-JP" b="0" i="1" smtClean="0">
                          <a:solidFill>
                            <a:srgbClr val="0070C0"/>
                          </a:solidFill>
                          <a:latin typeface="Cambria Math" charset="0"/>
                        </a:rPr>
                        <m:t>𝑥</m:t>
                      </m:r>
                    </m:oMath>
                  </m:oMathPara>
                </a14:m>
                <a:endParaRPr kumimoji="1" lang="ja-JP" altLang="en-US" dirty="0">
                  <a:solidFill>
                    <a:srgbClr val="0070C0"/>
                  </a:solidFill>
                </a:endParaRPr>
              </a:p>
            </p:txBody>
          </p:sp>
        </mc:Choice>
        <mc:Fallback xmlns="">
          <p:sp>
            <p:nvSpPr>
              <p:cNvPr id="35" name="テキスト ボックス 34"/>
              <p:cNvSpPr txBox="1">
                <a:spLocks noRot="1" noChangeAspect="1" noMove="1" noResize="1" noEditPoints="1" noAdjustHandles="1" noChangeArrowheads="1" noChangeShapeType="1" noTextEdit="1"/>
              </p:cNvSpPr>
              <p:nvPr/>
            </p:nvSpPr>
            <p:spPr>
              <a:xfrm flipH="1">
                <a:off x="3464891" y="5028256"/>
                <a:ext cx="360747" cy="276999"/>
              </a:xfrm>
              <a:prstGeom prst="rect">
                <a:avLst/>
              </a:prstGeom>
              <a:blipFill rotWithShape="0">
                <a:blip r:embed="rId10"/>
                <a:stretch>
                  <a:fillRect l="-8333" r="-1667"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p:cNvSpPr txBox="1"/>
              <p:nvPr/>
            </p:nvSpPr>
            <p:spPr>
              <a:xfrm flipH="1">
                <a:off x="3868738" y="4790534"/>
                <a:ext cx="360747"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b="0" i="0" smtClean="0">
                          <a:solidFill>
                            <a:srgbClr val="0070C0"/>
                          </a:solidFill>
                          <a:latin typeface="Cambria Math" charset="0"/>
                        </a:rPr>
                        <m:t>Δ</m:t>
                      </m:r>
                      <m:r>
                        <a:rPr kumimoji="1" lang="en-US" altLang="ja-JP" b="0" i="1" smtClean="0">
                          <a:solidFill>
                            <a:srgbClr val="0070C0"/>
                          </a:solidFill>
                          <a:latin typeface="Cambria Math" charset="0"/>
                        </a:rPr>
                        <m:t>𝑦</m:t>
                      </m:r>
                    </m:oMath>
                  </m:oMathPara>
                </a14:m>
                <a:endParaRPr kumimoji="1" lang="ja-JP" altLang="en-US" dirty="0">
                  <a:solidFill>
                    <a:srgbClr val="0070C0"/>
                  </a:solidFill>
                </a:endParaRPr>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flipH="1">
                <a:off x="3868738" y="4790534"/>
                <a:ext cx="360747" cy="276999"/>
              </a:xfrm>
              <a:prstGeom prst="rect">
                <a:avLst/>
              </a:prstGeom>
              <a:blipFill rotWithShape="0">
                <a:blip r:embed="rId11"/>
                <a:stretch>
                  <a:fillRect l="-11864" r="-8475" b="-244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p:cNvSpPr txBox="1"/>
              <p:nvPr/>
            </p:nvSpPr>
            <p:spPr>
              <a:xfrm flipH="1">
                <a:off x="4788005" y="5169551"/>
                <a:ext cx="3836799" cy="553998"/>
              </a:xfrm>
              <a:prstGeom prst="rect">
                <a:avLst/>
              </a:prstGeom>
              <a:solidFill>
                <a:schemeClr val="bg1"/>
              </a:solidFill>
            </p:spPr>
            <p:txBody>
              <a:bodyPr wrap="square" lIns="0" tIns="0" rIns="0" bIns="0" rtlCol="0">
                <a:spAutoFit/>
              </a:bodyPr>
              <a:lstStyle/>
              <a:p>
                <a14:m>
                  <m:oMath xmlns:m="http://schemas.openxmlformats.org/officeDocument/2006/math">
                    <m:r>
                      <m:rPr>
                        <m:sty m:val="p"/>
                      </m:rPr>
                      <a:rPr kumimoji="1" lang="en-US" altLang="ja-JP" b="0" i="0" smtClean="0">
                        <a:solidFill>
                          <a:srgbClr val="FF0000"/>
                        </a:solidFill>
                        <a:latin typeface="Cambria Math" charset="0"/>
                      </a:rPr>
                      <m:t>Δ</m:t>
                    </m:r>
                    <m:r>
                      <a:rPr kumimoji="1" lang="en-US" altLang="ja-JP" b="0" i="1" smtClean="0">
                        <a:solidFill>
                          <a:srgbClr val="FF0000"/>
                        </a:solidFill>
                        <a:latin typeface="Cambria Math" charset="0"/>
                      </a:rPr>
                      <m:t>𝑥</m:t>
                    </m:r>
                    <m:r>
                      <a:rPr kumimoji="1" lang="en-US" altLang="ja-JP" b="0" i="1" smtClean="0">
                        <a:solidFill>
                          <a:srgbClr val="FF0000"/>
                        </a:solidFill>
                        <a:latin typeface="Cambria Math" charset="0"/>
                      </a:rPr>
                      <m:t>, </m:t>
                    </m:r>
                    <m:r>
                      <m:rPr>
                        <m:sty m:val="p"/>
                      </m:rPr>
                      <a:rPr kumimoji="1" lang="en-US" altLang="ja-JP" b="0" i="0" smtClean="0">
                        <a:solidFill>
                          <a:srgbClr val="FF0000"/>
                        </a:solidFill>
                        <a:latin typeface="Cambria Math" charset="0"/>
                      </a:rPr>
                      <m:t>Δ</m:t>
                    </m:r>
                    <m:r>
                      <a:rPr kumimoji="1" lang="en-US" altLang="ja-JP" b="0" i="1" smtClean="0">
                        <a:solidFill>
                          <a:srgbClr val="FF0000"/>
                        </a:solidFill>
                        <a:latin typeface="Cambria Math" charset="0"/>
                      </a:rPr>
                      <m:t>𝑦</m:t>
                    </m:r>
                  </m:oMath>
                </a14:m>
                <a:r>
                  <a:rPr kumimoji="1" lang="en-US" altLang="ja-JP" dirty="0">
                    <a:solidFill>
                      <a:srgbClr val="FF0000"/>
                    </a:solidFill>
                  </a:rPr>
                  <a:t> : </a:t>
                </a:r>
                <a:r>
                  <a:rPr kumimoji="1" lang="en-US" altLang="ja-JP" dirty="0" err="1">
                    <a:solidFill>
                      <a:srgbClr val="FF0000"/>
                    </a:solidFill>
                  </a:rPr>
                  <a:t>massFlowRate_dp</a:t>
                </a:r>
                <a:r>
                  <a:rPr kumimoji="1" lang="en-US" altLang="ja-JP" dirty="0">
                    <a:solidFill>
                      <a:srgbClr val="FF0000"/>
                    </a:solidFill>
                  </a:rPr>
                  <a:t> </a:t>
                </a:r>
                <a:r>
                  <a:rPr kumimoji="1" lang="ja-JP" altLang="en-US" dirty="0">
                    <a:solidFill>
                      <a:srgbClr val="FF0000"/>
                    </a:solidFill>
                  </a:rPr>
                  <a:t>の場合</a:t>
                </a:r>
                <a:endParaRPr lang="en-US" altLang="ja-JP" dirty="0">
                  <a:solidFill>
                    <a:srgbClr val="FF0000"/>
                  </a:solidFill>
                </a:endParaRPr>
              </a:p>
              <a:p>
                <a14:m>
                  <m:oMath xmlns:m="http://schemas.openxmlformats.org/officeDocument/2006/math">
                    <m:r>
                      <m:rPr>
                        <m:sty m:val="p"/>
                      </m:rPr>
                      <a:rPr lang="en-US" altLang="ja-JP" smtClean="0">
                        <a:solidFill>
                          <a:srgbClr val="0070C0"/>
                        </a:solidFill>
                        <a:latin typeface="Cambria Math" charset="0"/>
                      </a:rPr>
                      <m:t>Δ</m:t>
                    </m:r>
                    <m:r>
                      <a:rPr lang="en-US" altLang="ja-JP" i="1">
                        <a:solidFill>
                          <a:srgbClr val="0070C0"/>
                        </a:solidFill>
                        <a:latin typeface="Cambria Math" charset="0"/>
                      </a:rPr>
                      <m:t>𝑥</m:t>
                    </m:r>
                    <m:r>
                      <a:rPr lang="en-US" altLang="ja-JP" i="1">
                        <a:solidFill>
                          <a:srgbClr val="0070C0"/>
                        </a:solidFill>
                        <a:latin typeface="Cambria Math" charset="0"/>
                      </a:rPr>
                      <m:t>, </m:t>
                    </m:r>
                    <m:r>
                      <m:rPr>
                        <m:sty m:val="p"/>
                      </m:rPr>
                      <a:rPr lang="en-US" altLang="ja-JP">
                        <a:solidFill>
                          <a:srgbClr val="0070C0"/>
                        </a:solidFill>
                        <a:latin typeface="Cambria Math" charset="0"/>
                      </a:rPr>
                      <m:t>Δ</m:t>
                    </m:r>
                    <m:r>
                      <a:rPr lang="en-US" altLang="ja-JP" i="1">
                        <a:solidFill>
                          <a:srgbClr val="0070C0"/>
                        </a:solidFill>
                        <a:latin typeface="Cambria Math" charset="0"/>
                      </a:rPr>
                      <m:t>𝑦</m:t>
                    </m:r>
                  </m:oMath>
                </a14:m>
                <a:r>
                  <a:rPr lang="en-US" altLang="ja-JP" dirty="0">
                    <a:solidFill>
                      <a:srgbClr val="0070C0"/>
                    </a:solidFill>
                  </a:rPr>
                  <a:t> : </a:t>
                </a:r>
                <a:r>
                  <a:rPr lang="en-US" altLang="ja-JP" dirty="0" err="1">
                    <a:solidFill>
                      <a:srgbClr val="0070C0"/>
                    </a:solidFill>
                  </a:rPr>
                  <a:t>pressureLoss_m_flow</a:t>
                </a:r>
                <a:r>
                  <a:rPr lang="en-US" altLang="ja-JP" dirty="0">
                    <a:solidFill>
                      <a:srgbClr val="0070C0"/>
                    </a:solidFill>
                  </a:rPr>
                  <a:t> </a:t>
                </a:r>
                <a:r>
                  <a:rPr lang="ja-JP" altLang="en-US" dirty="0">
                    <a:solidFill>
                      <a:srgbClr val="0070C0"/>
                    </a:solidFill>
                  </a:rPr>
                  <a:t>の場合</a:t>
                </a:r>
                <a:endParaRPr kumimoji="1" lang="ja-JP" altLang="en-US" dirty="0">
                  <a:solidFill>
                    <a:srgbClr val="0070C0"/>
                  </a:solidFill>
                </a:endParaRPr>
              </a:p>
            </p:txBody>
          </p:sp>
        </mc:Choice>
        <mc:Fallback xmlns="">
          <p:sp>
            <p:nvSpPr>
              <p:cNvPr id="38" name="テキスト ボックス 37"/>
              <p:cNvSpPr txBox="1">
                <a:spLocks noRot="1" noChangeAspect="1" noMove="1" noResize="1" noEditPoints="1" noAdjustHandles="1" noChangeArrowheads="1" noChangeShapeType="1" noTextEdit="1"/>
              </p:cNvSpPr>
              <p:nvPr/>
            </p:nvSpPr>
            <p:spPr>
              <a:xfrm flipH="1">
                <a:off x="4788005" y="5169551"/>
                <a:ext cx="3836799" cy="553998"/>
              </a:xfrm>
              <a:prstGeom prst="rect">
                <a:avLst/>
              </a:prstGeom>
              <a:blipFill rotWithShape="0">
                <a:blip r:embed="rId12"/>
                <a:stretch>
                  <a:fillRect l="-2063" t="-15385" b="-25275"/>
                </a:stretch>
              </a:blipFill>
            </p:spPr>
            <p:txBody>
              <a:bodyPr/>
              <a:lstStyle/>
              <a:p>
                <a:r>
                  <a:rPr lang="ja-JP" altLang="en-US">
                    <a:noFill/>
                  </a:rPr>
                  <a:t> </a:t>
                </a:r>
              </a:p>
            </p:txBody>
          </p:sp>
        </mc:Fallback>
      </mc:AlternateContent>
      <p:sp>
        <p:nvSpPr>
          <p:cNvPr id="42" name="正方形/長方形 41"/>
          <p:cNvSpPr/>
          <p:nvPr/>
        </p:nvSpPr>
        <p:spPr>
          <a:xfrm>
            <a:off x="2820694" y="3500733"/>
            <a:ext cx="1210588" cy="400110"/>
          </a:xfrm>
          <a:prstGeom prst="rect">
            <a:avLst/>
          </a:prstGeom>
        </p:spPr>
        <p:txBody>
          <a:bodyPr wrap="none">
            <a:spAutoFit/>
          </a:bodyPr>
          <a:lstStyle/>
          <a:p>
            <a:r>
              <a:rPr lang="ja-JP" altLang="en-US" sz="2000">
                <a:solidFill>
                  <a:srgbClr val="0070C0"/>
                </a:solidFill>
                <a:latin typeface="MigMix 1P" charset="-128"/>
                <a:ea typeface="MigMix 1P" charset="-128"/>
                <a:cs typeface="MigMix 1P" charset="-128"/>
              </a:rPr>
              <a:t>遷移領域</a:t>
            </a:r>
            <a:endParaRPr lang="ja-JP" altLang="en-US" sz="2000" dirty="0"/>
          </a:p>
        </p:txBody>
      </p:sp>
    </p:spTree>
    <p:extLst>
      <p:ext uri="{BB962C8B-B14F-4D97-AF65-F5344CB8AC3E}">
        <p14:creationId xmlns:p14="http://schemas.microsoft.com/office/powerpoint/2010/main" val="721773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629999" y="360000"/>
            <a:ext cx="8157539" cy="1080000"/>
          </a:xfrm>
        </p:spPr>
        <p:txBody>
          <a:bodyPr>
            <a:normAutofit/>
          </a:bodyPr>
          <a:lstStyle/>
          <a:p>
            <a:r>
              <a:rPr kumimoji="1" lang="ja-JP" altLang="en-US" sz="3200" dirty="0"/>
              <a:t>付録２</a:t>
            </a:r>
            <a:r>
              <a:rPr kumimoji="1" lang="en-US" altLang="ja-JP" sz="3200" dirty="0"/>
              <a:t>. </a:t>
            </a:r>
            <a:r>
              <a:rPr kumimoji="1" lang="en-US" altLang="ja-JP" sz="3200" dirty="0" err="1"/>
              <a:t>PartialLumpedVessel</a:t>
            </a:r>
            <a:r>
              <a:rPr kumimoji="1" lang="ja-JP" altLang="en-US" sz="3200" dirty="0"/>
              <a:t>の圧力</a:t>
            </a:r>
            <a:r>
              <a:rPr lang="ja-JP" altLang="en-US" sz="3200" dirty="0"/>
              <a:t>計算式</a:t>
            </a:r>
            <a:endParaRPr kumimoji="1" lang="ja-JP" altLang="en-US" sz="3200" dirty="0"/>
          </a:p>
        </p:txBody>
      </p:sp>
      <p:sp>
        <p:nvSpPr>
          <p:cNvPr id="3" name="日付プレースホルダー 2"/>
          <p:cNvSpPr>
            <a:spLocks noGrp="1"/>
          </p:cNvSpPr>
          <p:nvPr>
            <p:ph type="dt" sz="half" idx="10"/>
          </p:nvPr>
        </p:nvSpPr>
        <p:spPr/>
        <p:txBody>
          <a:bodyPr/>
          <a:lstStyle/>
          <a:p>
            <a:r>
              <a:rPr lang="en-US" altLang="ja-JP"/>
              <a:t>2017/12/07</a:t>
            </a:r>
            <a:endParaRPr lang="ja-JP" altLang="en-US"/>
          </a:p>
        </p:txBody>
      </p:sp>
      <p:sp>
        <p:nvSpPr>
          <p:cNvPr id="4" name="スライド番号プレースホルダー 3"/>
          <p:cNvSpPr>
            <a:spLocks noGrp="1"/>
          </p:cNvSpPr>
          <p:nvPr>
            <p:ph type="sldNum" sz="quarter" idx="12"/>
          </p:nvPr>
        </p:nvSpPr>
        <p:spPr/>
        <p:txBody>
          <a:bodyPr/>
          <a:lstStyle/>
          <a:p>
            <a:fld id="{522546E2-FFC9-E74A-B833-4B01CD764E6B}" type="slidenum">
              <a:rPr lang="ja-JP" altLang="en-US" smtClean="0"/>
              <a:pPr/>
              <a:t>16</a:t>
            </a:fld>
            <a:endParaRPr lang="ja-JP" altLang="en-US"/>
          </a:p>
        </p:txBody>
      </p:sp>
      <p:sp>
        <p:nvSpPr>
          <p:cNvPr id="6" name="テキスト ボックス 5"/>
          <p:cNvSpPr txBox="1"/>
          <p:nvPr/>
        </p:nvSpPr>
        <p:spPr>
          <a:xfrm>
            <a:off x="720000" y="1368000"/>
            <a:ext cx="7795350" cy="3293209"/>
          </a:xfrm>
          <a:prstGeom prst="rect">
            <a:avLst/>
          </a:prstGeom>
          <a:noFill/>
        </p:spPr>
        <p:txBody>
          <a:bodyPr wrap="square" rtlCol="0">
            <a:spAutoFit/>
          </a:bodyPr>
          <a:lstStyle/>
          <a:p>
            <a:pPr marL="457200" indent="-457200">
              <a:buAutoNum type="arabicParenBoth"/>
            </a:pPr>
            <a:r>
              <a:rPr kumimoji="1" lang="ja-JP" altLang="en-US" sz="2400" dirty="0">
                <a:solidFill>
                  <a:srgbClr val="0070C0"/>
                </a:solidFill>
                <a:latin typeface="MigMix 1P" charset="-128"/>
                <a:ea typeface="MigMix 1P" charset="-128"/>
                <a:cs typeface="MigMix 1P" charset="-128"/>
              </a:rPr>
              <a:t>一般的な圧力損失係数と圧力流量関係式</a:t>
            </a:r>
            <a:endParaRPr kumimoji="1" lang="en-US" altLang="ja-JP" sz="2400" dirty="0">
              <a:solidFill>
                <a:srgbClr val="0070C0"/>
              </a:solidFill>
              <a:latin typeface="MigMix 1P" charset="-128"/>
              <a:ea typeface="MigMix 1P" charset="-128"/>
              <a:cs typeface="MigMix 1P" charset="-128"/>
            </a:endParaRPr>
          </a:p>
          <a:p>
            <a:pPr marL="457200" indent="-457200">
              <a:buFontTx/>
              <a:buAutoNum type="arabicParenBoth"/>
            </a:pPr>
            <a:r>
              <a:rPr lang="ja-JP" altLang="en-US" sz="2400" dirty="0">
                <a:solidFill>
                  <a:srgbClr val="0070C0"/>
                </a:solidFill>
                <a:latin typeface="MigMix 1P" charset="-128"/>
                <a:ea typeface="MigMix 1P" charset="-128"/>
                <a:cs typeface="MigMix 1P" charset="-128"/>
              </a:rPr>
              <a:t>液位がポートの高さと近い場合の補正</a:t>
            </a:r>
            <a:r>
              <a:rPr lang="en-US" altLang="ja-JP" sz="2400" dirty="0">
                <a:solidFill>
                  <a:srgbClr val="0070C0"/>
                </a:solidFill>
                <a:latin typeface="MigMix 1P" charset="-128"/>
                <a:ea typeface="MigMix 1P" charset="-128"/>
                <a:cs typeface="MigMix 1P" charset="-128"/>
              </a:rPr>
              <a:t>  penetration</a:t>
            </a:r>
            <a:r>
              <a:rPr lang="ja-JP" altLang="en-US" sz="2400" dirty="0">
                <a:solidFill>
                  <a:srgbClr val="0070C0"/>
                </a:solidFill>
                <a:latin typeface="MigMix 1P" charset="-128"/>
                <a:ea typeface="MigMix 1P" charset="-128"/>
                <a:cs typeface="MigMix 1P" charset="-128"/>
              </a:rPr>
              <a:t>の効果</a:t>
            </a:r>
            <a:endParaRPr lang="en-US" altLang="ja-JP" sz="2400" dirty="0">
              <a:solidFill>
                <a:srgbClr val="0070C0"/>
              </a:solidFill>
              <a:latin typeface="MigMix 1P" charset="-128"/>
              <a:ea typeface="MigMix 1P" charset="-128"/>
              <a:cs typeface="MigMix 1P" charset="-128"/>
            </a:endParaRPr>
          </a:p>
          <a:p>
            <a:pPr marL="457200" indent="-457200">
              <a:buFontTx/>
              <a:buAutoNum type="arabicParenBoth"/>
            </a:pPr>
            <a:r>
              <a:rPr lang="ja-JP" altLang="en-US" sz="2400" dirty="0">
                <a:solidFill>
                  <a:srgbClr val="0070C0"/>
                </a:solidFill>
                <a:latin typeface="MigMix 1P" charset="-128"/>
                <a:ea typeface="MigMix 1P" charset="-128"/>
                <a:cs typeface="MigMix 1P" charset="-128"/>
              </a:rPr>
              <a:t>流量が小さい場合の</a:t>
            </a:r>
            <a:r>
              <a:rPr lang="en-US" altLang="ja-JP" sz="2400" dirty="0">
                <a:solidFill>
                  <a:srgbClr val="0070C0"/>
                </a:solidFill>
                <a:latin typeface="MigMix 1P" charset="-128"/>
                <a:ea typeface="MigMix 1P" charset="-128"/>
                <a:cs typeface="MigMix 1P" charset="-128"/>
              </a:rPr>
              <a:t>  regularization (</a:t>
            </a:r>
            <a:r>
              <a:rPr lang="ja-JP" altLang="en-US" sz="2400" dirty="0">
                <a:solidFill>
                  <a:srgbClr val="0070C0"/>
                </a:solidFill>
                <a:latin typeface="MigMix 1P" charset="-128"/>
                <a:ea typeface="MigMix 1P" charset="-128"/>
                <a:cs typeface="MigMix 1P" charset="-128"/>
              </a:rPr>
              <a:t>流れの適正化</a:t>
            </a:r>
            <a:r>
              <a:rPr lang="en-US" altLang="ja-JP" sz="2400" dirty="0">
                <a:solidFill>
                  <a:srgbClr val="0070C0"/>
                </a:solidFill>
                <a:latin typeface="MigMix 1P" charset="-128"/>
                <a:ea typeface="MigMix 1P" charset="-128"/>
                <a:cs typeface="MigMix 1P" charset="-128"/>
              </a:rPr>
              <a:t>)</a:t>
            </a:r>
          </a:p>
          <a:p>
            <a:pPr marL="457200" indent="-457200">
              <a:buFontTx/>
              <a:buAutoNum type="arabicParenBoth"/>
            </a:pPr>
            <a:r>
              <a:rPr lang="ja-JP" altLang="en-US" sz="2400" dirty="0">
                <a:solidFill>
                  <a:srgbClr val="0070C0"/>
                </a:solidFill>
                <a:latin typeface="MigMix 1P" charset="-128"/>
                <a:ea typeface="MigMix 1P" charset="-128"/>
                <a:cs typeface="MigMix 1P" charset="-128"/>
              </a:rPr>
              <a:t>ホモトピー法による非線形方程式の計算</a:t>
            </a:r>
          </a:p>
          <a:p>
            <a:pPr marL="457200" indent="-457200">
              <a:buFontTx/>
              <a:buAutoNum type="arabicParenBoth"/>
            </a:pPr>
            <a:endParaRPr lang="ja-JP" altLang="en-US" sz="2400" dirty="0">
              <a:solidFill>
                <a:srgbClr val="0070C0"/>
              </a:solidFill>
              <a:latin typeface="MigMix 1P" charset="-128"/>
              <a:ea typeface="MigMix 1P" charset="-128"/>
              <a:cs typeface="MigMix 1P" charset="-128"/>
            </a:endParaRPr>
          </a:p>
          <a:p>
            <a:pPr marL="457200" indent="-457200">
              <a:buFontTx/>
              <a:buAutoNum type="arabicParenBoth"/>
            </a:pPr>
            <a:endParaRPr lang="en-US" altLang="ja-JP" sz="2400" dirty="0">
              <a:solidFill>
                <a:srgbClr val="0070C0"/>
              </a:solidFill>
              <a:latin typeface="MigMix 1P" charset="-128"/>
              <a:ea typeface="MigMix 1P" charset="-128"/>
              <a:cs typeface="MigMix 1P" charset="-128"/>
            </a:endParaRPr>
          </a:p>
          <a:p>
            <a:pPr marL="457200" indent="-457200">
              <a:buFontTx/>
              <a:buAutoNum type="arabicParenBoth"/>
            </a:pPr>
            <a:endParaRPr lang="ja-JP" altLang="en-US" sz="2000" dirty="0">
              <a:solidFill>
                <a:srgbClr val="0070C0"/>
              </a:solidFill>
              <a:latin typeface="MigMix 1P" charset="-128"/>
              <a:ea typeface="MigMix 1P" charset="-128"/>
              <a:cs typeface="MigMix 1P" charset="-128"/>
            </a:endParaRPr>
          </a:p>
          <a:p>
            <a:pPr marL="457200" indent="-457200">
              <a:buAutoNum type="arabicParenBoth"/>
            </a:pPr>
            <a:endParaRPr kumimoji="1" lang="ja-JP" altLang="en-US" sz="2000" dirty="0">
              <a:solidFill>
                <a:srgbClr val="0070C0"/>
              </a:solidFill>
              <a:latin typeface="MigMix 1P" charset="-128"/>
              <a:ea typeface="MigMix 1P" charset="-128"/>
              <a:cs typeface="MigMix 1P" charset="-128"/>
            </a:endParaRPr>
          </a:p>
        </p:txBody>
      </p:sp>
      <p:sp>
        <p:nvSpPr>
          <p:cNvPr id="2" name="フッター プレースホルダー 1"/>
          <p:cNvSpPr>
            <a:spLocks noGrp="1"/>
          </p:cNvSpPr>
          <p:nvPr>
            <p:ph type="ftr" sz="quarter" idx="11"/>
          </p:nvPr>
        </p:nvSpPr>
        <p:spPr/>
        <p:txBody>
          <a:bodyPr/>
          <a:lstStyle/>
          <a:p>
            <a:r>
              <a:rPr lang="ja-JP" altLang="en-US"/>
              <a:t>オープン</a:t>
            </a:r>
            <a:r>
              <a:rPr lang="en-US" altLang="ja-JP"/>
              <a:t>CAE</a:t>
            </a:r>
            <a:r>
              <a:rPr lang="ja-JP" altLang="en-US"/>
              <a:t>シンポジウム講習会</a:t>
            </a:r>
          </a:p>
        </p:txBody>
      </p:sp>
    </p:spTree>
    <p:extLst>
      <p:ext uri="{BB962C8B-B14F-4D97-AF65-F5344CB8AC3E}">
        <p14:creationId xmlns:p14="http://schemas.microsoft.com/office/powerpoint/2010/main" val="860943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a:xfrm>
            <a:off x="781466" y="3474540"/>
            <a:ext cx="7712572" cy="2190091"/>
          </a:xfrm>
          <a:prstGeom prst="rect">
            <a:avLst/>
          </a:prstGeom>
          <a:solidFill>
            <a:schemeClr val="accent5">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24" name="正方形/長方形 23"/>
          <p:cNvSpPr/>
          <p:nvPr/>
        </p:nvSpPr>
        <p:spPr>
          <a:xfrm>
            <a:off x="789006" y="1075063"/>
            <a:ext cx="7724994" cy="2223400"/>
          </a:xfrm>
          <a:prstGeom prst="rect">
            <a:avLst/>
          </a:prstGeom>
          <a:solidFill>
            <a:schemeClr val="accent5">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30" name="タイトル 29"/>
          <p:cNvSpPr>
            <a:spLocks noGrp="1"/>
          </p:cNvSpPr>
          <p:nvPr>
            <p:ph type="title"/>
          </p:nvPr>
        </p:nvSpPr>
        <p:spPr/>
        <p:txBody>
          <a:bodyPr/>
          <a:lstStyle/>
          <a:p>
            <a:r>
              <a:rPr kumimoji="1" lang="en-US" altLang="ja-JP" dirty="0"/>
              <a:t>(1) </a:t>
            </a:r>
            <a:r>
              <a:rPr kumimoji="1" lang="ja-JP" altLang="en-US" dirty="0"/>
              <a:t>一般的な圧力損失係数と圧力流量関係式</a:t>
            </a:r>
          </a:p>
        </p:txBody>
      </p:sp>
      <p:sp>
        <p:nvSpPr>
          <p:cNvPr id="3" name="日付プレースホルダー 2"/>
          <p:cNvSpPr>
            <a:spLocks noGrp="1"/>
          </p:cNvSpPr>
          <p:nvPr>
            <p:ph type="dt" sz="half" idx="10"/>
          </p:nvPr>
        </p:nvSpPr>
        <p:spPr/>
        <p:txBody>
          <a:bodyPr/>
          <a:lstStyle/>
          <a:p>
            <a:r>
              <a:rPr lang="en-US" altLang="ja-JP"/>
              <a:t>2017/12/07</a:t>
            </a:r>
            <a:endParaRPr lang="ja-JP" altLang="en-US"/>
          </a:p>
        </p:txBody>
      </p:sp>
      <p:sp>
        <p:nvSpPr>
          <p:cNvPr id="4" name="スライド番号プレースホルダー 3"/>
          <p:cNvSpPr>
            <a:spLocks noGrp="1"/>
          </p:cNvSpPr>
          <p:nvPr>
            <p:ph type="sldNum" sz="quarter" idx="12"/>
          </p:nvPr>
        </p:nvSpPr>
        <p:spPr/>
        <p:txBody>
          <a:bodyPr/>
          <a:lstStyle/>
          <a:p>
            <a:fld id="{522546E2-FFC9-E74A-B833-4B01CD764E6B}" type="slidenum">
              <a:rPr lang="ja-JP" altLang="en-US" smtClean="0"/>
              <a:pPr/>
              <a:t>17</a:t>
            </a:fld>
            <a:endParaRPr lang="ja-JP" altLang="en-US"/>
          </a:p>
        </p:txBody>
      </p:sp>
      <mc:AlternateContent xmlns:mc="http://schemas.openxmlformats.org/markup-compatibility/2006" xmlns:a14="http://schemas.microsoft.com/office/drawing/2010/main">
        <mc:Choice Requires="a14">
          <p:sp>
            <p:nvSpPr>
              <p:cNvPr id="5" name="テキスト ボックス 4"/>
              <p:cNvSpPr txBox="1"/>
              <p:nvPr/>
            </p:nvSpPr>
            <p:spPr>
              <a:xfrm>
                <a:off x="1353288" y="1251140"/>
                <a:ext cx="6124497" cy="6985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𝑝</m:t>
                          </m:r>
                        </m:e>
                        <m:sub>
                          <m:r>
                            <a:rPr kumimoji="1" lang="en-US" altLang="ja-JP" sz="2000" b="0" i="1" smtClean="0">
                              <a:latin typeface="Cambria Math" charset="0"/>
                            </a:rPr>
                            <m:t>𝑖𝑛</m:t>
                          </m:r>
                        </m:sub>
                      </m:sSub>
                      <m:r>
                        <a:rPr kumimoji="1" lang="en-US" altLang="ja-JP" sz="2000" b="0" i="1" smtClean="0">
                          <a:latin typeface="Cambria Math" charset="0"/>
                        </a:rPr>
                        <m:t>+</m:t>
                      </m:r>
                      <m:f>
                        <m:fPr>
                          <m:ctrlPr>
                            <a:rPr kumimoji="1" lang="en-US" altLang="ja-JP" sz="2000" b="0" i="1" smtClean="0">
                              <a:latin typeface="Cambria Math" panose="02040503050406030204" pitchFamily="18" charset="0"/>
                            </a:rPr>
                          </m:ctrlPr>
                        </m:fPr>
                        <m:num>
                          <m:sSup>
                            <m:sSupPr>
                              <m:ctrlPr>
                                <a:rPr kumimoji="1" lang="en-US" altLang="ja-JP" sz="2000" b="0" i="1" smtClean="0">
                                  <a:latin typeface="Cambria Math" panose="02040503050406030204" pitchFamily="18" charset="0"/>
                                </a:rPr>
                              </m:ctrlPr>
                            </m:sSup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charset="0"/>
                                    </a:rPr>
                                    <m:t>𝑚</m:t>
                                  </m:r>
                                </m:e>
                              </m:acc>
                            </m:e>
                            <m:sup>
                              <m:r>
                                <a:rPr kumimoji="1" lang="en-US" altLang="ja-JP" sz="2000" b="0" i="1" smtClean="0">
                                  <a:latin typeface="Cambria Math" charset="0"/>
                                </a:rPr>
                                <m:t>2</m:t>
                              </m:r>
                            </m:sup>
                          </m:sSup>
                        </m:num>
                        <m:den>
                          <m:r>
                            <a:rPr kumimoji="1" lang="en-US" altLang="ja-JP" sz="2000" b="0" i="1" smtClean="0">
                              <a:latin typeface="Cambria Math"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𝜌</m:t>
                              </m:r>
                            </m:e>
                            <m:sub>
                              <m:r>
                                <a:rPr kumimoji="1" lang="en-US" altLang="ja-JP" sz="2000" b="0" i="1" smtClean="0">
                                  <a:latin typeface="Cambria Math" charset="0"/>
                                </a:rPr>
                                <m:t>𝑖𝑛</m:t>
                              </m:r>
                            </m:sub>
                          </m:sSub>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charset="0"/>
                                </a:rPr>
                                <m:t>𝐴</m:t>
                              </m:r>
                            </m:e>
                            <m:sub>
                              <m:r>
                                <a:rPr kumimoji="1" lang="en-US" altLang="ja-JP" sz="2000" b="0" i="1" smtClean="0">
                                  <a:latin typeface="Cambria Math" charset="0"/>
                                </a:rPr>
                                <m:t>𝑖𝑛</m:t>
                              </m:r>
                            </m:sub>
                            <m:sup>
                              <m:r>
                                <a:rPr kumimoji="1" lang="en-US" altLang="ja-JP" sz="2000" b="0" i="1" smtClean="0">
                                  <a:latin typeface="Cambria Math" charset="0"/>
                                </a:rPr>
                                <m:t>2</m:t>
                              </m:r>
                            </m:sup>
                          </m:sSubSup>
                        </m:den>
                      </m:f>
                      <m:r>
                        <a:rPr kumimoji="1" lang="en-US" altLang="ja-JP" sz="2000" b="0" i="1" smtClean="0">
                          <a:latin typeface="Cambria Math"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𝜁</m:t>
                          </m:r>
                        </m:e>
                        <m:sub>
                          <m:r>
                            <a:rPr kumimoji="1" lang="en-US" altLang="ja-JP" sz="2000" b="0" i="1" smtClean="0">
                              <a:latin typeface="Cambria Math" charset="0"/>
                            </a:rPr>
                            <m:t>𝑖𝑛</m:t>
                          </m:r>
                        </m:sub>
                      </m:sSub>
                      <m:r>
                        <a:rPr kumimoji="1" lang="en-US" altLang="ja-JP" sz="2000" b="0" i="1" smtClean="0">
                          <a:latin typeface="Cambria Math" charset="0"/>
                        </a:rPr>
                        <m:t>⋅</m:t>
                      </m:r>
                      <m:f>
                        <m:fPr>
                          <m:ctrlPr>
                            <a:rPr kumimoji="1" lang="en-US" altLang="ja-JP" sz="2000" b="0" i="1" smtClean="0">
                              <a:latin typeface="Cambria Math" panose="02040503050406030204" pitchFamily="18" charset="0"/>
                            </a:rPr>
                          </m:ctrlPr>
                        </m:fPr>
                        <m:num>
                          <m:sSup>
                            <m:sSupPr>
                              <m:ctrlPr>
                                <a:rPr kumimoji="1" lang="en-US" altLang="ja-JP" sz="2000" b="0" i="1" smtClean="0">
                                  <a:latin typeface="Cambria Math" panose="02040503050406030204" pitchFamily="18" charset="0"/>
                                </a:rPr>
                              </m:ctrlPr>
                            </m:sSup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charset="0"/>
                                    </a:rPr>
                                    <m:t>𝑚</m:t>
                                  </m:r>
                                </m:e>
                              </m:acc>
                            </m:e>
                            <m:sup>
                              <m:r>
                                <a:rPr kumimoji="1" lang="en-US" altLang="ja-JP" sz="2000" b="0" i="1" smtClean="0">
                                  <a:latin typeface="Cambria Math" charset="0"/>
                                </a:rPr>
                                <m:t>2</m:t>
                              </m:r>
                            </m:sup>
                          </m:sSup>
                        </m:num>
                        <m:den>
                          <m:r>
                            <a:rPr kumimoji="1" lang="en-US" altLang="ja-JP" sz="2000" b="0" i="1" smtClean="0">
                              <a:latin typeface="Cambria Math"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𝜌</m:t>
                              </m:r>
                            </m:e>
                            <m:sub>
                              <m:r>
                                <a:rPr kumimoji="1" lang="en-US" altLang="ja-JP" sz="2000" b="0" i="1" smtClean="0">
                                  <a:latin typeface="Cambria Math" charset="0"/>
                                </a:rPr>
                                <m:t>𝑖𝑛</m:t>
                              </m:r>
                            </m:sub>
                          </m:sSub>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charset="0"/>
                                </a:rPr>
                                <m:t>𝐴</m:t>
                              </m:r>
                            </m:e>
                            <m:sub>
                              <m:r>
                                <a:rPr kumimoji="1" lang="en-US" altLang="ja-JP" sz="2000" b="0" i="1" smtClean="0">
                                  <a:latin typeface="Cambria Math" charset="0"/>
                                </a:rPr>
                                <m:t>𝑖𝑛</m:t>
                              </m:r>
                            </m:sub>
                            <m:sup>
                              <m:r>
                                <a:rPr kumimoji="1" lang="en-US" altLang="ja-JP" sz="2000" b="0" i="1" smtClean="0">
                                  <a:latin typeface="Cambria Math" charset="0"/>
                                </a:rPr>
                                <m:t>2</m:t>
                              </m:r>
                            </m:sup>
                          </m:sSubSup>
                        </m:den>
                      </m:f>
                      <m:r>
                        <a:rPr kumimoji="1" lang="en-US" altLang="ja-JP" sz="2000" b="0" i="1" smtClean="0">
                          <a:latin typeface="Cambria Math"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𝑝</m:t>
                          </m:r>
                        </m:e>
                        <m:sub>
                          <m:r>
                            <a:rPr kumimoji="1" lang="en-US" altLang="ja-JP" sz="2000" b="0" i="1" smtClean="0">
                              <a:latin typeface="Cambria Math" charset="0"/>
                            </a:rPr>
                            <m:t>𝑣𝑒𝑠𝑠𝑒𝑙</m:t>
                          </m:r>
                        </m:sub>
                      </m:sSub>
                      <m:r>
                        <a:rPr kumimoji="1" lang="en-US" altLang="ja-JP" sz="2000" b="0" i="1" smtClean="0">
                          <a:latin typeface="Cambria Math" charset="0"/>
                        </a:rPr>
                        <m:t>+</m:t>
                      </m:r>
                      <m:f>
                        <m:fPr>
                          <m:ctrlPr>
                            <a:rPr kumimoji="1" lang="en-US" altLang="ja-JP" sz="2000" b="0" i="1" smtClean="0">
                              <a:latin typeface="Cambria Math" panose="02040503050406030204" pitchFamily="18" charset="0"/>
                            </a:rPr>
                          </m:ctrlPr>
                        </m:fPr>
                        <m:num>
                          <m:sSup>
                            <m:sSupPr>
                              <m:ctrlPr>
                                <a:rPr kumimoji="1" lang="en-US" altLang="ja-JP" sz="2000" b="0" i="1" smtClean="0">
                                  <a:latin typeface="Cambria Math" panose="02040503050406030204" pitchFamily="18" charset="0"/>
                                </a:rPr>
                              </m:ctrlPr>
                            </m:sSup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charset="0"/>
                                    </a:rPr>
                                    <m:t>𝑚</m:t>
                                  </m:r>
                                </m:e>
                              </m:acc>
                            </m:e>
                            <m:sup>
                              <m:r>
                                <a:rPr kumimoji="1" lang="en-US" altLang="ja-JP" sz="2000" b="0" i="1" smtClean="0">
                                  <a:latin typeface="Cambria Math" charset="0"/>
                                </a:rPr>
                                <m:t>2</m:t>
                              </m:r>
                            </m:sup>
                          </m:sSup>
                        </m:num>
                        <m:den>
                          <m:r>
                            <a:rPr kumimoji="1" lang="en-US" altLang="ja-JP" sz="2000" b="0" i="1" smtClean="0">
                              <a:latin typeface="Cambria Math"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𝜌</m:t>
                              </m:r>
                            </m:e>
                            <m:sub>
                              <m:r>
                                <a:rPr kumimoji="1" lang="en-US" altLang="ja-JP" sz="2000" b="0" i="1" smtClean="0">
                                  <a:latin typeface="Cambria Math" charset="0"/>
                                </a:rPr>
                                <m:t>𝑣𝑒𝑠𝑠𝑒𝑙</m:t>
                              </m:r>
                            </m:sub>
                          </m:sSub>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charset="0"/>
                                </a:rPr>
                                <m:t>𝐴</m:t>
                              </m:r>
                            </m:e>
                            <m:sub>
                              <m:r>
                                <a:rPr kumimoji="1" lang="en-US" altLang="ja-JP" sz="2000" b="0" i="1" smtClean="0">
                                  <a:latin typeface="Cambria Math" charset="0"/>
                                </a:rPr>
                                <m:t>𝑣𝑒𝑠𝑠𝑒𝑙</m:t>
                              </m:r>
                            </m:sub>
                            <m:sup>
                              <m:r>
                                <a:rPr kumimoji="1" lang="en-US" altLang="ja-JP" sz="2000" b="0" i="1" smtClean="0">
                                  <a:latin typeface="Cambria Math" charset="0"/>
                                </a:rPr>
                                <m:t>2</m:t>
                              </m:r>
                            </m:sup>
                          </m:sSubSup>
                        </m:den>
                      </m:f>
                    </m:oMath>
                  </m:oMathPara>
                </a14:m>
                <a:endParaRPr kumimoji="1" lang="ja-JP" altLang="en-US" sz="2000"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1353288" y="1251140"/>
                <a:ext cx="6124497" cy="698525"/>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p:cNvSpPr txBox="1"/>
              <p:nvPr/>
            </p:nvSpPr>
            <p:spPr>
              <a:xfrm>
                <a:off x="1187771" y="3698019"/>
                <a:ext cx="6899962" cy="6962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latin typeface="Cambria Math" panose="02040503050406030204" pitchFamily="18" charset="0"/>
                            </a:rPr>
                          </m:ctrlPr>
                        </m:sSubPr>
                        <m:e>
                          <m:r>
                            <a:rPr lang="en-US" altLang="ja-JP" sz="2000" b="0" i="1" smtClean="0">
                              <a:latin typeface="Cambria Math" charset="0"/>
                            </a:rPr>
                            <m:t>𝑝</m:t>
                          </m:r>
                        </m:e>
                        <m:sub>
                          <m:r>
                            <a:rPr lang="en-US" altLang="ja-JP" sz="2000" i="1">
                              <a:latin typeface="Cambria Math" charset="0"/>
                            </a:rPr>
                            <m:t>𝑣𝑒𝑠𝑠𝑒𝑙</m:t>
                          </m:r>
                        </m:sub>
                      </m:sSub>
                      <m:r>
                        <a:rPr lang="en-US" altLang="ja-JP" sz="2000" i="1">
                          <a:latin typeface="Cambria Math" charset="0"/>
                        </a:rPr>
                        <m:t>+</m:t>
                      </m:r>
                      <m:f>
                        <m:fPr>
                          <m:ctrlPr>
                            <a:rPr lang="en-US" altLang="ja-JP" sz="2000" i="1">
                              <a:latin typeface="Cambria Math" panose="02040503050406030204" pitchFamily="18" charset="0"/>
                            </a:rPr>
                          </m:ctrlPr>
                        </m:fPr>
                        <m:num>
                          <m:sSup>
                            <m:sSupPr>
                              <m:ctrlPr>
                                <a:rPr lang="en-US" altLang="ja-JP" sz="2000" i="1">
                                  <a:latin typeface="Cambria Math" panose="02040503050406030204" pitchFamily="18" charset="0"/>
                                </a:rPr>
                              </m:ctrlPr>
                            </m:sSupPr>
                            <m:e>
                              <m:acc>
                                <m:accPr>
                                  <m:chr m:val="̇"/>
                                  <m:ctrlPr>
                                    <a:rPr lang="en-US" altLang="ja-JP" sz="2000" b="0" i="1" smtClean="0">
                                      <a:latin typeface="Cambria Math" panose="02040503050406030204" pitchFamily="18" charset="0"/>
                                    </a:rPr>
                                  </m:ctrlPr>
                                </m:accPr>
                                <m:e>
                                  <m:r>
                                    <a:rPr lang="en-US" altLang="ja-JP" sz="2000" b="0" i="1" smtClean="0">
                                      <a:latin typeface="Cambria Math" charset="0"/>
                                    </a:rPr>
                                    <m:t>𝑚</m:t>
                                  </m:r>
                                </m:e>
                              </m:acc>
                            </m:e>
                            <m:sup>
                              <m:r>
                                <a:rPr lang="en-US" altLang="ja-JP" sz="2000" i="1">
                                  <a:latin typeface="Cambria Math" charset="0"/>
                                </a:rPr>
                                <m:t>2</m:t>
                              </m:r>
                            </m:sup>
                          </m:sSup>
                        </m:num>
                        <m:den>
                          <m:r>
                            <a:rPr lang="en-US" altLang="ja-JP" sz="2000" i="1">
                              <a:latin typeface="Cambria Math" charset="0"/>
                            </a:rPr>
                            <m:t>2</m:t>
                          </m:r>
                          <m:sSub>
                            <m:sSubPr>
                              <m:ctrlPr>
                                <a:rPr lang="en-US" altLang="ja-JP" sz="2000" i="1">
                                  <a:latin typeface="Cambria Math" panose="02040503050406030204" pitchFamily="18" charset="0"/>
                                </a:rPr>
                              </m:ctrlPr>
                            </m:sSubPr>
                            <m:e>
                              <m:r>
                                <a:rPr lang="en-US" altLang="ja-JP" sz="2000" i="1">
                                  <a:latin typeface="Cambria Math" charset="0"/>
                                </a:rPr>
                                <m:t>𝜌</m:t>
                              </m:r>
                            </m:e>
                            <m:sub>
                              <m:r>
                                <a:rPr lang="en-US" altLang="ja-JP" sz="2000" b="0" i="1" smtClean="0">
                                  <a:latin typeface="Cambria Math" charset="0"/>
                                </a:rPr>
                                <m:t>𝑣𝑒𝑠𝑠𝑒𝑙</m:t>
                              </m:r>
                            </m:sub>
                          </m:sSub>
                          <m:sSubSup>
                            <m:sSubSupPr>
                              <m:ctrlPr>
                                <a:rPr lang="en-US" altLang="ja-JP" sz="2000" i="1">
                                  <a:latin typeface="Cambria Math" panose="02040503050406030204" pitchFamily="18" charset="0"/>
                                </a:rPr>
                              </m:ctrlPr>
                            </m:sSubSupPr>
                            <m:e>
                              <m:r>
                                <a:rPr lang="en-US" altLang="ja-JP" sz="2000" i="1">
                                  <a:latin typeface="Cambria Math" charset="0"/>
                                </a:rPr>
                                <m:t>𝐴</m:t>
                              </m:r>
                            </m:e>
                            <m:sub>
                              <m:r>
                                <a:rPr lang="en-US" altLang="ja-JP" sz="2000" i="1">
                                  <a:latin typeface="Cambria Math" charset="0"/>
                                </a:rPr>
                                <m:t>𝑣𝑒𝑠𝑠𝑒𝑙</m:t>
                              </m:r>
                            </m:sub>
                            <m:sup>
                              <m:r>
                                <a:rPr lang="en-US" altLang="ja-JP" sz="2000" i="1">
                                  <a:latin typeface="Cambria Math" charset="0"/>
                                </a:rPr>
                                <m:t>2</m:t>
                              </m:r>
                            </m:sup>
                          </m:sSubSup>
                        </m:den>
                      </m:f>
                      <m:sSub>
                        <m:sSubPr>
                          <m:ctrlPr>
                            <a:rPr lang="en-US" altLang="ja-JP" sz="2000" i="1">
                              <a:latin typeface="Cambria Math" panose="02040503050406030204" pitchFamily="18" charset="0"/>
                            </a:rPr>
                          </m:ctrlPr>
                        </m:sSubPr>
                        <m:e>
                          <m:r>
                            <a:rPr lang="en-US" altLang="ja-JP" sz="2000" b="0" i="1" smtClean="0">
                              <a:latin typeface="Cambria Math" charset="0"/>
                            </a:rPr>
                            <m:t>−</m:t>
                          </m:r>
                          <m:r>
                            <a:rPr lang="en-US" altLang="ja-JP" sz="2000" i="1">
                              <a:latin typeface="Cambria Math" charset="0"/>
                            </a:rPr>
                            <m:t>𝜁</m:t>
                          </m:r>
                        </m:e>
                        <m:sub>
                          <m:r>
                            <a:rPr lang="en-US" altLang="ja-JP" sz="2000" i="1">
                              <a:latin typeface="Cambria Math" charset="0"/>
                            </a:rPr>
                            <m:t>𝑜𝑢𝑡</m:t>
                          </m:r>
                        </m:sub>
                      </m:sSub>
                      <m:r>
                        <a:rPr lang="en-US" altLang="ja-JP" sz="2000" i="1">
                          <a:latin typeface="Cambria Math" charset="0"/>
                        </a:rPr>
                        <m:t>⋅</m:t>
                      </m:r>
                      <m:f>
                        <m:fPr>
                          <m:ctrlPr>
                            <a:rPr lang="en-US" altLang="ja-JP" sz="2000" i="1">
                              <a:latin typeface="Cambria Math" panose="02040503050406030204" pitchFamily="18" charset="0"/>
                            </a:rPr>
                          </m:ctrlPr>
                        </m:fPr>
                        <m:num>
                          <m:sSup>
                            <m:sSupPr>
                              <m:ctrlPr>
                                <a:rPr lang="en-US" altLang="ja-JP" sz="2000" i="1">
                                  <a:latin typeface="Cambria Math" panose="02040503050406030204" pitchFamily="18" charset="0"/>
                                </a:rPr>
                              </m:ctrlPr>
                            </m:sSupPr>
                            <m:e>
                              <m:acc>
                                <m:accPr>
                                  <m:chr m:val="̇"/>
                                  <m:ctrlPr>
                                    <a:rPr lang="en-US" altLang="ja-JP" sz="2000" b="0" i="1" smtClean="0">
                                      <a:latin typeface="Cambria Math" panose="02040503050406030204" pitchFamily="18" charset="0"/>
                                    </a:rPr>
                                  </m:ctrlPr>
                                </m:accPr>
                                <m:e>
                                  <m:r>
                                    <a:rPr lang="en-US" altLang="ja-JP" sz="2000" b="0" i="1" smtClean="0">
                                      <a:latin typeface="Cambria Math" charset="0"/>
                                    </a:rPr>
                                    <m:t>𝑚</m:t>
                                  </m:r>
                                </m:e>
                              </m:acc>
                            </m:e>
                            <m:sup>
                              <m:r>
                                <a:rPr lang="en-US" altLang="ja-JP" sz="2000" i="1">
                                  <a:latin typeface="Cambria Math" charset="0"/>
                                </a:rPr>
                                <m:t>2</m:t>
                              </m:r>
                            </m:sup>
                          </m:sSup>
                        </m:num>
                        <m:den>
                          <m:r>
                            <a:rPr lang="en-US" altLang="ja-JP" sz="2000" i="1">
                              <a:latin typeface="Cambria Math" charset="0"/>
                            </a:rPr>
                            <m:t>2</m:t>
                          </m:r>
                          <m:sSub>
                            <m:sSubPr>
                              <m:ctrlPr>
                                <a:rPr lang="en-US" altLang="ja-JP" sz="2000" i="1">
                                  <a:latin typeface="Cambria Math" panose="02040503050406030204" pitchFamily="18" charset="0"/>
                                </a:rPr>
                              </m:ctrlPr>
                            </m:sSubPr>
                            <m:e>
                              <m:r>
                                <a:rPr lang="en-US" altLang="ja-JP" sz="2000" i="1">
                                  <a:latin typeface="Cambria Math" charset="0"/>
                                </a:rPr>
                                <m:t>𝜌</m:t>
                              </m:r>
                            </m:e>
                            <m:sub>
                              <m:r>
                                <a:rPr lang="en-US" altLang="ja-JP" sz="2000" b="0" i="1" smtClean="0">
                                  <a:latin typeface="Cambria Math" charset="0"/>
                                </a:rPr>
                                <m:t>𝑜𝑢𝑡</m:t>
                              </m:r>
                            </m:sub>
                          </m:sSub>
                          <m:sSubSup>
                            <m:sSubSupPr>
                              <m:ctrlPr>
                                <a:rPr lang="en-US" altLang="ja-JP" sz="2000" i="1">
                                  <a:latin typeface="Cambria Math" panose="02040503050406030204" pitchFamily="18" charset="0"/>
                                </a:rPr>
                              </m:ctrlPr>
                            </m:sSubSupPr>
                            <m:e>
                              <m:r>
                                <a:rPr lang="en-US" altLang="ja-JP" sz="2000" i="1">
                                  <a:latin typeface="Cambria Math" charset="0"/>
                                </a:rPr>
                                <m:t>𝐴</m:t>
                              </m:r>
                            </m:e>
                            <m:sub>
                              <m:r>
                                <a:rPr lang="en-US" altLang="ja-JP" sz="2000" b="0" i="1" smtClean="0">
                                  <a:latin typeface="Cambria Math" charset="0"/>
                                </a:rPr>
                                <m:t>𝑜𝑢𝑡</m:t>
                              </m:r>
                            </m:sub>
                            <m:sup>
                              <m:r>
                                <a:rPr lang="en-US" altLang="ja-JP" sz="2000" i="1">
                                  <a:latin typeface="Cambria Math" charset="0"/>
                                </a:rPr>
                                <m:t>2</m:t>
                              </m:r>
                            </m:sup>
                          </m:sSubSup>
                        </m:den>
                      </m:f>
                      <m:r>
                        <a:rPr lang="en-US" altLang="ja-JP" sz="2000" b="0" i="1" smtClean="0">
                          <a:latin typeface="Cambria Math"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𝑝</m:t>
                          </m:r>
                        </m:e>
                        <m:sub>
                          <m:r>
                            <a:rPr kumimoji="1" lang="en-US" altLang="ja-JP" sz="2000" b="0" i="1" smtClean="0">
                              <a:latin typeface="Cambria Math" charset="0"/>
                            </a:rPr>
                            <m:t>𝑜𝑢𝑡</m:t>
                          </m:r>
                        </m:sub>
                      </m:sSub>
                      <m:r>
                        <a:rPr kumimoji="1" lang="en-US" altLang="ja-JP" sz="2000" b="0" i="1" smtClean="0">
                          <a:latin typeface="Cambria Math" charset="0"/>
                        </a:rPr>
                        <m:t>+</m:t>
                      </m:r>
                      <m:f>
                        <m:fPr>
                          <m:ctrlPr>
                            <a:rPr kumimoji="1" lang="en-US" altLang="ja-JP" sz="2000" b="0" i="1" smtClean="0">
                              <a:latin typeface="Cambria Math" panose="02040503050406030204" pitchFamily="18" charset="0"/>
                            </a:rPr>
                          </m:ctrlPr>
                        </m:fPr>
                        <m:num>
                          <m:sSup>
                            <m:sSupPr>
                              <m:ctrlPr>
                                <a:rPr kumimoji="1" lang="en-US" altLang="ja-JP" sz="2000" b="0" i="1" smtClean="0">
                                  <a:latin typeface="Cambria Math" panose="02040503050406030204" pitchFamily="18" charset="0"/>
                                </a:rPr>
                              </m:ctrlPr>
                            </m:sSup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charset="0"/>
                                    </a:rPr>
                                    <m:t>𝑚</m:t>
                                  </m:r>
                                </m:e>
                              </m:acc>
                            </m:e>
                            <m:sup>
                              <m:r>
                                <a:rPr kumimoji="1" lang="en-US" altLang="ja-JP" sz="2000" b="0" i="1" smtClean="0">
                                  <a:latin typeface="Cambria Math" charset="0"/>
                                </a:rPr>
                                <m:t>2</m:t>
                              </m:r>
                            </m:sup>
                          </m:sSup>
                        </m:num>
                        <m:den>
                          <m:r>
                            <a:rPr kumimoji="1" lang="en-US" altLang="ja-JP" sz="2000" b="0" i="1" smtClean="0">
                              <a:latin typeface="Cambria Math"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𝜌</m:t>
                              </m:r>
                            </m:e>
                            <m:sub>
                              <m:r>
                                <a:rPr kumimoji="1" lang="en-US" altLang="ja-JP" sz="2000" b="0" i="1" smtClean="0">
                                  <a:latin typeface="Cambria Math" charset="0"/>
                                </a:rPr>
                                <m:t>𝑜𝑢𝑡</m:t>
                              </m:r>
                            </m:sub>
                          </m:sSub>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charset="0"/>
                                </a:rPr>
                                <m:t>𝐴</m:t>
                              </m:r>
                            </m:e>
                            <m:sub>
                              <m:r>
                                <a:rPr kumimoji="1" lang="en-US" altLang="ja-JP" sz="2000" b="0" i="1" smtClean="0">
                                  <a:latin typeface="Cambria Math" charset="0"/>
                                </a:rPr>
                                <m:t>𝑜𝑢𝑡</m:t>
                              </m:r>
                            </m:sub>
                            <m:sup>
                              <m:r>
                                <a:rPr kumimoji="1" lang="en-US" altLang="ja-JP" sz="2000" b="0" i="1" smtClean="0">
                                  <a:latin typeface="Cambria Math" charset="0"/>
                                </a:rPr>
                                <m:t>2</m:t>
                              </m:r>
                            </m:sup>
                          </m:sSubSup>
                        </m:den>
                      </m:f>
                    </m:oMath>
                  </m:oMathPara>
                </a14:m>
                <a:endParaRPr kumimoji="1" lang="ja-JP" altLang="en-US" sz="20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187771" y="3698019"/>
                <a:ext cx="6899962" cy="696281"/>
              </a:xfrm>
              <a:prstGeom prst="rect">
                <a:avLst/>
              </a:prstGeom>
              <a:blipFill rotWithShape="0">
                <a:blip r:embed="rId3"/>
                <a:stretch>
                  <a:fillRect/>
                </a:stretch>
              </a:blipFill>
            </p:spPr>
            <p:txBody>
              <a:bodyPr/>
              <a:lstStyle/>
              <a:p>
                <a:r>
                  <a:rPr lang="ja-JP" altLang="en-US">
                    <a:noFill/>
                  </a:rPr>
                  <a:t> </a:t>
                </a:r>
              </a:p>
            </p:txBody>
          </p:sp>
        </mc:Fallback>
      </mc:AlternateContent>
      <p:sp>
        <p:nvSpPr>
          <p:cNvPr id="7" name="テキスト ボックス 6"/>
          <p:cNvSpPr txBox="1"/>
          <p:nvPr/>
        </p:nvSpPr>
        <p:spPr>
          <a:xfrm>
            <a:off x="2053728" y="2043723"/>
            <a:ext cx="810561" cy="400110"/>
          </a:xfrm>
          <a:prstGeom prst="rect">
            <a:avLst/>
          </a:prstGeom>
          <a:noFill/>
        </p:spPr>
        <p:txBody>
          <a:bodyPr wrap="square" rtlCol="0">
            <a:spAutoFit/>
          </a:bodyPr>
          <a:lstStyle/>
          <a:p>
            <a:r>
              <a:rPr kumimoji="1" lang="ja-JP" altLang="en-US" sz="2000" dirty="0">
                <a:solidFill>
                  <a:srgbClr val="0070C0"/>
                </a:solidFill>
                <a:latin typeface="MigMix 1P" charset="-128"/>
                <a:ea typeface="MigMix 1P" charset="-128"/>
                <a:cs typeface="MigMix 1P" charset="-128"/>
              </a:rPr>
              <a:t>動圧</a:t>
            </a:r>
          </a:p>
        </p:txBody>
      </p:sp>
      <p:sp>
        <p:nvSpPr>
          <p:cNvPr id="8" name="テキスト ボックス 7"/>
          <p:cNvSpPr txBox="1"/>
          <p:nvPr/>
        </p:nvSpPr>
        <p:spPr>
          <a:xfrm>
            <a:off x="2601020" y="4431105"/>
            <a:ext cx="785341" cy="400110"/>
          </a:xfrm>
          <a:prstGeom prst="rect">
            <a:avLst/>
          </a:prstGeom>
          <a:noFill/>
        </p:spPr>
        <p:txBody>
          <a:bodyPr wrap="square" rtlCol="0">
            <a:spAutoFit/>
          </a:bodyPr>
          <a:lstStyle/>
          <a:p>
            <a:r>
              <a:rPr kumimoji="1" lang="ja-JP" altLang="en-US" sz="2000" dirty="0">
                <a:solidFill>
                  <a:srgbClr val="0070C0"/>
                </a:solidFill>
                <a:latin typeface="MigMix 1P" charset="-128"/>
                <a:ea typeface="MigMix 1P" charset="-128"/>
                <a:cs typeface="MigMix 1P" charset="-128"/>
              </a:rPr>
              <a:t>動圧</a:t>
            </a:r>
          </a:p>
        </p:txBody>
      </p:sp>
      <p:sp>
        <p:nvSpPr>
          <p:cNvPr id="9" name="テキスト ボックス 8"/>
          <p:cNvSpPr txBox="1"/>
          <p:nvPr/>
        </p:nvSpPr>
        <p:spPr>
          <a:xfrm>
            <a:off x="6237660" y="2043723"/>
            <a:ext cx="810561" cy="400110"/>
          </a:xfrm>
          <a:prstGeom prst="rect">
            <a:avLst/>
          </a:prstGeom>
          <a:noFill/>
        </p:spPr>
        <p:txBody>
          <a:bodyPr wrap="square" rtlCol="0">
            <a:spAutoFit/>
          </a:bodyPr>
          <a:lstStyle/>
          <a:p>
            <a:r>
              <a:rPr kumimoji="1" lang="ja-JP" altLang="en-US" sz="2000" dirty="0">
                <a:solidFill>
                  <a:srgbClr val="0070C0"/>
                </a:solidFill>
                <a:latin typeface="MigMix 1P" charset="-128"/>
                <a:ea typeface="MigMix 1P" charset="-128"/>
                <a:cs typeface="MigMix 1P" charset="-128"/>
              </a:rPr>
              <a:t>動圧</a:t>
            </a:r>
          </a:p>
        </p:txBody>
      </p:sp>
      <p:sp>
        <p:nvSpPr>
          <p:cNvPr id="10" name="テキスト ボックス 9"/>
          <p:cNvSpPr txBox="1"/>
          <p:nvPr/>
        </p:nvSpPr>
        <p:spPr>
          <a:xfrm>
            <a:off x="6980000" y="4376838"/>
            <a:ext cx="785341" cy="400110"/>
          </a:xfrm>
          <a:prstGeom prst="rect">
            <a:avLst/>
          </a:prstGeom>
          <a:noFill/>
        </p:spPr>
        <p:txBody>
          <a:bodyPr wrap="square" rtlCol="0">
            <a:spAutoFit/>
          </a:bodyPr>
          <a:lstStyle/>
          <a:p>
            <a:r>
              <a:rPr kumimoji="1" lang="ja-JP" altLang="en-US" sz="2000" dirty="0">
                <a:solidFill>
                  <a:srgbClr val="0070C0"/>
                </a:solidFill>
                <a:latin typeface="MigMix 1P" charset="-128"/>
                <a:ea typeface="MigMix 1P" charset="-128"/>
                <a:cs typeface="MigMix 1P" charset="-128"/>
              </a:rPr>
              <a:t>動圧</a:t>
            </a:r>
          </a:p>
        </p:txBody>
      </p:sp>
      <p:sp>
        <p:nvSpPr>
          <p:cNvPr id="11" name="テキスト ボックス 10"/>
          <p:cNvSpPr txBox="1"/>
          <p:nvPr/>
        </p:nvSpPr>
        <p:spPr>
          <a:xfrm>
            <a:off x="1212635" y="2038736"/>
            <a:ext cx="810561" cy="400110"/>
          </a:xfrm>
          <a:prstGeom prst="rect">
            <a:avLst/>
          </a:prstGeom>
          <a:noFill/>
        </p:spPr>
        <p:txBody>
          <a:bodyPr wrap="square" rtlCol="0">
            <a:spAutoFit/>
          </a:bodyPr>
          <a:lstStyle/>
          <a:p>
            <a:r>
              <a:rPr lang="ja-JP" altLang="en-US" sz="2000" dirty="0">
                <a:solidFill>
                  <a:srgbClr val="0070C0"/>
                </a:solidFill>
                <a:latin typeface="MigMix 1P" charset="-128"/>
                <a:ea typeface="MigMix 1P" charset="-128"/>
                <a:cs typeface="MigMix 1P" charset="-128"/>
              </a:rPr>
              <a:t>静圧</a:t>
            </a:r>
            <a:endParaRPr kumimoji="1" lang="ja-JP" altLang="en-US" sz="2000" dirty="0">
              <a:solidFill>
                <a:srgbClr val="0070C0"/>
              </a:solidFill>
              <a:latin typeface="MigMix 1P" charset="-128"/>
              <a:ea typeface="MigMix 1P" charset="-128"/>
              <a:cs typeface="MigMix 1P" charset="-128"/>
            </a:endParaRPr>
          </a:p>
        </p:txBody>
      </p:sp>
      <p:sp>
        <p:nvSpPr>
          <p:cNvPr id="12" name="テキスト ボックス 11"/>
          <p:cNvSpPr txBox="1"/>
          <p:nvPr/>
        </p:nvSpPr>
        <p:spPr>
          <a:xfrm>
            <a:off x="1292302" y="4428050"/>
            <a:ext cx="785341" cy="400110"/>
          </a:xfrm>
          <a:prstGeom prst="rect">
            <a:avLst/>
          </a:prstGeom>
          <a:noFill/>
        </p:spPr>
        <p:txBody>
          <a:bodyPr wrap="square" rtlCol="0">
            <a:spAutoFit/>
          </a:bodyPr>
          <a:lstStyle/>
          <a:p>
            <a:r>
              <a:rPr lang="ja-JP" altLang="en-US" sz="2000" dirty="0">
                <a:solidFill>
                  <a:srgbClr val="0070C0"/>
                </a:solidFill>
                <a:latin typeface="MigMix 1P" charset="-128"/>
                <a:ea typeface="MigMix 1P" charset="-128"/>
                <a:cs typeface="MigMix 1P" charset="-128"/>
              </a:rPr>
              <a:t>静圧</a:t>
            </a:r>
            <a:endParaRPr kumimoji="1" lang="ja-JP" altLang="en-US" sz="2000" dirty="0">
              <a:solidFill>
                <a:srgbClr val="0070C0"/>
              </a:solidFill>
              <a:latin typeface="MigMix 1P" charset="-128"/>
              <a:ea typeface="MigMix 1P" charset="-128"/>
              <a:cs typeface="MigMix 1P" charset="-128"/>
            </a:endParaRPr>
          </a:p>
        </p:txBody>
      </p:sp>
      <p:sp>
        <p:nvSpPr>
          <p:cNvPr id="13" name="テキスト ボックス 12"/>
          <p:cNvSpPr txBox="1"/>
          <p:nvPr/>
        </p:nvSpPr>
        <p:spPr>
          <a:xfrm>
            <a:off x="6007622" y="4397594"/>
            <a:ext cx="785341" cy="400110"/>
          </a:xfrm>
          <a:prstGeom prst="rect">
            <a:avLst/>
          </a:prstGeom>
          <a:noFill/>
        </p:spPr>
        <p:txBody>
          <a:bodyPr wrap="square" rtlCol="0">
            <a:spAutoFit/>
          </a:bodyPr>
          <a:lstStyle/>
          <a:p>
            <a:r>
              <a:rPr lang="ja-JP" altLang="en-US" sz="2000" dirty="0">
                <a:solidFill>
                  <a:srgbClr val="0070C0"/>
                </a:solidFill>
                <a:latin typeface="MigMix 1P" charset="-128"/>
                <a:ea typeface="MigMix 1P" charset="-128"/>
                <a:cs typeface="MigMix 1P" charset="-128"/>
              </a:rPr>
              <a:t>静圧</a:t>
            </a:r>
            <a:endParaRPr kumimoji="1" lang="ja-JP" altLang="en-US" sz="2000" dirty="0">
              <a:solidFill>
                <a:srgbClr val="0070C0"/>
              </a:solidFill>
              <a:latin typeface="MigMix 1P" charset="-128"/>
              <a:ea typeface="MigMix 1P" charset="-128"/>
              <a:cs typeface="MigMix 1P" charset="-128"/>
            </a:endParaRPr>
          </a:p>
        </p:txBody>
      </p:sp>
      <p:sp>
        <p:nvSpPr>
          <p:cNvPr id="14" name="テキスト ボックス 13"/>
          <p:cNvSpPr txBox="1"/>
          <p:nvPr/>
        </p:nvSpPr>
        <p:spPr>
          <a:xfrm>
            <a:off x="4874238" y="2036873"/>
            <a:ext cx="810561" cy="400110"/>
          </a:xfrm>
          <a:prstGeom prst="rect">
            <a:avLst/>
          </a:prstGeom>
          <a:noFill/>
        </p:spPr>
        <p:txBody>
          <a:bodyPr wrap="square" rtlCol="0">
            <a:spAutoFit/>
          </a:bodyPr>
          <a:lstStyle/>
          <a:p>
            <a:r>
              <a:rPr lang="ja-JP" altLang="en-US" sz="2000" dirty="0">
                <a:solidFill>
                  <a:srgbClr val="0070C0"/>
                </a:solidFill>
                <a:latin typeface="MigMix 1P" charset="-128"/>
                <a:ea typeface="MigMix 1P" charset="-128"/>
                <a:cs typeface="MigMix 1P" charset="-128"/>
              </a:rPr>
              <a:t>静圧</a:t>
            </a:r>
            <a:endParaRPr kumimoji="1" lang="ja-JP" altLang="en-US" sz="2000" dirty="0">
              <a:solidFill>
                <a:srgbClr val="0070C0"/>
              </a:solidFill>
              <a:latin typeface="MigMix 1P" charset="-128"/>
              <a:ea typeface="MigMix 1P" charset="-128"/>
              <a:cs typeface="MigMix 1P" charset="-128"/>
            </a:endParaRPr>
          </a:p>
        </p:txBody>
      </p:sp>
      <p:sp>
        <p:nvSpPr>
          <p:cNvPr id="15" name="テキスト ボックス 14"/>
          <p:cNvSpPr txBox="1"/>
          <p:nvPr/>
        </p:nvSpPr>
        <p:spPr>
          <a:xfrm>
            <a:off x="4415536" y="4408157"/>
            <a:ext cx="1467250" cy="400110"/>
          </a:xfrm>
          <a:prstGeom prst="rect">
            <a:avLst/>
          </a:prstGeom>
          <a:noFill/>
        </p:spPr>
        <p:txBody>
          <a:bodyPr wrap="square" rtlCol="0">
            <a:spAutoFit/>
          </a:bodyPr>
          <a:lstStyle/>
          <a:p>
            <a:r>
              <a:rPr lang="ja-JP" altLang="en-US" sz="2000" dirty="0">
                <a:solidFill>
                  <a:srgbClr val="0070C0"/>
                </a:solidFill>
                <a:latin typeface="MigMix 1P" charset="-128"/>
                <a:ea typeface="MigMix 1P" charset="-128"/>
                <a:cs typeface="MigMix 1P" charset="-128"/>
              </a:rPr>
              <a:t>圧力損失</a:t>
            </a:r>
            <a:endParaRPr kumimoji="1" lang="ja-JP" altLang="en-US" sz="2000" dirty="0">
              <a:solidFill>
                <a:srgbClr val="0070C0"/>
              </a:solidFill>
              <a:latin typeface="MigMix 1P" charset="-128"/>
              <a:ea typeface="MigMix 1P" charset="-128"/>
              <a:cs typeface="MigMix 1P" charset="-128"/>
            </a:endParaRPr>
          </a:p>
        </p:txBody>
      </p:sp>
      <p:sp>
        <p:nvSpPr>
          <p:cNvPr id="16" name="テキスト ボックス 15"/>
          <p:cNvSpPr txBox="1"/>
          <p:nvPr/>
        </p:nvSpPr>
        <p:spPr>
          <a:xfrm>
            <a:off x="3299673" y="2038736"/>
            <a:ext cx="1206902" cy="400110"/>
          </a:xfrm>
          <a:prstGeom prst="rect">
            <a:avLst/>
          </a:prstGeom>
          <a:noFill/>
        </p:spPr>
        <p:txBody>
          <a:bodyPr wrap="square" rtlCol="0">
            <a:spAutoFit/>
          </a:bodyPr>
          <a:lstStyle/>
          <a:p>
            <a:r>
              <a:rPr lang="ja-JP" altLang="en-US" sz="2000" dirty="0">
                <a:solidFill>
                  <a:srgbClr val="0070C0"/>
                </a:solidFill>
                <a:latin typeface="MigMix 1P" charset="-128"/>
                <a:ea typeface="MigMix 1P" charset="-128"/>
                <a:cs typeface="MigMix 1P" charset="-128"/>
              </a:rPr>
              <a:t>圧力損失</a:t>
            </a:r>
            <a:endParaRPr kumimoji="1" lang="ja-JP" altLang="en-US" sz="2000" dirty="0">
              <a:solidFill>
                <a:srgbClr val="0070C0"/>
              </a:solidFill>
              <a:latin typeface="MigMix 1P" charset="-128"/>
              <a:ea typeface="MigMix 1P" charset="-128"/>
              <a:cs typeface="MigMix 1P" charset="-128"/>
            </a:endParaRPr>
          </a:p>
        </p:txBody>
      </p:sp>
      <mc:AlternateContent xmlns:mc="http://schemas.openxmlformats.org/markup-compatibility/2006" xmlns:a14="http://schemas.microsoft.com/office/drawing/2010/main">
        <mc:Choice Requires="a14">
          <p:sp>
            <p:nvSpPr>
              <p:cNvPr id="17" name="テキスト ボックス 16"/>
              <p:cNvSpPr txBox="1"/>
              <p:nvPr/>
            </p:nvSpPr>
            <p:spPr>
              <a:xfrm>
                <a:off x="1948269" y="2433534"/>
                <a:ext cx="5247462" cy="7087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𝑝</m:t>
                          </m:r>
                        </m:e>
                        <m:sub>
                          <m:r>
                            <a:rPr kumimoji="1" lang="en-US" altLang="ja-JP" sz="2000" b="0" i="1" smtClean="0">
                              <a:latin typeface="Cambria Math" charset="0"/>
                            </a:rPr>
                            <m:t>𝑖𝑛</m:t>
                          </m:r>
                        </m:sub>
                      </m:sSub>
                      <m:r>
                        <a:rPr kumimoji="1" lang="en-US" altLang="ja-JP" sz="2000" b="0" i="1" smtClean="0">
                          <a:latin typeface="Cambria Math"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𝑝</m:t>
                          </m:r>
                        </m:e>
                        <m:sub>
                          <m:r>
                            <a:rPr kumimoji="1" lang="en-US" altLang="ja-JP" sz="2000" b="0" i="1" smtClean="0">
                              <a:latin typeface="Cambria Math" charset="0"/>
                            </a:rPr>
                            <m:t>𝑣𝑒𝑠𝑠𝑒𝑙</m:t>
                          </m:r>
                        </m:sub>
                      </m:sSub>
                      <m:r>
                        <a:rPr kumimoji="1" lang="en-US" altLang="ja-JP" sz="2000" b="0" i="1" smtClean="0">
                          <a:latin typeface="Cambria Math" charset="0"/>
                        </a:rPr>
                        <m:t>+</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𝜁</m:t>
                              </m:r>
                            </m:e>
                            <m:sub>
                              <m:r>
                                <a:rPr kumimoji="1" lang="en-US" altLang="ja-JP" sz="2000" b="0" i="1" smtClean="0">
                                  <a:latin typeface="Cambria Math" charset="0"/>
                                </a:rPr>
                                <m:t>𝑖𝑛</m:t>
                              </m:r>
                            </m:sub>
                          </m:sSub>
                          <m:r>
                            <a:rPr kumimoji="1" lang="en-US" altLang="ja-JP" sz="2000" b="0" i="1" smtClean="0">
                              <a:latin typeface="Cambria Math" charset="0"/>
                            </a:rPr>
                            <m:t>−1+</m:t>
                          </m:r>
                          <m:f>
                            <m:fPr>
                              <m:ctrlPr>
                                <a:rPr kumimoji="1" lang="en-US" altLang="ja-JP" sz="2000" b="0" i="1" smtClean="0">
                                  <a:latin typeface="Cambria Math" panose="02040503050406030204" pitchFamily="18" charset="0"/>
                                </a:rPr>
                              </m:ctrlPr>
                            </m:fPr>
                            <m:num>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charset="0"/>
                                    </a:rPr>
                                    <m:t>𝐴</m:t>
                                  </m:r>
                                </m:e>
                                <m:sub>
                                  <m:r>
                                    <a:rPr kumimoji="1" lang="en-US" altLang="ja-JP" sz="2000" b="0" i="1" smtClean="0">
                                      <a:latin typeface="Cambria Math" charset="0"/>
                                    </a:rPr>
                                    <m:t>𝑖𝑛</m:t>
                                  </m:r>
                                </m:sub>
                                <m:sup>
                                  <m:r>
                                    <a:rPr kumimoji="1" lang="en-US" altLang="ja-JP" sz="2000" b="0" i="1" smtClean="0">
                                      <a:latin typeface="Cambria Math" charset="0"/>
                                    </a:rPr>
                                    <m:t>2</m:t>
                                  </m:r>
                                </m:sup>
                              </m:sSubSup>
                            </m:num>
                            <m:den>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charset="0"/>
                                    </a:rPr>
                                    <m:t>𝐴</m:t>
                                  </m:r>
                                </m:e>
                                <m:sub>
                                  <m:r>
                                    <a:rPr kumimoji="1" lang="en-US" altLang="ja-JP" sz="2000" b="0" i="1" smtClean="0">
                                      <a:latin typeface="Cambria Math" charset="0"/>
                                    </a:rPr>
                                    <m:t>𝑣𝑒𝑠𝑠𝑒𝑙</m:t>
                                  </m:r>
                                </m:sub>
                                <m:sup>
                                  <m:r>
                                    <a:rPr kumimoji="1" lang="en-US" altLang="ja-JP" sz="2000" b="0" i="1" smtClean="0">
                                      <a:latin typeface="Cambria Math" charset="0"/>
                                    </a:rPr>
                                    <m:t>2</m:t>
                                  </m:r>
                                </m:sup>
                              </m:sSubSup>
                            </m:den>
                          </m:f>
                        </m:e>
                      </m:d>
                      <m:f>
                        <m:fPr>
                          <m:ctrlPr>
                            <a:rPr lang="en-US" altLang="ja-JP" sz="2000" i="1">
                              <a:latin typeface="Cambria Math" panose="02040503050406030204" pitchFamily="18" charset="0"/>
                            </a:rPr>
                          </m:ctrlPr>
                        </m:fPr>
                        <m:num>
                          <m:r>
                            <a:rPr lang="en-US" altLang="ja-JP" sz="2000" b="0" i="1" smtClean="0">
                              <a:latin typeface="Cambria Math" charset="0"/>
                            </a:rPr>
                            <m:t>1</m:t>
                          </m:r>
                        </m:num>
                        <m:den>
                          <m:r>
                            <a:rPr lang="en-US" altLang="ja-JP" sz="2000" i="1">
                              <a:latin typeface="Cambria Math" charset="0"/>
                            </a:rPr>
                            <m:t>2</m:t>
                          </m:r>
                          <m:sSub>
                            <m:sSubPr>
                              <m:ctrlPr>
                                <a:rPr lang="en-US" altLang="ja-JP" sz="2000" i="1">
                                  <a:latin typeface="Cambria Math" panose="02040503050406030204" pitchFamily="18" charset="0"/>
                                </a:rPr>
                              </m:ctrlPr>
                            </m:sSubPr>
                            <m:e>
                              <m:r>
                                <a:rPr lang="en-US" altLang="ja-JP" sz="2000" i="1">
                                  <a:latin typeface="Cambria Math" charset="0"/>
                                </a:rPr>
                                <m:t>𝜌</m:t>
                              </m:r>
                            </m:e>
                            <m:sub>
                              <m:r>
                                <a:rPr lang="en-US" altLang="ja-JP" sz="2000" b="0" i="1" smtClean="0">
                                  <a:latin typeface="Cambria Math" charset="0"/>
                                </a:rPr>
                                <m:t>𝑖𝑛</m:t>
                              </m:r>
                            </m:sub>
                          </m:sSub>
                          <m:sSubSup>
                            <m:sSubSupPr>
                              <m:ctrlPr>
                                <a:rPr lang="en-US" altLang="ja-JP" sz="2000" i="1">
                                  <a:latin typeface="Cambria Math" panose="02040503050406030204" pitchFamily="18" charset="0"/>
                                </a:rPr>
                              </m:ctrlPr>
                            </m:sSubSupPr>
                            <m:e>
                              <m:r>
                                <a:rPr lang="en-US" altLang="ja-JP" sz="2000" i="1">
                                  <a:latin typeface="Cambria Math" charset="0"/>
                                </a:rPr>
                                <m:t>𝐴</m:t>
                              </m:r>
                            </m:e>
                            <m:sub>
                              <m:r>
                                <a:rPr lang="en-US" altLang="ja-JP" sz="2000" b="0" i="1" smtClean="0">
                                  <a:latin typeface="Cambria Math" charset="0"/>
                                </a:rPr>
                                <m:t>𝑖𝑛</m:t>
                              </m:r>
                            </m:sub>
                            <m:sup>
                              <m:r>
                                <a:rPr lang="en-US" altLang="ja-JP" sz="2000" i="1">
                                  <a:latin typeface="Cambria Math" charset="0"/>
                                </a:rPr>
                                <m:t>2</m:t>
                              </m:r>
                            </m:sup>
                          </m:sSubSup>
                        </m:den>
                      </m:f>
                      <m:r>
                        <a:rPr kumimoji="1" lang="en-US" altLang="ja-JP" sz="2000" b="0" i="1" smtClean="0">
                          <a:latin typeface="Cambria Math" charset="0"/>
                        </a:rPr>
                        <m:t>⋅</m:t>
                      </m:r>
                      <m:sSup>
                        <m:sSupPr>
                          <m:ctrlPr>
                            <a:rPr kumimoji="1" lang="en-US" altLang="ja-JP" sz="2000" b="0" i="1" smtClean="0">
                              <a:latin typeface="Cambria Math" panose="02040503050406030204" pitchFamily="18" charset="0"/>
                            </a:rPr>
                          </m:ctrlPr>
                        </m:sSup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charset="0"/>
                                </a:rPr>
                                <m:t>𝑚</m:t>
                              </m:r>
                            </m:e>
                          </m:acc>
                        </m:e>
                        <m:sup>
                          <m:r>
                            <a:rPr kumimoji="1" lang="en-US" altLang="ja-JP" sz="2000" b="0" i="1" smtClean="0">
                              <a:latin typeface="Cambria Math" charset="0"/>
                            </a:rPr>
                            <m:t>2</m:t>
                          </m:r>
                        </m:sup>
                      </m:sSup>
                    </m:oMath>
                  </m:oMathPara>
                </a14:m>
                <a:endParaRPr kumimoji="1" lang="ja-JP" altLang="en-US" sz="2000"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1948269" y="2433534"/>
                <a:ext cx="5247462" cy="708784"/>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p:cNvSpPr txBox="1"/>
              <p:nvPr/>
            </p:nvSpPr>
            <p:spPr>
              <a:xfrm>
                <a:off x="1645473" y="4778776"/>
                <a:ext cx="6473356" cy="70064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𝑝</m:t>
                          </m:r>
                        </m:e>
                        <m:sub>
                          <m:r>
                            <a:rPr kumimoji="1" lang="en-US" altLang="ja-JP" sz="2000" b="0" i="1" smtClean="0">
                              <a:latin typeface="Cambria Math" charset="0"/>
                            </a:rPr>
                            <m:t>𝑜𝑢𝑡</m:t>
                          </m:r>
                        </m:sub>
                      </m:sSub>
                      <m:r>
                        <a:rPr kumimoji="1" lang="en-US" altLang="ja-JP" sz="2000" b="0" i="1" smtClean="0">
                          <a:latin typeface="Cambria Math"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𝑝</m:t>
                          </m:r>
                        </m:e>
                        <m:sub>
                          <m:r>
                            <a:rPr kumimoji="1" lang="en-US" altLang="ja-JP" sz="2000" b="0" i="1" smtClean="0">
                              <a:latin typeface="Cambria Math" charset="0"/>
                            </a:rPr>
                            <m:t>𝑣𝑒𝑠𝑠𝑒𝑙</m:t>
                          </m:r>
                        </m:sub>
                      </m:sSub>
                      <m:r>
                        <a:rPr kumimoji="1" lang="en-US" altLang="ja-JP" sz="2000" b="0" i="1" smtClean="0">
                          <a:latin typeface="Cambria Math" charset="0"/>
                        </a:rPr>
                        <m:t>−</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𝜁</m:t>
                              </m:r>
                            </m:e>
                            <m:sub>
                              <m:r>
                                <a:rPr kumimoji="1" lang="en-US" altLang="ja-JP" sz="2000" b="0" i="1" smtClean="0">
                                  <a:latin typeface="Cambria Math" charset="0"/>
                                </a:rPr>
                                <m:t>𝑜𝑢𝑡</m:t>
                              </m:r>
                            </m:sub>
                          </m:sSub>
                          <m:r>
                            <a:rPr kumimoji="1" lang="en-US" altLang="ja-JP" sz="2000" b="0" i="1" smtClean="0">
                              <a:latin typeface="Cambria Math" charset="0"/>
                            </a:rPr>
                            <m:t>+1−</m:t>
                          </m:r>
                          <m:f>
                            <m:fPr>
                              <m:ctrlPr>
                                <a:rPr kumimoji="1" lang="en-US" altLang="ja-JP" sz="2000" b="0" i="1" smtClean="0">
                                  <a:latin typeface="Cambria Math" panose="02040503050406030204" pitchFamily="18" charset="0"/>
                                </a:rPr>
                              </m:ctrlPr>
                            </m:fPr>
                            <m:num>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charset="0"/>
                                    </a:rPr>
                                    <m:t>𝐴</m:t>
                                  </m:r>
                                </m:e>
                                <m:sub>
                                  <m:r>
                                    <a:rPr kumimoji="1" lang="en-US" altLang="ja-JP" sz="2000" b="0" i="1" smtClean="0">
                                      <a:latin typeface="Cambria Math" charset="0"/>
                                    </a:rPr>
                                    <m:t>𝑜𝑢𝑡</m:t>
                                  </m:r>
                                </m:sub>
                                <m:sup>
                                  <m:r>
                                    <a:rPr kumimoji="1" lang="en-US" altLang="ja-JP" sz="2000" b="0" i="1" smtClean="0">
                                      <a:latin typeface="Cambria Math" charset="0"/>
                                    </a:rPr>
                                    <m:t>2</m:t>
                                  </m:r>
                                </m:sup>
                              </m:sSubSup>
                            </m:num>
                            <m:den>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charset="0"/>
                                    </a:rPr>
                                    <m:t>𝐴</m:t>
                                  </m:r>
                                </m:e>
                                <m:sub>
                                  <m:r>
                                    <a:rPr kumimoji="1" lang="en-US" altLang="ja-JP" sz="2000" b="0" i="1" smtClean="0">
                                      <a:latin typeface="Cambria Math" charset="0"/>
                                    </a:rPr>
                                    <m:t>𝑣𝑒𝑠𝑠𝑒𝑙</m:t>
                                  </m:r>
                                </m:sub>
                                <m:sup>
                                  <m:r>
                                    <a:rPr kumimoji="1" lang="en-US" altLang="ja-JP" sz="2000" b="0" i="1" smtClean="0">
                                      <a:latin typeface="Cambria Math" charset="0"/>
                                    </a:rPr>
                                    <m:t>2</m:t>
                                  </m:r>
                                </m:sup>
                              </m:sSubSup>
                            </m:den>
                          </m:f>
                        </m:e>
                      </m:d>
                      <m:f>
                        <m:fPr>
                          <m:ctrlPr>
                            <a:rPr lang="en-US" altLang="ja-JP" sz="2000" i="1">
                              <a:latin typeface="Cambria Math" panose="02040503050406030204" pitchFamily="18" charset="0"/>
                            </a:rPr>
                          </m:ctrlPr>
                        </m:fPr>
                        <m:num>
                          <m:r>
                            <a:rPr lang="en-US" altLang="ja-JP" sz="2000" b="0" i="1" smtClean="0">
                              <a:latin typeface="Cambria Math" charset="0"/>
                            </a:rPr>
                            <m:t>1</m:t>
                          </m:r>
                        </m:num>
                        <m:den>
                          <m:r>
                            <a:rPr lang="en-US" altLang="ja-JP" sz="2000" i="1">
                              <a:latin typeface="Cambria Math" charset="0"/>
                            </a:rPr>
                            <m:t>2</m:t>
                          </m:r>
                          <m:sSub>
                            <m:sSubPr>
                              <m:ctrlPr>
                                <a:rPr lang="en-US" altLang="ja-JP" sz="2000" i="1">
                                  <a:latin typeface="Cambria Math" panose="02040503050406030204" pitchFamily="18" charset="0"/>
                                </a:rPr>
                              </m:ctrlPr>
                            </m:sSubPr>
                            <m:e>
                              <m:r>
                                <a:rPr lang="en-US" altLang="ja-JP" sz="2000" i="1">
                                  <a:latin typeface="Cambria Math" charset="0"/>
                                </a:rPr>
                                <m:t>𝜌</m:t>
                              </m:r>
                            </m:e>
                            <m:sub>
                              <m:r>
                                <a:rPr lang="en-US" altLang="ja-JP" sz="2000" i="1">
                                  <a:latin typeface="Cambria Math" charset="0"/>
                                </a:rPr>
                                <m:t>𝑣𝑒𝑠𝑠𝑒𝑙</m:t>
                              </m:r>
                            </m:sub>
                          </m:sSub>
                          <m:sSubSup>
                            <m:sSubSupPr>
                              <m:ctrlPr>
                                <a:rPr lang="en-US" altLang="ja-JP" sz="2000" i="1">
                                  <a:latin typeface="Cambria Math" panose="02040503050406030204" pitchFamily="18" charset="0"/>
                                </a:rPr>
                              </m:ctrlPr>
                            </m:sSubSupPr>
                            <m:e>
                              <m:r>
                                <a:rPr lang="en-US" altLang="ja-JP" sz="2000" i="1">
                                  <a:latin typeface="Cambria Math" charset="0"/>
                                </a:rPr>
                                <m:t>𝐴</m:t>
                              </m:r>
                            </m:e>
                            <m:sub>
                              <m:r>
                                <a:rPr lang="en-US" altLang="ja-JP" sz="2000" b="0" i="1" smtClean="0">
                                  <a:latin typeface="Cambria Math" charset="0"/>
                                </a:rPr>
                                <m:t>𝑜𝑢𝑡</m:t>
                              </m:r>
                            </m:sub>
                            <m:sup>
                              <m:r>
                                <a:rPr lang="en-US" altLang="ja-JP" sz="2000" i="1">
                                  <a:latin typeface="Cambria Math" charset="0"/>
                                </a:rPr>
                                <m:t>2</m:t>
                              </m:r>
                            </m:sup>
                          </m:sSubSup>
                        </m:den>
                      </m:f>
                      <m:sSup>
                        <m:sSupPr>
                          <m:ctrlPr>
                            <a:rPr kumimoji="1" lang="en-US" altLang="ja-JP" sz="2000" b="0" i="1" smtClean="0">
                              <a:latin typeface="Cambria Math" panose="02040503050406030204" pitchFamily="18" charset="0"/>
                            </a:rPr>
                          </m:ctrlPr>
                        </m:sSupPr>
                        <m:e>
                          <m:acc>
                            <m:accPr>
                              <m:chr m:val="̇"/>
                              <m:ctrlPr>
                                <a:rPr lang="en-US" altLang="ja-JP" sz="2000" b="0" i="1" smtClean="0">
                                  <a:latin typeface="Cambria Math" panose="02040503050406030204" pitchFamily="18" charset="0"/>
                                </a:rPr>
                              </m:ctrlPr>
                            </m:accPr>
                            <m:e>
                              <m:r>
                                <a:rPr lang="en-US" altLang="ja-JP" sz="2000" b="0" i="1" smtClean="0">
                                  <a:latin typeface="Cambria Math" charset="0"/>
                                </a:rPr>
                                <m:t>𝑚</m:t>
                              </m:r>
                            </m:e>
                          </m:acc>
                        </m:e>
                        <m:sup>
                          <m:r>
                            <a:rPr kumimoji="1" lang="en-US" altLang="ja-JP" sz="2000" b="0" i="1" smtClean="0">
                              <a:latin typeface="Cambria Math" charset="0"/>
                            </a:rPr>
                            <m:t>2</m:t>
                          </m:r>
                        </m:sup>
                      </m:sSup>
                    </m:oMath>
                  </m:oMathPara>
                </a14:m>
                <a:endParaRPr kumimoji="1" lang="ja-JP" altLang="en-US" sz="2000"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1645473" y="4778776"/>
                <a:ext cx="6473356" cy="700641"/>
              </a:xfrm>
              <a:prstGeom prst="rect">
                <a:avLst/>
              </a:prstGeom>
              <a:blipFill rotWithShape="0">
                <a:blip r:embed="rId5"/>
                <a:stretch>
                  <a:fillRect/>
                </a:stretch>
              </a:blipFill>
            </p:spPr>
            <p:txBody>
              <a:bodyPr/>
              <a:lstStyle/>
              <a:p>
                <a:r>
                  <a:rPr lang="ja-JP" altLang="en-US">
                    <a:noFill/>
                  </a:rPr>
                  <a:t> </a:t>
                </a:r>
              </a:p>
            </p:txBody>
          </p:sp>
        </mc:Fallback>
      </mc:AlternateContent>
      <p:sp>
        <p:nvSpPr>
          <p:cNvPr id="19" name="右矢印 18"/>
          <p:cNvSpPr/>
          <p:nvPr/>
        </p:nvSpPr>
        <p:spPr>
          <a:xfrm>
            <a:off x="1374392" y="2675141"/>
            <a:ext cx="421455" cy="31503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20" name="右矢印 19"/>
          <p:cNvSpPr/>
          <p:nvPr/>
        </p:nvSpPr>
        <p:spPr>
          <a:xfrm>
            <a:off x="1374392" y="5030620"/>
            <a:ext cx="421455" cy="31503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22" name="テキスト ボックス 21"/>
          <p:cNvSpPr txBox="1"/>
          <p:nvPr/>
        </p:nvSpPr>
        <p:spPr>
          <a:xfrm>
            <a:off x="836472" y="1100771"/>
            <a:ext cx="838695" cy="400110"/>
          </a:xfrm>
          <a:prstGeom prst="rect">
            <a:avLst/>
          </a:prstGeom>
          <a:noFill/>
        </p:spPr>
        <p:txBody>
          <a:bodyPr wrap="square" rtlCol="0">
            <a:spAutoFit/>
          </a:bodyPr>
          <a:lstStyle/>
          <a:p>
            <a:r>
              <a:rPr lang="ja-JP" altLang="en-US" sz="2000" dirty="0">
                <a:latin typeface="MigMix 1P" charset="-128"/>
                <a:ea typeface="MigMix 1P" charset="-128"/>
                <a:cs typeface="MigMix 1P" charset="-128"/>
              </a:rPr>
              <a:t>流入</a:t>
            </a:r>
            <a:endParaRPr kumimoji="1" lang="ja-JP" altLang="en-US" sz="2000" dirty="0">
              <a:latin typeface="MigMix 1P" charset="-128"/>
              <a:ea typeface="MigMix 1P" charset="-128"/>
              <a:cs typeface="MigMix 1P" charset="-128"/>
            </a:endParaRPr>
          </a:p>
        </p:txBody>
      </p:sp>
      <p:sp>
        <p:nvSpPr>
          <p:cNvPr id="23" name="テキスト ボックス 22"/>
          <p:cNvSpPr txBox="1"/>
          <p:nvPr/>
        </p:nvSpPr>
        <p:spPr>
          <a:xfrm>
            <a:off x="789006" y="3494778"/>
            <a:ext cx="838695" cy="400110"/>
          </a:xfrm>
          <a:prstGeom prst="rect">
            <a:avLst/>
          </a:prstGeom>
          <a:noFill/>
        </p:spPr>
        <p:txBody>
          <a:bodyPr wrap="square" rtlCol="0">
            <a:spAutoFit/>
          </a:bodyPr>
          <a:lstStyle/>
          <a:p>
            <a:r>
              <a:rPr kumimoji="1" lang="ja-JP" altLang="en-US" sz="2000" dirty="0">
                <a:latin typeface="MigMix 1P" charset="-128"/>
                <a:ea typeface="MigMix 1P" charset="-128"/>
                <a:cs typeface="MigMix 1P" charset="-128"/>
              </a:rPr>
              <a:t>流出</a:t>
            </a:r>
          </a:p>
        </p:txBody>
      </p:sp>
      <mc:AlternateContent xmlns:mc="http://schemas.openxmlformats.org/markup-compatibility/2006" xmlns:a14="http://schemas.microsoft.com/office/drawing/2010/main">
        <mc:Choice Requires="a14">
          <p:sp>
            <p:nvSpPr>
              <p:cNvPr id="26" name="テキスト ボックス 25"/>
              <p:cNvSpPr txBox="1"/>
              <p:nvPr/>
            </p:nvSpPr>
            <p:spPr>
              <a:xfrm>
                <a:off x="1011291" y="5710977"/>
                <a:ext cx="4028772" cy="66967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000" b="0" i="1" smtClean="0">
                              <a:latin typeface="Cambria Math" panose="02040503050406030204" pitchFamily="18" charset="0"/>
                            </a:rPr>
                          </m:ctrlPr>
                        </m:fPr>
                        <m:num>
                          <m:r>
                            <a:rPr kumimoji="1" lang="en-US" altLang="ja-JP" sz="2000" b="0" i="1" smtClean="0">
                              <a:latin typeface="Cambria Math" charset="0"/>
                            </a:rPr>
                            <m:t>1</m:t>
                          </m:r>
                        </m:num>
                        <m:den>
                          <m:r>
                            <a:rPr kumimoji="1" lang="en-US" altLang="ja-JP" sz="2000" b="0" i="1" smtClean="0">
                              <a:latin typeface="Cambria Math" charset="0"/>
                            </a:rPr>
                            <m:t>2</m:t>
                          </m:r>
                        </m:den>
                      </m:f>
                      <m:r>
                        <a:rPr kumimoji="1" lang="en-US" altLang="ja-JP" sz="2000" b="0" i="1" smtClean="0">
                          <a:latin typeface="Cambria Math" charset="0"/>
                        </a:rPr>
                        <m:t>𝜌</m:t>
                      </m:r>
                      <m:sSup>
                        <m:sSupPr>
                          <m:ctrlPr>
                            <a:rPr kumimoji="1" lang="en-US" altLang="ja-JP" sz="2000" b="0" i="1" smtClean="0">
                              <a:latin typeface="Cambria Math" panose="02040503050406030204" pitchFamily="18" charset="0"/>
                            </a:rPr>
                          </m:ctrlPr>
                        </m:sSupPr>
                        <m:e>
                          <m:r>
                            <a:rPr kumimoji="1" lang="en-US" altLang="ja-JP" sz="2000" b="0" i="1" smtClean="0">
                              <a:latin typeface="Cambria Math" charset="0"/>
                            </a:rPr>
                            <m:t>𝑢</m:t>
                          </m:r>
                        </m:e>
                        <m:sup>
                          <m:r>
                            <a:rPr kumimoji="1" lang="en-US" altLang="ja-JP" sz="2000" b="0" i="1" smtClean="0">
                              <a:latin typeface="Cambria Math" charset="0"/>
                            </a:rPr>
                            <m:t>2</m:t>
                          </m:r>
                        </m:sup>
                      </m:sSup>
                      <m:r>
                        <a:rPr kumimoji="1" lang="en-US" altLang="ja-JP" sz="2000" b="0" i="1" smtClean="0">
                          <a:latin typeface="Cambria Math" charset="0"/>
                        </a:rPr>
                        <m:t>=</m:t>
                      </m:r>
                      <m:f>
                        <m:fPr>
                          <m:ctrlPr>
                            <a:rPr kumimoji="1" lang="en-US" altLang="ja-JP" sz="2000" b="0" i="1" smtClean="0">
                              <a:latin typeface="Cambria Math" panose="02040503050406030204" pitchFamily="18" charset="0"/>
                            </a:rPr>
                          </m:ctrlPr>
                        </m:fPr>
                        <m:num>
                          <m:sSup>
                            <m:sSupPr>
                              <m:ctrlPr>
                                <a:rPr kumimoji="1" lang="en-US" altLang="ja-JP" sz="2000" b="0" i="1" smtClean="0">
                                  <a:latin typeface="Cambria Math" panose="02040503050406030204" pitchFamily="18" charset="0"/>
                                </a:rPr>
                              </m:ctrlPr>
                            </m:sSupPr>
                            <m:e>
                              <m:d>
                                <m:dPr>
                                  <m:ctrlPr>
                                    <a:rPr kumimoji="1" lang="en-US" altLang="ja-JP" sz="2000" b="0" i="1" smtClean="0">
                                      <a:latin typeface="Cambria Math" panose="02040503050406030204" pitchFamily="18" charset="0"/>
                                    </a:rPr>
                                  </m:ctrlPr>
                                </m:dPr>
                                <m:e>
                                  <m:r>
                                    <a:rPr kumimoji="1" lang="en-US" altLang="ja-JP" sz="2000" b="0" i="1" smtClean="0">
                                      <a:latin typeface="Cambria Math" charset="0"/>
                                    </a:rPr>
                                    <m:t>𝜌</m:t>
                                  </m:r>
                                  <m:r>
                                    <a:rPr kumimoji="1" lang="en-US" altLang="ja-JP" sz="2000" b="0" i="1" smtClean="0">
                                      <a:latin typeface="Cambria Math" charset="0"/>
                                    </a:rPr>
                                    <m:t>𝑢𝐴</m:t>
                                  </m:r>
                                </m:e>
                              </m:d>
                            </m:e>
                            <m:sup>
                              <m:r>
                                <a:rPr kumimoji="1" lang="en-US" altLang="ja-JP" sz="2000" b="0" i="1" smtClean="0">
                                  <a:latin typeface="Cambria Math" charset="0"/>
                                </a:rPr>
                                <m:t>2</m:t>
                              </m:r>
                            </m:sup>
                          </m:sSup>
                        </m:num>
                        <m:den>
                          <m:r>
                            <a:rPr kumimoji="1" lang="en-US" altLang="ja-JP" sz="2000" b="0" i="1" smtClean="0">
                              <a:latin typeface="Cambria Math" charset="0"/>
                            </a:rPr>
                            <m:t>2</m:t>
                          </m:r>
                          <m:r>
                            <a:rPr kumimoji="1" lang="en-US" altLang="ja-JP" sz="2000" b="0" i="1" smtClean="0">
                              <a:latin typeface="Cambria Math" charset="0"/>
                            </a:rPr>
                            <m:t>𝜌</m:t>
                          </m:r>
                          <m:sSup>
                            <m:sSupPr>
                              <m:ctrlPr>
                                <a:rPr kumimoji="1" lang="en-US" altLang="ja-JP" sz="2000" b="0" i="1" smtClean="0">
                                  <a:latin typeface="Cambria Math" panose="02040503050406030204" pitchFamily="18" charset="0"/>
                                </a:rPr>
                              </m:ctrlPr>
                            </m:sSupPr>
                            <m:e>
                              <m:r>
                                <a:rPr kumimoji="1" lang="en-US" altLang="ja-JP" sz="2000" b="0" i="1" smtClean="0">
                                  <a:latin typeface="Cambria Math" charset="0"/>
                                </a:rPr>
                                <m:t>𝐴</m:t>
                              </m:r>
                            </m:e>
                            <m:sup>
                              <m:r>
                                <a:rPr kumimoji="1" lang="en-US" altLang="ja-JP" sz="2000" b="0" i="1" smtClean="0">
                                  <a:latin typeface="Cambria Math" charset="0"/>
                                </a:rPr>
                                <m:t>2</m:t>
                              </m:r>
                            </m:sup>
                          </m:sSup>
                        </m:den>
                      </m:f>
                      <m:r>
                        <a:rPr kumimoji="1" lang="en-US" altLang="ja-JP" sz="2000" b="0" i="1" smtClean="0">
                          <a:latin typeface="Cambria Math" charset="0"/>
                        </a:rPr>
                        <m:t>=</m:t>
                      </m:r>
                      <m:f>
                        <m:fPr>
                          <m:ctrlPr>
                            <a:rPr kumimoji="1" lang="en-US" altLang="ja-JP" sz="2000" b="0" i="1" smtClean="0">
                              <a:latin typeface="Cambria Math" panose="02040503050406030204" pitchFamily="18" charset="0"/>
                            </a:rPr>
                          </m:ctrlPr>
                        </m:fPr>
                        <m:num>
                          <m:sSup>
                            <m:sSupPr>
                              <m:ctrlPr>
                                <a:rPr kumimoji="1" lang="en-US" altLang="ja-JP" sz="2000" b="0" i="1" smtClean="0">
                                  <a:latin typeface="Cambria Math" panose="02040503050406030204" pitchFamily="18" charset="0"/>
                                </a:rPr>
                              </m:ctrlPr>
                            </m:sSup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charset="0"/>
                                    </a:rPr>
                                    <m:t>𝑚</m:t>
                                  </m:r>
                                </m:e>
                              </m:acc>
                            </m:e>
                            <m:sup>
                              <m:r>
                                <a:rPr kumimoji="1" lang="en-US" altLang="ja-JP" sz="2000" b="0" i="1" smtClean="0">
                                  <a:latin typeface="Cambria Math" charset="0"/>
                                </a:rPr>
                                <m:t>2</m:t>
                              </m:r>
                            </m:sup>
                          </m:sSup>
                        </m:num>
                        <m:den>
                          <m:r>
                            <a:rPr kumimoji="1" lang="en-US" altLang="ja-JP" sz="2000" b="0" i="1" smtClean="0">
                              <a:latin typeface="Cambria Math" charset="0"/>
                            </a:rPr>
                            <m:t>2</m:t>
                          </m:r>
                          <m:r>
                            <a:rPr kumimoji="1" lang="en-US" altLang="ja-JP" sz="2000" b="0" i="1" smtClean="0">
                              <a:latin typeface="Cambria Math" charset="0"/>
                            </a:rPr>
                            <m:t>𝜌</m:t>
                          </m:r>
                          <m:sSup>
                            <m:sSupPr>
                              <m:ctrlPr>
                                <a:rPr kumimoji="1" lang="en-US" altLang="ja-JP" sz="2000" b="0" i="1" smtClean="0">
                                  <a:latin typeface="Cambria Math" panose="02040503050406030204" pitchFamily="18" charset="0"/>
                                </a:rPr>
                              </m:ctrlPr>
                            </m:sSupPr>
                            <m:e>
                              <m:r>
                                <a:rPr kumimoji="1" lang="en-US" altLang="ja-JP" sz="2000" b="0" i="1" smtClean="0">
                                  <a:latin typeface="Cambria Math" charset="0"/>
                                </a:rPr>
                                <m:t>𝐴</m:t>
                              </m:r>
                            </m:e>
                            <m:sup>
                              <m:r>
                                <a:rPr kumimoji="1" lang="en-US" altLang="ja-JP" sz="2000" b="0" i="1" smtClean="0">
                                  <a:latin typeface="Cambria Math" charset="0"/>
                                </a:rPr>
                                <m:t>2</m:t>
                              </m:r>
                            </m:sup>
                          </m:sSup>
                        </m:den>
                      </m:f>
                    </m:oMath>
                  </m:oMathPara>
                </a14:m>
                <a:endParaRPr kumimoji="1" lang="ja-JP" altLang="en-US" sz="2000" dirty="0"/>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1011291" y="5710977"/>
                <a:ext cx="4028772" cy="669671"/>
              </a:xfrm>
              <a:prstGeom prst="rect">
                <a:avLst/>
              </a:prstGeom>
              <a:blipFill rotWithShape="0">
                <a:blip r:embed="rId6"/>
                <a:stretch>
                  <a:fillRect/>
                </a:stretch>
              </a:blipFill>
            </p:spPr>
            <p:txBody>
              <a:bodyPr/>
              <a:lstStyle/>
              <a:p>
                <a:r>
                  <a:rPr lang="ja-JP" altLang="en-US">
                    <a:noFill/>
                  </a:rPr>
                  <a:t> </a:t>
                </a:r>
              </a:p>
            </p:txBody>
          </p:sp>
        </mc:Fallback>
      </mc:AlternateContent>
      <p:sp>
        <p:nvSpPr>
          <p:cNvPr id="27" name="テキスト ボックス 26"/>
          <p:cNvSpPr txBox="1"/>
          <p:nvPr/>
        </p:nvSpPr>
        <p:spPr>
          <a:xfrm>
            <a:off x="881176" y="5714282"/>
            <a:ext cx="822252" cy="400110"/>
          </a:xfrm>
          <a:prstGeom prst="rect">
            <a:avLst/>
          </a:prstGeom>
          <a:noFill/>
        </p:spPr>
        <p:txBody>
          <a:bodyPr wrap="square" rtlCol="0">
            <a:spAutoFit/>
          </a:bodyPr>
          <a:lstStyle/>
          <a:p>
            <a:r>
              <a:rPr kumimoji="1" lang="ja-JP" altLang="en-US" sz="2000" dirty="0">
                <a:solidFill>
                  <a:srgbClr val="0070C0"/>
                </a:solidFill>
                <a:latin typeface="MigMix 1P" charset="-128"/>
                <a:ea typeface="MigMix 1P" charset="-128"/>
                <a:cs typeface="MigMix 1P" charset="-128"/>
              </a:rPr>
              <a:t>動圧</a:t>
            </a:r>
          </a:p>
        </p:txBody>
      </p:sp>
      <p:sp>
        <p:nvSpPr>
          <p:cNvPr id="28" name="テキスト ボックス 27"/>
          <p:cNvSpPr txBox="1"/>
          <p:nvPr/>
        </p:nvSpPr>
        <p:spPr>
          <a:xfrm>
            <a:off x="4415536" y="5842344"/>
            <a:ext cx="4240265" cy="400110"/>
          </a:xfrm>
          <a:prstGeom prst="rect">
            <a:avLst/>
          </a:prstGeom>
          <a:noFill/>
        </p:spPr>
        <p:txBody>
          <a:bodyPr wrap="square" rtlCol="0">
            <a:spAutoFit/>
          </a:bodyPr>
          <a:lstStyle/>
          <a:p>
            <a:r>
              <a:rPr kumimoji="1" lang="en-US" altLang="ja-JP" sz="2000" dirty="0">
                <a:solidFill>
                  <a:srgbClr val="0070C0"/>
                </a:solidFill>
                <a:latin typeface="MigMix 1P" charset="-128"/>
                <a:ea typeface="MigMix 1P" charset="-128"/>
                <a:cs typeface="MigMix 1P" charset="-128"/>
              </a:rPr>
              <a:t>(</a:t>
            </a:r>
            <a:r>
              <a:rPr kumimoji="1" lang="ja-JP" altLang="en-US" sz="2000" dirty="0">
                <a:solidFill>
                  <a:srgbClr val="0070C0"/>
                </a:solidFill>
                <a:latin typeface="MigMix 1P" charset="-128"/>
                <a:ea typeface="MigMix 1P" charset="-128"/>
                <a:cs typeface="MigMix 1P" charset="-128"/>
              </a:rPr>
              <a:t>単位体積あたりの運動エネルギー</a:t>
            </a:r>
            <a:r>
              <a:rPr kumimoji="1" lang="en-US" altLang="ja-JP" sz="2000" dirty="0">
                <a:solidFill>
                  <a:srgbClr val="0070C0"/>
                </a:solidFill>
                <a:latin typeface="MigMix 1P" charset="-128"/>
                <a:ea typeface="MigMix 1P" charset="-128"/>
                <a:cs typeface="MigMix 1P" charset="-128"/>
              </a:rPr>
              <a:t>)</a:t>
            </a:r>
            <a:endParaRPr kumimoji="1" lang="ja-JP" altLang="en-US" sz="2000" dirty="0">
              <a:solidFill>
                <a:srgbClr val="0070C0"/>
              </a:solidFill>
              <a:latin typeface="MigMix 1P" charset="-128"/>
              <a:ea typeface="MigMix 1P" charset="-128"/>
              <a:cs typeface="MigMix 1P" charset="-128"/>
            </a:endParaRPr>
          </a:p>
        </p:txBody>
      </p:sp>
      <p:sp>
        <p:nvSpPr>
          <p:cNvPr id="2" name="フッター プレースホルダー 1"/>
          <p:cNvSpPr>
            <a:spLocks noGrp="1"/>
          </p:cNvSpPr>
          <p:nvPr>
            <p:ph type="ftr" sz="quarter" idx="11"/>
          </p:nvPr>
        </p:nvSpPr>
        <p:spPr/>
        <p:txBody>
          <a:bodyPr/>
          <a:lstStyle/>
          <a:p>
            <a:r>
              <a:rPr lang="ja-JP" altLang="en-US"/>
              <a:t>オープン</a:t>
            </a:r>
            <a:r>
              <a:rPr lang="en-US" altLang="ja-JP"/>
              <a:t>CAE</a:t>
            </a:r>
            <a:r>
              <a:rPr lang="ja-JP" altLang="en-US"/>
              <a:t>シンポジウム講習会</a:t>
            </a:r>
          </a:p>
        </p:txBody>
      </p:sp>
    </p:spTree>
    <p:extLst>
      <p:ext uri="{BB962C8B-B14F-4D97-AF65-F5344CB8AC3E}">
        <p14:creationId xmlns:p14="http://schemas.microsoft.com/office/powerpoint/2010/main" val="409317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628650" y="2873734"/>
            <a:ext cx="7885350" cy="1945024"/>
          </a:xfrm>
          <a:prstGeom prst="rect">
            <a:avLst/>
          </a:prstGeom>
          <a:solidFill>
            <a:schemeClr val="accent5">
              <a:lumMod val="20000"/>
              <a:lumOff val="80000"/>
            </a:schemeClr>
          </a:solidFill>
          <a:ln w="25400">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a:p>
        </p:txBody>
      </p:sp>
      <p:sp>
        <p:nvSpPr>
          <p:cNvPr id="9" name="正方形/長方形 8"/>
          <p:cNvSpPr/>
          <p:nvPr/>
        </p:nvSpPr>
        <p:spPr>
          <a:xfrm>
            <a:off x="628651" y="961712"/>
            <a:ext cx="7885349" cy="1703995"/>
          </a:xfrm>
          <a:prstGeom prst="rect">
            <a:avLst/>
          </a:prstGeom>
          <a:solidFill>
            <a:schemeClr val="accent5">
              <a:lumMod val="20000"/>
              <a:lumOff val="80000"/>
            </a:schemeClr>
          </a:solidFill>
          <a:ln w="25400">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a:p>
        </p:txBody>
      </p:sp>
      <p:sp>
        <p:nvSpPr>
          <p:cNvPr id="2" name="タイトル 1"/>
          <p:cNvSpPr>
            <a:spLocks noGrp="1"/>
          </p:cNvSpPr>
          <p:nvPr>
            <p:ph type="title"/>
          </p:nvPr>
        </p:nvSpPr>
        <p:spPr/>
        <p:txBody>
          <a:bodyPr/>
          <a:lstStyle/>
          <a:p>
            <a:r>
              <a:rPr kumimoji="1" lang="en-US" altLang="ja-JP" dirty="0"/>
              <a:t>(2)</a:t>
            </a:r>
            <a:r>
              <a:rPr lang="ja-JP" altLang="en-US" dirty="0"/>
              <a:t>液位がポートの高さに近い場合の補正</a:t>
            </a:r>
            <a:endParaRPr kumimoji="1" lang="ja-JP" altLang="en-US" dirty="0"/>
          </a:p>
        </p:txBody>
      </p:sp>
      <p:sp>
        <p:nvSpPr>
          <p:cNvPr id="3" name="日付プレースホルダー 2"/>
          <p:cNvSpPr>
            <a:spLocks noGrp="1"/>
          </p:cNvSpPr>
          <p:nvPr>
            <p:ph type="dt" sz="half" idx="10"/>
          </p:nvPr>
        </p:nvSpPr>
        <p:spPr/>
        <p:txBody>
          <a:bodyPr/>
          <a:lstStyle/>
          <a:p>
            <a:r>
              <a:rPr lang="en-US" altLang="ja-JP"/>
              <a:t>2017/12/07</a:t>
            </a:r>
            <a:endParaRPr lang="ja-JP" altLang="en-US"/>
          </a:p>
        </p:txBody>
      </p:sp>
      <p:sp>
        <p:nvSpPr>
          <p:cNvPr id="4" name="スライド番号プレースホルダー 3"/>
          <p:cNvSpPr>
            <a:spLocks noGrp="1"/>
          </p:cNvSpPr>
          <p:nvPr>
            <p:ph type="sldNum" sz="quarter" idx="12"/>
          </p:nvPr>
        </p:nvSpPr>
        <p:spPr/>
        <p:txBody>
          <a:bodyPr/>
          <a:lstStyle/>
          <a:p>
            <a:fld id="{522546E2-FFC9-E74A-B833-4B01CD764E6B}" type="slidenum">
              <a:rPr lang="ja-JP" altLang="en-US" smtClean="0"/>
              <a:pPr/>
              <a:t>18</a:t>
            </a:fld>
            <a:endParaRPr lang="ja-JP" altLang="en-US"/>
          </a:p>
        </p:txBody>
      </p:sp>
      <mc:AlternateContent xmlns:mc="http://schemas.openxmlformats.org/markup-compatibility/2006" xmlns:a14="http://schemas.microsoft.com/office/drawing/2010/main">
        <mc:Choice Requires="a14">
          <p:sp>
            <p:nvSpPr>
              <p:cNvPr id="5" name="テキスト ボックス 4"/>
              <p:cNvSpPr txBox="1"/>
              <p:nvPr/>
            </p:nvSpPr>
            <p:spPr>
              <a:xfrm>
                <a:off x="949805" y="1336136"/>
                <a:ext cx="6932667" cy="7633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𝑝</m:t>
                          </m:r>
                        </m:e>
                        <m:sub>
                          <m:r>
                            <a:rPr kumimoji="1" lang="en-US" altLang="ja-JP" sz="2000" b="0" i="1" smtClean="0">
                              <a:latin typeface="Cambria Math" charset="0"/>
                            </a:rPr>
                            <m:t>𝑖𝑛</m:t>
                          </m:r>
                        </m:sub>
                      </m:sSub>
                      <m:r>
                        <a:rPr kumimoji="1" lang="en-US" altLang="ja-JP" sz="2000" b="0" i="1" smtClean="0">
                          <a:latin typeface="Cambria Math" charset="0"/>
                        </a:rPr>
                        <m:t>=</m:t>
                      </m:r>
                      <m:sSub>
                        <m:sSubPr>
                          <m:ctrlPr>
                            <a:rPr kumimoji="1" lang="en-US" altLang="ja-JP" sz="2000" b="0" i="1" smtClean="0">
                              <a:latin typeface="Cambria Math" panose="02040503050406030204" pitchFamily="18" charset="0"/>
                            </a:rPr>
                          </m:ctrlPr>
                        </m:sSubPr>
                        <m:e>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𝑝</m:t>
                              </m:r>
                            </m:e>
                            <m:sub>
                              <m:r>
                                <a:rPr kumimoji="1" lang="en-US" altLang="ja-JP" sz="2000" b="0" i="1" smtClean="0">
                                  <a:latin typeface="Cambria Math" charset="0"/>
                                </a:rPr>
                                <m:t>𝑣𝑒𝑠𝑠𝑒𝑙</m:t>
                              </m:r>
                            </m:sub>
                          </m:sSub>
                        </m:e>
                        <m:sub>
                          <m:r>
                            <a:rPr kumimoji="1" lang="en-US" altLang="ja-JP" sz="2000" b="0" i="1" smtClean="0">
                              <a:latin typeface="Cambria Math" charset="0"/>
                            </a:rPr>
                            <m:t>𝑖</m:t>
                          </m:r>
                        </m:sub>
                      </m:sSub>
                      <m:r>
                        <a:rPr kumimoji="1" lang="en-US" altLang="ja-JP" sz="2000" b="0" i="1" smtClean="0">
                          <a:latin typeface="Cambria Math"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charset="0"/>
                            </a:rPr>
                            <m:t>1</m:t>
                          </m:r>
                        </m:num>
                        <m:den>
                          <m:r>
                            <a:rPr kumimoji="1" lang="en-US" altLang="ja-JP" sz="2000" b="0" i="1" smtClean="0">
                              <a:latin typeface="Cambria Math" charset="0"/>
                            </a:rPr>
                            <m:t>2</m:t>
                          </m:r>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charset="0"/>
                                </a:rPr>
                                <m:t>𝐴</m:t>
                              </m:r>
                            </m:e>
                            <m:sub>
                              <m:r>
                                <a:rPr kumimoji="1" lang="en-US" altLang="ja-JP" sz="2000" b="0" i="1" smtClean="0">
                                  <a:latin typeface="Cambria Math" charset="0"/>
                                </a:rPr>
                                <m:t>𝑖</m:t>
                              </m:r>
                            </m:sub>
                            <m:sup>
                              <m:r>
                                <a:rPr kumimoji="1" lang="en-US" altLang="ja-JP" sz="2000" b="0" i="1" smtClean="0">
                                  <a:latin typeface="Cambria Math" charset="0"/>
                                </a:rPr>
                                <m:t>2</m:t>
                              </m:r>
                            </m:sup>
                          </m:sSubSup>
                        </m:den>
                      </m:f>
                      <m:sSubSup>
                        <m:sSubSupPr>
                          <m:ctrlPr>
                            <a:rPr kumimoji="1" lang="en-US" altLang="ja-JP" sz="2000" b="0" i="1" smtClean="0">
                              <a:latin typeface="Cambria Math" panose="02040503050406030204" pitchFamily="18" charset="0"/>
                            </a:rPr>
                          </m:ctrlPr>
                        </m:sSubSupPr>
                        <m:e>
                          <m:acc>
                            <m:accPr>
                              <m:chr m:val="̇"/>
                              <m:ctrlPr>
                                <a:rPr kumimoji="1" lang="en-US" altLang="ja-JP" sz="2000" b="0" i="1" smtClean="0">
                                  <a:latin typeface="Cambria Math" panose="02040503050406030204" pitchFamily="18" charset="0"/>
                                </a:rPr>
                              </m:ctrlPr>
                            </m:accPr>
                            <m:e>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charset="0"/>
                                        </a:rPr>
                                        <m:t>𝜁</m:t>
                                      </m:r>
                                    </m:e>
                                    <m:sub>
                                      <m:r>
                                        <a:rPr lang="en-US" altLang="ja-JP" sz="2000" i="1">
                                          <a:latin typeface="Cambria Math" charset="0"/>
                                        </a:rPr>
                                        <m:t>𝑖</m:t>
                                      </m:r>
                                      <m:sSub>
                                        <m:sSubPr>
                                          <m:ctrlPr>
                                            <a:rPr lang="en-US" altLang="ja-JP" sz="2000" i="1">
                                              <a:latin typeface="Cambria Math" panose="02040503050406030204" pitchFamily="18" charset="0"/>
                                            </a:rPr>
                                          </m:ctrlPr>
                                        </m:sSubPr>
                                        <m:e>
                                          <m:r>
                                            <a:rPr lang="en-US" altLang="ja-JP" sz="2000" i="1">
                                              <a:latin typeface="Cambria Math" charset="0"/>
                                            </a:rPr>
                                            <m:t>𝑛</m:t>
                                          </m:r>
                                        </m:e>
                                        <m:sub>
                                          <m:r>
                                            <a:rPr lang="en-US" altLang="ja-JP" sz="2000" i="1">
                                              <a:latin typeface="Cambria Math" charset="0"/>
                                            </a:rPr>
                                            <m:t>𝑖</m:t>
                                          </m:r>
                                        </m:sub>
                                      </m:sSub>
                                    </m:sub>
                                  </m:sSub>
                                  <m:r>
                                    <a:rPr lang="en-US" altLang="ja-JP" sz="2000" i="1">
                                      <a:latin typeface="Cambria Math" charset="0"/>
                                    </a:rPr>
                                    <m:t>−1+</m:t>
                                  </m:r>
                                  <m:f>
                                    <m:fPr>
                                      <m:ctrlPr>
                                        <a:rPr lang="en-US" altLang="ja-JP" sz="2000" i="1">
                                          <a:latin typeface="Cambria Math" panose="02040503050406030204" pitchFamily="18" charset="0"/>
                                        </a:rPr>
                                      </m:ctrlPr>
                                    </m:fPr>
                                    <m:num>
                                      <m:sSubSup>
                                        <m:sSubSupPr>
                                          <m:ctrlPr>
                                            <a:rPr lang="en-US" altLang="ja-JP" sz="2000" i="1">
                                              <a:latin typeface="Cambria Math" panose="02040503050406030204" pitchFamily="18" charset="0"/>
                                            </a:rPr>
                                          </m:ctrlPr>
                                        </m:sSubSupPr>
                                        <m:e>
                                          <m:r>
                                            <a:rPr lang="en-US" altLang="ja-JP" sz="2000" i="1">
                                              <a:latin typeface="Cambria Math" charset="0"/>
                                            </a:rPr>
                                            <m:t>𝐴</m:t>
                                          </m:r>
                                        </m:e>
                                        <m:sub>
                                          <m:r>
                                            <a:rPr lang="en-US" altLang="ja-JP" sz="2000" i="1">
                                              <a:latin typeface="Cambria Math" charset="0"/>
                                            </a:rPr>
                                            <m:t>𝑖</m:t>
                                          </m:r>
                                        </m:sub>
                                        <m:sup>
                                          <m:r>
                                            <a:rPr lang="en-US" altLang="ja-JP" sz="2000" i="1">
                                              <a:latin typeface="Cambria Math" charset="0"/>
                                            </a:rPr>
                                            <m:t>2</m:t>
                                          </m:r>
                                        </m:sup>
                                      </m:sSubSup>
                                    </m:num>
                                    <m:den>
                                      <m:sSubSup>
                                        <m:sSubSupPr>
                                          <m:ctrlPr>
                                            <a:rPr lang="en-US" altLang="ja-JP" sz="2000" i="1">
                                              <a:latin typeface="Cambria Math" panose="02040503050406030204" pitchFamily="18" charset="0"/>
                                            </a:rPr>
                                          </m:ctrlPr>
                                        </m:sSubSupPr>
                                        <m:e>
                                          <m:r>
                                            <a:rPr lang="en-US" altLang="ja-JP" sz="2000" i="1">
                                              <a:latin typeface="Cambria Math" charset="0"/>
                                            </a:rPr>
                                            <m:t>𝐴</m:t>
                                          </m:r>
                                        </m:e>
                                        <m:sub>
                                          <m:r>
                                            <a:rPr lang="en-US" altLang="ja-JP" sz="2000" i="1">
                                              <a:latin typeface="Cambria Math" charset="0"/>
                                            </a:rPr>
                                            <m:t>𝑣𝑒𝑠𝑠𝑒𝑙</m:t>
                                          </m:r>
                                        </m:sub>
                                        <m:sup>
                                          <m:r>
                                            <a:rPr lang="en-US" altLang="ja-JP" sz="2000" i="1">
                                              <a:latin typeface="Cambria Math" charset="0"/>
                                            </a:rPr>
                                            <m:t>2</m:t>
                                          </m:r>
                                        </m:sup>
                                      </m:sSubSup>
                                    </m:den>
                                  </m:f>
                                </m:e>
                              </m:d>
                              <m:f>
                                <m:fPr>
                                  <m:ctrlPr>
                                    <a:rPr lang="en-US" altLang="ja-JP" sz="2000" i="1">
                                      <a:latin typeface="Cambria Math" panose="02040503050406030204" pitchFamily="18" charset="0"/>
                                    </a:rPr>
                                  </m:ctrlPr>
                                </m:fPr>
                                <m:num>
                                  <m:r>
                                    <a:rPr lang="en-US" altLang="ja-JP" sz="2000" i="1">
                                      <a:latin typeface="Cambria Math" charset="0"/>
                                    </a:rPr>
                                    <m:t>1</m:t>
                                  </m:r>
                                </m:num>
                                <m:den>
                                  <m:sSub>
                                    <m:sSubPr>
                                      <m:ctrlPr>
                                        <a:rPr lang="en-US" altLang="ja-JP" sz="2000" i="1">
                                          <a:latin typeface="Cambria Math" panose="02040503050406030204" pitchFamily="18" charset="0"/>
                                        </a:rPr>
                                      </m:ctrlPr>
                                    </m:sSubPr>
                                    <m:e>
                                      <m:r>
                                        <a:rPr lang="en-US" altLang="ja-JP" sz="2000" i="1">
                                          <a:latin typeface="Cambria Math" charset="0"/>
                                        </a:rPr>
                                        <m:t>𝜌</m:t>
                                      </m:r>
                                    </m:e>
                                    <m:sub>
                                      <m:r>
                                        <a:rPr lang="en-US" altLang="ja-JP" sz="2000" i="1">
                                          <a:latin typeface="Cambria Math" charset="0"/>
                                        </a:rPr>
                                        <m:t>𝑖</m:t>
                                      </m:r>
                                      <m:sSub>
                                        <m:sSubPr>
                                          <m:ctrlPr>
                                            <a:rPr lang="en-US" altLang="ja-JP" sz="2000" i="1">
                                              <a:latin typeface="Cambria Math" panose="02040503050406030204" pitchFamily="18" charset="0"/>
                                            </a:rPr>
                                          </m:ctrlPr>
                                        </m:sSubPr>
                                        <m:e>
                                          <m:r>
                                            <a:rPr lang="en-US" altLang="ja-JP" sz="2000" i="1">
                                              <a:latin typeface="Cambria Math" charset="0"/>
                                            </a:rPr>
                                            <m:t>𝑛</m:t>
                                          </m:r>
                                        </m:e>
                                        <m:sub>
                                          <m:r>
                                            <a:rPr lang="en-US" altLang="ja-JP" sz="2000" i="1">
                                              <a:latin typeface="Cambria Math" charset="0"/>
                                            </a:rPr>
                                            <m:t>𝑖</m:t>
                                          </m:r>
                                        </m:sub>
                                      </m:sSub>
                                    </m:sub>
                                  </m:sSub>
                                </m:den>
                              </m:f>
                              <m:r>
                                <a:rPr lang="en-US" altLang="ja-JP" sz="2000" i="1">
                                  <a:solidFill>
                                    <a:srgbClr val="C00000"/>
                                  </a:solidFill>
                                  <a:latin typeface="Cambria Math" charset="0"/>
                                </a:rPr>
                                <m:t>𝑝𝑒𝑛𝑒𝑡𝑟𝑎𝑡𝑖𝑜</m:t>
                              </m:r>
                              <m:sSub>
                                <m:sSubPr>
                                  <m:ctrlPr>
                                    <a:rPr lang="en-US" altLang="ja-JP" sz="2000" i="1">
                                      <a:solidFill>
                                        <a:srgbClr val="C00000"/>
                                      </a:solidFill>
                                      <a:latin typeface="Cambria Math" panose="02040503050406030204" pitchFamily="18" charset="0"/>
                                    </a:rPr>
                                  </m:ctrlPr>
                                </m:sSubPr>
                                <m:e>
                                  <m:r>
                                    <a:rPr lang="en-US" altLang="ja-JP" sz="2000" i="1">
                                      <a:solidFill>
                                        <a:srgbClr val="C00000"/>
                                      </a:solidFill>
                                      <a:latin typeface="Cambria Math" charset="0"/>
                                    </a:rPr>
                                    <m:t>𝑛</m:t>
                                  </m:r>
                                </m:e>
                                <m:sub>
                                  <m:r>
                                    <a:rPr lang="en-US" altLang="ja-JP" sz="2000" i="1">
                                      <a:solidFill>
                                        <a:srgbClr val="C00000"/>
                                      </a:solidFill>
                                      <a:latin typeface="Cambria Math" charset="0"/>
                                    </a:rPr>
                                    <m:t>𝑖</m:t>
                                  </m:r>
                                </m:sub>
                              </m:sSub>
                              <m:r>
                                <a:rPr lang="en-US" altLang="ja-JP" sz="2000" b="0" i="1" smtClean="0">
                                  <a:solidFill>
                                    <a:schemeClr val="tx1"/>
                                  </a:solidFill>
                                  <a:latin typeface="Cambria Math" charset="0"/>
                                </a:rPr>
                                <m:t>⋅</m:t>
                              </m:r>
                              <m:r>
                                <a:rPr kumimoji="1" lang="en-US" altLang="ja-JP" sz="2000" b="0" i="1" smtClean="0">
                                  <a:latin typeface="Cambria Math" charset="0"/>
                                </a:rPr>
                                <m:t>𝑚</m:t>
                              </m:r>
                            </m:e>
                          </m:acc>
                        </m:e>
                        <m:sub>
                          <m:r>
                            <a:rPr kumimoji="1" lang="en-US" altLang="ja-JP" sz="2000" b="0" i="1" smtClean="0">
                              <a:latin typeface="Cambria Math" charset="0"/>
                            </a:rPr>
                            <m:t>𝑖</m:t>
                          </m:r>
                        </m:sub>
                        <m:sup>
                          <m:r>
                            <a:rPr kumimoji="1" lang="en-US" altLang="ja-JP" sz="2000" b="0" i="1" smtClean="0">
                              <a:latin typeface="Cambria Math" charset="0"/>
                            </a:rPr>
                            <m:t>2</m:t>
                          </m:r>
                        </m:sup>
                      </m:sSubSup>
                    </m:oMath>
                  </m:oMathPara>
                </a14:m>
                <a:endParaRPr kumimoji="1" lang="ja-JP" altLang="en-US" sz="2000"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949805" y="1336136"/>
                <a:ext cx="6932667" cy="763351"/>
              </a:xfrm>
              <a:prstGeom prst="rect">
                <a:avLst/>
              </a:prstGeom>
              <a:blipFill rotWithShape="0">
                <a:blip r:embed="rId2"/>
                <a:stretch>
                  <a:fillRect b="-8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p:cNvSpPr txBox="1"/>
              <p:nvPr/>
            </p:nvSpPr>
            <p:spPr>
              <a:xfrm>
                <a:off x="810318" y="3395111"/>
                <a:ext cx="7703682" cy="7087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𝑝</m:t>
                          </m:r>
                        </m:e>
                        <m:sub>
                          <m:r>
                            <a:rPr kumimoji="1" lang="en-US" altLang="ja-JP" sz="2000" b="0" i="1" smtClean="0">
                              <a:latin typeface="Cambria Math" charset="0"/>
                            </a:rPr>
                            <m:t>𝑜𝑢𝑡</m:t>
                          </m:r>
                        </m:sub>
                      </m:sSub>
                      <m:r>
                        <a:rPr kumimoji="1" lang="en-US" altLang="ja-JP" sz="2000" b="0" i="1" smtClean="0">
                          <a:latin typeface="Cambria Math" charset="0"/>
                        </a:rPr>
                        <m:t>=</m:t>
                      </m:r>
                      <m:sSub>
                        <m:sSubPr>
                          <m:ctrlPr>
                            <a:rPr kumimoji="1" lang="en-US" altLang="ja-JP" sz="2000" b="0" i="1" smtClean="0">
                              <a:latin typeface="Cambria Math" panose="02040503050406030204" pitchFamily="18" charset="0"/>
                            </a:rPr>
                          </m:ctrlPr>
                        </m:sSubPr>
                        <m:e>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𝑝</m:t>
                              </m:r>
                            </m:e>
                            <m:sub>
                              <m:r>
                                <a:rPr kumimoji="1" lang="en-US" altLang="ja-JP" sz="2000" b="0" i="1" smtClean="0">
                                  <a:latin typeface="Cambria Math" charset="0"/>
                                </a:rPr>
                                <m:t>𝑣𝑒𝑠𝑠𝑒𝑙</m:t>
                              </m:r>
                            </m:sub>
                          </m:sSub>
                        </m:e>
                        <m:sub>
                          <m:r>
                            <a:rPr kumimoji="1" lang="en-US" altLang="ja-JP" sz="2000" b="0" i="1" smtClean="0">
                              <a:latin typeface="Cambria Math" charset="0"/>
                            </a:rPr>
                            <m:t>𝑖</m:t>
                          </m:r>
                        </m:sub>
                      </m:sSub>
                      <m:r>
                        <a:rPr kumimoji="1" lang="en-US" altLang="ja-JP" sz="2000" b="0" i="1" smtClean="0">
                          <a:latin typeface="Cambria Math"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charset="0"/>
                            </a:rPr>
                            <m:t>1</m:t>
                          </m:r>
                        </m:num>
                        <m:den>
                          <m:r>
                            <a:rPr kumimoji="1" lang="en-US" altLang="ja-JP" sz="2000" b="0" i="1" smtClean="0">
                              <a:latin typeface="Cambria Math" charset="0"/>
                            </a:rPr>
                            <m:t>2</m:t>
                          </m:r>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charset="0"/>
                                </a:rPr>
                                <m:t>𝐴</m:t>
                              </m:r>
                            </m:e>
                            <m:sub>
                              <m:r>
                                <a:rPr kumimoji="1" lang="en-US" altLang="ja-JP" sz="2000" b="0" i="1" smtClean="0">
                                  <a:latin typeface="Cambria Math" charset="0"/>
                                </a:rPr>
                                <m:t>𝑖</m:t>
                              </m:r>
                            </m:sub>
                            <m:sup>
                              <m:r>
                                <a:rPr kumimoji="1" lang="en-US" altLang="ja-JP" sz="2000" b="0" i="1" smtClean="0">
                                  <a:latin typeface="Cambria Math" charset="0"/>
                                </a:rPr>
                                <m:t>2</m:t>
                              </m:r>
                            </m:sup>
                          </m:sSubSup>
                        </m:den>
                      </m:f>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charset="0"/>
                                </a:rPr>
                                <m:t>𝜁</m:t>
                              </m:r>
                            </m:e>
                            <m:sub>
                              <m:r>
                                <a:rPr lang="en-US" altLang="ja-JP" sz="2000" i="1">
                                  <a:latin typeface="Cambria Math" charset="0"/>
                                </a:rPr>
                                <m:t>𝑜𝑢</m:t>
                              </m:r>
                              <m:sSub>
                                <m:sSubPr>
                                  <m:ctrlPr>
                                    <a:rPr lang="en-US" altLang="ja-JP" sz="2000" i="1">
                                      <a:latin typeface="Cambria Math" panose="02040503050406030204" pitchFamily="18" charset="0"/>
                                    </a:rPr>
                                  </m:ctrlPr>
                                </m:sSubPr>
                                <m:e>
                                  <m:r>
                                    <a:rPr lang="en-US" altLang="ja-JP" sz="2000" i="1">
                                      <a:latin typeface="Cambria Math" charset="0"/>
                                    </a:rPr>
                                    <m:t>𝑡</m:t>
                                  </m:r>
                                </m:e>
                                <m:sub>
                                  <m:r>
                                    <a:rPr lang="en-US" altLang="ja-JP" sz="2000" i="1">
                                      <a:latin typeface="Cambria Math" charset="0"/>
                                    </a:rPr>
                                    <m:t>𝑖</m:t>
                                  </m:r>
                                </m:sub>
                              </m:sSub>
                            </m:sub>
                          </m:sSub>
                          <m:r>
                            <a:rPr lang="en-US" altLang="ja-JP" sz="2000" i="1">
                              <a:latin typeface="Cambria Math" charset="0"/>
                            </a:rPr>
                            <m:t>+1−</m:t>
                          </m:r>
                          <m:f>
                            <m:fPr>
                              <m:ctrlPr>
                                <a:rPr lang="en-US" altLang="ja-JP" sz="2000" i="1">
                                  <a:latin typeface="Cambria Math" panose="02040503050406030204" pitchFamily="18" charset="0"/>
                                </a:rPr>
                              </m:ctrlPr>
                            </m:fPr>
                            <m:num>
                              <m:sSubSup>
                                <m:sSubSupPr>
                                  <m:ctrlPr>
                                    <a:rPr lang="en-US" altLang="ja-JP" sz="2000" i="1">
                                      <a:latin typeface="Cambria Math" panose="02040503050406030204" pitchFamily="18" charset="0"/>
                                    </a:rPr>
                                  </m:ctrlPr>
                                </m:sSubSupPr>
                                <m:e>
                                  <m:r>
                                    <a:rPr lang="en-US" altLang="ja-JP" sz="2000" i="1">
                                      <a:latin typeface="Cambria Math" charset="0"/>
                                    </a:rPr>
                                    <m:t>𝐴</m:t>
                                  </m:r>
                                </m:e>
                                <m:sub>
                                  <m:r>
                                    <a:rPr lang="en-US" altLang="ja-JP" sz="2000" i="1">
                                      <a:latin typeface="Cambria Math" charset="0"/>
                                    </a:rPr>
                                    <m:t>𝑖</m:t>
                                  </m:r>
                                </m:sub>
                                <m:sup>
                                  <m:r>
                                    <a:rPr lang="en-US" altLang="ja-JP" sz="2000" i="1">
                                      <a:latin typeface="Cambria Math" charset="0"/>
                                    </a:rPr>
                                    <m:t>2</m:t>
                                  </m:r>
                                </m:sup>
                              </m:sSubSup>
                            </m:num>
                            <m:den>
                              <m:sSubSup>
                                <m:sSubSupPr>
                                  <m:ctrlPr>
                                    <a:rPr lang="en-US" altLang="ja-JP" sz="2000" i="1">
                                      <a:latin typeface="Cambria Math" panose="02040503050406030204" pitchFamily="18" charset="0"/>
                                    </a:rPr>
                                  </m:ctrlPr>
                                </m:sSubSupPr>
                                <m:e>
                                  <m:r>
                                    <a:rPr lang="en-US" altLang="ja-JP" sz="2000" i="1">
                                      <a:latin typeface="Cambria Math" charset="0"/>
                                    </a:rPr>
                                    <m:t>𝐴</m:t>
                                  </m:r>
                                </m:e>
                                <m:sub>
                                  <m:r>
                                    <a:rPr lang="en-US" altLang="ja-JP" sz="2000" i="1">
                                      <a:latin typeface="Cambria Math" charset="0"/>
                                    </a:rPr>
                                    <m:t>𝑣𝑒𝑠𝑠𝑒𝑙</m:t>
                                  </m:r>
                                </m:sub>
                                <m:sup>
                                  <m:r>
                                    <a:rPr lang="en-US" altLang="ja-JP" sz="2000" i="1">
                                      <a:latin typeface="Cambria Math" charset="0"/>
                                    </a:rPr>
                                    <m:t>2</m:t>
                                  </m:r>
                                </m:sup>
                              </m:sSubSup>
                            </m:den>
                          </m:f>
                        </m:e>
                      </m:d>
                      <m:f>
                        <m:fPr>
                          <m:ctrlPr>
                            <a:rPr lang="en-US" altLang="ja-JP" sz="2000" i="1">
                              <a:latin typeface="Cambria Math" panose="02040503050406030204" pitchFamily="18" charset="0"/>
                            </a:rPr>
                          </m:ctrlPr>
                        </m:fPr>
                        <m:num>
                          <m:r>
                            <a:rPr lang="en-US" altLang="ja-JP" sz="2000" i="1">
                              <a:latin typeface="Cambria Math" charset="0"/>
                            </a:rPr>
                            <m:t>1</m:t>
                          </m:r>
                        </m:num>
                        <m:den>
                          <m:sSub>
                            <m:sSubPr>
                              <m:ctrlPr>
                                <a:rPr lang="en-US" altLang="ja-JP" sz="2000" i="1">
                                  <a:latin typeface="Cambria Math" panose="02040503050406030204" pitchFamily="18" charset="0"/>
                                </a:rPr>
                              </m:ctrlPr>
                            </m:sSubPr>
                            <m:e>
                              <m:r>
                                <a:rPr lang="en-US" altLang="ja-JP" sz="2000" i="1">
                                  <a:latin typeface="Cambria Math" charset="0"/>
                                </a:rPr>
                                <m:t>𝜌</m:t>
                              </m:r>
                            </m:e>
                            <m:sub>
                              <m:r>
                                <a:rPr lang="en-US" altLang="ja-JP" sz="2000" i="1">
                                  <a:latin typeface="Cambria Math" charset="0"/>
                                </a:rPr>
                                <m:t>𝑣𝑒𝑠𝑠𝑒𝑙</m:t>
                              </m:r>
                            </m:sub>
                          </m:sSub>
                        </m:den>
                      </m:f>
                      <m:f>
                        <m:fPr>
                          <m:ctrlPr>
                            <a:rPr lang="en-US" altLang="ja-JP" sz="2000" i="1">
                              <a:latin typeface="Cambria Math" panose="02040503050406030204" pitchFamily="18" charset="0"/>
                            </a:rPr>
                          </m:ctrlPr>
                        </m:fPr>
                        <m:num>
                          <m:r>
                            <a:rPr lang="en-US" altLang="ja-JP" sz="2000" i="1">
                              <a:latin typeface="Cambria Math" charset="0"/>
                            </a:rPr>
                            <m:t>1</m:t>
                          </m:r>
                        </m:num>
                        <m:den>
                          <m:r>
                            <a:rPr lang="en-US" altLang="ja-JP" sz="2000" i="1">
                              <a:solidFill>
                                <a:srgbClr val="C00000"/>
                              </a:solidFill>
                              <a:latin typeface="Cambria Math" charset="0"/>
                            </a:rPr>
                            <m:t>𝑝𝑒𝑛𝑒𝑡𝑟𝑎𝑡𝑖𝑜</m:t>
                          </m:r>
                          <m:sSub>
                            <m:sSubPr>
                              <m:ctrlPr>
                                <a:rPr lang="en-US" altLang="ja-JP" sz="2000" i="1">
                                  <a:solidFill>
                                    <a:srgbClr val="C00000"/>
                                  </a:solidFill>
                                  <a:latin typeface="Cambria Math" panose="02040503050406030204" pitchFamily="18" charset="0"/>
                                </a:rPr>
                              </m:ctrlPr>
                            </m:sSubPr>
                            <m:e>
                              <m:r>
                                <a:rPr lang="en-US" altLang="ja-JP" sz="2000" i="1">
                                  <a:solidFill>
                                    <a:srgbClr val="C00000"/>
                                  </a:solidFill>
                                  <a:latin typeface="Cambria Math" charset="0"/>
                                </a:rPr>
                                <m:t>𝑛</m:t>
                              </m:r>
                            </m:e>
                            <m:sub>
                              <m:r>
                                <a:rPr lang="en-US" altLang="ja-JP" sz="2000" i="1">
                                  <a:solidFill>
                                    <a:srgbClr val="C00000"/>
                                  </a:solidFill>
                                  <a:latin typeface="Cambria Math" charset="0"/>
                                </a:rPr>
                                <m:t>𝑖</m:t>
                              </m:r>
                            </m:sub>
                          </m:sSub>
                        </m:den>
                      </m:f>
                      <m:sSup>
                        <m:sSupPr>
                          <m:ctrlPr>
                            <a:rPr lang="en-US" altLang="ja-JP" sz="2000" i="1">
                              <a:latin typeface="Cambria Math" panose="02040503050406030204" pitchFamily="18" charset="0"/>
                            </a:rPr>
                          </m:ctrlPr>
                        </m:sSupPr>
                        <m:e>
                          <m:r>
                            <a:rPr lang="en-US" altLang="ja-JP" sz="2000" b="0" i="1" smtClean="0">
                              <a:latin typeface="Cambria Math" charset="0"/>
                            </a:rPr>
                            <m:t>⋅</m:t>
                          </m:r>
                          <m:sSub>
                            <m:sSubPr>
                              <m:ctrlPr>
                                <a:rPr lang="en-US" altLang="ja-JP" sz="2000" i="1">
                                  <a:latin typeface="Cambria Math" panose="02040503050406030204" pitchFamily="18" charset="0"/>
                                </a:rPr>
                              </m:ctrlPr>
                            </m:sSubPr>
                            <m:e>
                              <m:acc>
                                <m:accPr>
                                  <m:chr m:val="̇"/>
                                  <m:ctrlPr>
                                    <a:rPr lang="en-US" altLang="ja-JP" sz="2000" i="1">
                                      <a:latin typeface="Cambria Math" panose="02040503050406030204" pitchFamily="18" charset="0"/>
                                    </a:rPr>
                                  </m:ctrlPr>
                                </m:accPr>
                                <m:e>
                                  <m:r>
                                    <a:rPr lang="en-US" altLang="ja-JP" sz="2000" i="1">
                                      <a:latin typeface="Cambria Math" charset="0"/>
                                    </a:rPr>
                                    <m:t>𝑚</m:t>
                                  </m:r>
                                </m:e>
                              </m:acc>
                            </m:e>
                            <m:sub>
                              <m:r>
                                <a:rPr lang="en-US" altLang="ja-JP" sz="2000" b="0" i="1" smtClean="0">
                                  <a:latin typeface="Cambria Math" charset="0"/>
                                </a:rPr>
                                <m:t>𝑖</m:t>
                              </m:r>
                            </m:sub>
                          </m:sSub>
                        </m:e>
                        <m:sup>
                          <m:r>
                            <a:rPr lang="en-US" altLang="ja-JP" sz="2000" i="1">
                              <a:latin typeface="Cambria Math" charset="0"/>
                            </a:rPr>
                            <m:t>2</m:t>
                          </m:r>
                        </m:sup>
                      </m:sSup>
                    </m:oMath>
                  </m:oMathPara>
                </a14:m>
                <a:endParaRPr kumimoji="1" lang="ja-JP" altLang="en-US" sz="20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810318" y="3395111"/>
                <a:ext cx="7703682" cy="708784"/>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p:cNvSpPr txBox="1"/>
              <p:nvPr/>
            </p:nvSpPr>
            <p:spPr>
              <a:xfrm>
                <a:off x="827602" y="1053796"/>
                <a:ext cx="6615850" cy="353558"/>
              </a:xfrm>
              <a:prstGeom prst="rect">
                <a:avLst/>
              </a:prstGeom>
              <a:noFill/>
            </p:spPr>
            <p:txBody>
              <a:bodyPr wrap="none" lIns="0" tIns="0" rIns="0" bIns="0" rtlCol="0">
                <a:spAutoFit/>
              </a:bodyPr>
              <a:lstStyle/>
              <a:p>
                <a:r>
                  <a:rPr kumimoji="1" lang="ja-JP" altLang="en-US" sz="2000" b="1" dirty="0">
                    <a:latin typeface="MigMix 1P" charset="-128"/>
                    <a:ea typeface="MigMix 1P" charset="-128"/>
                    <a:cs typeface="MigMix 1P" charset="-128"/>
                  </a:rPr>
                  <a:t>容器へ</a:t>
                </a:r>
                <a:r>
                  <a:rPr lang="ja-JP" altLang="en-US" sz="2000" b="1" dirty="0">
                    <a:latin typeface="MigMix 1P" charset="-128"/>
                    <a:ea typeface="MigMix 1P" charset="-128"/>
                    <a:cs typeface="MigMix 1P" charset="-128"/>
                  </a:rPr>
                  <a:t>流入する時の</a:t>
                </a:r>
                <a14:m>
                  <m:oMath xmlns:m="http://schemas.openxmlformats.org/officeDocument/2006/math">
                    <m:r>
                      <a:rPr lang="en-US" altLang="ja-JP" sz="2000" b="1" i="1" dirty="0" smtClean="0">
                        <a:latin typeface="Cambria Math" charset="0"/>
                        <a:ea typeface="MigMix 1P" charset="-128"/>
                        <a:cs typeface="MigMix 1P" charset="-128"/>
                      </a:rPr>
                      <m:t> </m:t>
                    </m:r>
                    <m:d>
                      <m:dPr>
                        <m:ctrlPr>
                          <a:rPr lang="en-US" altLang="ja-JP" sz="2000" b="0" i="1" dirty="0" smtClean="0">
                            <a:latin typeface="Cambria Math" panose="02040503050406030204" pitchFamily="18" charset="0"/>
                          </a:rPr>
                        </m:ctrlPr>
                      </m:dPr>
                      <m:e>
                        <m:r>
                          <a:rPr lang="en-US" altLang="ja-JP" sz="2000" b="0" i="1" dirty="0" smtClean="0">
                            <a:latin typeface="Cambria Math" charset="0"/>
                          </a:rPr>
                          <m:t> </m:t>
                        </m:r>
                        <m:sSub>
                          <m:sSubPr>
                            <m:ctrlPr>
                              <a:rPr kumimoji="1" lang="en-US" altLang="ja-JP" sz="2000" b="0" i="1"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charset="0"/>
                                  </a:rPr>
                                  <m:t>𝑚</m:t>
                                </m:r>
                              </m:e>
                            </m:acc>
                          </m:e>
                          <m:sub>
                            <m:r>
                              <a:rPr kumimoji="1" lang="en-US" altLang="ja-JP" sz="2000" b="0" i="1" smtClean="0">
                                <a:latin typeface="Cambria Math" charset="0"/>
                              </a:rPr>
                              <m:t>𝑝𝑜𝑟𝑡</m:t>
                            </m:r>
                          </m:sub>
                        </m:sSub>
                        <m:r>
                          <a:rPr kumimoji="1" lang="en-US" altLang="ja-JP" sz="2000" b="0" i="1" smtClean="0">
                            <a:latin typeface="Cambria Math" charset="0"/>
                          </a:rPr>
                          <m:t>&gt;</m:t>
                        </m:r>
                        <m:sSub>
                          <m:sSubPr>
                            <m:ctrlPr>
                              <a:rPr kumimoji="1" lang="en-US" altLang="ja-JP" sz="2000" b="0" i="1"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charset="0"/>
                                  </a:rPr>
                                  <m:t>𝑚</m:t>
                                </m:r>
                              </m:e>
                            </m:acc>
                          </m:e>
                          <m:sub>
                            <m:r>
                              <a:rPr kumimoji="1" lang="en-US" altLang="ja-JP" sz="2000" b="0" i="1" smtClean="0">
                                <a:latin typeface="Cambria Math" charset="0"/>
                              </a:rPr>
                              <m:t>𝑡𝑢𝑟𝑏𝑢𝑙𝑒𝑛𝑡</m:t>
                            </m:r>
                          </m:sub>
                        </m:sSub>
                        <m:r>
                          <a:rPr kumimoji="1" lang="en-US" altLang="ja-JP" sz="2000" b="0" i="1" smtClean="0">
                            <a:latin typeface="Cambria Math" charset="0"/>
                          </a:rPr>
                          <m:t> </m:t>
                        </m:r>
                      </m:e>
                    </m:d>
                  </m:oMath>
                </a14:m>
                <a:r>
                  <a:rPr kumimoji="1" lang="ja-JP" altLang="en-US" sz="2000" b="1" dirty="0">
                    <a:latin typeface="MigMix 1P" charset="-128"/>
                    <a:ea typeface="MigMix 1P" charset="-128"/>
                    <a:cs typeface="MigMix 1P" charset="-128"/>
                  </a:rPr>
                  <a:t>のポートの静圧</a:t>
                </a:r>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827602" y="1053796"/>
                <a:ext cx="6615850" cy="353558"/>
              </a:xfrm>
              <a:prstGeom prst="rect">
                <a:avLst/>
              </a:prstGeom>
              <a:blipFill rotWithShape="0">
                <a:blip r:embed="rId4"/>
                <a:stretch>
                  <a:fillRect l="-2396" t="-118966" r="-1659" b="-1482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p:cNvSpPr txBox="1"/>
              <p:nvPr/>
            </p:nvSpPr>
            <p:spPr>
              <a:xfrm>
                <a:off x="827600" y="3019954"/>
                <a:ext cx="6997044" cy="331437"/>
              </a:xfrm>
              <a:prstGeom prst="rect">
                <a:avLst/>
              </a:prstGeom>
              <a:noFill/>
            </p:spPr>
            <p:txBody>
              <a:bodyPr wrap="none" lIns="0" tIns="0" rIns="0" bIns="0" rtlCol="0">
                <a:spAutoFit/>
              </a:bodyPr>
              <a:lstStyle/>
              <a:p>
                <a:r>
                  <a:rPr kumimoji="1" lang="ja-JP" altLang="en-US" sz="2000" b="1" dirty="0">
                    <a:latin typeface="MigMix 1P" charset="-128"/>
                    <a:ea typeface="MigMix 1P" charset="-128"/>
                    <a:cs typeface="MigMix 1P" charset="-128"/>
                  </a:rPr>
                  <a:t>容器</a:t>
                </a:r>
                <a:r>
                  <a:rPr lang="ja-JP" altLang="en-US" sz="2000" b="1" dirty="0">
                    <a:latin typeface="MigMix 1P" charset="-128"/>
                    <a:ea typeface="MigMix 1P" charset="-128"/>
                    <a:cs typeface="MigMix 1P" charset="-128"/>
                  </a:rPr>
                  <a:t>から流出する時の</a:t>
                </a:r>
                <a:r>
                  <a:rPr kumimoji="1" lang="en-US" altLang="ja-JP" sz="2000" b="1" dirty="0">
                    <a:latin typeface="MigMix 1P" charset="-128"/>
                    <a:ea typeface="MigMix 1P" charset="-128"/>
                    <a:cs typeface="MigMix 1P" charset="-128"/>
                  </a:rPr>
                  <a:t> </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 </m:t>
                        </m:r>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charset="0"/>
                              </a:rPr>
                              <m:t>𝑚</m:t>
                            </m:r>
                          </m:e>
                        </m:acc>
                      </m:e>
                      <m:sub>
                        <m:r>
                          <a:rPr kumimoji="1" lang="en-US" altLang="ja-JP" sz="2000" b="0" i="1" smtClean="0">
                            <a:latin typeface="Cambria Math" charset="0"/>
                          </a:rPr>
                          <m:t>𝑝𝑜𝑟𝑡</m:t>
                        </m:r>
                      </m:sub>
                    </m:sSub>
                    <m:r>
                      <a:rPr kumimoji="1" lang="en-US" altLang="ja-JP" sz="2000" b="0" i="1" smtClean="0">
                        <a:latin typeface="Cambria Math" charset="0"/>
                      </a:rPr>
                      <m:t>&lt;−</m:t>
                    </m:r>
                    <m:sSub>
                      <m:sSubPr>
                        <m:ctrlPr>
                          <a:rPr kumimoji="1" lang="en-US" altLang="ja-JP" sz="2000" b="0" i="1"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charset="0"/>
                              </a:rPr>
                              <m:t>𝑚</m:t>
                            </m:r>
                          </m:e>
                        </m:acc>
                      </m:e>
                      <m:sub>
                        <m:r>
                          <a:rPr kumimoji="1" lang="en-US" altLang="ja-JP" sz="2000" b="0" i="1" smtClean="0">
                            <a:latin typeface="Cambria Math" charset="0"/>
                          </a:rPr>
                          <m:t>𝑡𝑢𝑟𝑏𝑢𝑙𝑒𝑛𝑡</m:t>
                        </m:r>
                      </m:sub>
                    </m:sSub>
                    <m:r>
                      <a:rPr kumimoji="1" lang="en-US" altLang="ja-JP" sz="2000" b="0" i="1" smtClean="0">
                        <a:latin typeface="Cambria Math" charset="0"/>
                      </a:rPr>
                      <m:t> )</m:t>
                    </m:r>
                  </m:oMath>
                </a14:m>
                <a:r>
                  <a:rPr kumimoji="1" lang="ja-JP" altLang="en-US" sz="2000" b="1" dirty="0">
                    <a:latin typeface="MigMix 1P" charset="-128"/>
                    <a:ea typeface="MigMix 1P" charset="-128"/>
                    <a:cs typeface="MigMix 1P" charset="-128"/>
                  </a:rPr>
                  <a:t>のポートの静圧</a:t>
                </a:r>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827600" y="3019954"/>
                <a:ext cx="6997044" cy="331437"/>
              </a:xfrm>
              <a:prstGeom prst="rect">
                <a:avLst/>
              </a:prstGeom>
              <a:blipFill rotWithShape="0">
                <a:blip r:embed="rId5"/>
                <a:stretch>
                  <a:fillRect l="-2265" t="-129091" r="-1394" b="-158182"/>
                </a:stretch>
              </a:blipFill>
            </p:spPr>
            <p:txBody>
              <a:bodyPr/>
              <a:lstStyle/>
              <a:p>
                <a:r>
                  <a:rPr lang="ja-JP" altLang="en-US">
                    <a:noFill/>
                  </a:rPr>
                  <a:t> </a:t>
                </a:r>
              </a:p>
            </p:txBody>
          </p:sp>
        </mc:Fallback>
      </mc:AlternateContent>
      <p:sp>
        <p:nvSpPr>
          <p:cNvPr id="11" name="右中かっこ 10"/>
          <p:cNvSpPr/>
          <p:nvPr/>
        </p:nvSpPr>
        <p:spPr>
          <a:xfrm rot="5400000">
            <a:off x="5135059" y="192313"/>
            <a:ext cx="321056" cy="40915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000"/>
          </a:p>
        </p:txBody>
      </p:sp>
      <mc:AlternateContent xmlns:mc="http://schemas.openxmlformats.org/markup-compatibility/2006" xmlns:a14="http://schemas.microsoft.com/office/drawing/2010/main">
        <mc:Choice Requires="a14">
          <p:sp>
            <p:nvSpPr>
              <p:cNvPr id="12" name="テキスト ボックス 11"/>
              <p:cNvSpPr txBox="1"/>
              <p:nvPr/>
            </p:nvSpPr>
            <p:spPr>
              <a:xfrm>
                <a:off x="5139358" y="2390949"/>
                <a:ext cx="31245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𝑘</m:t>
                          </m:r>
                        </m:e>
                        <m:sub>
                          <m:r>
                            <a:rPr kumimoji="1" lang="en-US" altLang="ja-JP" sz="2000" b="0" i="1" smtClean="0">
                              <a:latin typeface="Cambria Math" charset="0"/>
                            </a:rPr>
                            <m:t>1</m:t>
                          </m:r>
                        </m:sub>
                      </m:sSub>
                    </m:oMath>
                  </m:oMathPara>
                </a14:m>
                <a:endParaRPr kumimoji="1" lang="ja-JP" altLang="en-US" sz="2000"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5139358" y="2390949"/>
                <a:ext cx="312458" cy="307777"/>
              </a:xfrm>
              <a:prstGeom prst="rect">
                <a:avLst/>
              </a:prstGeom>
              <a:blipFill rotWithShape="0">
                <a:blip r:embed="rId6"/>
                <a:stretch>
                  <a:fillRect l="-19608" r="-7843" b="-13725"/>
                </a:stretch>
              </a:blipFill>
            </p:spPr>
            <p:txBody>
              <a:bodyPr/>
              <a:lstStyle/>
              <a:p>
                <a:r>
                  <a:rPr lang="ja-JP" altLang="en-US">
                    <a:noFill/>
                  </a:rPr>
                  <a:t> </a:t>
                </a:r>
              </a:p>
            </p:txBody>
          </p:sp>
        </mc:Fallback>
      </mc:AlternateContent>
      <p:sp>
        <p:nvSpPr>
          <p:cNvPr id="13" name="右中かっこ 12"/>
          <p:cNvSpPr/>
          <p:nvPr/>
        </p:nvSpPr>
        <p:spPr>
          <a:xfrm rot="5400000">
            <a:off x="5420237" y="1980304"/>
            <a:ext cx="280813" cy="4527999"/>
          </a:xfrm>
          <a:prstGeom prst="rightBrace">
            <a:avLst>
              <a:gd name="adj1" fmla="val 8333"/>
              <a:gd name="adj2" fmla="val 514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000"/>
          </a:p>
        </p:txBody>
      </p:sp>
      <mc:AlternateContent xmlns:mc="http://schemas.openxmlformats.org/markup-compatibility/2006" xmlns:a14="http://schemas.microsoft.com/office/drawing/2010/main">
        <mc:Choice Requires="a14">
          <p:sp>
            <p:nvSpPr>
              <p:cNvPr id="14" name="テキスト ボックス 13"/>
              <p:cNvSpPr txBox="1"/>
              <p:nvPr/>
            </p:nvSpPr>
            <p:spPr>
              <a:xfrm>
                <a:off x="5295588" y="4417034"/>
                <a:ext cx="31842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𝑘</m:t>
                          </m:r>
                        </m:e>
                        <m:sub>
                          <m:r>
                            <a:rPr kumimoji="1" lang="en-US" altLang="ja-JP" sz="2000" b="0" i="1" smtClean="0">
                              <a:latin typeface="Cambria Math" charset="0"/>
                            </a:rPr>
                            <m:t>2</m:t>
                          </m:r>
                        </m:sub>
                      </m:sSub>
                    </m:oMath>
                  </m:oMathPara>
                </a14:m>
                <a:endParaRPr kumimoji="1" lang="ja-JP" altLang="en-US" sz="2000"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5295588" y="4417034"/>
                <a:ext cx="318421" cy="307777"/>
              </a:xfrm>
              <a:prstGeom prst="rect">
                <a:avLst/>
              </a:prstGeom>
              <a:blipFill rotWithShape="0">
                <a:blip r:embed="rId7"/>
                <a:stretch>
                  <a:fillRect l="-21154" r="-7692"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595724" y="4964978"/>
                <a:ext cx="7657123" cy="707886"/>
              </a:xfrm>
              <a:prstGeom prst="rect">
                <a:avLst/>
              </a:prstGeom>
            </p:spPr>
            <p:txBody>
              <a:bodyPr wrap="square">
                <a:spAutoFit/>
              </a:bodyPr>
              <a:lstStyle/>
              <a:p>
                <a:r>
                  <a:rPr lang="ja-JP" altLang="en-US" sz="2000" b="1" dirty="0">
                    <a:solidFill>
                      <a:srgbClr val="0070C0"/>
                    </a:solidFill>
                    <a:latin typeface="MigMix 1P" charset="-128"/>
                    <a:ea typeface="MigMix 1P" charset="-128"/>
                    <a:cs typeface="MigMix 1P" charset="-128"/>
                  </a:rPr>
                  <a:t>液位がポート高さ</a:t>
                </a:r>
                <a:r>
                  <a:rPr lang="en-US" altLang="ja-JP" sz="2000" b="1" dirty="0">
                    <a:solidFill>
                      <a:srgbClr val="0070C0"/>
                    </a:solidFill>
                    <a:latin typeface="MigMix 1P" charset="-128"/>
                    <a:ea typeface="MigMix 1P" charset="-128"/>
                    <a:cs typeface="MigMix 1P" charset="-128"/>
                  </a:rPr>
                  <a:t>+0.2D</a:t>
                </a:r>
                <a:r>
                  <a:rPr lang="ja-JP" altLang="en-US" sz="2000" b="1" dirty="0">
                    <a:solidFill>
                      <a:srgbClr val="0070C0"/>
                    </a:solidFill>
                    <a:latin typeface="MigMix 1P" charset="-128"/>
                    <a:ea typeface="MigMix 1P" charset="-128"/>
                    <a:cs typeface="MigMix 1P" charset="-128"/>
                  </a:rPr>
                  <a:t>以下になると、</a:t>
                </a:r>
                <a14:m>
                  <m:oMath xmlns:m="http://schemas.openxmlformats.org/officeDocument/2006/math">
                    <m:r>
                      <a:rPr lang="en-US" altLang="ja-JP" sz="2000" b="0" i="1" dirty="0" smtClean="0">
                        <a:solidFill>
                          <a:srgbClr val="FF0000"/>
                        </a:solidFill>
                        <a:latin typeface="Cambria Math" charset="0"/>
                        <a:ea typeface="MigMix 1P" charset="-128"/>
                        <a:cs typeface="MigMix 1P" charset="-128"/>
                      </a:rPr>
                      <m:t>𝑝𝑒𝑛𝑒𝑡𝑟𝑎𝑡𝑖𝑜</m:t>
                    </m:r>
                    <m:sSub>
                      <m:sSubPr>
                        <m:ctrlPr>
                          <a:rPr lang="en-US" altLang="ja-JP" sz="2000" i="1" dirty="0" smtClean="0">
                            <a:solidFill>
                              <a:srgbClr val="FF0000"/>
                            </a:solidFill>
                            <a:latin typeface="Cambria Math" panose="02040503050406030204" pitchFamily="18" charset="0"/>
                            <a:ea typeface="MigMix 1P" charset="-128"/>
                            <a:cs typeface="MigMix 1P" charset="-128"/>
                          </a:rPr>
                        </m:ctrlPr>
                      </m:sSubPr>
                      <m:e>
                        <m:r>
                          <a:rPr lang="en-US" altLang="ja-JP" sz="2000" b="0" i="1" dirty="0" smtClean="0">
                            <a:solidFill>
                              <a:srgbClr val="FF0000"/>
                            </a:solidFill>
                            <a:latin typeface="Cambria Math" charset="0"/>
                            <a:ea typeface="MigMix 1P" charset="-128"/>
                            <a:cs typeface="MigMix 1P" charset="-128"/>
                          </a:rPr>
                          <m:t>𝑛</m:t>
                        </m:r>
                      </m:e>
                      <m:sub>
                        <m:r>
                          <a:rPr lang="en-US" altLang="ja-JP" sz="2000" b="0" i="1" dirty="0" smtClean="0">
                            <a:solidFill>
                              <a:srgbClr val="FF0000"/>
                            </a:solidFill>
                            <a:latin typeface="Cambria Math" charset="0"/>
                            <a:ea typeface="MigMix 1P" charset="-128"/>
                            <a:cs typeface="MigMix 1P" charset="-128"/>
                          </a:rPr>
                          <m:t>𝑖</m:t>
                        </m:r>
                      </m:sub>
                    </m:sSub>
                    <m:r>
                      <a:rPr lang="en-US" altLang="ja-JP" sz="2000" b="0" i="1" dirty="0" smtClean="0">
                        <a:solidFill>
                          <a:srgbClr val="FF0000"/>
                        </a:solidFill>
                        <a:latin typeface="Cambria Math" charset="0"/>
                        <a:ea typeface="MigMix 1P" charset="-128"/>
                        <a:cs typeface="MigMix 1P" charset="-128"/>
                      </a:rPr>
                      <m:t>&lt;1</m:t>
                    </m:r>
                  </m:oMath>
                </a14:m>
                <a:r>
                  <a:rPr lang="en-US" altLang="ja-JP" sz="2000" b="1" dirty="0">
                    <a:solidFill>
                      <a:srgbClr val="0070C0"/>
                    </a:solidFill>
                    <a:latin typeface="MigMix 1P" charset="-128"/>
                    <a:ea typeface="MigMix 1P" charset="-128"/>
                    <a:cs typeface="MigMix 1P" charset="-128"/>
                  </a:rPr>
                  <a:t> </a:t>
                </a:r>
                <a:r>
                  <a:rPr lang="ja-JP" altLang="en-US" sz="2000" b="1" dirty="0">
                    <a:solidFill>
                      <a:srgbClr val="0070C0"/>
                    </a:solidFill>
                    <a:latin typeface="MigMix 1P" charset="-128"/>
                    <a:ea typeface="MigMix 1P" charset="-128"/>
                    <a:cs typeface="MigMix 1P" charset="-128"/>
                  </a:rPr>
                  <a:t>となる。</a:t>
                </a:r>
                <a:endParaRPr lang="en-US" altLang="ja-JP" sz="2000" b="1" dirty="0">
                  <a:solidFill>
                    <a:srgbClr val="0070C0"/>
                  </a:solidFill>
                  <a:latin typeface="MigMix 1P" charset="-128"/>
                  <a:ea typeface="MigMix 1P" charset="-128"/>
                  <a:cs typeface="MigMix 1P" charset="-128"/>
                </a:endParaRPr>
              </a:p>
              <a:p>
                <a:r>
                  <a:rPr lang="ja-JP" altLang="en-US" sz="2000" b="1" dirty="0">
                    <a:solidFill>
                      <a:srgbClr val="0070C0"/>
                    </a:solidFill>
                    <a:latin typeface="MigMix 1P" charset="-128"/>
                    <a:ea typeface="MigMix 1P" charset="-128"/>
                    <a:cs typeface="MigMix 1P" charset="-128"/>
                  </a:rPr>
                  <a:t>流入時の圧力損失が小さくなり、流出時の圧力損失が大きくなる。</a:t>
                </a:r>
              </a:p>
            </p:txBody>
          </p:sp>
        </mc:Choice>
        <mc:Fallback xmlns="">
          <p:sp>
            <p:nvSpPr>
              <p:cNvPr id="15" name="正方形/長方形 14"/>
              <p:cNvSpPr>
                <a:spLocks noRot="1" noChangeAspect="1" noMove="1" noResize="1" noEditPoints="1" noAdjustHandles="1" noChangeArrowheads="1" noChangeShapeType="1" noTextEdit="1"/>
              </p:cNvSpPr>
              <p:nvPr/>
            </p:nvSpPr>
            <p:spPr>
              <a:xfrm>
                <a:off x="595724" y="4964978"/>
                <a:ext cx="7657123" cy="707886"/>
              </a:xfrm>
              <a:prstGeom prst="rect">
                <a:avLst/>
              </a:prstGeom>
              <a:blipFill rotWithShape="0">
                <a:blip r:embed="rId8"/>
                <a:stretch>
                  <a:fillRect l="-876" t="-4274" r="-4061" b="-13675"/>
                </a:stretch>
              </a:blipFill>
            </p:spPr>
            <p:txBody>
              <a:bodyPr/>
              <a:lstStyle/>
              <a:p>
                <a:r>
                  <a:rPr lang="ja-JP" altLang="en-US">
                    <a:noFill/>
                  </a:rPr>
                  <a:t> </a:t>
                </a:r>
              </a:p>
            </p:txBody>
          </p:sp>
        </mc:Fallback>
      </mc:AlternateContent>
      <p:sp>
        <p:nvSpPr>
          <p:cNvPr id="16" name="フッター プレースホルダー 15"/>
          <p:cNvSpPr>
            <a:spLocks noGrp="1"/>
          </p:cNvSpPr>
          <p:nvPr>
            <p:ph type="ftr" sz="quarter" idx="11"/>
          </p:nvPr>
        </p:nvSpPr>
        <p:spPr/>
        <p:txBody>
          <a:bodyPr/>
          <a:lstStyle/>
          <a:p>
            <a:r>
              <a:rPr lang="ja-JP" altLang="en-US"/>
              <a:t>オープン</a:t>
            </a:r>
            <a:r>
              <a:rPr lang="en-US" altLang="ja-JP"/>
              <a:t>CAE</a:t>
            </a:r>
            <a:r>
              <a:rPr lang="ja-JP" altLang="en-US"/>
              <a:t>シンポジウム講習会</a:t>
            </a:r>
          </a:p>
        </p:txBody>
      </p:sp>
    </p:spTree>
    <p:extLst>
      <p:ext uri="{BB962C8B-B14F-4D97-AF65-F5344CB8AC3E}">
        <p14:creationId xmlns:p14="http://schemas.microsoft.com/office/powerpoint/2010/main" val="342598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r>
              <a:rPr lang="en-US" altLang="ja-JP"/>
              <a:t>2017/12/07</a:t>
            </a:r>
            <a:endParaRPr lang="ja-JP" altLang="en-US"/>
          </a:p>
        </p:txBody>
      </p:sp>
      <p:sp>
        <p:nvSpPr>
          <p:cNvPr id="4" name="スライド番号プレースホルダー 3"/>
          <p:cNvSpPr>
            <a:spLocks noGrp="1"/>
          </p:cNvSpPr>
          <p:nvPr>
            <p:ph type="sldNum" sz="quarter" idx="12"/>
          </p:nvPr>
        </p:nvSpPr>
        <p:spPr/>
        <p:txBody>
          <a:bodyPr/>
          <a:lstStyle/>
          <a:p>
            <a:fld id="{522546E2-FFC9-E74A-B833-4B01CD764E6B}" type="slidenum">
              <a:rPr lang="ja-JP" altLang="en-US" smtClean="0"/>
              <a:pPr/>
              <a:t>19</a:t>
            </a:fld>
            <a:endParaRPr lang="ja-JP" altLang="en-US"/>
          </a:p>
        </p:txBody>
      </p:sp>
      <p:pic>
        <p:nvPicPr>
          <p:cNvPr id="5" name="図 4"/>
          <p:cNvPicPr>
            <a:picLocks noChangeAspect="1"/>
          </p:cNvPicPr>
          <p:nvPr/>
        </p:nvPicPr>
        <p:blipFill>
          <a:blip r:embed="rId2"/>
          <a:stretch>
            <a:fillRect/>
          </a:stretch>
        </p:blipFill>
        <p:spPr>
          <a:xfrm>
            <a:off x="2047436" y="2276638"/>
            <a:ext cx="1940004" cy="4079713"/>
          </a:xfrm>
          <a:prstGeom prst="rect">
            <a:avLst/>
          </a:prstGeom>
        </p:spPr>
      </p:pic>
      <p:sp>
        <p:nvSpPr>
          <p:cNvPr id="6" name="テキスト ボックス 5"/>
          <p:cNvSpPr txBox="1"/>
          <p:nvPr/>
        </p:nvSpPr>
        <p:spPr>
          <a:xfrm>
            <a:off x="2247963" y="4648431"/>
            <a:ext cx="1663430" cy="400110"/>
          </a:xfrm>
          <a:prstGeom prst="rect">
            <a:avLst/>
          </a:prstGeom>
          <a:noFill/>
        </p:spPr>
        <p:txBody>
          <a:bodyPr wrap="square" rtlCol="0">
            <a:spAutoFit/>
          </a:bodyPr>
          <a:lstStyle/>
          <a:p>
            <a:r>
              <a:rPr kumimoji="1" lang="en-US" altLang="ja-JP" sz="2000" dirty="0">
                <a:latin typeface="MigMix 1P" charset="-128"/>
                <a:ea typeface="MigMix 1P" charset="-128"/>
                <a:cs typeface="MigMix 1P" charset="-128"/>
              </a:rPr>
              <a:t>penetration</a:t>
            </a:r>
            <a:endParaRPr kumimoji="1" lang="ja-JP" altLang="en-US" sz="2000" dirty="0">
              <a:latin typeface="MigMix 1P" charset="-128"/>
              <a:ea typeface="MigMix 1P" charset="-128"/>
              <a:cs typeface="MigMix 1P" charset="-128"/>
            </a:endParaRPr>
          </a:p>
        </p:txBody>
      </p:sp>
      <p:sp>
        <p:nvSpPr>
          <p:cNvPr id="7" name="テキスト ボックス 6"/>
          <p:cNvSpPr txBox="1"/>
          <p:nvPr/>
        </p:nvSpPr>
        <p:spPr>
          <a:xfrm>
            <a:off x="4201745" y="4127594"/>
            <a:ext cx="1640061" cy="400110"/>
          </a:xfrm>
          <a:prstGeom prst="rect">
            <a:avLst/>
          </a:prstGeom>
          <a:noFill/>
        </p:spPr>
        <p:txBody>
          <a:bodyPr wrap="square" rtlCol="0">
            <a:spAutoFit/>
          </a:bodyPr>
          <a:lstStyle/>
          <a:p>
            <a:r>
              <a:rPr lang="ja-JP" altLang="en-US" sz="2000" dirty="0">
                <a:latin typeface="MigMix 1P" charset="-128"/>
                <a:ea typeface="MigMix 1P" charset="-128"/>
                <a:cs typeface="MigMix 1P" charset="-128"/>
              </a:rPr>
              <a:t>ポート高さ</a:t>
            </a:r>
            <a:endParaRPr kumimoji="1" lang="ja-JP" altLang="en-US" sz="2000" dirty="0">
              <a:latin typeface="MigMix 1P" charset="-128"/>
              <a:ea typeface="MigMix 1P" charset="-128"/>
              <a:cs typeface="MigMix 1P" charset="-128"/>
            </a:endParaRPr>
          </a:p>
        </p:txBody>
      </p:sp>
      <p:sp>
        <p:nvSpPr>
          <p:cNvPr id="8" name="テキスト ボックス 7"/>
          <p:cNvSpPr txBox="1"/>
          <p:nvPr/>
        </p:nvSpPr>
        <p:spPr>
          <a:xfrm>
            <a:off x="4201745" y="3306552"/>
            <a:ext cx="2360733" cy="400110"/>
          </a:xfrm>
          <a:prstGeom prst="rect">
            <a:avLst/>
          </a:prstGeom>
          <a:noFill/>
        </p:spPr>
        <p:txBody>
          <a:bodyPr wrap="square" rtlCol="0">
            <a:spAutoFit/>
          </a:bodyPr>
          <a:lstStyle/>
          <a:p>
            <a:r>
              <a:rPr lang="ja-JP" altLang="en-US" sz="2000" dirty="0">
                <a:latin typeface="MigMix 1P" charset="-128"/>
                <a:ea typeface="MigMix 1P" charset="-128"/>
                <a:cs typeface="MigMix 1P" charset="-128"/>
              </a:rPr>
              <a:t>ポート高さ</a:t>
            </a:r>
            <a:r>
              <a:rPr lang="en-US" altLang="ja-JP" sz="2000" dirty="0">
                <a:latin typeface="MigMix 1P" charset="-128"/>
                <a:ea typeface="MigMix 1P" charset="-128"/>
                <a:cs typeface="MigMix 1P" charset="-128"/>
              </a:rPr>
              <a:t>+0.2D</a:t>
            </a:r>
            <a:endParaRPr kumimoji="1" lang="ja-JP" altLang="en-US" sz="2000" dirty="0">
              <a:latin typeface="MigMix 1P" charset="-128"/>
              <a:ea typeface="MigMix 1P" charset="-128"/>
              <a:cs typeface="MigMix 1P" charset="-128"/>
            </a:endParaRPr>
          </a:p>
        </p:txBody>
      </p:sp>
      <p:cxnSp>
        <p:nvCxnSpPr>
          <p:cNvPr id="9" name="直線コネクタ 8"/>
          <p:cNvCxnSpPr/>
          <p:nvPr/>
        </p:nvCxnSpPr>
        <p:spPr>
          <a:xfrm flipH="1" flipV="1">
            <a:off x="2285048" y="4266094"/>
            <a:ext cx="176183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H="1" flipV="1">
            <a:off x="2261741" y="3506607"/>
            <a:ext cx="176183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4170749" y="4894820"/>
            <a:ext cx="2837720" cy="400110"/>
          </a:xfrm>
          <a:prstGeom prst="rect">
            <a:avLst/>
          </a:prstGeom>
          <a:noFill/>
        </p:spPr>
        <p:txBody>
          <a:bodyPr wrap="square" rtlCol="0">
            <a:spAutoFit/>
          </a:bodyPr>
          <a:lstStyle/>
          <a:p>
            <a:r>
              <a:rPr kumimoji="1" lang="en-US" altLang="ja-JP" sz="2000">
                <a:latin typeface="MigMix 1P" charset="-128"/>
                <a:ea typeface="MigMix 1P" charset="-128"/>
                <a:cs typeface="MigMix 1P" charset="-128"/>
              </a:rPr>
              <a:t>penetration</a:t>
            </a:r>
            <a:r>
              <a:rPr lang="en-US" altLang="ja-JP" sz="2000">
                <a:latin typeface="MigMix 1P" charset="-128"/>
                <a:ea typeface="MigMix 1P" charset="-128"/>
                <a:cs typeface="MigMix 1P" charset="-128"/>
              </a:rPr>
              <a:t>=0.001</a:t>
            </a:r>
            <a:endParaRPr kumimoji="1" lang="ja-JP" altLang="en-US" sz="2000" dirty="0">
              <a:latin typeface="MigMix 1P" charset="-128"/>
              <a:ea typeface="MigMix 1P" charset="-128"/>
              <a:cs typeface="MigMix 1P" charset="-128"/>
            </a:endParaRPr>
          </a:p>
        </p:txBody>
      </p:sp>
      <p:sp>
        <p:nvSpPr>
          <p:cNvPr id="12" name="テキスト ボックス 11"/>
          <p:cNvSpPr txBox="1"/>
          <p:nvPr/>
        </p:nvSpPr>
        <p:spPr>
          <a:xfrm>
            <a:off x="4124406" y="2592079"/>
            <a:ext cx="2365658" cy="400110"/>
          </a:xfrm>
          <a:prstGeom prst="rect">
            <a:avLst/>
          </a:prstGeom>
          <a:noFill/>
        </p:spPr>
        <p:txBody>
          <a:bodyPr wrap="square" rtlCol="0">
            <a:spAutoFit/>
          </a:bodyPr>
          <a:lstStyle/>
          <a:p>
            <a:r>
              <a:rPr kumimoji="1" lang="en-US" altLang="ja-JP" sz="2000">
                <a:latin typeface="MigMix 1P" charset="-128"/>
                <a:ea typeface="MigMix 1P" charset="-128"/>
                <a:cs typeface="MigMix 1P" charset="-128"/>
              </a:rPr>
              <a:t>penetration</a:t>
            </a:r>
            <a:r>
              <a:rPr lang="en-US" altLang="ja-JP" sz="2000">
                <a:latin typeface="MigMix 1P" charset="-128"/>
                <a:ea typeface="MigMix 1P" charset="-128"/>
                <a:cs typeface="MigMix 1P" charset="-128"/>
              </a:rPr>
              <a:t>=1.0</a:t>
            </a:r>
            <a:endParaRPr kumimoji="1" lang="ja-JP" altLang="en-US" sz="2000" dirty="0">
              <a:latin typeface="MigMix 1P" charset="-128"/>
              <a:ea typeface="MigMix 1P" charset="-128"/>
              <a:cs typeface="MigMix 1P" charset="-128"/>
            </a:endParaRPr>
          </a:p>
        </p:txBody>
      </p:sp>
      <p:sp>
        <p:nvSpPr>
          <p:cNvPr id="13" name="テキスト ボックス 12"/>
          <p:cNvSpPr txBox="1"/>
          <p:nvPr/>
        </p:nvSpPr>
        <p:spPr>
          <a:xfrm rot="16200000">
            <a:off x="596112" y="3961079"/>
            <a:ext cx="2466835" cy="400110"/>
          </a:xfrm>
          <a:prstGeom prst="rect">
            <a:avLst/>
          </a:prstGeom>
          <a:noFill/>
        </p:spPr>
        <p:txBody>
          <a:bodyPr wrap="square" rtlCol="0">
            <a:spAutoFit/>
          </a:bodyPr>
          <a:lstStyle/>
          <a:p>
            <a:r>
              <a:rPr lang="ja-JP" altLang="en-US" sz="2000" dirty="0">
                <a:latin typeface="MigMix 1P" charset="-128"/>
                <a:ea typeface="MigMix 1P" charset="-128"/>
                <a:cs typeface="MigMix 1P" charset="-128"/>
              </a:rPr>
              <a:t>液位　</a:t>
            </a:r>
            <a:r>
              <a:rPr kumimoji="1" lang="en-US" altLang="ja-JP" sz="2000" dirty="0" err="1">
                <a:latin typeface="MigMix 1P" charset="-128"/>
                <a:ea typeface="MigMix 1P" charset="-128"/>
                <a:cs typeface="MigMix 1P" charset="-128"/>
              </a:rPr>
              <a:t>fluidLevel</a:t>
            </a:r>
            <a:endParaRPr kumimoji="1" lang="ja-JP" altLang="en-US" sz="2000" dirty="0">
              <a:latin typeface="MigMix 1P" charset="-128"/>
              <a:ea typeface="MigMix 1P" charset="-128"/>
              <a:cs typeface="MigMix 1P" charset="-128"/>
            </a:endParaRPr>
          </a:p>
        </p:txBody>
      </p:sp>
      <p:sp>
        <p:nvSpPr>
          <p:cNvPr id="14" name="テキスト ボックス 13"/>
          <p:cNvSpPr txBox="1"/>
          <p:nvPr/>
        </p:nvSpPr>
        <p:spPr>
          <a:xfrm>
            <a:off x="630000" y="360000"/>
            <a:ext cx="7553073" cy="400110"/>
          </a:xfrm>
          <a:prstGeom prst="rect">
            <a:avLst/>
          </a:prstGeom>
          <a:noFill/>
        </p:spPr>
        <p:txBody>
          <a:bodyPr wrap="square" rtlCol="0">
            <a:spAutoFit/>
          </a:bodyPr>
          <a:lstStyle/>
          <a:p>
            <a:r>
              <a:rPr kumimoji="1" lang="en-US" altLang="ja-JP" sz="2000" dirty="0">
                <a:solidFill>
                  <a:srgbClr val="0070C0"/>
                </a:solidFill>
                <a:latin typeface="MigMix 1P" charset="-128"/>
                <a:ea typeface="MigMix 1P" charset="-128"/>
                <a:cs typeface="MigMix 1P" charset="-128"/>
              </a:rPr>
              <a:t>penetration </a:t>
            </a:r>
            <a:r>
              <a:rPr kumimoji="1" lang="ja-JP" altLang="en-US" sz="2000" dirty="0">
                <a:solidFill>
                  <a:srgbClr val="0070C0"/>
                </a:solidFill>
                <a:latin typeface="MigMix 1P" charset="-128"/>
                <a:ea typeface="MigMix 1P" charset="-128"/>
                <a:cs typeface="MigMix 1P" charset="-128"/>
              </a:rPr>
              <a:t>の計算式</a:t>
            </a:r>
          </a:p>
        </p:txBody>
      </p:sp>
      <p:sp>
        <p:nvSpPr>
          <p:cNvPr id="15" name="正方形/長方形 14"/>
          <p:cNvSpPr/>
          <p:nvPr/>
        </p:nvSpPr>
        <p:spPr>
          <a:xfrm>
            <a:off x="628650" y="1283484"/>
            <a:ext cx="7560165" cy="738664"/>
          </a:xfrm>
          <a:prstGeom prst="rect">
            <a:avLst/>
          </a:prstGeom>
          <a:ln>
            <a:solidFill>
              <a:schemeClr val="accent1"/>
            </a:solidFill>
          </a:ln>
        </p:spPr>
        <p:txBody>
          <a:bodyPr wrap="square">
            <a:spAutoFit/>
          </a:bodyPr>
          <a:lstStyle/>
          <a:p>
            <a:r>
              <a:rPr lang="en-US" altLang="ja-JP" sz="1400" b="1" dirty="0" err="1">
                <a:solidFill>
                  <a:srgbClr val="000000"/>
                </a:solidFill>
                <a:latin typeface="MigMix 1P" charset="-128"/>
                <a:ea typeface="MigMix 1P" charset="-128"/>
              </a:rPr>
              <a:t>ports_penetration</a:t>
            </a:r>
            <a:r>
              <a:rPr lang="en-US" altLang="ja-JP" sz="1400" dirty="0">
                <a:solidFill>
                  <a:srgbClr val="000000"/>
                </a:solidFill>
                <a:latin typeface="MigMix 1P" charset="-128"/>
                <a:ea typeface="MigMix 1P" charset="-128"/>
              </a:rPr>
              <a:t>[</a:t>
            </a:r>
            <a:r>
              <a:rPr lang="en-US" altLang="ja-JP" sz="1400" dirty="0" err="1">
                <a:solidFill>
                  <a:srgbClr val="000000"/>
                </a:solidFill>
                <a:latin typeface="MigMix 1P" charset="-128"/>
                <a:ea typeface="MigMix 1P" charset="-128"/>
              </a:rPr>
              <a:t>i</a:t>
            </a:r>
            <a:r>
              <a:rPr lang="en-US" altLang="ja-JP" sz="1400" dirty="0">
                <a:solidFill>
                  <a:srgbClr val="000000"/>
                </a:solidFill>
                <a:latin typeface="MigMix 1P" charset="-128"/>
                <a:ea typeface="MigMix 1P" charset="-128"/>
              </a:rPr>
              <a:t>] </a:t>
            </a:r>
          </a:p>
          <a:p>
            <a:r>
              <a:rPr lang="en-US" altLang="ja-JP" sz="1400" dirty="0">
                <a:solidFill>
                  <a:srgbClr val="000000"/>
                </a:solidFill>
                <a:latin typeface="MigMix 1P" charset="-128"/>
                <a:ea typeface="MigMix 1P" charset="-128"/>
              </a:rPr>
              <a:t>= </a:t>
            </a:r>
            <a:r>
              <a:rPr lang="en-US" altLang="ja-JP" sz="1400" dirty="0" err="1">
                <a:solidFill>
                  <a:srgbClr val="000000"/>
                </a:solidFill>
                <a:latin typeface="MigMix 1P" charset="-128"/>
                <a:ea typeface="MigMix 1P" charset="-128"/>
              </a:rPr>
              <a:t>Utilities.</a:t>
            </a:r>
            <a:r>
              <a:rPr lang="en-US" altLang="ja-JP" sz="1400" dirty="0" err="1">
                <a:solidFill>
                  <a:srgbClr val="0000FF"/>
                </a:solidFill>
                <a:latin typeface="MigMix 1P" charset="-128"/>
                <a:ea typeface="MigMix 1P" charset="-128"/>
              </a:rPr>
              <a:t>regStep</a:t>
            </a:r>
            <a:r>
              <a:rPr lang="en-US" altLang="ja-JP" sz="1400" dirty="0">
                <a:solidFill>
                  <a:srgbClr val="000000"/>
                </a:solidFill>
                <a:latin typeface="MigMix 1P" charset="-128"/>
                <a:ea typeface="MigMix 1P" charset="-128"/>
              </a:rPr>
              <a:t>(</a:t>
            </a:r>
            <a:r>
              <a:rPr lang="en-US" altLang="ja-JP" sz="1400" dirty="0" err="1">
                <a:solidFill>
                  <a:srgbClr val="000000"/>
                </a:solidFill>
                <a:latin typeface="MigMix 1P" charset="-128"/>
                <a:ea typeface="MigMix 1P" charset="-128"/>
              </a:rPr>
              <a:t>fluidLevel</a:t>
            </a:r>
            <a:r>
              <a:rPr lang="en-US" altLang="ja-JP" sz="1400" dirty="0">
                <a:solidFill>
                  <a:srgbClr val="000000"/>
                </a:solidFill>
                <a:latin typeface="MigMix 1P" charset="-128"/>
                <a:ea typeface="MigMix 1P" charset="-128"/>
              </a:rPr>
              <a:t> - </a:t>
            </a:r>
            <a:r>
              <a:rPr lang="en-US" altLang="ja-JP" sz="1400" dirty="0" err="1">
                <a:solidFill>
                  <a:srgbClr val="000000"/>
                </a:solidFill>
                <a:latin typeface="MigMix 1P" charset="-128"/>
                <a:ea typeface="MigMix 1P" charset="-128"/>
              </a:rPr>
              <a:t>portsData_height</a:t>
            </a:r>
            <a:r>
              <a:rPr lang="en-US" altLang="ja-JP" sz="1400" dirty="0">
                <a:solidFill>
                  <a:srgbClr val="000000"/>
                </a:solidFill>
                <a:latin typeface="MigMix 1P" charset="-128"/>
                <a:ea typeface="MigMix 1P" charset="-128"/>
              </a:rPr>
              <a:t>[</a:t>
            </a:r>
            <a:r>
              <a:rPr lang="en-US" altLang="ja-JP" sz="1400" dirty="0" err="1">
                <a:solidFill>
                  <a:srgbClr val="000000"/>
                </a:solidFill>
                <a:latin typeface="MigMix 1P" charset="-128"/>
                <a:ea typeface="MigMix 1P" charset="-128"/>
              </a:rPr>
              <a:t>i</a:t>
            </a:r>
            <a:r>
              <a:rPr lang="en-US" altLang="ja-JP" sz="1400" dirty="0">
                <a:solidFill>
                  <a:srgbClr val="000000"/>
                </a:solidFill>
                <a:latin typeface="MigMix 1P" charset="-128"/>
                <a:ea typeface="MigMix 1P" charset="-128"/>
              </a:rPr>
              <a:t>] - </a:t>
            </a:r>
            <a:r>
              <a:rPr lang="en-US" altLang="ja-JP" sz="1400" dirty="0">
                <a:solidFill>
                  <a:srgbClr val="760078"/>
                </a:solidFill>
                <a:latin typeface="MigMix 1P" charset="-128"/>
                <a:ea typeface="MigMix 1P" charset="-128"/>
              </a:rPr>
              <a:t>0.1</a:t>
            </a:r>
            <a:r>
              <a:rPr lang="mr-IN" altLang="ja-JP" sz="1400" dirty="0">
                <a:solidFill>
                  <a:srgbClr val="000000"/>
                </a:solidFill>
                <a:latin typeface="MigMix 1P" charset="-128"/>
                <a:ea typeface="MigMix 1P" charset="-128"/>
              </a:rPr>
              <a:t>*</a:t>
            </a:r>
            <a:r>
              <a:rPr lang="en-US" altLang="ja-JP" sz="1400" dirty="0" err="1">
                <a:solidFill>
                  <a:srgbClr val="000000"/>
                </a:solidFill>
                <a:latin typeface="MigMix 1P" charset="-128"/>
                <a:ea typeface="MigMix 1P" charset="-128"/>
              </a:rPr>
              <a:t>portsData_diameter</a:t>
            </a:r>
            <a:r>
              <a:rPr lang="en-US" altLang="ja-JP" sz="1400" dirty="0">
                <a:solidFill>
                  <a:srgbClr val="000000"/>
                </a:solidFill>
                <a:latin typeface="MigMix 1P" charset="-128"/>
                <a:ea typeface="MigMix 1P" charset="-128"/>
              </a:rPr>
              <a:t>[</a:t>
            </a:r>
            <a:r>
              <a:rPr lang="en-US" altLang="ja-JP" sz="1400" dirty="0" err="1">
                <a:solidFill>
                  <a:srgbClr val="000000"/>
                </a:solidFill>
                <a:latin typeface="MigMix 1P" charset="-128"/>
                <a:ea typeface="MigMix 1P" charset="-128"/>
              </a:rPr>
              <a:t>i</a:t>
            </a:r>
            <a:r>
              <a:rPr lang="en-US" altLang="ja-JP" sz="1400" dirty="0">
                <a:solidFill>
                  <a:srgbClr val="000000"/>
                </a:solidFill>
                <a:latin typeface="MigMix 1P" charset="-128"/>
                <a:ea typeface="MigMix 1P" charset="-128"/>
              </a:rPr>
              <a:t>], </a:t>
            </a:r>
          </a:p>
          <a:p>
            <a:r>
              <a:rPr lang="ja-JP" altLang="en-US" sz="1400" dirty="0">
                <a:solidFill>
                  <a:srgbClr val="760078"/>
                </a:solidFill>
                <a:latin typeface="MigMix 1P" charset="-128"/>
                <a:ea typeface="MigMix 1P" charset="-128"/>
              </a:rPr>
              <a:t>　</a:t>
            </a:r>
            <a:r>
              <a:rPr lang="en-US" altLang="ja-JP" sz="1400" dirty="0">
                <a:solidFill>
                  <a:srgbClr val="760078"/>
                </a:solidFill>
                <a:latin typeface="MigMix 1P" charset="-128"/>
                <a:ea typeface="MigMix 1P" charset="-128"/>
              </a:rPr>
              <a:t>1</a:t>
            </a:r>
            <a:r>
              <a:rPr lang="en-US" altLang="ja-JP" sz="1400" dirty="0">
                <a:solidFill>
                  <a:srgbClr val="000000"/>
                </a:solidFill>
                <a:latin typeface="MigMix 1P" charset="-128"/>
                <a:ea typeface="MigMix 1P" charset="-128"/>
              </a:rPr>
              <a:t>, </a:t>
            </a:r>
            <a:r>
              <a:rPr lang="en-US" altLang="ja-JP" sz="1400" dirty="0">
                <a:solidFill>
                  <a:srgbClr val="760078"/>
                </a:solidFill>
                <a:latin typeface="MigMix 1P" charset="-128"/>
                <a:ea typeface="MigMix 1P" charset="-128"/>
              </a:rPr>
              <a:t>1e-3</a:t>
            </a:r>
            <a:r>
              <a:rPr lang="en-US" altLang="ja-JP" sz="1400" dirty="0">
                <a:solidFill>
                  <a:srgbClr val="000000"/>
                </a:solidFill>
                <a:latin typeface="MigMix 1P" charset="-128"/>
                <a:ea typeface="MigMix 1P" charset="-128"/>
              </a:rPr>
              <a:t>, </a:t>
            </a:r>
            <a:r>
              <a:rPr lang="en-US" altLang="ja-JP" sz="1400" dirty="0">
                <a:solidFill>
                  <a:srgbClr val="760078"/>
                </a:solidFill>
                <a:latin typeface="MigMix 1P" charset="-128"/>
                <a:ea typeface="MigMix 1P" charset="-128"/>
              </a:rPr>
              <a:t>0.1</a:t>
            </a:r>
            <a:r>
              <a:rPr lang="mr-IN" altLang="ja-JP" sz="1400" dirty="0">
                <a:solidFill>
                  <a:srgbClr val="000000"/>
                </a:solidFill>
                <a:latin typeface="MigMix 1P" charset="-128"/>
                <a:ea typeface="MigMix 1P" charset="-128"/>
              </a:rPr>
              <a:t>*</a:t>
            </a:r>
            <a:r>
              <a:rPr lang="en-US" altLang="ja-JP" sz="1400" dirty="0" err="1">
                <a:solidFill>
                  <a:srgbClr val="000000"/>
                </a:solidFill>
                <a:latin typeface="MigMix 1P" charset="-128"/>
                <a:ea typeface="MigMix 1P" charset="-128"/>
              </a:rPr>
              <a:t>portsData_diameter</a:t>
            </a:r>
            <a:r>
              <a:rPr lang="en-US" altLang="ja-JP" sz="1400" dirty="0">
                <a:solidFill>
                  <a:srgbClr val="000000"/>
                </a:solidFill>
                <a:latin typeface="MigMix 1P" charset="-128"/>
                <a:ea typeface="MigMix 1P" charset="-128"/>
              </a:rPr>
              <a:t>[</a:t>
            </a:r>
            <a:r>
              <a:rPr lang="en-US" altLang="ja-JP" sz="1400" dirty="0" err="1">
                <a:solidFill>
                  <a:srgbClr val="000000"/>
                </a:solidFill>
                <a:latin typeface="MigMix 1P" charset="-128"/>
                <a:ea typeface="MigMix 1P" charset="-128"/>
              </a:rPr>
              <a:t>i</a:t>
            </a:r>
            <a:r>
              <a:rPr lang="en-US" altLang="ja-JP" sz="1400" dirty="0">
                <a:solidFill>
                  <a:srgbClr val="000000"/>
                </a:solidFill>
                <a:latin typeface="MigMix 1P" charset="-128"/>
                <a:ea typeface="MigMix 1P" charset="-128"/>
              </a:rPr>
              <a:t>]);</a:t>
            </a:r>
            <a:endParaRPr lang="ja-JP" altLang="en-US" sz="1400" dirty="0"/>
          </a:p>
        </p:txBody>
      </p:sp>
      <mc:AlternateContent xmlns:mc="http://schemas.openxmlformats.org/markup-compatibility/2006" xmlns:a14="http://schemas.microsoft.com/office/drawing/2010/main">
        <mc:Choice Requires="a14">
          <p:sp>
            <p:nvSpPr>
              <p:cNvPr id="16" name="テキスト ボックス 15"/>
              <p:cNvSpPr txBox="1"/>
              <p:nvPr/>
            </p:nvSpPr>
            <p:spPr>
              <a:xfrm>
                <a:off x="628650" y="806018"/>
                <a:ext cx="827512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charset="0"/>
                        </a:rPr>
                        <m:t>𝑝𝑒𝑛𝑒𝑡𝑟𝑎𝑡𝑖𝑜</m:t>
                      </m:r>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𝑛</m:t>
                          </m:r>
                        </m:e>
                        <m:sub>
                          <m:r>
                            <a:rPr kumimoji="1" lang="en-US" altLang="ja-JP" sz="2000" b="0" i="1" smtClean="0">
                              <a:latin typeface="Cambria Math" charset="0"/>
                            </a:rPr>
                            <m:t>𝑖</m:t>
                          </m:r>
                        </m:sub>
                      </m:sSub>
                      <m:r>
                        <a:rPr kumimoji="1" lang="en-US" altLang="ja-JP" sz="2000" b="0" i="1" smtClean="0">
                          <a:latin typeface="Cambria Math" charset="0"/>
                        </a:rPr>
                        <m:t>=</m:t>
                      </m:r>
                      <m:r>
                        <a:rPr kumimoji="1" lang="en-US" altLang="ja-JP" sz="2000" b="1" i="1" smtClean="0">
                          <a:latin typeface="Cambria Math" charset="0"/>
                        </a:rPr>
                        <m:t>𝒓𝒆𝒈𝑺𝒕𝒆𝒑</m:t>
                      </m:r>
                      <m:r>
                        <a:rPr kumimoji="1" lang="en-US" altLang="ja-JP" sz="2000" b="0" i="1" smtClean="0">
                          <a:latin typeface="Cambria Math" charset="0"/>
                        </a:rPr>
                        <m:t>(</m:t>
                      </m:r>
                      <m:r>
                        <a:rPr kumimoji="1" lang="en-US" altLang="ja-JP" sz="2000" b="0" i="1" smtClean="0">
                          <a:latin typeface="Cambria Math" charset="0"/>
                        </a:rPr>
                        <m:t>𝑓𝑙𝑢𝑖𝑑𝐿𝑒𝑣𝑒𝑙</m:t>
                      </m:r>
                      <m:r>
                        <a:rPr kumimoji="1" lang="en-US" altLang="ja-JP" sz="2000" b="0" i="1" smtClean="0">
                          <a:latin typeface="Cambria Math" charset="0"/>
                        </a:rPr>
                        <m:t>−</m:t>
                      </m:r>
                      <m:r>
                        <a:rPr kumimoji="1" lang="en-US" altLang="ja-JP" sz="2000" b="0" i="1" smtClean="0">
                          <a:latin typeface="Cambria Math" charset="0"/>
                        </a:rPr>
                        <m:t>h𝑒𝑖𝑔h</m:t>
                      </m:r>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𝑡</m:t>
                          </m:r>
                        </m:e>
                        <m:sub>
                          <m:r>
                            <a:rPr kumimoji="1" lang="en-US" altLang="ja-JP" sz="2000" b="0" i="1" smtClean="0">
                              <a:latin typeface="Cambria Math" charset="0"/>
                            </a:rPr>
                            <m:t>𝑖</m:t>
                          </m:r>
                        </m:sub>
                      </m:sSub>
                      <m:r>
                        <a:rPr kumimoji="1" lang="en-US" altLang="ja-JP" sz="2000" b="0" i="1" smtClean="0">
                          <a:latin typeface="Cambria Math" charset="0"/>
                        </a:rPr>
                        <m:t>−0.1</m:t>
                      </m:r>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𝐷</m:t>
                          </m:r>
                        </m:e>
                        <m:sub>
                          <m:r>
                            <a:rPr kumimoji="1" lang="en-US" altLang="ja-JP" sz="2000" b="0" i="1" smtClean="0">
                              <a:latin typeface="Cambria Math" charset="0"/>
                            </a:rPr>
                            <m:t>𝑖</m:t>
                          </m:r>
                        </m:sub>
                      </m:sSub>
                      <m:r>
                        <a:rPr kumimoji="1" lang="en-US" altLang="ja-JP" sz="2000" b="0" i="1" smtClean="0">
                          <a:latin typeface="Cambria Math" charset="0"/>
                        </a:rPr>
                        <m:t>, 1, 1×</m:t>
                      </m:r>
                      <m:sSup>
                        <m:sSupPr>
                          <m:ctrlPr>
                            <a:rPr kumimoji="1" lang="en-US" altLang="ja-JP" sz="2000" b="0" i="1" smtClean="0">
                              <a:latin typeface="Cambria Math" panose="02040503050406030204" pitchFamily="18" charset="0"/>
                            </a:rPr>
                          </m:ctrlPr>
                        </m:sSupPr>
                        <m:e>
                          <m:r>
                            <a:rPr kumimoji="1" lang="en-US" altLang="ja-JP" sz="2000" b="0" i="1" smtClean="0">
                              <a:latin typeface="Cambria Math" charset="0"/>
                            </a:rPr>
                            <m:t>10</m:t>
                          </m:r>
                        </m:e>
                        <m:sup>
                          <m:r>
                            <a:rPr kumimoji="1" lang="en-US" altLang="ja-JP" sz="2000" b="0" i="1" smtClean="0">
                              <a:latin typeface="Cambria Math" charset="0"/>
                            </a:rPr>
                            <m:t>−3</m:t>
                          </m:r>
                        </m:sup>
                      </m:sSup>
                      <m:r>
                        <a:rPr kumimoji="1" lang="en-US" altLang="ja-JP" sz="2000" b="0" i="1" smtClean="0">
                          <a:latin typeface="Cambria Math" charset="0"/>
                        </a:rPr>
                        <m:t>, 0.1</m:t>
                      </m:r>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𝐷</m:t>
                          </m:r>
                        </m:e>
                        <m:sub>
                          <m:r>
                            <a:rPr kumimoji="1" lang="en-US" altLang="ja-JP" sz="2000" b="0" i="1" smtClean="0">
                              <a:latin typeface="Cambria Math" charset="0"/>
                            </a:rPr>
                            <m:t>𝑖</m:t>
                          </m:r>
                        </m:sub>
                      </m:sSub>
                      <m:r>
                        <a:rPr kumimoji="1" lang="en-US" altLang="ja-JP" sz="2000" b="0" i="1" smtClean="0">
                          <a:latin typeface="Cambria Math" charset="0"/>
                        </a:rPr>
                        <m:t>)</m:t>
                      </m:r>
                    </m:oMath>
                  </m:oMathPara>
                </a14:m>
                <a:endParaRPr kumimoji="1" lang="ja-JP" altLang="en-US" sz="2000"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628650" y="806018"/>
                <a:ext cx="8275126" cy="400110"/>
              </a:xfrm>
              <a:prstGeom prst="rect">
                <a:avLst/>
              </a:prstGeom>
              <a:blipFill rotWithShape="0">
                <a:blip r:embed="rId3"/>
                <a:stretch>
                  <a:fillRect l="-147" r="-221"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p:cNvSpPr txBox="1"/>
              <p:nvPr/>
            </p:nvSpPr>
            <p:spPr>
              <a:xfrm>
                <a:off x="3911393" y="5528133"/>
                <a:ext cx="4271680" cy="307777"/>
              </a:xfrm>
              <a:prstGeom prst="rect">
                <a:avLst/>
              </a:prstGeom>
              <a:noFill/>
            </p:spPr>
            <p:txBody>
              <a:bodyPr wrap="square" rtlCol="0">
                <a:spAutoFit/>
              </a:bodyPr>
              <a:lstStyle/>
              <a:p>
                <a:r>
                  <a:rPr kumimoji="1" lang="en-US" altLang="ja-JP" sz="1400" dirty="0">
                    <a:latin typeface="MigMix 1P" charset="-128"/>
                    <a:ea typeface="MigMix 1P" charset="-128"/>
                    <a:cs typeface="MigMix 1P" charset="-128"/>
                  </a:rPr>
                  <a:t>use_portsData=false </a:t>
                </a:r>
                <a:r>
                  <a:rPr kumimoji="1" lang="ja-JP" altLang="en-US" sz="1400" dirty="0">
                    <a:latin typeface="MigMix 1P" charset="-128"/>
                    <a:ea typeface="MigMix 1P" charset="-128"/>
                    <a:cs typeface="MigMix 1P" charset="-128"/>
                  </a:rPr>
                  <a:t>のとき</a:t>
                </a:r>
                <a:r>
                  <a:rPr kumimoji="1" lang="en-US" altLang="ja-JP" sz="1400" dirty="0">
                    <a:latin typeface="MigMix 1P" charset="-128"/>
                    <a:ea typeface="MigMix 1P" charset="-128"/>
                    <a:cs typeface="MigMix 1P" charset="-128"/>
                  </a:rPr>
                  <a:t> </a:t>
                </a:r>
                <a14:m>
                  <m:oMath xmlns:m="http://schemas.openxmlformats.org/officeDocument/2006/math">
                    <m:r>
                      <a:rPr kumimoji="1" lang="en-US" altLang="ja-JP" sz="1400" b="0" i="1" smtClean="0">
                        <a:latin typeface="Cambria Math" charset="0"/>
                      </a:rPr>
                      <m:t>𝑝𝑒𝑛𝑒𝑡𝑟𝑎𝑡𝑖𝑜</m:t>
                    </m:r>
                    <m:sSub>
                      <m:sSubPr>
                        <m:ctrlPr>
                          <a:rPr kumimoji="1" lang="en-US" altLang="ja-JP" sz="1400" b="0" i="1" smtClean="0">
                            <a:latin typeface="Cambria Math" panose="02040503050406030204" pitchFamily="18" charset="0"/>
                          </a:rPr>
                        </m:ctrlPr>
                      </m:sSubPr>
                      <m:e>
                        <m:r>
                          <a:rPr kumimoji="1" lang="en-US" altLang="ja-JP" sz="1400" b="0" i="1" smtClean="0">
                            <a:latin typeface="Cambria Math" charset="0"/>
                          </a:rPr>
                          <m:t>𝑛</m:t>
                        </m:r>
                      </m:e>
                      <m:sub>
                        <m:r>
                          <a:rPr kumimoji="1" lang="en-US" altLang="ja-JP" sz="1400" b="0" i="1" smtClean="0">
                            <a:latin typeface="Cambria Math" charset="0"/>
                          </a:rPr>
                          <m:t>𝑖</m:t>
                        </m:r>
                      </m:sub>
                    </m:sSub>
                    <m:r>
                      <a:rPr kumimoji="1" lang="en-US" altLang="ja-JP" sz="1400" b="0" i="1" smtClean="0">
                        <a:latin typeface="Cambria Math" charset="0"/>
                      </a:rPr>
                      <m:t>=1</m:t>
                    </m:r>
                  </m:oMath>
                </a14:m>
                <a:endParaRPr kumimoji="1" lang="ja-JP" altLang="en-US" sz="1400"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3911393" y="5528133"/>
                <a:ext cx="4271680" cy="307777"/>
              </a:xfrm>
              <a:prstGeom prst="rect">
                <a:avLst/>
              </a:prstGeom>
              <a:blipFill rotWithShape="0">
                <a:blip r:embed="rId4"/>
                <a:stretch>
                  <a:fillRect l="-429" t="-4000" b="-20000"/>
                </a:stretch>
              </a:blipFill>
            </p:spPr>
            <p:txBody>
              <a:bodyPr/>
              <a:lstStyle/>
              <a:p>
                <a:r>
                  <a:rPr lang="ja-JP" altLang="en-US">
                    <a:noFill/>
                  </a:rPr>
                  <a:t> </a:t>
                </a:r>
              </a:p>
            </p:txBody>
          </p:sp>
        </mc:Fallback>
      </mc:AlternateContent>
      <p:sp>
        <p:nvSpPr>
          <p:cNvPr id="2" name="フッター プレースホルダー 1"/>
          <p:cNvSpPr>
            <a:spLocks noGrp="1"/>
          </p:cNvSpPr>
          <p:nvPr>
            <p:ph type="ftr" sz="quarter" idx="11"/>
          </p:nvPr>
        </p:nvSpPr>
        <p:spPr/>
        <p:txBody>
          <a:bodyPr/>
          <a:lstStyle/>
          <a:p>
            <a:r>
              <a:rPr lang="ja-JP" altLang="en-US"/>
              <a:t>オープン</a:t>
            </a:r>
            <a:r>
              <a:rPr lang="en-US" altLang="ja-JP"/>
              <a:t>CAE</a:t>
            </a:r>
            <a:r>
              <a:rPr lang="ja-JP" altLang="en-US"/>
              <a:t>シンポジウム講習会</a:t>
            </a:r>
          </a:p>
        </p:txBody>
      </p:sp>
    </p:spTree>
    <p:extLst>
      <p:ext uri="{BB962C8B-B14F-4D97-AF65-F5344CB8AC3E}">
        <p14:creationId xmlns:p14="http://schemas.microsoft.com/office/powerpoint/2010/main" val="353112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30000" y="360000"/>
            <a:ext cx="7885350" cy="1080000"/>
          </a:xfrm>
        </p:spPr>
        <p:txBody>
          <a:bodyPr>
            <a:normAutofit/>
          </a:bodyPr>
          <a:lstStyle/>
          <a:p>
            <a:r>
              <a:rPr lang="ja-JP" altLang="en-US" sz="3200" dirty="0"/>
              <a:t>付録</a:t>
            </a:r>
            <a:r>
              <a:rPr lang="en-US" altLang="ja-JP" sz="3200" dirty="0"/>
              <a:t>1. </a:t>
            </a:r>
            <a:r>
              <a:rPr lang="ja-JP" altLang="en-US" sz="3200" dirty="0"/>
              <a:t>パイプの圧力損失と質量流量</a:t>
            </a:r>
            <a:r>
              <a:rPr lang="ja-JP" altLang="en-US" dirty="0"/>
              <a:t>　</a:t>
            </a:r>
            <a:endParaRPr kumimoji="1" lang="ja-JP" altLang="en-US" dirty="0"/>
          </a:p>
        </p:txBody>
      </p:sp>
      <p:sp>
        <p:nvSpPr>
          <p:cNvPr id="3" name="日付プレースホルダー 2"/>
          <p:cNvSpPr>
            <a:spLocks noGrp="1"/>
          </p:cNvSpPr>
          <p:nvPr>
            <p:ph type="dt" sz="half" idx="10"/>
          </p:nvPr>
        </p:nvSpPr>
        <p:spPr/>
        <p:txBody>
          <a:bodyPr/>
          <a:lstStyle/>
          <a:p>
            <a:r>
              <a:rPr lang="en-US" altLang="ja-JP"/>
              <a:t>2017/12/07</a:t>
            </a:r>
            <a:endParaRPr lang="ja-JP" altLang="en-US"/>
          </a:p>
        </p:txBody>
      </p:sp>
      <p:sp>
        <p:nvSpPr>
          <p:cNvPr id="4" name="スライド番号プレースホルダー 3"/>
          <p:cNvSpPr>
            <a:spLocks noGrp="1"/>
          </p:cNvSpPr>
          <p:nvPr>
            <p:ph type="sldNum" sz="quarter" idx="12"/>
          </p:nvPr>
        </p:nvSpPr>
        <p:spPr/>
        <p:txBody>
          <a:bodyPr/>
          <a:lstStyle/>
          <a:p>
            <a:fld id="{522546E2-FFC9-E74A-B833-4B01CD764E6B}" type="slidenum">
              <a:rPr lang="ja-JP" altLang="en-US" smtClean="0"/>
              <a:pPr/>
              <a:t>2</a:t>
            </a:fld>
            <a:endParaRPr lang="ja-JP" altLang="en-US"/>
          </a:p>
        </p:txBody>
      </p:sp>
      <p:sp>
        <p:nvSpPr>
          <p:cNvPr id="5" name="テキスト ボックス 4"/>
          <p:cNvSpPr txBox="1"/>
          <p:nvPr/>
        </p:nvSpPr>
        <p:spPr>
          <a:xfrm>
            <a:off x="686473" y="1328216"/>
            <a:ext cx="6256767" cy="2585323"/>
          </a:xfrm>
          <a:prstGeom prst="rect">
            <a:avLst/>
          </a:prstGeom>
          <a:noFill/>
        </p:spPr>
        <p:txBody>
          <a:bodyPr wrap="square" rtlCol="0">
            <a:spAutoFit/>
          </a:bodyPr>
          <a:lstStyle/>
          <a:p>
            <a:pPr marL="342900" indent="-342900">
              <a:buAutoNum type="arabicParenBoth"/>
            </a:pPr>
            <a:r>
              <a:rPr kumimoji="1" lang="ja-JP" altLang="en-US" sz="2400" dirty="0">
                <a:latin typeface="MigMix 1P" charset="-128"/>
                <a:ea typeface="MigMix 1P" charset="-128"/>
                <a:cs typeface="MigMix 1P" charset="-128"/>
              </a:rPr>
              <a:t>概要</a:t>
            </a:r>
            <a:endParaRPr kumimoji="1" lang="en-US" altLang="ja-JP" sz="2400" dirty="0">
              <a:latin typeface="MigMix 1P" charset="-128"/>
              <a:ea typeface="MigMix 1P" charset="-128"/>
              <a:cs typeface="MigMix 1P" charset="-128"/>
            </a:endParaRPr>
          </a:p>
          <a:p>
            <a:pPr marL="342900" indent="-342900">
              <a:buAutoNum type="arabicParenBoth"/>
            </a:pPr>
            <a:r>
              <a:rPr lang="ja-JP" altLang="en-US" sz="2400" dirty="0">
                <a:latin typeface="MigMix 1P" charset="-128"/>
                <a:ea typeface="MigMix 1P" charset="-128"/>
                <a:cs typeface="MigMix 1P" charset="-128"/>
              </a:rPr>
              <a:t>計算方法を場合分けするパラメータ</a:t>
            </a:r>
            <a:endParaRPr lang="en-US" altLang="ja-JP" sz="2400" dirty="0">
              <a:latin typeface="MigMix 1P" charset="-128"/>
              <a:ea typeface="MigMix 1P" charset="-128"/>
              <a:cs typeface="MigMix 1P" charset="-128"/>
            </a:endParaRPr>
          </a:p>
          <a:p>
            <a:pPr marL="342900" indent="-342900">
              <a:buAutoNum type="arabicParenBoth"/>
            </a:pPr>
            <a:r>
              <a:rPr kumimoji="1" lang="ja-JP" altLang="en-US" sz="2400" dirty="0">
                <a:latin typeface="MigMix 1P" charset="-128"/>
                <a:ea typeface="MigMix 1P" charset="-128"/>
                <a:cs typeface="MigMix 1P" charset="-128"/>
              </a:rPr>
              <a:t>ホモトピー法とホモトピーオペレータ</a:t>
            </a:r>
            <a:endParaRPr kumimoji="1" lang="en-US" altLang="ja-JP" sz="2400" dirty="0">
              <a:latin typeface="MigMix 1P" charset="-128"/>
              <a:ea typeface="MigMix 1P" charset="-128"/>
              <a:cs typeface="MigMix 1P" charset="-128"/>
            </a:endParaRPr>
          </a:p>
          <a:p>
            <a:pPr marL="342900" indent="-342900">
              <a:buAutoNum type="arabicParenBoth"/>
            </a:pPr>
            <a:r>
              <a:rPr lang="en-US" altLang="ja-JP" sz="2400" dirty="0">
                <a:latin typeface="MigMix 1P" charset="-128"/>
                <a:ea typeface="MigMix 1P" charset="-128"/>
                <a:cs typeface="MigMix 1P" charset="-128"/>
              </a:rPr>
              <a:t> </a:t>
            </a:r>
            <a:r>
              <a:rPr lang="en-US" altLang="ja-JP" sz="2400" dirty="0" err="1">
                <a:latin typeface="MigMix 1P" charset="-128"/>
                <a:ea typeface="MigMix 1P" charset="-128"/>
                <a:cs typeface="MigMix 1P" charset="-128"/>
              </a:rPr>
              <a:t>WallFriction.Detailed</a:t>
            </a:r>
            <a:endParaRPr lang="en-US" altLang="ja-JP" sz="2400" dirty="0">
              <a:latin typeface="MigMix 1P" charset="-128"/>
              <a:ea typeface="MigMix 1P" charset="-128"/>
              <a:cs typeface="MigMix 1P" charset="-128"/>
            </a:endParaRPr>
          </a:p>
          <a:p>
            <a:pPr marL="742950" lvl="1" indent="-285750">
              <a:buFont typeface="Arial" charset="0"/>
              <a:buChar char="•"/>
            </a:pPr>
            <a:r>
              <a:rPr kumimoji="1" lang="en-US" altLang="ja-JP" sz="2400" dirty="0" err="1">
                <a:latin typeface="MigMix 1P" charset="-128"/>
                <a:ea typeface="MigMix 1P" charset="-128"/>
                <a:cs typeface="MigMix 1P" charset="-128"/>
              </a:rPr>
              <a:t>massFlowRate_dp</a:t>
            </a:r>
            <a:endParaRPr kumimoji="1" lang="en-US" altLang="ja-JP" sz="2400" dirty="0">
              <a:latin typeface="MigMix 1P" charset="-128"/>
              <a:ea typeface="MigMix 1P" charset="-128"/>
              <a:cs typeface="MigMix 1P" charset="-128"/>
            </a:endParaRPr>
          </a:p>
          <a:p>
            <a:pPr marL="742950" lvl="1" indent="-285750">
              <a:buFont typeface="Arial" charset="0"/>
              <a:buChar char="•"/>
            </a:pPr>
            <a:r>
              <a:rPr lang="en-US" altLang="ja-JP" sz="2400" dirty="0" err="1">
                <a:latin typeface="MigMix 1P" charset="-128"/>
                <a:ea typeface="MigMix 1P" charset="-128"/>
                <a:cs typeface="MigMix 1P" charset="-128"/>
              </a:rPr>
              <a:t>pressureLoss_m_flow</a:t>
            </a:r>
            <a:endParaRPr kumimoji="1" lang="en-US" altLang="ja-JP" sz="2400" dirty="0">
              <a:latin typeface="MigMix 1P" charset="-128"/>
              <a:ea typeface="MigMix 1P" charset="-128"/>
              <a:cs typeface="MigMix 1P" charset="-128"/>
            </a:endParaRPr>
          </a:p>
          <a:p>
            <a:pPr marL="342900" indent="-342900">
              <a:buAutoNum type="arabicParenBoth"/>
            </a:pPr>
            <a:endParaRPr kumimoji="1" lang="ja-JP" altLang="en-US" dirty="0"/>
          </a:p>
        </p:txBody>
      </p:sp>
      <p:sp>
        <p:nvSpPr>
          <p:cNvPr id="6" name="フッター プレースホルダー 5"/>
          <p:cNvSpPr>
            <a:spLocks noGrp="1"/>
          </p:cNvSpPr>
          <p:nvPr>
            <p:ph type="ftr" sz="quarter" idx="11"/>
          </p:nvPr>
        </p:nvSpPr>
        <p:spPr/>
        <p:txBody>
          <a:bodyPr/>
          <a:lstStyle/>
          <a:p>
            <a:r>
              <a:rPr lang="ja-JP" altLang="en-US"/>
              <a:t>オープン</a:t>
            </a:r>
            <a:r>
              <a:rPr lang="en-US" altLang="ja-JP"/>
              <a:t>CAE</a:t>
            </a:r>
            <a:r>
              <a:rPr lang="ja-JP" altLang="en-US"/>
              <a:t>シンポジウム講習会</a:t>
            </a:r>
          </a:p>
        </p:txBody>
      </p:sp>
    </p:spTree>
    <p:extLst>
      <p:ext uri="{BB962C8B-B14F-4D97-AF65-F5344CB8AC3E}">
        <p14:creationId xmlns:p14="http://schemas.microsoft.com/office/powerpoint/2010/main" val="1256365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r>
              <a:rPr lang="en-US" altLang="ja-JP"/>
              <a:t>2017/12/07</a:t>
            </a:r>
            <a:endParaRPr lang="ja-JP" altLang="en-US"/>
          </a:p>
        </p:txBody>
      </p:sp>
      <p:sp>
        <p:nvSpPr>
          <p:cNvPr id="4" name="スライド番号プレースホルダー 3"/>
          <p:cNvSpPr>
            <a:spLocks noGrp="1"/>
          </p:cNvSpPr>
          <p:nvPr>
            <p:ph type="sldNum" sz="quarter" idx="12"/>
          </p:nvPr>
        </p:nvSpPr>
        <p:spPr/>
        <p:txBody>
          <a:bodyPr/>
          <a:lstStyle/>
          <a:p>
            <a:fld id="{522546E2-FFC9-E74A-B833-4B01CD764E6B}" type="slidenum">
              <a:rPr lang="ja-JP" altLang="en-US" smtClean="0"/>
              <a:pPr/>
              <a:t>20</a:t>
            </a:fld>
            <a:endParaRPr lang="ja-JP" altLang="en-US"/>
          </a:p>
        </p:txBody>
      </p:sp>
      <p:sp>
        <p:nvSpPr>
          <p:cNvPr id="5" name="正方形/長方形 4"/>
          <p:cNvSpPr/>
          <p:nvPr/>
        </p:nvSpPr>
        <p:spPr>
          <a:xfrm>
            <a:off x="743919" y="3918771"/>
            <a:ext cx="7656162" cy="1384995"/>
          </a:xfrm>
          <a:prstGeom prst="rect">
            <a:avLst/>
          </a:prstGeom>
          <a:ln>
            <a:solidFill>
              <a:schemeClr val="accent1"/>
            </a:solidFill>
          </a:ln>
        </p:spPr>
        <p:txBody>
          <a:bodyPr wrap="square">
            <a:spAutoFit/>
          </a:bodyPr>
          <a:lstStyle/>
          <a:p>
            <a:r>
              <a:rPr lang="fr-FR" altLang="ja-JP" sz="1400" dirty="0">
                <a:solidFill>
                  <a:srgbClr val="000000"/>
                </a:solidFill>
                <a:latin typeface="Times-Roman" charset="0"/>
              </a:rPr>
              <a:t> </a:t>
            </a:r>
            <a:r>
              <a:rPr lang="fr-FR" altLang="ja-JP" sz="1400" dirty="0">
                <a:solidFill>
                  <a:srgbClr val="000000"/>
                </a:solidFill>
                <a:latin typeface="MigMix 1P" charset="-128"/>
                <a:ea typeface="MigMix 1P" charset="-128"/>
                <a:cs typeface="MigMix 1P" charset="-128"/>
              </a:rPr>
              <a:t>y := </a:t>
            </a:r>
            <a:r>
              <a:rPr lang="fr-FR" altLang="ja-JP" sz="1400" dirty="0" err="1">
                <a:solidFill>
                  <a:srgbClr val="0000FF"/>
                </a:solidFill>
                <a:latin typeface="MigMix 1P" charset="-128"/>
                <a:ea typeface="MigMix 1P" charset="-128"/>
                <a:cs typeface="MigMix 1P" charset="-128"/>
              </a:rPr>
              <a:t>smooth</a:t>
            </a:r>
            <a:r>
              <a:rPr lang="fr-FR" altLang="ja-JP" sz="1400" dirty="0">
                <a:solidFill>
                  <a:srgbClr val="000000"/>
                </a:solidFill>
                <a:latin typeface="MigMix 1P" charset="-128"/>
                <a:ea typeface="MigMix 1P" charset="-128"/>
                <a:cs typeface="MigMix 1P" charset="-128"/>
              </a:rPr>
              <a:t>(</a:t>
            </a:r>
            <a:r>
              <a:rPr lang="fr-FR" altLang="ja-JP" sz="1400" dirty="0">
                <a:solidFill>
                  <a:srgbClr val="760078"/>
                </a:solidFill>
                <a:latin typeface="MigMix 1P" charset="-128"/>
                <a:ea typeface="MigMix 1P" charset="-128"/>
                <a:cs typeface="MigMix 1P" charset="-128"/>
              </a:rPr>
              <a:t>1</a:t>
            </a:r>
            <a:r>
              <a:rPr lang="fr-FR" altLang="ja-JP" sz="1400" dirty="0">
                <a:solidFill>
                  <a:srgbClr val="000000"/>
                </a:solidFill>
                <a:latin typeface="MigMix 1P" charset="-128"/>
                <a:ea typeface="MigMix 1P" charset="-128"/>
                <a:cs typeface="MigMix 1P" charset="-128"/>
              </a:rPr>
              <a:t>, </a:t>
            </a:r>
            <a:r>
              <a:rPr lang="fr-FR" altLang="ja-JP" sz="1400" dirty="0">
                <a:solidFill>
                  <a:srgbClr val="760002"/>
                </a:solidFill>
                <a:latin typeface="MigMix 1P" charset="-128"/>
                <a:ea typeface="MigMix 1P" charset="-128"/>
                <a:cs typeface="MigMix 1P" charset="-128"/>
              </a:rPr>
              <a:t>if</a:t>
            </a:r>
            <a:r>
              <a:rPr lang="fr-FR" altLang="ja-JP" sz="1400" dirty="0">
                <a:solidFill>
                  <a:srgbClr val="000000"/>
                </a:solidFill>
                <a:latin typeface="MigMix 1P" charset="-128"/>
                <a:ea typeface="MigMix 1P" charset="-128"/>
                <a:cs typeface="MigMix 1P" charset="-128"/>
              </a:rPr>
              <a:t> x &gt;  </a:t>
            </a:r>
            <a:r>
              <a:rPr lang="fr-FR" altLang="ja-JP" sz="1400" dirty="0" err="1">
                <a:solidFill>
                  <a:srgbClr val="000000"/>
                </a:solidFill>
                <a:latin typeface="MigMix 1P" charset="-128"/>
                <a:ea typeface="MigMix 1P" charset="-128"/>
                <a:cs typeface="MigMix 1P" charset="-128"/>
              </a:rPr>
              <a:t>x_small</a:t>
            </a:r>
            <a:r>
              <a:rPr lang="fr-FR" altLang="ja-JP" sz="1400" dirty="0">
                <a:solidFill>
                  <a:srgbClr val="000000"/>
                </a:solidFill>
                <a:latin typeface="MigMix 1P" charset="-128"/>
                <a:ea typeface="MigMix 1P" charset="-128"/>
                <a:cs typeface="MigMix 1P" charset="-128"/>
              </a:rPr>
              <a:t> </a:t>
            </a:r>
            <a:r>
              <a:rPr lang="fr-FR" altLang="ja-JP" sz="1400" dirty="0" err="1">
                <a:solidFill>
                  <a:srgbClr val="760002"/>
                </a:solidFill>
                <a:latin typeface="MigMix 1P" charset="-128"/>
                <a:ea typeface="MigMix 1P" charset="-128"/>
                <a:cs typeface="MigMix 1P" charset="-128"/>
              </a:rPr>
              <a:t>then</a:t>
            </a:r>
            <a:r>
              <a:rPr lang="fr-FR" altLang="ja-JP" sz="1400" dirty="0">
                <a:solidFill>
                  <a:srgbClr val="000000"/>
                </a:solidFill>
                <a:latin typeface="MigMix 1P" charset="-128"/>
                <a:ea typeface="MigMix 1P" charset="-128"/>
                <a:cs typeface="MigMix 1P" charset="-128"/>
              </a:rPr>
              <a:t> y1 </a:t>
            </a:r>
            <a:r>
              <a:rPr lang="fr-FR" altLang="ja-JP" sz="1400" dirty="0" err="1">
                <a:solidFill>
                  <a:srgbClr val="760002"/>
                </a:solidFill>
                <a:latin typeface="MigMix 1P" charset="-128"/>
                <a:ea typeface="MigMix 1P" charset="-128"/>
                <a:cs typeface="MigMix 1P" charset="-128"/>
              </a:rPr>
              <a:t>else</a:t>
            </a:r>
            <a:endParaRPr lang="fr-FR" altLang="ja-JP" sz="1400" dirty="0">
              <a:solidFill>
                <a:srgbClr val="000000"/>
              </a:solidFill>
              <a:latin typeface="MigMix 1P" charset="-128"/>
              <a:ea typeface="MigMix 1P" charset="-128"/>
              <a:cs typeface="MigMix 1P" charset="-128"/>
            </a:endParaRPr>
          </a:p>
          <a:p>
            <a:r>
              <a:rPr lang="en-US" altLang="ja-JP" sz="1400" dirty="0">
                <a:solidFill>
                  <a:srgbClr val="000000"/>
                </a:solidFill>
                <a:latin typeface="MigMix 1P" charset="-128"/>
                <a:ea typeface="MigMix 1P" charset="-128"/>
                <a:cs typeface="MigMix 1P" charset="-128"/>
              </a:rPr>
              <a:t>                           </a:t>
            </a:r>
            <a:r>
              <a:rPr lang="en-US" altLang="ja-JP" sz="1400" dirty="0">
                <a:solidFill>
                  <a:srgbClr val="760002"/>
                </a:solidFill>
                <a:latin typeface="MigMix 1P" charset="-128"/>
                <a:ea typeface="MigMix 1P" charset="-128"/>
                <a:cs typeface="MigMix 1P" charset="-128"/>
              </a:rPr>
              <a:t>if</a:t>
            </a:r>
            <a:r>
              <a:rPr lang="en-US" altLang="ja-JP" sz="1400" dirty="0">
                <a:solidFill>
                  <a:srgbClr val="000000"/>
                </a:solidFill>
                <a:latin typeface="MigMix 1P" charset="-128"/>
                <a:ea typeface="MigMix 1P" charset="-128"/>
                <a:cs typeface="MigMix 1P" charset="-128"/>
              </a:rPr>
              <a:t> x &lt; -</a:t>
            </a:r>
            <a:r>
              <a:rPr lang="en-US" altLang="ja-JP" sz="1400" dirty="0" err="1">
                <a:solidFill>
                  <a:srgbClr val="000000"/>
                </a:solidFill>
                <a:latin typeface="MigMix 1P" charset="-128"/>
                <a:ea typeface="MigMix 1P" charset="-128"/>
                <a:cs typeface="MigMix 1P" charset="-128"/>
              </a:rPr>
              <a:t>x_small</a:t>
            </a:r>
            <a:r>
              <a:rPr lang="en-US" altLang="ja-JP" sz="1400" dirty="0">
                <a:solidFill>
                  <a:srgbClr val="000000"/>
                </a:solidFill>
                <a:latin typeface="MigMix 1P" charset="-128"/>
                <a:ea typeface="MigMix 1P" charset="-128"/>
                <a:cs typeface="MigMix 1P" charset="-128"/>
              </a:rPr>
              <a:t> </a:t>
            </a:r>
            <a:r>
              <a:rPr lang="en-US" altLang="ja-JP" sz="1400" dirty="0">
                <a:solidFill>
                  <a:srgbClr val="760002"/>
                </a:solidFill>
                <a:latin typeface="MigMix 1P" charset="-128"/>
                <a:ea typeface="MigMix 1P" charset="-128"/>
                <a:cs typeface="MigMix 1P" charset="-128"/>
              </a:rPr>
              <a:t>then</a:t>
            </a:r>
            <a:r>
              <a:rPr lang="en-US" altLang="ja-JP" sz="1400" dirty="0">
                <a:solidFill>
                  <a:srgbClr val="000000"/>
                </a:solidFill>
                <a:latin typeface="MigMix 1P" charset="-128"/>
                <a:ea typeface="MigMix 1P" charset="-128"/>
                <a:cs typeface="MigMix 1P" charset="-128"/>
              </a:rPr>
              <a:t> y2 </a:t>
            </a:r>
            <a:r>
              <a:rPr lang="en-US" altLang="ja-JP" sz="1400" dirty="0">
                <a:solidFill>
                  <a:srgbClr val="760002"/>
                </a:solidFill>
                <a:latin typeface="MigMix 1P" charset="-128"/>
                <a:ea typeface="MigMix 1P" charset="-128"/>
                <a:cs typeface="MigMix 1P" charset="-128"/>
              </a:rPr>
              <a:t>else</a:t>
            </a:r>
            <a:endParaRPr lang="en-US" altLang="ja-JP" sz="1400" dirty="0">
              <a:solidFill>
                <a:srgbClr val="000000"/>
              </a:solidFill>
              <a:latin typeface="MigMix 1P" charset="-128"/>
              <a:ea typeface="MigMix 1P" charset="-128"/>
              <a:cs typeface="MigMix 1P" charset="-128"/>
            </a:endParaRPr>
          </a:p>
          <a:p>
            <a:r>
              <a:rPr lang="mr-IN" altLang="ja-JP" sz="1400" dirty="0">
                <a:solidFill>
                  <a:srgbClr val="000000"/>
                </a:solidFill>
                <a:latin typeface="MigMix 1P" charset="-128"/>
                <a:ea typeface="MigMix 1P" charset="-128"/>
                <a:cs typeface="MigMix 1P" charset="-128"/>
              </a:rPr>
              <a:t>              </a:t>
            </a:r>
            <a:r>
              <a:rPr lang="en-US" altLang="ja-JP" sz="1400" dirty="0">
                <a:solidFill>
                  <a:srgbClr val="000000"/>
                </a:solidFill>
                <a:latin typeface="MigMix 1P" charset="-128"/>
                <a:ea typeface="MigMix 1P" charset="-128"/>
                <a:cs typeface="MigMix 1P" charset="-128"/>
              </a:rPr>
              <a:t>         </a:t>
            </a:r>
            <a:r>
              <a:rPr lang="mr-IN" altLang="ja-JP" sz="1400" dirty="0">
                <a:solidFill>
                  <a:srgbClr val="000000"/>
                </a:solidFill>
                <a:latin typeface="MigMix 1P" charset="-128"/>
                <a:ea typeface="MigMix 1P" charset="-128"/>
                <a:cs typeface="MigMix 1P" charset="-128"/>
              </a:rPr>
              <a:t>   </a:t>
            </a:r>
            <a:r>
              <a:rPr lang="en-US" altLang="ja-JP" sz="1400" dirty="0">
                <a:solidFill>
                  <a:srgbClr val="000000"/>
                </a:solidFill>
                <a:latin typeface="MigMix 1P" charset="-128"/>
                <a:ea typeface="MigMix 1P" charset="-128"/>
                <a:cs typeface="MigMix 1P" charset="-128"/>
              </a:rPr>
              <a:t> </a:t>
            </a:r>
            <a:r>
              <a:rPr lang="mr-IN" altLang="ja-JP" sz="1400" dirty="0" err="1">
                <a:solidFill>
                  <a:srgbClr val="760002"/>
                </a:solidFill>
                <a:latin typeface="MigMix 1P" charset="-128"/>
                <a:ea typeface="MigMix 1P" charset="-128"/>
                <a:cs typeface="MigMix 1P" charset="-128"/>
              </a:rPr>
              <a:t>if</a:t>
            </a:r>
            <a:r>
              <a:rPr lang="mr-IN" altLang="ja-JP" sz="1400" dirty="0">
                <a:solidFill>
                  <a:srgbClr val="000000"/>
                </a:solidFill>
                <a:latin typeface="MigMix 1P" charset="-128"/>
                <a:ea typeface="MigMix 1P" charset="-128"/>
                <a:cs typeface="MigMix 1P" charset="-128"/>
              </a:rPr>
              <a:t> </a:t>
            </a:r>
            <a:r>
              <a:rPr lang="mr-IN" altLang="ja-JP" sz="1400" dirty="0" err="1">
                <a:solidFill>
                  <a:srgbClr val="000000"/>
                </a:solidFill>
                <a:latin typeface="MigMix 1P" charset="-128"/>
                <a:ea typeface="MigMix 1P" charset="-128"/>
                <a:cs typeface="MigMix 1P" charset="-128"/>
              </a:rPr>
              <a:t>x_small</a:t>
            </a:r>
            <a:r>
              <a:rPr lang="mr-IN" altLang="ja-JP" sz="1400" dirty="0">
                <a:solidFill>
                  <a:srgbClr val="000000"/>
                </a:solidFill>
                <a:latin typeface="MigMix 1P" charset="-128"/>
                <a:ea typeface="MigMix 1P" charset="-128"/>
                <a:cs typeface="MigMix 1P" charset="-128"/>
              </a:rPr>
              <a:t> &gt; </a:t>
            </a:r>
            <a:r>
              <a:rPr lang="mr-IN" altLang="ja-JP" sz="1400" dirty="0">
                <a:solidFill>
                  <a:srgbClr val="760078"/>
                </a:solidFill>
                <a:latin typeface="MigMix 1P" charset="-128"/>
                <a:ea typeface="MigMix 1P" charset="-128"/>
                <a:cs typeface="MigMix 1P" charset="-128"/>
              </a:rPr>
              <a:t>0</a:t>
            </a:r>
            <a:r>
              <a:rPr lang="mr-IN" altLang="ja-JP" sz="1400" dirty="0">
                <a:solidFill>
                  <a:srgbClr val="000000"/>
                </a:solidFill>
                <a:latin typeface="MigMix 1P" charset="-128"/>
                <a:ea typeface="MigMix 1P" charset="-128"/>
                <a:cs typeface="MigMix 1P" charset="-128"/>
              </a:rPr>
              <a:t> </a:t>
            </a:r>
            <a:r>
              <a:rPr lang="mr-IN" altLang="ja-JP" sz="1400" dirty="0" err="1">
                <a:solidFill>
                  <a:srgbClr val="760002"/>
                </a:solidFill>
                <a:latin typeface="MigMix 1P" charset="-128"/>
                <a:ea typeface="MigMix 1P" charset="-128"/>
                <a:cs typeface="MigMix 1P" charset="-128"/>
              </a:rPr>
              <a:t>then</a:t>
            </a:r>
            <a:r>
              <a:rPr lang="mr-IN" altLang="ja-JP" sz="1400" dirty="0">
                <a:solidFill>
                  <a:srgbClr val="000000"/>
                </a:solidFill>
                <a:latin typeface="MigMix 1P" charset="-128"/>
                <a:ea typeface="MigMix 1P" charset="-128"/>
                <a:cs typeface="MigMix 1P" charset="-128"/>
              </a:rPr>
              <a:t> </a:t>
            </a:r>
            <a:endParaRPr lang="en-US" altLang="ja-JP" sz="1400" dirty="0">
              <a:solidFill>
                <a:srgbClr val="000000"/>
              </a:solidFill>
              <a:latin typeface="MigMix 1P" charset="-128"/>
              <a:ea typeface="MigMix 1P" charset="-128"/>
              <a:cs typeface="MigMix 1P" charset="-128"/>
            </a:endParaRPr>
          </a:p>
          <a:p>
            <a:r>
              <a:rPr lang="en-US" altLang="ja-JP" sz="1400" dirty="0">
                <a:solidFill>
                  <a:srgbClr val="000000"/>
                </a:solidFill>
                <a:latin typeface="MigMix 1P" charset="-128"/>
                <a:ea typeface="MigMix 1P" charset="-128"/>
                <a:cs typeface="MigMix 1P" charset="-128"/>
              </a:rPr>
              <a:t>                              </a:t>
            </a:r>
            <a:r>
              <a:rPr lang="mr-IN" altLang="ja-JP" sz="1400" dirty="0">
                <a:solidFill>
                  <a:srgbClr val="000000"/>
                </a:solidFill>
                <a:latin typeface="MigMix 1P" charset="-128"/>
                <a:ea typeface="MigMix 1P" charset="-128"/>
                <a:cs typeface="MigMix 1P" charset="-128"/>
              </a:rPr>
              <a:t>(</a:t>
            </a:r>
            <a:r>
              <a:rPr lang="mr-IN" altLang="ja-JP" sz="1400" dirty="0" err="1">
                <a:solidFill>
                  <a:srgbClr val="000000"/>
                </a:solidFill>
                <a:latin typeface="MigMix 1P" charset="-128"/>
                <a:ea typeface="MigMix 1P" charset="-128"/>
                <a:cs typeface="MigMix 1P" charset="-128"/>
              </a:rPr>
              <a:t>x</a:t>
            </a:r>
            <a:r>
              <a:rPr lang="mr-IN" altLang="ja-JP" sz="1400" dirty="0">
                <a:solidFill>
                  <a:srgbClr val="000000"/>
                </a:solidFill>
                <a:latin typeface="MigMix 1P" charset="-128"/>
                <a:ea typeface="MigMix 1P" charset="-128"/>
                <a:cs typeface="MigMix 1P" charset="-128"/>
              </a:rPr>
              <a:t>/</a:t>
            </a:r>
            <a:r>
              <a:rPr lang="mr-IN" altLang="ja-JP" sz="1400" dirty="0" err="1">
                <a:solidFill>
                  <a:srgbClr val="000000"/>
                </a:solidFill>
                <a:latin typeface="MigMix 1P" charset="-128"/>
                <a:ea typeface="MigMix 1P" charset="-128"/>
                <a:cs typeface="MigMix 1P" charset="-128"/>
              </a:rPr>
              <a:t>x_small</a:t>
            </a:r>
            <a:r>
              <a:rPr lang="mr-IN" altLang="ja-JP" sz="1400" dirty="0">
                <a:solidFill>
                  <a:srgbClr val="000000"/>
                </a:solidFill>
                <a:latin typeface="MigMix 1P" charset="-128"/>
                <a:ea typeface="MigMix 1P" charset="-128"/>
                <a:cs typeface="MigMix 1P" charset="-128"/>
              </a:rPr>
              <a:t>)*((</a:t>
            </a:r>
            <a:r>
              <a:rPr lang="mr-IN" altLang="ja-JP" sz="1400" dirty="0" err="1">
                <a:solidFill>
                  <a:srgbClr val="000000"/>
                </a:solidFill>
                <a:latin typeface="MigMix 1P" charset="-128"/>
                <a:ea typeface="MigMix 1P" charset="-128"/>
                <a:cs typeface="MigMix 1P" charset="-128"/>
              </a:rPr>
              <a:t>x</a:t>
            </a:r>
            <a:r>
              <a:rPr lang="mr-IN" altLang="ja-JP" sz="1400" dirty="0">
                <a:solidFill>
                  <a:srgbClr val="000000"/>
                </a:solidFill>
                <a:latin typeface="MigMix 1P" charset="-128"/>
                <a:ea typeface="MigMix 1P" charset="-128"/>
                <a:cs typeface="MigMix 1P" charset="-128"/>
              </a:rPr>
              <a:t>/</a:t>
            </a:r>
            <a:r>
              <a:rPr lang="mr-IN" altLang="ja-JP" sz="1400" dirty="0" err="1">
                <a:solidFill>
                  <a:srgbClr val="000000"/>
                </a:solidFill>
                <a:latin typeface="MigMix 1P" charset="-128"/>
                <a:ea typeface="MigMix 1P" charset="-128"/>
                <a:cs typeface="MigMix 1P" charset="-128"/>
              </a:rPr>
              <a:t>x_small</a:t>
            </a:r>
            <a:r>
              <a:rPr lang="mr-IN" altLang="ja-JP" sz="1400" dirty="0">
                <a:solidFill>
                  <a:srgbClr val="000000"/>
                </a:solidFill>
                <a:latin typeface="MigMix 1P" charset="-128"/>
                <a:ea typeface="MigMix 1P" charset="-128"/>
                <a:cs typeface="MigMix 1P" charset="-128"/>
              </a:rPr>
              <a:t>)^</a:t>
            </a:r>
            <a:r>
              <a:rPr lang="mr-IN" altLang="ja-JP" sz="1400" dirty="0">
                <a:solidFill>
                  <a:srgbClr val="760078"/>
                </a:solidFill>
                <a:latin typeface="MigMix 1P" charset="-128"/>
                <a:ea typeface="MigMix 1P" charset="-128"/>
                <a:cs typeface="MigMix 1P" charset="-128"/>
              </a:rPr>
              <a:t>2</a:t>
            </a:r>
            <a:r>
              <a:rPr lang="mr-IN" altLang="ja-JP" sz="1400" dirty="0">
                <a:solidFill>
                  <a:srgbClr val="000000"/>
                </a:solidFill>
                <a:latin typeface="MigMix 1P" charset="-128"/>
                <a:ea typeface="MigMix 1P" charset="-128"/>
                <a:cs typeface="MigMix 1P" charset="-128"/>
              </a:rPr>
              <a:t> - </a:t>
            </a:r>
            <a:r>
              <a:rPr lang="mr-IN" altLang="ja-JP" sz="1400" dirty="0">
                <a:solidFill>
                  <a:srgbClr val="760078"/>
                </a:solidFill>
                <a:latin typeface="MigMix 1P" charset="-128"/>
                <a:ea typeface="MigMix 1P" charset="-128"/>
                <a:cs typeface="MigMix 1P" charset="-128"/>
              </a:rPr>
              <a:t>3</a:t>
            </a:r>
            <a:r>
              <a:rPr lang="mr-IN" altLang="ja-JP" sz="1400" dirty="0">
                <a:solidFill>
                  <a:srgbClr val="000000"/>
                </a:solidFill>
                <a:latin typeface="MigMix 1P" charset="-128"/>
                <a:ea typeface="MigMix 1P" charset="-128"/>
                <a:cs typeface="MigMix 1P" charset="-128"/>
              </a:rPr>
              <a:t>)*(y2-y1)/</a:t>
            </a:r>
            <a:r>
              <a:rPr lang="mr-IN" altLang="ja-JP" sz="1400" dirty="0">
                <a:solidFill>
                  <a:srgbClr val="760078"/>
                </a:solidFill>
                <a:latin typeface="MigMix 1P" charset="-128"/>
                <a:ea typeface="MigMix 1P" charset="-128"/>
                <a:cs typeface="MigMix 1P" charset="-128"/>
              </a:rPr>
              <a:t>4</a:t>
            </a:r>
            <a:r>
              <a:rPr lang="mr-IN" altLang="ja-JP" sz="1400" dirty="0">
                <a:solidFill>
                  <a:srgbClr val="000000"/>
                </a:solidFill>
                <a:latin typeface="MigMix 1P" charset="-128"/>
                <a:ea typeface="MigMix 1P" charset="-128"/>
                <a:cs typeface="MigMix 1P" charset="-128"/>
              </a:rPr>
              <a:t> + (y1+y2)/</a:t>
            </a:r>
            <a:r>
              <a:rPr lang="mr-IN" altLang="ja-JP" sz="1400" dirty="0">
                <a:solidFill>
                  <a:srgbClr val="760078"/>
                </a:solidFill>
                <a:latin typeface="MigMix 1P" charset="-128"/>
                <a:ea typeface="MigMix 1P" charset="-128"/>
                <a:cs typeface="MigMix 1P" charset="-128"/>
              </a:rPr>
              <a:t>2</a:t>
            </a:r>
            <a:r>
              <a:rPr lang="mr-IN" altLang="ja-JP" sz="1400" dirty="0">
                <a:solidFill>
                  <a:srgbClr val="000000"/>
                </a:solidFill>
                <a:latin typeface="MigMix 1P" charset="-128"/>
                <a:ea typeface="MigMix 1P" charset="-128"/>
                <a:cs typeface="MigMix 1P" charset="-128"/>
              </a:rPr>
              <a:t> </a:t>
            </a:r>
            <a:endParaRPr lang="en-US" altLang="ja-JP" sz="1400" dirty="0">
              <a:solidFill>
                <a:srgbClr val="000000"/>
              </a:solidFill>
              <a:latin typeface="MigMix 1P" charset="-128"/>
              <a:ea typeface="MigMix 1P" charset="-128"/>
              <a:cs typeface="MigMix 1P" charset="-128"/>
            </a:endParaRPr>
          </a:p>
          <a:p>
            <a:r>
              <a:rPr lang="en-US" altLang="ja-JP" sz="1400" dirty="0">
                <a:solidFill>
                  <a:srgbClr val="000000"/>
                </a:solidFill>
                <a:latin typeface="MigMix 1P" charset="-128"/>
                <a:ea typeface="MigMix 1P" charset="-128"/>
                <a:cs typeface="MigMix 1P" charset="-128"/>
              </a:rPr>
              <a:t>                           </a:t>
            </a:r>
            <a:r>
              <a:rPr lang="mr-IN" altLang="ja-JP" sz="1400" dirty="0" err="1">
                <a:solidFill>
                  <a:srgbClr val="760002"/>
                </a:solidFill>
                <a:latin typeface="MigMix 1P" charset="-128"/>
                <a:ea typeface="MigMix 1P" charset="-128"/>
                <a:cs typeface="MigMix 1P" charset="-128"/>
              </a:rPr>
              <a:t>else</a:t>
            </a:r>
            <a:r>
              <a:rPr lang="mr-IN" altLang="ja-JP" sz="1400" dirty="0">
                <a:solidFill>
                  <a:srgbClr val="000000"/>
                </a:solidFill>
                <a:latin typeface="MigMix 1P" charset="-128"/>
                <a:ea typeface="MigMix 1P" charset="-128"/>
                <a:cs typeface="MigMix 1P" charset="-128"/>
              </a:rPr>
              <a:t> </a:t>
            </a:r>
            <a:endParaRPr lang="en-US" altLang="ja-JP" sz="1400" dirty="0">
              <a:solidFill>
                <a:srgbClr val="000000"/>
              </a:solidFill>
              <a:latin typeface="MigMix 1P" charset="-128"/>
              <a:ea typeface="MigMix 1P" charset="-128"/>
              <a:cs typeface="MigMix 1P" charset="-128"/>
            </a:endParaRPr>
          </a:p>
          <a:p>
            <a:r>
              <a:rPr lang="en-US" altLang="ja-JP" sz="1400" dirty="0">
                <a:solidFill>
                  <a:srgbClr val="000000"/>
                </a:solidFill>
                <a:latin typeface="MigMix 1P" charset="-128"/>
                <a:ea typeface="MigMix 1P" charset="-128"/>
                <a:cs typeface="MigMix 1P" charset="-128"/>
              </a:rPr>
              <a:t>                             </a:t>
            </a:r>
            <a:r>
              <a:rPr lang="mr-IN" altLang="ja-JP" sz="1400" dirty="0">
                <a:solidFill>
                  <a:srgbClr val="000000"/>
                </a:solidFill>
                <a:latin typeface="MigMix 1P" charset="-128"/>
                <a:ea typeface="MigMix 1P" charset="-128"/>
                <a:cs typeface="MigMix 1P" charset="-128"/>
              </a:rPr>
              <a:t>(y1+y2)/</a:t>
            </a:r>
            <a:r>
              <a:rPr lang="mr-IN" altLang="ja-JP" sz="1400" dirty="0">
                <a:solidFill>
                  <a:srgbClr val="760078"/>
                </a:solidFill>
                <a:latin typeface="MigMix 1P" charset="-128"/>
                <a:ea typeface="MigMix 1P" charset="-128"/>
                <a:cs typeface="MigMix 1P" charset="-128"/>
              </a:rPr>
              <a:t>2</a:t>
            </a:r>
            <a:r>
              <a:rPr lang="mr-IN" altLang="ja-JP" sz="1400" dirty="0">
                <a:solidFill>
                  <a:srgbClr val="000000"/>
                </a:solidFill>
                <a:latin typeface="MigMix 1P" charset="-128"/>
                <a:ea typeface="MigMix 1P" charset="-128"/>
                <a:cs typeface="MigMix 1P" charset="-128"/>
              </a:rPr>
              <a:t>);</a:t>
            </a:r>
          </a:p>
        </p:txBody>
      </p:sp>
      <mc:AlternateContent xmlns:mc="http://schemas.openxmlformats.org/markup-compatibility/2006" xmlns:a14="http://schemas.microsoft.com/office/drawing/2010/main">
        <mc:Choice Requires="a14">
          <p:sp>
            <p:nvSpPr>
              <p:cNvPr id="6" name="正方形/長方形 5"/>
              <p:cNvSpPr/>
              <p:nvPr/>
            </p:nvSpPr>
            <p:spPr>
              <a:xfrm>
                <a:off x="745859" y="1122105"/>
                <a:ext cx="6740791" cy="2554545"/>
              </a:xfrm>
              <a:prstGeom prst="rect">
                <a:avLst/>
              </a:prstGeom>
              <a:ln>
                <a:noFill/>
              </a:ln>
            </p:spPr>
            <p:txBody>
              <a:bodyPr wrap="square">
                <a:spAutoFit/>
              </a:bodyPr>
              <a:lstStyle/>
              <a:p>
                <a:r>
                  <a:rPr lang="en-US" altLang="ja-JP" sz="2000" b="1" dirty="0">
                    <a:solidFill>
                      <a:srgbClr val="000000"/>
                    </a:solidFill>
                    <a:latin typeface="MigMix 1P" charset="-128"/>
                    <a:ea typeface="MigMix 1P" charset="-128"/>
                    <a:cs typeface="MigMix 1P" charset="-128"/>
                  </a:rPr>
                  <a:t>Modelica.Fluid.Utilities.regStep</a:t>
                </a:r>
              </a:p>
              <a:p>
                <a:r>
                  <a:rPr lang="ja-JP" altLang="en-US" sz="2000" b="1" dirty="0">
                    <a:solidFill>
                      <a:srgbClr val="000000"/>
                    </a:solidFill>
                    <a:latin typeface="Helvetica" charset="0"/>
                  </a:rPr>
                  <a:t>ステップ関数を連続で微分可能な曲線で近似する関数</a:t>
                </a:r>
                <a:endParaRPr lang="en-US" altLang="ja-JP" sz="2000" b="1" dirty="0">
                  <a:solidFill>
                    <a:srgbClr val="000000"/>
                  </a:solidFill>
                  <a:latin typeface="Helvetica" charset="0"/>
                </a:endParaRPr>
              </a:p>
              <a:p>
                <a:endParaRPr lang="en-US" altLang="ja-JP" sz="2000" dirty="0">
                  <a:solidFill>
                    <a:srgbClr val="000000"/>
                  </a:solidFill>
                  <a:latin typeface="Helvetica" charset="0"/>
                </a:endParaRPr>
              </a:p>
              <a:p>
                <a:endParaRPr lang="en-US" altLang="ja-JP" sz="2000" dirty="0">
                  <a:solidFill>
                    <a:srgbClr val="000000"/>
                  </a:solidFill>
                  <a:latin typeface="Helvetica" charset="0"/>
                </a:endParaRPr>
              </a:p>
              <a:p>
                <a:endParaRPr lang="en-US" altLang="ja-JP" sz="2000" dirty="0">
                  <a:solidFill>
                    <a:srgbClr val="000000"/>
                  </a:solidFill>
                  <a:latin typeface="Helvetica" charset="0"/>
                </a:endParaRPr>
              </a:p>
              <a:p>
                <a:endParaRPr lang="en-US" altLang="ja-JP" sz="2000" dirty="0">
                  <a:solidFill>
                    <a:srgbClr val="000000"/>
                  </a:solidFill>
                  <a:latin typeface="Helvetica" charset="0"/>
                </a:endParaRPr>
              </a:p>
              <a:p>
                <a14:m>
                  <m:oMath xmlns:m="http://schemas.openxmlformats.org/officeDocument/2006/math">
                    <m:r>
                      <a:rPr lang="en-US" altLang="ja-JP" sz="2000" b="0" i="1" smtClean="0">
                        <a:solidFill>
                          <a:srgbClr val="000000"/>
                        </a:solidFill>
                        <a:latin typeface="Cambria Math" charset="0"/>
                      </a:rPr>
                      <m:t>−</m:t>
                    </m:r>
                    <m:sSub>
                      <m:sSubPr>
                        <m:ctrlPr>
                          <a:rPr lang="en-US" altLang="ja-JP" sz="2000" i="1" smtClean="0">
                            <a:solidFill>
                              <a:srgbClr val="000000"/>
                            </a:solidFill>
                            <a:latin typeface="Cambria Math" panose="02040503050406030204" pitchFamily="18" charset="0"/>
                          </a:rPr>
                        </m:ctrlPr>
                      </m:sSubPr>
                      <m:e>
                        <m:r>
                          <a:rPr lang="en-US" altLang="ja-JP" sz="2000" b="0" i="1" smtClean="0">
                            <a:solidFill>
                              <a:srgbClr val="000000"/>
                            </a:solidFill>
                            <a:latin typeface="Cambria Math" charset="0"/>
                          </a:rPr>
                          <m:t>𝑥</m:t>
                        </m:r>
                      </m:e>
                      <m:sub>
                        <m:r>
                          <a:rPr lang="en-US" altLang="ja-JP" sz="2000" b="0" i="1" smtClean="0">
                            <a:solidFill>
                              <a:srgbClr val="000000"/>
                            </a:solidFill>
                            <a:latin typeface="Cambria Math" charset="0"/>
                          </a:rPr>
                          <m:t>𝑠𝑚𝑎𝑙𝑙</m:t>
                        </m:r>
                      </m:sub>
                    </m:sSub>
                    <m:r>
                      <a:rPr lang="en-US" altLang="ja-JP" sz="2000" b="0" i="1" smtClean="0">
                        <a:solidFill>
                          <a:srgbClr val="000000"/>
                        </a:solidFill>
                        <a:latin typeface="Cambria Math" charset="0"/>
                      </a:rPr>
                      <m:t>&lt;</m:t>
                    </m:r>
                    <m:r>
                      <a:rPr lang="en-US" altLang="ja-JP" sz="2000" b="0" i="1" smtClean="0">
                        <a:solidFill>
                          <a:srgbClr val="000000"/>
                        </a:solidFill>
                        <a:latin typeface="Cambria Math" charset="0"/>
                      </a:rPr>
                      <m:t>𝑥</m:t>
                    </m:r>
                    <m:r>
                      <a:rPr lang="en-US" altLang="ja-JP" sz="2000" b="0" i="1" smtClean="0">
                        <a:solidFill>
                          <a:srgbClr val="000000"/>
                        </a:solidFill>
                        <a:latin typeface="Cambria Math" charset="0"/>
                      </a:rPr>
                      <m:t>&lt;</m:t>
                    </m:r>
                    <m:sSub>
                      <m:sSubPr>
                        <m:ctrlPr>
                          <a:rPr lang="en-US" altLang="ja-JP" sz="2000" i="1" smtClean="0">
                            <a:solidFill>
                              <a:srgbClr val="000000"/>
                            </a:solidFill>
                            <a:latin typeface="Cambria Math" panose="02040503050406030204" pitchFamily="18" charset="0"/>
                          </a:rPr>
                        </m:ctrlPr>
                      </m:sSubPr>
                      <m:e>
                        <m:r>
                          <a:rPr lang="en-US" altLang="ja-JP" sz="2000" b="0" i="1" smtClean="0">
                            <a:solidFill>
                              <a:srgbClr val="000000"/>
                            </a:solidFill>
                            <a:latin typeface="Cambria Math" charset="0"/>
                          </a:rPr>
                          <m:t>𝑥</m:t>
                        </m:r>
                      </m:e>
                      <m:sub>
                        <m:r>
                          <a:rPr lang="en-US" altLang="ja-JP" sz="2000" b="0" i="1" smtClean="0">
                            <a:solidFill>
                              <a:srgbClr val="000000"/>
                            </a:solidFill>
                            <a:latin typeface="Cambria Math" charset="0"/>
                          </a:rPr>
                          <m:t>𝑠𝑚𝑎𝑙𝑙</m:t>
                        </m:r>
                      </m:sub>
                    </m:sSub>
                  </m:oMath>
                </a14:m>
                <a:r>
                  <a:rPr lang="ja-JP" altLang="en-US" sz="2000" dirty="0">
                    <a:solidFill>
                      <a:srgbClr val="000000"/>
                    </a:solidFill>
                    <a:latin typeface="MigMix 1P" charset="-128"/>
                    <a:ea typeface="MigMix 1P" charset="-128"/>
                    <a:cs typeface="MigMix 1P" charset="-128"/>
                  </a:rPr>
                  <a:t>の領域は、</a:t>
                </a:r>
                <a14:m>
                  <m:oMath xmlns:m="http://schemas.openxmlformats.org/officeDocument/2006/math">
                    <m:r>
                      <a:rPr lang="en-US" altLang="ja-JP" sz="2000" b="0" i="1" smtClean="0">
                        <a:solidFill>
                          <a:srgbClr val="000000"/>
                        </a:solidFill>
                        <a:latin typeface="Cambria Math" charset="0"/>
                        <a:ea typeface="MigMix 1P" charset="-128"/>
                        <a:cs typeface="MigMix 1P" charset="-128"/>
                      </a:rPr>
                      <m:t>𝑦</m:t>
                    </m:r>
                    <m:r>
                      <a:rPr lang="en-US" altLang="ja-JP" sz="2000" b="0" i="1" smtClean="0">
                        <a:solidFill>
                          <a:srgbClr val="000000"/>
                        </a:solidFill>
                        <a:latin typeface="Cambria Math" charset="0"/>
                        <a:ea typeface="MigMix 1P" charset="-128"/>
                        <a:cs typeface="MigMix 1P" charset="-128"/>
                      </a:rPr>
                      <m:t>1</m:t>
                    </m:r>
                  </m:oMath>
                </a14:m>
                <a:r>
                  <a:rPr lang="ja-JP" altLang="en-US" sz="2000" dirty="0">
                    <a:solidFill>
                      <a:srgbClr val="000000"/>
                    </a:solidFill>
                    <a:latin typeface="MigMix 1P" charset="-128"/>
                    <a:ea typeface="MigMix 1P" charset="-128"/>
                    <a:cs typeface="MigMix 1P" charset="-128"/>
                  </a:rPr>
                  <a:t>から</a:t>
                </a:r>
                <a14:m>
                  <m:oMath xmlns:m="http://schemas.openxmlformats.org/officeDocument/2006/math">
                    <m:r>
                      <a:rPr lang="en-US" altLang="ja-JP" sz="2000" b="0" i="1" dirty="0" smtClean="0">
                        <a:solidFill>
                          <a:srgbClr val="000000"/>
                        </a:solidFill>
                        <a:latin typeface="Cambria Math" charset="0"/>
                        <a:ea typeface="MigMix 1P" charset="-128"/>
                        <a:cs typeface="MigMix 1P" charset="-128"/>
                      </a:rPr>
                      <m:t>𝑦</m:t>
                    </m:r>
                    <m:r>
                      <a:rPr lang="en-US" altLang="ja-JP" sz="2000" b="0" i="1" dirty="0" smtClean="0">
                        <a:solidFill>
                          <a:srgbClr val="000000"/>
                        </a:solidFill>
                        <a:latin typeface="Cambria Math" charset="0"/>
                        <a:ea typeface="MigMix 1P" charset="-128"/>
                        <a:cs typeface="MigMix 1P" charset="-128"/>
                      </a:rPr>
                      <m:t>2</m:t>
                    </m:r>
                  </m:oMath>
                </a14:m>
                <a:r>
                  <a:rPr lang="ja-JP" altLang="en-US" sz="2000" dirty="0">
                    <a:solidFill>
                      <a:srgbClr val="000000"/>
                    </a:solidFill>
                    <a:latin typeface="MigMix 1P" charset="-128"/>
                    <a:ea typeface="MigMix 1P" charset="-128"/>
                    <a:cs typeface="MigMix 1P" charset="-128"/>
                  </a:rPr>
                  <a:t>に変化する</a:t>
                </a:r>
                <a:r>
                  <a:rPr lang="en-US" altLang="ja-JP" sz="2000" dirty="0">
                    <a:solidFill>
                      <a:srgbClr val="000000"/>
                    </a:solidFill>
                    <a:latin typeface="MigMix 1P" charset="-128"/>
                    <a:ea typeface="MigMix 1P" charset="-128"/>
                    <a:cs typeface="MigMix 1P" charset="-128"/>
                  </a:rPr>
                  <a:t>2</a:t>
                </a:r>
                <a:r>
                  <a:rPr lang="ja-JP" altLang="en-US" sz="2000" dirty="0">
                    <a:solidFill>
                      <a:srgbClr val="000000"/>
                    </a:solidFill>
                    <a:latin typeface="MigMix 1P" charset="-128"/>
                    <a:ea typeface="MigMix 1P" charset="-128"/>
                    <a:cs typeface="MigMix 1P" charset="-128"/>
                  </a:rPr>
                  <a:t>次多項式</a:t>
                </a:r>
                <a:r>
                  <a:rPr lang="en-US" altLang="ja-JP" sz="2000" dirty="0">
                    <a:solidFill>
                      <a:srgbClr val="000000"/>
                    </a:solidFill>
                    <a:latin typeface="MigMix 1P" charset="-128"/>
                    <a:ea typeface="MigMix 1P" charset="-128"/>
                    <a:cs typeface="MigMix 1P" charset="-128"/>
                  </a:rPr>
                  <a:t> </a:t>
                </a:r>
                <a14:m>
                  <m:oMath xmlns:m="http://schemas.openxmlformats.org/officeDocument/2006/math">
                    <m:r>
                      <a:rPr lang="en-US" altLang="ja-JP" sz="2000" b="0" i="1" smtClean="0">
                        <a:solidFill>
                          <a:srgbClr val="000000"/>
                        </a:solidFill>
                        <a:latin typeface="Cambria Math" charset="0"/>
                      </a:rPr>
                      <m:t>𝑓</m:t>
                    </m:r>
                    <m:r>
                      <a:rPr lang="en-US" altLang="ja-JP" sz="2000" b="0" i="1" smtClean="0">
                        <a:solidFill>
                          <a:srgbClr val="000000"/>
                        </a:solidFill>
                        <a:latin typeface="Cambria Math" charset="0"/>
                      </a:rPr>
                      <m:t>(</m:t>
                    </m:r>
                    <m:r>
                      <a:rPr lang="en-US" altLang="ja-JP" sz="2000" b="0" i="1" smtClean="0">
                        <a:solidFill>
                          <a:srgbClr val="000000"/>
                        </a:solidFill>
                        <a:latin typeface="Cambria Math" charset="0"/>
                      </a:rPr>
                      <m:t>𝑥</m:t>
                    </m:r>
                    <m:r>
                      <a:rPr lang="en-US" altLang="ja-JP" sz="2000" b="0" i="1" smtClean="0">
                        <a:solidFill>
                          <a:srgbClr val="000000"/>
                        </a:solidFill>
                        <a:latin typeface="Cambria Math" charset="0"/>
                      </a:rPr>
                      <m:t>)</m:t>
                    </m:r>
                  </m:oMath>
                </a14:m>
                <a:r>
                  <a:rPr lang="en-US" altLang="ja-JP" sz="2000" dirty="0">
                    <a:solidFill>
                      <a:srgbClr val="000000"/>
                    </a:solidFill>
                    <a:latin typeface="MigMix 1P" charset="-128"/>
                    <a:ea typeface="MigMix 1P" charset="-128"/>
                    <a:cs typeface="MigMix 1P" charset="-128"/>
                  </a:rPr>
                  <a:t> </a:t>
                </a:r>
                <a:r>
                  <a:rPr lang="ja-JP" altLang="en-US" sz="2000" dirty="0">
                    <a:solidFill>
                      <a:srgbClr val="000000"/>
                    </a:solidFill>
                    <a:latin typeface="MigMix 1P" charset="-128"/>
                    <a:ea typeface="MigMix 1P" charset="-128"/>
                    <a:cs typeface="MigMix 1P" charset="-128"/>
                  </a:rPr>
                  <a:t>で近似する</a:t>
                </a:r>
                <a:r>
                  <a:rPr lang="ja-JP" altLang="en-US" sz="2000" dirty="0">
                    <a:solidFill>
                      <a:srgbClr val="000000"/>
                    </a:solidFill>
                    <a:latin typeface="Helvetica" charset="0"/>
                  </a:rPr>
                  <a:t>。</a:t>
                </a:r>
                <a:endParaRPr lang="en-US" altLang="ja-JP" sz="2000" dirty="0">
                  <a:solidFill>
                    <a:srgbClr val="000000"/>
                  </a:solidFill>
                  <a:latin typeface="Helvetica" charset="0"/>
                </a:endParaRPr>
              </a:p>
            </p:txBody>
          </p:sp>
        </mc:Choice>
        <mc:Fallback xmlns="">
          <p:sp>
            <p:nvSpPr>
              <p:cNvPr id="6" name="正方形/長方形 5"/>
              <p:cNvSpPr>
                <a:spLocks noRot="1" noChangeAspect="1" noMove="1" noResize="1" noEditPoints="1" noAdjustHandles="1" noChangeArrowheads="1" noChangeShapeType="1" noTextEdit="1"/>
              </p:cNvSpPr>
              <p:nvPr/>
            </p:nvSpPr>
            <p:spPr>
              <a:xfrm>
                <a:off x="745859" y="1122105"/>
                <a:ext cx="6740791" cy="2554545"/>
              </a:xfrm>
              <a:prstGeom prst="rect">
                <a:avLst/>
              </a:prstGeom>
              <a:blipFill rotWithShape="0">
                <a:blip r:embed="rId2"/>
                <a:stretch>
                  <a:fillRect l="-904" t="-1193" b="-3341"/>
                </a:stretch>
              </a:blipFill>
              <a:ln>
                <a:noFill/>
              </a:ln>
            </p:spPr>
            <p:txBody>
              <a:bodyPr/>
              <a:lstStyle/>
              <a:p>
                <a:r>
                  <a:rPr lang="ja-JP" altLang="en-US">
                    <a:noFill/>
                  </a:rPr>
                  <a:t> </a:t>
                </a:r>
              </a:p>
            </p:txBody>
          </p:sp>
        </mc:Fallback>
      </mc:AlternateContent>
      <p:sp>
        <p:nvSpPr>
          <p:cNvPr id="7" name="右矢印 6"/>
          <p:cNvSpPr/>
          <p:nvPr/>
        </p:nvSpPr>
        <p:spPr>
          <a:xfrm>
            <a:off x="3251990" y="2126965"/>
            <a:ext cx="762000" cy="54482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mc:AlternateContent xmlns:mc="http://schemas.openxmlformats.org/markup-compatibility/2006" xmlns:a14="http://schemas.microsoft.com/office/drawing/2010/main">
        <mc:Choice Requires="a14">
          <p:sp>
            <p:nvSpPr>
              <p:cNvPr id="8" name="正方形/長方形 7"/>
              <p:cNvSpPr/>
              <p:nvPr/>
            </p:nvSpPr>
            <p:spPr>
              <a:xfrm>
                <a:off x="853104" y="2065983"/>
                <a:ext cx="2552457" cy="6667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000" i="1">
                          <a:solidFill>
                            <a:srgbClr val="000000"/>
                          </a:solidFill>
                          <a:latin typeface="Cambria Math" charset="0"/>
                        </a:rPr>
                        <m:t>𝑦</m:t>
                      </m:r>
                      <m:r>
                        <a:rPr lang="en-US" altLang="ja-JP" sz="2000" i="1">
                          <a:solidFill>
                            <a:srgbClr val="000000"/>
                          </a:solidFill>
                          <a:latin typeface="Cambria Math" charset="0"/>
                        </a:rPr>
                        <m:t>=</m:t>
                      </m:r>
                      <m:d>
                        <m:dPr>
                          <m:begChr m:val="{"/>
                          <m:endChr m:val=""/>
                          <m:ctrlPr>
                            <a:rPr lang="en-US" altLang="ja-JP" sz="2000" i="1">
                              <a:solidFill>
                                <a:srgbClr val="000000"/>
                              </a:solidFill>
                              <a:latin typeface="Cambria Math" panose="02040503050406030204" pitchFamily="18" charset="0"/>
                            </a:rPr>
                          </m:ctrlPr>
                        </m:dPr>
                        <m:e>
                          <m:m>
                            <m:mPr>
                              <m:mcs>
                                <m:mc>
                                  <m:mcPr>
                                    <m:count m:val="2"/>
                                    <m:mcJc m:val="center"/>
                                  </m:mcPr>
                                </m:mc>
                              </m:mcs>
                              <m:ctrlPr>
                                <a:rPr lang="mr-IN" altLang="ja-JP" sz="2000" i="1">
                                  <a:solidFill>
                                    <a:srgbClr val="000000"/>
                                  </a:solidFill>
                                  <a:latin typeface="Cambria Math" panose="02040503050406030204" pitchFamily="18" charset="0"/>
                                </a:rPr>
                              </m:ctrlPr>
                            </m:mPr>
                            <m:mr>
                              <m:e>
                                <m:r>
                                  <m:rPr>
                                    <m:brk m:alnAt="7"/>
                                  </m:rPr>
                                  <a:rPr lang="en-US" altLang="ja-JP" sz="2000" i="1">
                                    <a:solidFill>
                                      <a:srgbClr val="000000"/>
                                    </a:solidFill>
                                    <a:latin typeface="Cambria Math" charset="0"/>
                                  </a:rPr>
                                  <m:t>𝑦</m:t>
                                </m:r>
                                <m:r>
                                  <a:rPr lang="en-US" altLang="ja-JP" sz="2000" i="1">
                                    <a:solidFill>
                                      <a:srgbClr val="000000"/>
                                    </a:solidFill>
                                    <a:latin typeface="Cambria Math" charset="0"/>
                                  </a:rPr>
                                  <m:t>1,</m:t>
                                </m:r>
                              </m:e>
                              <m:e>
                                <m:r>
                                  <a:rPr lang="en-US" altLang="ja-JP" sz="2000" i="1">
                                    <a:solidFill>
                                      <a:srgbClr val="000000"/>
                                    </a:solidFill>
                                    <a:latin typeface="Cambria Math" charset="0"/>
                                  </a:rPr>
                                  <m:t>𝑥</m:t>
                                </m:r>
                                <m:r>
                                  <a:rPr lang="en-US" altLang="ja-JP" sz="2000" i="1">
                                    <a:solidFill>
                                      <a:srgbClr val="000000"/>
                                    </a:solidFill>
                                    <a:latin typeface="Cambria Math" charset="0"/>
                                  </a:rPr>
                                  <m:t>&gt;0</m:t>
                                </m:r>
                              </m:e>
                            </m:mr>
                            <m:mr>
                              <m:e>
                                <m:r>
                                  <a:rPr lang="en-US" altLang="ja-JP" sz="2000" i="1">
                                    <a:solidFill>
                                      <a:srgbClr val="000000"/>
                                    </a:solidFill>
                                    <a:latin typeface="Cambria Math" charset="0"/>
                                  </a:rPr>
                                  <m:t>𝑦</m:t>
                                </m:r>
                                <m:r>
                                  <a:rPr lang="en-US" altLang="ja-JP" sz="2000" i="1">
                                    <a:solidFill>
                                      <a:srgbClr val="000000"/>
                                    </a:solidFill>
                                    <a:latin typeface="Cambria Math" charset="0"/>
                                  </a:rPr>
                                  <m:t>2,</m:t>
                                </m:r>
                              </m:e>
                              <m:e>
                                <m:r>
                                  <a:rPr lang="en-US" altLang="ja-JP" sz="2000" i="1">
                                    <a:solidFill>
                                      <a:srgbClr val="000000"/>
                                    </a:solidFill>
                                    <a:latin typeface="Cambria Math" charset="0"/>
                                  </a:rPr>
                                  <m:t>𝑥</m:t>
                                </m:r>
                                <m:r>
                                  <a:rPr lang="en-US" altLang="ja-JP" sz="2000" i="1">
                                    <a:solidFill>
                                      <a:srgbClr val="000000"/>
                                    </a:solidFill>
                                    <a:latin typeface="Cambria Math" charset="0"/>
                                  </a:rPr>
                                  <m:t>≤0</m:t>
                                </m:r>
                              </m:e>
                            </m:mr>
                          </m:m>
                          <m:r>
                            <a:rPr lang="ja-JP" altLang="en-US" sz="2000" i="1">
                              <a:solidFill>
                                <a:srgbClr val="000000"/>
                              </a:solidFill>
                              <a:latin typeface="Cambria Math" charset="0"/>
                            </a:rPr>
                            <m:t>　</m:t>
                          </m:r>
                        </m:e>
                      </m:d>
                    </m:oMath>
                  </m:oMathPara>
                </a14:m>
                <a:endParaRPr lang="ja-JP" altLang="en-US" sz="2000" dirty="0"/>
              </a:p>
            </p:txBody>
          </p:sp>
        </mc:Choice>
        <mc:Fallback xmlns="">
          <p:sp>
            <p:nvSpPr>
              <p:cNvPr id="8" name="正方形/長方形 7"/>
              <p:cNvSpPr>
                <a:spLocks noRot="1" noChangeAspect="1" noMove="1" noResize="1" noEditPoints="1" noAdjustHandles="1" noChangeArrowheads="1" noChangeShapeType="1" noTextEdit="1"/>
              </p:cNvSpPr>
              <p:nvPr/>
            </p:nvSpPr>
            <p:spPr>
              <a:xfrm>
                <a:off x="853104" y="2065983"/>
                <a:ext cx="2552457" cy="666786"/>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a:xfrm>
                <a:off x="4013990" y="1844308"/>
                <a:ext cx="4501360" cy="1074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a:solidFill>
                            <a:srgbClr val="000000"/>
                          </a:solidFill>
                          <a:latin typeface="Cambria Math" charset="0"/>
                        </a:rPr>
                        <m:t>𝑦</m:t>
                      </m:r>
                      <m:r>
                        <a:rPr lang="en-US" altLang="ja-JP" sz="2000" i="1">
                          <a:solidFill>
                            <a:srgbClr val="000000"/>
                          </a:solidFill>
                          <a:latin typeface="Cambria Math" charset="0"/>
                        </a:rPr>
                        <m:t>=</m:t>
                      </m:r>
                      <m:d>
                        <m:dPr>
                          <m:begChr m:val="{"/>
                          <m:endChr m:val=""/>
                          <m:ctrlPr>
                            <a:rPr lang="en-US" altLang="ja-JP" sz="2000" i="1">
                              <a:solidFill>
                                <a:srgbClr val="000000"/>
                              </a:solidFill>
                              <a:latin typeface="Cambria Math" panose="02040503050406030204" pitchFamily="18" charset="0"/>
                            </a:rPr>
                          </m:ctrlPr>
                        </m:dPr>
                        <m:e>
                          <m:m>
                            <m:mPr>
                              <m:mcs>
                                <m:mc>
                                  <m:mcPr>
                                    <m:count m:val="2"/>
                                    <m:mcJc m:val="center"/>
                                  </m:mcPr>
                                </m:mc>
                              </m:mcs>
                              <m:ctrlPr>
                                <a:rPr lang="uk-UA" altLang="ja-JP" sz="2000" i="1">
                                  <a:solidFill>
                                    <a:srgbClr val="000000"/>
                                  </a:solidFill>
                                  <a:latin typeface="Cambria Math" panose="02040503050406030204" pitchFamily="18" charset="0"/>
                                </a:rPr>
                              </m:ctrlPr>
                            </m:mPr>
                            <m:mr>
                              <m:e>
                                <m:r>
                                  <m:rPr>
                                    <m:brk m:alnAt="7"/>
                                  </m:rPr>
                                  <a:rPr lang="en-US" altLang="ja-JP" sz="2000" i="1">
                                    <a:solidFill>
                                      <a:srgbClr val="000000"/>
                                    </a:solidFill>
                                    <a:latin typeface="Cambria Math" charset="0"/>
                                  </a:rPr>
                                  <m:t>𝑦</m:t>
                                </m:r>
                                <m:r>
                                  <a:rPr lang="en-US" altLang="ja-JP" sz="2000" i="1">
                                    <a:solidFill>
                                      <a:srgbClr val="000000"/>
                                    </a:solidFill>
                                    <a:latin typeface="Cambria Math" charset="0"/>
                                  </a:rPr>
                                  <m:t>1,</m:t>
                                </m:r>
                              </m:e>
                              <m:e>
                                <m:r>
                                  <a:rPr lang="en-US" altLang="ja-JP" sz="2000" i="1">
                                    <a:solidFill>
                                      <a:srgbClr val="000000"/>
                                    </a:solidFill>
                                    <a:latin typeface="Cambria Math" charset="0"/>
                                  </a:rPr>
                                  <m:t>𝑥</m:t>
                                </m:r>
                                <m:r>
                                  <a:rPr lang="en-US" altLang="ja-JP" sz="2000" i="1">
                                    <a:solidFill>
                                      <a:srgbClr val="000000"/>
                                    </a:solidFill>
                                    <a:latin typeface="Cambria Math" charset="0"/>
                                  </a:rPr>
                                  <m:t>&gt;</m:t>
                                </m:r>
                                <m:sSub>
                                  <m:sSubPr>
                                    <m:ctrlPr>
                                      <a:rPr lang="en-US" altLang="ja-JP" sz="2000" i="1">
                                        <a:solidFill>
                                          <a:srgbClr val="000000"/>
                                        </a:solidFill>
                                        <a:latin typeface="Cambria Math" panose="02040503050406030204" pitchFamily="18" charset="0"/>
                                      </a:rPr>
                                    </m:ctrlPr>
                                  </m:sSubPr>
                                  <m:e>
                                    <m:r>
                                      <a:rPr lang="en-US" altLang="ja-JP" sz="2000" i="1">
                                        <a:solidFill>
                                          <a:srgbClr val="000000"/>
                                        </a:solidFill>
                                        <a:latin typeface="Cambria Math" charset="0"/>
                                      </a:rPr>
                                      <m:t>𝑥</m:t>
                                    </m:r>
                                  </m:e>
                                  <m:sub>
                                    <m:r>
                                      <a:rPr lang="en-US" altLang="ja-JP" sz="2000" i="1">
                                        <a:solidFill>
                                          <a:srgbClr val="000000"/>
                                        </a:solidFill>
                                        <a:latin typeface="Cambria Math" charset="0"/>
                                      </a:rPr>
                                      <m:t>𝑠𝑚𝑎𝑙𝑙</m:t>
                                    </m:r>
                                  </m:sub>
                                </m:sSub>
                              </m:e>
                            </m:mr>
                            <m:mr>
                              <m:e>
                                <m:r>
                                  <a:rPr lang="en-US" altLang="ja-JP" sz="2000" i="1">
                                    <a:solidFill>
                                      <a:srgbClr val="000000"/>
                                    </a:solidFill>
                                    <a:latin typeface="Cambria Math" charset="0"/>
                                  </a:rPr>
                                  <m:t>𝑦</m:t>
                                </m:r>
                                <m:r>
                                  <a:rPr lang="en-US" altLang="ja-JP" sz="2000" i="1">
                                    <a:solidFill>
                                      <a:srgbClr val="000000"/>
                                    </a:solidFill>
                                    <a:latin typeface="Cambria Math" charset="0"/>
                                  </a:rPr>
                                  <m:t>2,</m:t>
                                </m:r>
                              </m:e>
                              <m:e>
                                <m:r>
                                  <a:rPr lang="en-US" altLang="ja-JP" sz="2000" i="1">
                                    <a:solidFill>
                                      <a:srgbClr val="000000"/>
                                    </a:solidFill>
                                    <a:latin typeface="Cambria Math" charset="0"/>
                                  </a:rPr>
                                  <m:t>𝑥</m:t>
                                </m:r>
                                <m:r>
                                  <a:rPr lang="en-US" altLang="ja-JP" sz="2000" i="1">
                                    <a:solidFill>
                                      <a:srgbClr val="000000"/>
                                    </a:solidFill>
                                    <a:latin typeface="Cambria Math" charset="0"/>
                                  </a:rPr>
                                  <m:t>&lt;−</m:t>
                                </m:r>
                                <m:sSub>
                                  <m:sSubPr>
                                    <m:ctrlPr>
                                      <a:rPr lang="en-US" altLang="ja-JP" sz="2000" i="1">
                                        <a:solidFill>
                                          <a:srgbClr val="000000"/>
                                        </a:solidFill>
                                        <a:latin typeface="Cambria Math" panose="02040503050406030204" pitchFamily="18" charset="0"/>
                                      </a:rPr>
                                    </m:ctrlPr>
                                  </m:sSubPr>
                                  <m:e>
                                    <m:r>
                                      <a:rPr lang="en-US" altLang="ja-JP" sz="2000" i="1">
                                        <a:solidFill>
                                          <a:srgbClr val="000000"/>
                                        </a:solidFill>
                                        <a:latin typeface="Cambria Math" charset="0"/>
                                      </a:rPr>
                                      <m:t>𝑥</m:t>
                                    </m:r>
                                  </m:e>
                                  <m:sub>
                                    <m:r>
                                      <a:rPr lang="en-US" altLang="ja-JP" sz="2000" i="1">
                                        <a:solidFill>
                                          <a:srgbClr val="000000"/>
                                        </a:solidFill>
                                        <a:latin typeface="Cambria Math" charset="0"/>
                                      </a:rPr>
                                      <m:t>𝑠𝑚𝑎𝑙𝑙</m:t>
                                    </m:r>
                                  </m:sub>
                                </m:sSub>
                              </m:e>
                            </m:mr>
                            <m:mr>
                              <m:e>
                                <m:r>
                                  <a:rPr lang="en-US" altLang="ja-JP" sz="2000" i="1">
                                    <a:solidFill>
                                      <a:srgbClr val="000000"/>
                                    </a:solidFill>
                                    <a:latin typeface="Cambria Math" charset="0"/>
                                  </a:rPr>
                                  <m:t>𝑓</m:t>
                                </m:r>
                                <m:r>
                                  <a:rPr lang="en-US" altLang="ja-JP" sz="2000" i="1">
                                    <a:solidFill>
                                      <a:srgbClr val="000000"/>
                                    </a:solidFill>
                                    <a:latin typeface="Cambria Math" charset="0"/>
                                  </a:rPr>
                                  <m:t>(</m:t>
                                </m:r>
                                <m:r>
                                  <a:rPr lang="en-US" altLang="ja-JP" sz="2000" i="1">
                                    <a:solidFill>
                                      <a:srgbClr val="000000"/>
                                    </a:solidFill>
                                    <a:latin typeface="Cambria Math" charset="0"/>
                                  </a:rPr>
                                  <m:t>𝑦</m:t>
                                </m:r>
                                <m:r>
                                  <a:rPr lang="en-US" altLang="ja-JP" sz="2000" i="1">
                                    <a:solidFill>
                                      <a:srgbClr val="000000"/>
                                    </a:solidFill>
                                    <a:latin typeface="Cambria Math" charset="0"/>
                                  </a:rPr>
                                  <m:t>1,</m:t>
                                </m:r>
                                <m:r>
                                  <a:rPr lang="en-US" altLang="ja-JP" sz="2000" i="1">
                                    <a:solidFill>
                                      <a:srgbClr val="000000"/>
                                    </a:solidFill>
                                    <a:latin typeface="Cambria Math" charset="0"/>
                                  </a:rPr>
                                  <m:t>𝑦</m:t>
                                </m:r>
                                <m:r>
                                  <a:rPr lang="en-US" altLang="ja-JP" sz="2000" i="1">
                                    <a:solidFill>
                                      <a:srgbClr val="000000"/>
                                    </a:solidFill>
                                    <a:latin typeface="Cambria Math" charset="0"/>
                                  </a:rPr>
                                  <m:t>2)</m:t>
                                </m:r>
                              </m:e>
                              <m:e>
                                <m:r>
                                  <a:rPr lang="en-US" altLang="ja-JP" sz="2000" i="1">
                                    <a:solidFill>
                                      <a:srgbClr val="000000"/>
                                    </a:solidFill>
                                    <a:latin typeface="Cambria Math" charset="0"/>
                                  </a:rPr>
                                  <m:t>−</m:t>
                                </m:r>
                                <m:sSub>
                                  <m:sSubPr>
                                    <m:ctrlPr>
                                      <a:rPr lang="en-US" altLang="ja-JP" sz="2000" i="1">
                                        <a:solidFill>
                                          <a:srgbClr val="000000"/>
                                        </a:solidFill>
                                        <a:latin typeface="Cambria Math" panose="02040503050406030204" pitchFamily="18" charset="0"/>
                                      </a:rPr>
                                    </m:ctrlPr>
                                  </m:sSubPr>
                                  <m:e>
                                    <m:r>
                                      <a:rPr lang="en-US" altLang="ja-JP" sz="2000" i="1">
                                        <a:solidFill>
                                          <a:srgbClr val="000000"/>
                                        </a:solidFill>
                                        <a:latin typeface="Cambria Math" charset="0"/>
                                      </a:rPr>
                                      <m:t>𝑥</m:t>
                                    </m:r>
                                  </m:e>
                                  <m:sub>
                                    <m:r>
                                      <a:rPr lang="en-US" altLang="ja-JP" sz="2000" i="1">
                                        <a:solidFill>
                                          <a:srgbClr val="000000"/>
                                        </a:solidFill>
                                        <a:latin typeface="Cambria Math" charset="0"/>
                                      </a:rPr>
                                      <m:t>𝑠𝑚𝑎𝑙𝑙</m:t>
                                    </m:r>
                                  </m:sub>
                                </m:sSub>
                                <m:r>
                                  <a:rPr lang="en-US" altLang="ja-JP" sz="2000" i="1">
                                    <a:solidFill>
                                      <a:srgbClr val="000000"/>
                                    </a:solidFill>
                                    <a:latin typeface="Cambria Math" charset="0"/>
                                  </a:rPr>
                                  <m:t>≤</m:t>
                                </m:r>
                                <m:r>
                                  <a:rPr lang="en-US" altLang="ja-JP" sz="2000" i="1">
                                    <a:solidFill>
                                      <a:srgbClr val="000000"/>
                                    </a:solidFill>
                                    <a:latin typeface="Cambria Math" charset="0"/>
                                  </a:rPr>
                                  <m:t>𝑥</m:t>
                                </m:r>
                                <m:r>
                                  <a:rPr lang="en-US" altLang="ja-JP" sz="2000" i="1">
                                    <a:solidFill>
                                      <a:srgbClr val="000000"/>
                                    </a:solidFill>
                                    <a:latin typeface="Cambria Math" charset="0"/>
                                  </a:rPr>
                                  <m:t>≤</m:t>
                                </m:r>
                                <m:sSub>
                                  <m:sSubPr>
                                    <m:ctrlPr>
                                      <a:rPr lang="en-US" altLang="ja-JP" sz="2000" i="1">
                                        <a:solidFill>
                                          <a:srgbClr val="000000"/>
                                        </a:solidFill>
                                        <a:latin typeface="Cambria Math" panose="02040503050406030204" pitchFamily="18" charset="0"/>
                                      </a:rPr>
                                    </m:ctrlPr>
                                  </m:sSubPr>
                                  <m:e>
                                    <m:r>
                                      <a:rPr lang="en-US" altLang="ja-JP" sz="2000" i="1">
                                        <a:solidFill>
                                          <a:srgbClr val="000000"/>
                                        </a:solidFill>
                                        <a:latin typeface="Cambria Math" charset="0"/>
                                      </a:rPr>
                                      <m:t>𝑥</m:t>
                                    </m:r>
                                  </m:e>
                                  <m:sub>
                                    <m:r>
                                      <a:rPr lang="en-US" altLang="ja-JP" sz="2000" i="1">
                                        <a:solidFill>
                                          <a:srgbClr val="000000"/>
                                        </a:solidFill>
                                        <a:latin typeface="Cambria Math" charset="0"/>
                                      </a:rPr>
                                      <m:t>𝑠𝑚𝑎𝑙𝑙</m:t>
                                    </m:r>
                                  </m:sub>
                                </m:sSub>
                              </m:e>
                            </m:mr>
                          </m:m>
                        </m:e>
                      </m:d>
                    </m:oMath>
                  </m:oMathPara>
                </a14:m>
                <a:endParaRPr lang="ja-JP" altLang="en-US" sz="2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4013990" y="1844308"/>
                <a:ext cx="4501360" cy="1074910"/>
              </a:xfrm>
              <a:prstGeom prst="rect">
                <a:avLst/>
              </a:prstGeom>
              <a:blipFill rotWithShape="0">
                <a:blip r:embed="rId4"/>
                <a:stretch>
                  <a:fillRect/>
                </a:stretch>
              </a:blipFill>
            </p:spPr>
            <p:txBody>
              <a:bodyPr/>
              <a:lstStyle/>
              <a:p>
                <a:r>
                  <a:rPr lang="ja-JP" altLang="en-US">
                    <a:noFill/>
                  </a:rPr>
                  <a:t> </a:t>
                </a:r>
              </a:p>
            </p:txBody>
          </p:sp>
        </mc:Fallback>
      </mc:AlternateContent>
      <p:sp>
        <p:nvSpPr>
          <p:cNvPr id="10" name="正方形/長方形 9"/>
          <p:cNvSpPr/>
          <p:nvPr/>
        </p:nvSpPr>
        <p:spPr>
          <a:xfrm>
            <a:off x="629324" y="1041500"/>
            <a:ext cx="7979983" cy="43906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2" name="フッター プレースホルダー 1"/>
          <p:cNvSpPr>
            <a:spLocks noGrp="1"/>
          </p:cNvSpPr>
          <p:nvPr>
            <p:ph type="ftr" sz="quarter" idx="11"/>
          </p:nvPr>
        </p:nvSpPr>
        <p:spPr/>
        <p:txBody>
          <a:bodyPr/>
          <a:lstStyle/>
          <a:p>
            <a:r>
              <a:rPr lang="ja-JP" altLang="en-US"/>
              <a:t>オープン</a:t>
            </a:r>
            <a:r>
              <a:rPr lang="en-US" altLang="ja-JP"/>
              <a:t>CAE</a:t>
            </a:r>
            <a:r>
              <a:rPr lang="ja-JP" altLang="en-US"/>
              <a:t>シンポジウム講習会</a:t>
            </a:r>
          </a:p>
        </p:txBody>
      </p:sp>
    </p:spTree>
    <p:extLst>
      <p:ext uri="{BB962C8B-B14F-4D97-AF65-F5344CB8AC3E}">
        <p14:creationId xmlns:p14="http://schemas.microsoft.com/office/powerpoint/2010/main" val="981323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7750"/>
            <a:ext cx="8204033" cy="503999"/>
          </a:xfrm>
        </p:spPr>
        <p:txBody>
          <a:bodyPr>
            <a:normAutofit/>
          </a:bodyPr>
          <a:lstStyle/>
          <a:p>
            <a:r>
              <a:rPr kumimoji="1" lang="en-US" altLang="ja-JP" dirty="0"/>
              <a:t>(3) </a:t>
            </a:r>
            <a:r>
              <a:rPr kumimoji="1" lang="ja-JP" altLang="en-US" dirty="0"/>
              <a:t>流量が小さい場合の</a:t>
            </a:r>
            <a:r>
              <a:rPr kumimoji="1" lang="en-US" altLang="ja-JP" dirty="0"/>
              <a:t> regularization (</a:t>
            </a:r>
            <a:r>
              <a:rPr kumimoji="1" lang="ja-JP" altLang="en-US" dirty="0"/>
              <a:t>流れの適正化</a:t>
            </a:r>
            <a:r>
              <a:rPr kumimoji="1" lang="en-US" altLang="ja-JP" dirty="0"/>
              <a:t>)</a:t>
            </a:r>
            <a:endParaRPr kumimoji="1" lang="ja-JP" altLang="en-US" dirty="0"/>
          </a:p>
        </p:txBody>
      </p:sp>
      <p:sp>
        <p:nvSpPr>
          <p:cNvPr id="3" name="日付プレースホルダー 2"/>
          <p:cNvSpPr>
            <a:spLocks noGrp="1"/>
          </p:cNvSpPr>
          <p:nvPr>
            <p:ph type="dt" sz="half" idx="10"/>
          </p:nvPr>
        </p:nvSpPr>
        <p:spPr/>
        <p:txBody>
          <a:bodyPr/>
          <a:lstStyle/>
          <a:p>
            <a:r>
              <a:rPr lang="en-US" altLang="ja-JP"/>
              <a:t>2017/12/07</a:t>
            </a:r>
            <a:endParaRPr lang="ja-JP" altLang="en-US"/>
          </a:p>
        </p:txBody>
      </p:sp>
      <p:sp>
        <p:nvSpPr>
          <p:cNvPr id="4" name="スライド番号プレースホルダー 3"/>
          <p:cNvSpPr>
            <a:spLocks noGrp="1"/>
          </p:cNvSpPr>
          <p:nvPr>
            <p:ph type="sldNum" sz="quarter" idx="12"/>
          </p:nvPr>
        </p:nvSpPr>
        <p:spPr/>
        <p:txBody>
          <a:bodyPr/>
          <a:lstStyle/>
          <a:p>
            <a:fld id="{522546E2-FFC9-E74A-B833-4B01CD764E6B}" type="slidenum">
              <a:rPr lang="ja-JP" altLang="en-US" smtClean="0"/>
              <a:pPr/>
              <a:t>21</a:t>
            </a:fld>
            <a:endParaRPr lang="ja-JP" altLang="en-US"/>
          </a:p>
        </p:txBody>
      </p:sp>
      <mc:AlternateContent xmlns:mc="http://schemas.openxmlformats.org/markup-compatibility/2006" xmlns:a14="http://schemas.microsoft.com/office/drawing/2010/main">
        <mc:Choice Requires="a14">
          <p:sp>
            <p:nvSpPr>
              <p:cNvPr id="5" name="テキスト ボックス 4"/>
              <p:cNvSpPr txBox="1"/>
              <p:nvPr/>
            </p:nvSpPr>
            <p:spPr>
              <a:xfrm>
                <a:off x="890481" y="693814"/>
                <a:ext cx="6471213" cy="7225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𝑝</m:t>
                          </m:r>
                        </m:e>
                        <m:sub>
                          <m:r>
                            <a:rPr kumimoji="1" lang="en-US" altLang="ja-JP" sz="2000" b="0" i="1" smtClean="0">
                              <a:latin typeface="Cambria Math" charset="0"/>
                            </a:rPr>
                            <m:t>𝑝𝑜𝑟𝑡</m:t>
                          </m:r>
                        </m:sub>
                      </m:sSub>
                      <m:r>
                        <a:rPr kumimoji="1" lang="en-US" altLang="ja-JP" sz="2000" b="0" i="1" smtClean="0">
                          <a:latin typeface="Cambria Math" charset="0"/>
                        </a:rPr>
                        <m:t>=</m:t>
                      </m:r>
                      <m:sSub>
                        <m:sSubPr>
                          <m:ctrlPr>
                            <a:rPr kumimoji="1" lang="en-US" altLang="ja-JP" sz="2000" b="0" i="1" smtClean="0">
                              <a:latin typeface="Cambria Math" panose="02040503050406030204" pitchFamily="18" charset="0"/>
                            </a:rPr>
                          </m:ctrlPr>
                        </m:sSubPr>
                        <m:e>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𝑝</m:t>
                              </m:r>
                            </m:e>
                            <m:sub>
                              <m:r>
                                <a:rPr kumimoji="1" lang="en-US" altLang="ja-JP" sz="2000" b="0" i="1" smtClean="0">
                                  <a:latin typeface="Cambria Math" charset="0"/>
                                </a:rPr>
                                <m:t>𝑣𝑒𝑠𝑠𝑒𝑙</m:t>
                              </m:r>
                            </m:sub>
                          </m:sSub>
                        </m:e>
                        <m:sub>
                          <m:r>
                            <a:rPr kumimoji="1" lang="en-US" altLang="ja-JP" sz="2000" b="0" i="1" smtClean="0">
                              <a:latin typeface="Cambria Math" charset="0"/>
                            </a:rPr>
                            <m:t>𝑖</m:t>
                          </m:r>
                        </m:sub>
                      </m:sSub>
                      <m:r>
                        <a:rPr kumimoji="1" lang="en-US" altLang="ja-JP" sz="2000" b="0" i="1" smtClean="0">
                          <a:latin typeface="Cambria Math"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charset="0"/>
                            </a:rPr>
                            <m:t>1</m:t>
                          </m:r>
                        </m:num>
                        <m:den>
                          <m:r>
                            <a:rPr kumimoji="1" lang="en-US" altLang="ja-JP" sz="2000" b="0" i="1" smtClean="0">
                              <a:latin typeface="Cambria Math"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𝐴</m:t>
                              </m:r>
                            </m:e>
                            <m:sub>
                              <m:r>
                                <a:rPr kumimoji="1" lang="en-US" altLang="ja-JP" sz="2000" b="0" i="1" smtClean="0">
                                  <a:latin typeface="Cambria Math" charset="0"/>
                                </a:rPr>
                                <m:t>𝑖</m:t>
                              </m:r>
                            </m:sub>
                          </m:sSub>
                        </m:den>
                      </m:f>
                      <m:r>
                        <m:rPr>
                          <m:sty m:val="p"/>
                        </m:rPr>
                        <a:rPr kumimoji="1" lang="en-US" altLang="ja-JP" sz="2000" b="0" i="0" smtClean="0">
                          <a:latin typeface="Cambria Math" charset="0"/>
                        </a:rPr>
                        <m:t>regSqure</m:t>
                      </m:r>
                      <m:r>
                        <a:rPr kumimoji="1" lang="en-US" altLang="ja-JP" sz="2000" b="0" i="0" smtClean="0">
                          <a:latin typeface="Cambria Math" charset="0"/>
                        </a:rPr>
                        <m:t>2</m:t>
                      </m:r>
                      <m:r>
                        <a:rPr kumimoji="1" lang="en-US" altLang="ja-JP" sz="2000" b="0" i="1" smtClean="0">
                          <a:latin typeface="Cambria Math" charset="0"/>
                        </a:rPr>
                        <m:t>(</m:t>
                      </m:r>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charset="0"/>
                            </a:rPr>
                            <m:t>𝑚</m:t>
                          </m:r>
                        </m:e>
                      </m:acc>
                      <m:r>
                        <a:rPr kumimoji="1" lang="en-US" altLang="ja-JP" sz="2000" b="0" i="1" smtClean="0">
                          <a:latin typeface="Cambria Math" charset="0"/>
                        </a:rPr>
                        <m:t>,</m:t>
                      </m:r>
                      <m:sSub>
                        <m:sSubPr>
                          <m:ctrlPr>
                            <a:rPr kumimoji="1" lang="en-US" altLang="ja-JP" sz="2000" b="0" i="1"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charset="0"/>
                                </a:rPr>
                                <m:t>𝑚</m:t>
                              </m:r>
                            </m:e>
                          </m:acc>
                        </m:e>
                        <m:sub>
                          <m:r>
                            <a:rPr kumimoji="1" lang="en-US" altLang="ja-JP" sz="2000" b="0" i="1" smtClean="0">
                              <a:latin typeface="Cambria Math" charset="0"/>
                            </a:rPr>
                            <m:t>𝑡𝑢𝑟𝑏𝑢𝑙𝑒𝑛𝑡</m:t>
                          </m:r>
                        </m:sub>
                      </m:sSub>
                      <m:r>
                        <a:rPr kumimoji="1" lang="en-US" altLang="ja-JP" sz="2000" b="0" i="1" smtClean="0">
                          <a:latin typeface="Cambria Math"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𝑘</m:t>
                          </m:r>
                        </m:e>
                        <m:sub>
                          <m:r>
                            <a:rPr kumimoji="1" lang="en-US" altLang="ja-JP" sz="2000" b="0" i="1" smtClean="0">
                              <a:latin typeface="Cambria Math" charset="0"/>
                            </a:rPr>
                            <m:t>1</m:t>
                          </m:r>
                        </m:sub>
                      </m:sSub>
                      <m:r>
                        <a:rPr kumimoji="1" lang="en-US" altLang="ja-JP" sz="2000" b="0" i="1" smtClean="0">
                          <a:latin typeface="Cambria Math"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𝑘</m:t>
                          </m:r>
                        </m:e>
                        <m:sub>
                          <m:r>
                            <a:rPr kumimoji="1" lang="en-US" altLang="ja-JP" sz="2000" b="0" i="1" smtClean="0">
                              <a:latin typeface="Cambria Math" charset="0"/>
                            </a:rPr>
                            <m:t>2</m:t>
                          </m:r>
                        </m:sub>
                      </m:sSub>
                      <m:r>
                        <a:rPr kumimoji="1" lang="en-US" altLang="ja-JP" sz="2000" b="0" i="1" smtClean="0">
                          <a:latin typeface="Cambria Math" charset="0"/>
                        </a:rPr>
                        <m:t>)</m:t>
                      </m:r>
                    </m:oMath>
                  </m:oMathPara>
                </a14:m>
                <a:endParaRPr kumimoji="1" lang="ja-JP" altLang="en-US" sz="2000"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890481" y="693814"/>
                <a:ext cx="6471213" cy="722505"/>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p:cNvSpPr txBox="1"/>
              <p:nvPr/>
            </p:nvSpPr>
            <p:spPr>
              <a:xfrm>
                <a:off x="592708" y="1326665"/>
                <a:ext cx="6893942" cy="431721"/>
              </a:xfrm>
              <a:prstGeom prst="rect">
                <a:avLst/>
              </a:prstGeom>
              <a:noFill/>
            </p:spPr>
            <p:txBody>
              <a:bodyPr wrap="square" rtlCol="0">
                <a:spAutoFit/>
              </a:bodyPr>
              <a:lstStyle/>
              <a:p>
                <a14:m>
                  <m:oMath xmlns:m="http://schemas.openxmlformats.org/officeDocument/2006/math">
                    <m:sSub>
                      <m:sSubPr>
                        <m:ctrlPr>
                          <a:rPr kumimoji="1" lang="en-US" altLang="ja-JP" sz="2000" b="0" i="1" smtClean="0">
                            <a:solidFill>
                              <a:srgbClr val="0070C0"/>
                            </a:solidFill>
                            <a:latin typeface="Cambria Math" panose="02040503050406030204" pitchFamily="18" charset="0"/>
                          </a:rPr>
                        </m:ctrlPr>
                      </m:sSubPr>
                      <m:e>
                        <m:r>
                          <a:rPr kumimoji="1" lang="en-US" altLang="ja-JP" sz="2000" b="0" i="1" smtClean="0">
                            <a:solidFill>
                              <a:srgbClr val="0070C0"/>
                            </a:solidFill>
                            <a:latin typeface="Cambria Math" charset="0"/>
                          </a:rPr>
                          <m:t>𝑝</m:t>
                        </m:r>
                      </m:e>
                      <m:sub>
                        <m:r>
                          <a:rPr kumimoji="1" lang="en-US" altLang="ja-JP" sz="2000" b="0" i="1" smtClean="0">
                            <a:solidFill>
                              <a:srgbClr val="0070C0"/>
                            </a:solidFill>
                            <a:latin typeface="Cambria Math" charset="0"/>
                          </a:rPr>
                          <m:t>𝑖𝑛</m:t>
                        </m:r>
                      </m:sub>
                    </m:sSub>
                  </m:oMath>
                </a14:m>
                <a:r>
                  <a:rPr kumimoji="1" lang="en-US" altLang="ja-JP" sz="2000" b="0" i="1" dirty="0">
                    <a:solidFill>
                      <a:srgbClr val="0070C0"/>
                    </a:solidFill>
                    <a:latin typeface="Cambria Math" charset="0"/>
                  </a:rPr>
                  <a:t> </a:t>
                </a:r>
                <a:r>
                  <a:rPr kumimoji="1" lang="ja-JP" altLang="en-US" sz="2000" b="0" dirty="0">
                    <a:solidFill>
                      <a:srgbClr val="0070C0"/>
                    </a:solidFill>
                    <a:latin typeface="MigMix 1P" charset="-128"/>
                    <a:ea typeface="MigMix 1P" charset="-128"/>
                    <a:cs typeface="MigMix 1P" charset="-128"/>
                  </a:rPr>
                  <a:t>と</a:t>
                </a:r>
                <a14:m>
                  <m:oMath xmlns:m="http://schemas.openxmlformats.org/officeDocument/2006/math">
                    <m:sSub>
                      <m:sSubPr>
                        <m:ctrlPr>
                          <a:rPr kumimoji="1" lang="en-US" altLang="ja-JP" sz="2000" b="0" i="1" dirty="0" smtClean="0">
                            <a:solidFill>
                              <a:srgbClr val="0070C0"/>
                            </a:solidFill>
                            <a:latin typeface="Cambria Math" panose="02040503050406030204" pitchFamily="18" charset="0"/>
                          </a:rPr>
                        </m:ctrlPr>
                      </m:sSubPr>
                      <m:e>
                        <m:r>
                          <a:rPr kumimoji="1" lang="en-US" altLang="ja-JP" sz="2000" b="0" i="1" dirty="0" smtClean="0">
                            <a:solidFill>
                              <a:srgbClr val="0070C0"/>
                            </a:solidFill>
                            <a:latin typeface="Cambria Math" charset="0"/>
                          </a:rPr>
                          <m:t>𝑝</m:t>
                        </m:r>
                      </m:e>
                      <m:sub>
                        <m:r>
                          <a:rPr kumimoji="1" lang="en-US" altLang="ja-JP" sz="2000" b="0" i="1" dirty="0" smtClean="0">
                            <a:solidFill>
                              <a:srgbClr val="0070C0"/>
                            </a:solidFill>
                            <a:latin typeface="Cambria Math" charset="0"/>
                          </a:rPr>
                          <m:t>𝑜𝑢𝑡</m:t>
                        </m:r>
                      </m:sub>
                    </m:sSub>
                  </m:oMath>
                </a14:m>
                <a:r>
                  <a:rPr kumimoji="1" lang="ja-JP" altLang="en-US" sz="2000" b="0" i="1" dirty="0">
                    <a:solidFill>
                      <a:srgbClr val="0070C0"/>
                    </a:solidFill>
                    <a:latin typeface="MigMix 1P" charset="-128"/>
                    <a:ea typeface="MigMix 1P" charset="-128"/>
                    <a:cs typeface="MigMix 1P" charset="-128"/>
                  </a:rPr>
                  <a:t>を</a:t>
                </a:r>
                <a14:m>
                  <m:oMath xmlns:m="http://schemas.openxmlformats.org/officeDocument/2006/math">
                    <m:d>
                      <m:dPr>
                        <m:begChr m:val="|"/>
                        <m:endChr m:val="|"/>
                        <m:ctrlPr>
                          <a:rPr kumimoji="1" lang="en-US" altLang="ja-JP" sz="2000" b="0" i="1" smtClean="0">
                            <a:solidFill>
                              <a:srgbClr val="0070C0"/>
                            </a:solidFill>
                            <a:latin typeface="Cambria Math" panose="02040503050406030204" pitchFamily="18" charset="0"/>
                          </a:rPr>
                        </m:ctrlPr>
                      </m:dPr>
                      <m:e>
                        <m:sSub>
                          <m:sSubPr>
                            <m:ctrlPr>
                              <a:rPr kumimoji="1" lang="en-US" altLang="ja-JP" sz="2000" b="0" i="1" smtClean="0">
                                <a:solidFill>
                                  <a:srgbClr val="0070C0"/>
                                </a:solidFill>
                                <a:latin typeface="Cambria Math" panose="02040503050406030204" pitchFamily="18" charset="0"/>
                              </a:rPr>
                            </m:ctrlPr>
                          </m:sSubPr>
                          <m:e>
                            <m:acc>
                              <m:accPr>
                                <m:chr m:val="̇"/>
                                <m:ctrlPr>
                                  <a:rPr kumimoji="1" lang="en-US" altLang="ja-JP" sz="2000" b="0" i="1" smtClean="0">
                                    <a:solidFill>
                                      <a:srgbClr val="0070C0"/>
                                    </a:solidFill>
                                    <a:latin typeface="Cambria Math" panose="02040503050406030204" pitchFamily="18" charset="0"/>
                                  </a:rPr>
                                </m:ctrlPr>
                              </m:accPr>
                              <m:e>
                                <m:r>
                                  <a:rPr kumimoji="1" lang="en-US" altLang="ja-JP" sz="2000" b="0" i="1" smtClean="0">
                                    <a:solidFill>
                                      <a:srgbClr val="0070C0"/>
                                    </a:solidFill>
                                    <a:latin typeface="Cambria Math" charset="0"/>
                                  </a:rPr>
                                  <m:t>𝑚</m:t>
                                </m:r>
                              </m:e>
                            </m:acc>
                          </m:e>
                          <m:sub>
                            <m:r>
                              <a:rPr kumimoji="1" lang="en-US" altLang="ja-JP" sz="2000" b="0" i="1" smtClean="0">
                                <a:solidFill>
                                  <a:srgbClr val="0070C0"/>
                                </a:solidFill>
                                <a:latin typeface="Cambria Math" charset="0"/>
                              </a:rPr>
                              <m:t>𝑖</m:t>
                            </m:r>
                          </m:sub>
                        </m:sSub>
                      </m:e>
                    </m:d>
                    <m:r>
                      <a:rPr kumimoji="1" lang="en-US" altLang="ja-JP" sz="2000" b="0" i="1" smtClean="0">
                        <a:solidFill>
                          <a:srgbClr val="0070C0"/>
                        </a:solidFill>
                        <a:latin typeface="Cambria Math" charset="0"/>
                      </a:rPr>
                      <m:t>&lt;</m:t>
                    </m:r>
                    <m:sSub>
                      <m:sSubPr>
                        <m:ctrlPr>
                          <a:rPr kumimoji="1" lang="en-US" altLang="ja-JP" sz="2000" b="0" i="1" smtClean="0">
                            <a:solidFill>
                              <a:srgbClr val="0070C0"/>
                            </a:solidFill>
                            <a:latin typeface="Cambria Math" panose="02040503050406030204" pitchFamily="18" charset="0"/>
                          </a:rPr>
                        </m:ctrlPr>
                      </m:sSubPr>
                      <m:e>
                        <m:sSub>
                          <m:sSubPr>
                            <m:ctrlPr>
                              <a:rPr kumimoji="1" lang="en-US" altLang="ja-JP" sz="2000" b="0" i="1" smtClean="0">
                                <a:solidFill>
                                  <a:srgbClr val="0070C0"/>
                                </a:solidFill>
                                <a:latin typeface="Cambria Math" panose="02040503050406030204" pitchFamily="18" charset="0"/>
                              </a:rPr>
                            </m:ctrlPr>
                          </m:sSubPr>
                          <m:e>
                            <m:acc>
                              <m:accPr>
                                <m:chr m:val="̇"/>
                                <m:ctrlPr>
                                  <a:rPr kumimoji="1" lang="en-US" altLang="ja-JP" sz="2000" b="0" i="1" smtClean="0">
                                    <a:solidFill>
                                      <a:srgbClr val="0070C0"/>
                                    </a:solidFill>
                                    <a:latin typeface="Cambria Math" panose="02040503050406030204" pitchFamily="18" charset="0"/>
                                  </a:rPr>
                                </m:ctrlPr>
                              </m:accPr>
                              <m:e>
                                <m:r>
                                  <a:rPr kumimoji="1" lang="en-US" altLang="ja-JP" sz="2000" b="0" i="1" smtClean="0">
                                    <a:solidFill>
                                      <a:srgbClr val="0070C0"/>
                                    </a:solidFill>
                                    <a:latin typeface="Cambria Math" charset="0"/>
                                  </a:rPr>
                                  <m:t>𝑚</m:t>
                                </m:r>
                              </m:e>
                            </m:acc>
                          </m:e>
                          <m:sub>
                            <m:r>
                              <a:rPr kumimoji="1" lang="en-US" altLang="ja-JP" sz="2000" b="0" i="1" smtClean="0">
                                <a:solidFill>
                                  <a:srgbClr val="0070C0"/>
                                </a:solidFill>
                                <a:latin typeface="Cambria Math" charset="0"/>
                              </a:rPr>
                              <m:t>𝑡𝑢𝑟𝑏𝑢𝑙𝑒𝑛𝑡</m:t>
                            </m:r>
                          </m:sub>
                        </m:sSub>
                      </m:e>
                      <m:sub>
                        <m:r>
                          <a:rPr kumimoji="1" lang="en-US" altLang="ja-JP" sz="2000" b="0" i="1" smtClean="0">
                            <a:solidFill>
                              <a:srgbClr val="0070C0"/>
                            </a:solidFill>
                            <a:latin typeface="Cambria Math" charset="0"/>
                          </a:rPr>
                          <m:t>𝑖</m:t>
                        </m:r>
                      </m:sub>
                    </m:sSub>
                  </m:oMath>
                </a14:m>
                <a:r>
                  <a:rPr kumimoji="1" lang="ja-JP" altLang="en-US" sz="2000" dirty="0">
                    <a:solidFill>
                      <a:srgbClr val="0070C0"/>
                    </a:solidFill>
                    <a:latin typeface="MigMix 1P" charset="-128"/>
                    <a:ea typeface="MigMix 1P" charset="-128"/>
                    <a:cs typeface="MigMix 1P" charset="-128"/>
                  </a:rPr>
                  <a:t>のときに滑らかにつなぐ</a:t>
                </a:r>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592708" y="1326665"/>
                <a:ext cx="6893942" cy="431721"/>
              </a:xfrm>
              <a:prstGeom prst="rect">
                <a:avLst/>
              </a:prstGeom>
              <a:blipFill rotWithShape="0">
                <a:blip r:embed="rId3"/>
                <a:stretch>
                  <a:fillRect t="-7143"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p:cNvSpPr txBox="1"/>
              <p:nvPr/>
            </p:nvSpPr>
            <p:spPr>
              <a:xfrm>
                <a:off x="204446" y="1992960"/>
                <a:ext cx="8856989" cy="3801169"/>
              </a:xfrm>
              <a:prstGeom prst="rect">
                <a:avLst/>
              </a:prstGeom>
              <a:noFill/>
              <a:ln>
                <a:solidFill>
                  <a:schemeClr val="accent1"/>
                </a:solidFill>
              </a:ln>
            </p:spPr>
            <p:txBody>
              <a:bodyPr wrap="square" rtlCol="0">
                <a:spAutoFit/>
              </a:bodyPr>
              <a:lstStyle/>
              <a:p>
                <a:r>
                  <a:rPr kumimoji="1" lang="en-US" altLang="ja-JP" sz="2000" b="1" dirty="0">
                    <a:latin typeface="MigMix 1P" charset="-128"/>
                    <a:ea typeface="MigMix 1P" charset="-128"/>
                    <a:cs typeface="MigMix 1P" charset="-128"/>
                  </a:rPr>
                  <a:t>Modelica.Fluid.Utilities.regSquare2</a:t>
                </a:r>
              </a:p>
              <a:p>
                <a:r>
                  <a:rPr lang="ja-JP" altLang="en-US" sz="1400" i="1" dirty="0">
                    <a:latin typeface="Cambria Math" charset="0"/>
                  </a:rPr>
                  <a:t>　</a:t>
                </a:r>
                <a14:m>
                  <m:oMath xmlns:m="http://schemas.openxmlformats.org/officeDocument/2006/math">
                    <m:r>
                      <a:rPr lang="en-US" altLang="ja-JP" sz="2000" i="1">
                        <a:latin typeface="Cambria Math" charset="0"/>
                      </a:rPr>
                      <m:t> </m:t>
                    </m:r>
                    <m:r>
                      <a:rPr lang="en-US" altLang="ja-JP" sz="2000" i="1">
                        <a:latin typeface="Cambria Math" charset="0"/>
                      </a:rPr>
                      <m:t>𝑦</m:t>
                    </m:r>
                    <m:r>
                      <a:rPr lang="en-US" altLang="ja-JP" sz="2000" i="1">
                        <a:latin typeface="Cambria Math" charset="0"/>
                      </a:rPr>
                      <m:t>=</m:t>
                    </m:r>
                    <m:r>
                      <m:rPr>
                        <m:sty m:val="p"/>
                      </m:rPr>
                      <a:rPr lang="en-US" altLang="ja-JP" sz="2000">
                        <a:latin typeface="Cambria Math" charset="0"/>
                      </a:rPr>
                      <m:t>regSquare</m:t>
                    </m:r>
                    <m:d>
                      <m:dPr>
                        <m:ctrlPr>
                          <a:rPr lang="en-US" altLang="ja-JP" sz="2000" i="1">
                            <a:latin typeface="Cambria Math" panose="02040503050406030204" pitchFamily="18" charset="0"/>
                          </a:rPr>
                        </m:ctrlPr>
                      </m:dPr>
                      <m:e>
                        <m:r>
                          <a:rPr lang="en-US" altLang="ja-JP" sz="2000" i="1">
                            <a:latin typeface="Cambria Math" charset="0"/>
                          </a:rPr>
                          <m:t>𝑥</m:t>
                        </m:r>
                        <m:r>
                          <a:rPr lang="en-US" altLang="ja-JP" sz="2000" i="1">
                            <a:latin typeface="Cambria Math" charset="0"/>
                          </a:rPr>
                          <m:t>, </m:t>
                        </m:r>
                        <m:sSub>
                          <m:sSubPr>
                            <m:ctrlPr>
                              <a:rPr lang="en-US" altLang="ja-JP" sz="2000" i="1">
                                <a:latin typeface="Cambria Math" panose="02040503050406030204" pitchFamily="18" charset="0"/>
                              </a:rPr>
                            </m:ctrlPr>
                          </m:sSubPr>
                          <m:e>
                            <m:r>
                              <a:rPr lang="en-US" altLang="ja-JP" sz="2000" i="1">
                                <a:latin typeface="Cambria Math" charset="0"/>
                              </a:rPr>
                              <m:t>𝑥</m:t>
                            </m:r>
                          </m:e>
                          <m:sub>
                            <m:r>
                              <a:rPr lang="en-US" altLang="ja-JP" sz="2000" i="1">
                                <a:latin typeface="Cambria Math" charset="0"/>
                              </a:rPr>
                              <m:t>𝑠𝑚𝑎𝑙𝑙</m:t>
                            </m:r>
                          </m:sub>
                        </m:sSub>
                        <m:r>
                          <a:rPr lang="en-US" altLang="ja-JP" sz="2000" i="1">
                            <a:latin typeface="Cambria Math" charset="0"/>
                          </a:rPr>
                          <m:t>, </m:t>
                        </m:r>
                        <m:sSub>
                          <m:sSubPr>
                            <m:ctrlPr>
                              <a:rPr lang="en-US" altLang="ja-JP" sz="2000" i="1">
                                <a:latin typeface="Cambria Math" panose="02040503050406030204" pitchFamily="18" charset="0"/>
                              </a:rPr>
                            </m:ctrlPr>
                          </m:sSubPr>
                          <m:e>
                            <m:r>
                              <a:rPr lang="en-US" altLang="ja-JP" sz="2000" i="1">
                                <a:latin typeface="Cambria Math" charset="0"/>
                              </a:rPr>
                              <m:t>𝑘</m:t>
                            </m:r>
                          </m:e>
                          <m:sub>
                            <m:r>
                              <a:rPr lang="en-US" altLang="ja-JP" sz="2000" i="1">
                                <a:latin typeface="Cambria Math" charset="0"/>
                              </a:rPr>
                              <m:t>1</m:t>
                            </m:r>
                          </m:sub>
                        </m:sSub>
                        <m:r>
                          <a:rPr lang="en-US" altLang="ja-JP" sz="2000" i="1">
                            <a:latin typeface="Cambria Math" charset="0"/>
                          </a:rPr>
                          <m:t>,</m:t>
                        </m:r>
                        <m:sSub>
                          <m:sSubPr>
                            <m:ctrlPr>
                              <a:rPr lang="en-US" altLang="ja-JP" sz="2000" i="1">
                                <a:latin typeface="Cambria Math" panose="02040503050406030204" pitchFamily="18" charset="0"/>
                              </a:rPr>
                            </m:ctrlPr>
                          </m:sSubPr>
                          <m:e>
                            <m:r>
                              <a:rPr lang="en-US" altLang="ja-JP" sz="2000" i="1">
                                <a:latin typeface="Cambria Math" charset="0"/>
                              </a:rPr>
                              <m:t> </m:t>
                            </m:r>
                            <m:r>
                              <a:rPr lang="en-US" altLang="ja-JP" sz="2000" i="1">
                                <a:latin typeface="Cambria Math" charset="0"/>
                              </a:rPr>
                              <m:t>𝑘</m:t>
                            </m:r>
                          </m:e>
                          <m:sub>
                            <m:r>
                              <a:rPr lang="en-US" altLang="ja-JP" sz="2000" i="1">
                                <a:latin typeface="Cambria Math" charset="0"/>
                              </a:rPr>
                              <m:t>2</m:t>
                            </m:r>
                          </m:sub>
                        </m:sSub>
                        <m:r>
                          <a:rPr lang="en-US" altLang="ja-JP" sz="2000" i="1">
                            <a:latin typeface="Cambria Math" charset="0"/>
                          </a:rPr>
                          <m:t>,</m:t>
                        </m:r>
                        <m:r>
                          <a:rPr lang="en-US" altLang="ja-JP" sz="2000" i="1">
                            <a:latin typeface="Cambria Math" charset="0"/>
                          </a:rPr>
                          <m:t>𝑢𝑠</m:t>
                        </m:r>
                        <m:sSub>
                          <m:sSubPr>
                            <m:ctrlPr>
                              <a:rPr lang="en-US" altLang="ja-JP" sz="2000" i="1">
                                <a:latin typeface="Cambria Math" panose="02040503050406030204" pitchFamily="18" charset="0"/>
                              </a:rPr>
                            </m:ctrlPr>
                          </m:sSubPr>
                          <m:e>
                            <m:r>
                              <a:rPr lang="en-US" altLang="ja-JP" sz="2000" i="1">
                                <a:latin typeface="Cambria Math" charset="0"/>
                              </a:rPr>
                              <m:t>𝑒</m:t>
                            </m:r>
                          </m:e>
                          <m:sub>
                            <m:r>
                              <a:rPr lang="en-US" altLang="ja-JP" sz="2000" i="1">
                                <a:latin typeface="Cambria Math" charset="0"/>
                              </a:rPr>
                              <m:t>𝑦𝑑</m:t>
                            </m:r>
                            <m:r>
                              <a:rPr lang="en-US" altLang="ja-JP" sz="2000" i="1">
                                <a:latin typeface="Cambria Math" charset="0"/>
                              </a:rPr>
                              <m:t>0</m:t>
                            </m:r>
                          </m:sub>
                        </m:sSub>
                        <m:r>
                          <a:rPr lang="en-US" altLang="ja-JP" sz="2000" i="1">
                            <a:latin typeface="Cambria Math" charset="0"/>
                          </a:rPr>
                          <m:t>,</m:t>
                        </m:r>
                        <m:r>
                          <a:rPr lang="en-US" altLang="ja-JP" sz="2000" i="1">
                            <a:latin typeface="Cambria Math" charset="0"/>
                          </a:rPr>
                          <m:t>𝑦𝑑</m:t>
                        </m:r>
                        <m:r>
                          <a:rPr lang="en-US" altLang="ja-JP" sz="2000" i="1">
                            <a:latin typeface="Cambria Math" charset="0"/>
                          </a:rPr>
                          <m:t>0</m:t>
                        </m:r>
                      </m:e>
                    </m:d>
                  </m:oMath>
                </a14:m>
                <a:r>
                  <a:rPr lang="ja-JP" altLang="en-US" sz="2000" dirty="0">
                    <a:latin typeface="MigMix 1P" charset="-128"/>
                    <a:ea typeface="MigMix 1P" charset="-128"/>
                    <a:cs typeface="MigMix 1P" charset="-128"/>
                  </a:rPr>
                  <a:t>　</a:t>
                </a:r>
                <a:endParaRPr lang="en-US" altLang="ja-JP" sz="2000" dirty="0">
                  <a:latin typeface="MigMix 1P" charset="-128"/>
                  <a:ea typeface="MigMix 1P" charset="-128"/>
                  <a:cs typeface="MigMix 1P" charset="-128"/>
                </a:endParaRPr>
              </a:p>
              <a:p>
                <a:endParaRPr lang="en-US" altLang="ja-JP" sz="1400" dirty="0">
                  <a:latin typeface="MigMix 1P" charset="-128"/>
                  <a:ea typeface="MigMix 1P" charset="-128"/>
                  <a:cs typeface="MigMix 1P" charset="-128"/>
                </a:endParaRPr>
              </a:p>
              <a:p>
                <a:r>
                  <a:rPr lang="ja-JP" altLang="en-US" dirty="0">
                    <a:latin typeface="MigMix 1P" charset="-128"/>
                    <a:ea typeface="MigMix 1P" charset="-128"/>
                    <a:cs typeface="MigMix 1P" charset="-128"/>
                  </a:rPr>
                  <a:t>不連続な因数を持つ非対称な正方（自乗）</a:t>
                </a:r>
                <a:endParaRPr lang="en-US" altLang="ja-JP" dirty="0">
                  <a:latin typeface="MigMix 1P" charset="-128"/>
                  <a:ea typeface="MigMix 1P" charset="-128"/>
                  <a:cs typeface="MigMix 1P" charset="-128"/>
                </a:endParaRPr>
              </a:p>
              <a:p>
                <a:endParaRPr lang="en-US" altLang="ja-JP" sz="1400" b="0" i="1" dirty="0">
                  <a:latin typeface="Cambria Math" charset="0"/>
                </a:endParaRPr>
              </a:p>
              <a:p>
                <a:endParaRPr lang="en-US" altLang="ja-JP" sz="1400" dirty="0">
                  <a:latin typeface="MigMix 1P" charset="-128"/>
                  <a:ea typeface="MigMix 1P" charset="-128"/>
                  <a:cs typeface="MigMix 1P" charset="-128"/>
                </a:endParaRPr>
              </a:p>
              <a:p>
                <a:endParaRPr lang="en-US" altLang="ja-JP" sz="1400" dirty="0">
                  <a:latin typeface="MigMix 1P" charset="-128"/>
                  <a:ea typeface="MigMix 1P" charset="-128"/>
                  <a:cs typeface="MigMix 1P" charset="-128"/>
                </a:endParaRPr>
              </a:p>
              <a:p>
                <a:endParaRPr lang="en-US" altLang="ja-JP" sz="1400" dirty="0">
                  <a:latin typeface="MigMix 1P" charset="-128"/>
                  <a:ea typeface="MigMix 1P" charset="-128"/>
                  <a:cs typeface="MigMix 1P" charset="-128"/>
                </a:endParaRPr>
              </a:p>
              <a:p>
                <a:r>
                  <a:rPr lang="ja-JP" altLang="en-US" sz="2000" dirty="0">
                    <a:latin typeface="MigMix 1P" charset="-128"/>
                    <a:ea typeface="MigMix 1P" charset="-128"/>
                    <a:cs typeface="MigMix 1P" charset="-128"/>
                  </a:rPr>
                  <a:t>を</a:t>
                </a:r>
                <a:r>
                  <a:rPr lang="en-US" altLang="ja-JP" sz="2000" dirty="0">
                    <a:latin typeface="MigMix 1P" charset="-128"/>
                    <a:ea typeface="MigMix 1P" charset="-128"/>
                    <a:cs typeface="MigMix 1P" charset="-128"/>
                  </a:rPr>
                  <a:t> </a:t>
                </a:r>
                <a14:m>
                  <m:oMath xmlns:m="http://schemas.openxmlformats.org/officeDocument/2006/math">
                    <m:r>
                      <a:rPr lang="en-US" altLang="ja-JP" sz="2000" b="0" i="1" smtClean="0">
                        <a:latin typeface="Cambria Math" charset="0"/>
                        <a:ea typeface="MigMix 1P" charset="-128"/>
                        <a:cs typeface="MigMix 1P" charset="-128"/>
                      </a:rPr>
                      <m:t>−</m:t>
                    </m:r>
                    <m:sSub>
                      <m:sSubPr>
                        <m:ctrlPr>
                          <a:rPr lang="en-US" altLang="ja-JP" sz="2000" b="0" i="1" smtClean="0">
                            <a:latin typeface="Cambria Math" panose="02040503050406030204" pitchFamily="18" charset="0"/>
                            <a:ea typeface="MigMix 1P" charset="-128"/>
                            <a:cs typeface="MigMix 1P" charset="-128"/>
                          </a:rPr>
                        </m:ctrlPr>
                      </m:sSubPr>
                      <m:e>
                        <m:r>
                          <a:rPr lang="en-US" altLang="ja-JP" sz="2000" b="0" i="1" smtClean="0">
                            <a:latin typeface="Cambria Math" charset="0"/>
                            <a:ea typeface="MigMix 1P" charset="-128"/>
                            <a:cs typeface="MigMix 1P" charset="-128"/>
                          </a:rPr>
                          <m:t>𝑥</m:t>
                        </m:r>
                      </m:e>
                      <m:sub>
                        <m:r>
                          <a:rPr lang="en-US" altLang="ja-JP" sz="2000" b="0" i="1" smtClean="0">
                            <a:latin typeface="Cambria Math" charset="0"/>
                            <a:ea typeface="MigMix 1P" charset="-128"/>
                            <a:cs typeface="MigMix 1P" charset="-128"/>
                          </a:rPr>
                          <m:t>𝑠𝑚𝑎𝑙𝑙</m:t>
                        </m:r>
                      </m:sub>
                    </m:sSub>
                    <m:r>
                      <a:rPr lang="en-US" altLang="ja-JP" sz="2000" b="0" i="1" smtClean="0">
                        <a:latin typeface="Cambria Math" charset="0"/>
                        <a:ea typeface="MigMix 1P" charset="-128"/>
                        <a:cs typeface="MigMix 1P" charset="-128"/>
                      </a:rPr>
                      <m:t>≤</m:t>
                    </m:r>
                    <m:r>
                      <a:rPr lang="en-US" altLang="ja-JP" sz="2000" b="0" i="1" smtClean="0">
                        <a:latin typeface="Cambria Math" charset="0"/>
                        <a:ea typeface="MigMix 1P" charset="-128"/>
                        <a:cs typeface="MigMix 1P" charset="-128"/>
                      </a:rPr>
                      <m:t>𝑥</m:t>
                    </m:r>
                    <m:r>
                      <a:rPr lang="en-US" altLang="ja-JP" sz="2000" b="0" i="1" smtClean="0">
                        <a:latin typeface="Cambria Math" charset="0"/>
                        <a:ea typeface="MigMix 1P" charset="-128"/>
                        <a:cs typeface="MigMix 1P" charset="-128"/>
                      </a:rPr>
                      <m:t>≤</m:t>
                    </m:r>
                    <m:sSub>
                      <m:sSubPr>
                        <m:ctrlPr>
                          <a:rPr lang="en-US" altLang="ja-JP" sz="2000" b="0" i="1" smtClean="0">
                            <a:latin typeface="Cambria Math" panose="02040503050406030204" pitchFamily="18" charset="0"/>
                            <a:ea typeface="MigMix 1P" charset="-128"/>
                            <a:cs typeface="MigMix 1P" charset="-128"/>
                          </a:rPr>
                        </m:ctrlPr>
                      </m:sSubPr>
                      <m:e>
                        <m:r>
                          <a:rPr lang="en-US" altLang="ja-JP" sz="2000" b="0" i="1" smtClean="0">
                            <a:latin typeface="Cambria Math" charset="0"/>
                            <a:ea typeface="MigMix 1P" charset="-128"/>
                            <a:cs typeface="MigMix 1P" charset="-128"/>
                          </a:rPr>
                          <m:t>𝑥</m:t>
                        </m:r>
                      </m:e>
                      <m:sub>
                        <m:r>
                          <a:rPr lang="en-US" altLang="ja-JP" sz="2000" b="0" i="1" smtClean="0">
                            <a:latin typeface="Cambria Math" charset="0"/>
                            <a:ea typeface="MigMix 1P" charset="-128"/>
                            <a:cs typeface="MigMix 1P" charset="-128"/>
                          </a:rPr>
                          <m:t>𝑠𝑚𝑎𝑙𝑙</m:t>
                        </m:r>
                      </m:sub>
                    </m:sSub>
                  </m:oMath>
                </a14:m>
                <a:r>
                  <a:rPr lang="en-US" altLang="ja-JP" sz="2000" dirty="0">
                    <a:latin typeface="MigMix 1P" charset="-128"/>
                    <a:ea typeface="MigMix 1P" charset="-128"/>
                    <a:cs typeface="MigMix 1P" charset="-128"/>
                  </a:rPr>
                  <a:t> </a:t>
                </a:r>
                <a:r>
                  <a:rPr lang="ja-JP" altLang="en-US" sz="2000" dirty="0">
                    <a:latin typeface="MigMix 1P" charset="-128"/>
                    <a:ea typeface="MigMix 1P" charset="-128"/>
                    <a:cs typeface="MigMix 1P" charset="-128"/>
                  </a:rPr>
                  <a:t>で滑らかに繋ぐ</a:t>
                </a:r>
                <a:r>
                  <a:rPr lang="ja-JP" altLang="en-US" sz="1400" dirty="0">
                    <a:latin typeface="MigMix 1P" charset="-128"/>
                    <a:ea typeface="MigMix 1P" charset="-128"/>
                    <a:cs typeface="MigMix 1P" charset="-128"/>
                  </a:rPr>
                  <a:t>。</a:t>
                </a:r>
                <a:endParaRPr lang="en-US" altLang="ja-JP" sz="1400" dirty="0">
                  <a:latin typeface="MigMix 1P" charset="-128"/>
                  <a:ea typeface="MigMix 1P" charset="-128"/>
                  <a:cs typeface="MigMix 1P" charset="-128"/>
                </a:endParaRPr>
              </a:p>
              <a:p>
                <a:pPr marL="285750" indent="-285750">
                  <a:buFont typeface="Arial" charset="0"/>
                  <a:buChar char="•"/>
                </a:pPr>
                <a:r>
                  <a:rPr kumimoji="1" lang="en-US" altLang="ja-JP" b="0" dirty="0"/>
                  <a:t> </a:t>
                </a:r>
                <a14:m>
                  <m:oMath xmlns:m="http://schemas.openxmlformats.org/officeDocument/2006/math">
                    <m:r>
                      <a:rPr lang="en-US" altLang="ja-JP" i="1">
                        <a:latin typeface="Cambria Math" charset="0"/>
                      </a:rPr>
                      <m:t>−</m:t>
                    </m:r>
                    <m:sSub>
                      <m:sSubPr>
                        <m:ctrlPr>
                          <a:rPr lang="en-US" altLang="ja-JP" i="1">
                            <a:latin typeface="Cambria Math" panose="02040503050406030204" pitchFamily="18" charset="0"/>
                          </a:rPr>
                        </m:ctrlPr>
                      </m:sSubPr>
                      <m:e>
                        <m:r>
                          <a:rPr lang="en-US" altLang="ja-JP" i="1">
                            <a:latin typeface="Cambria Math" charset="0"/>
                          </a:rPr>
                          <m:t>𝑥</m:t>
                        </m:r>
                      </m:e>
                      <m:sub>
                        <m:r>
                          <a:rPr lang="en-US" altLang="ja-JP" i="1">
                            <a:latin typeface="Cambria Math" charset="0"/>
                          </a:rPr>
                          <m:t>𝑠𝑚𝑎𝑙𝑙</m:t>
                        </m:r>
                      </m:sub>
                    </m:sSub>
                    <m:r>
                      <a:rPr lang="en-US" altLang="ja-JP" i="1">
                        <a:latin typeface="Cambria Math" charset="0"/>
                      </a:rPr>
                      <m:t>≤</m:t>
                    </m:r>
                    <m:r>
                      <a:rPr lang="en-US" altLang="ja-JP" i="1">
                        <a:latin typeface="Cambria Math" charset="0"/>
                      </a:rPr>
                      <m:t>𝑥</m:t>
                    </m:r>
                    <m:r>
                      <a:rPr lang="en-US" altLang="ja-JP" i="1">
                        <a:latin typeface="Cambria Math" charset="0"/>
                      </a:rPr>
                      <m:t>≤0</m:t>
                    </m:r>
                  </m:oMath>
                </a14:m>
                <a:r>
                  <a:rPr lang="en-US" altLang="ja-JP" dirty="0">
                    <a:latin typeface="MigMix 1P" charset="-128"/>
                    <a:ea typeface="MigMix 1P" charset="-128"/>
                    <a:cs typeface="MigMix 1P" charset="-128"/>
                  </a:rPr>
                  <a:t> </a:t>
                </a:r>
                <a:r>
                  <a:rPr lang="ja-JP" altLang="en-US" dirty="0">
                    <a:latin typeface="MigMix 1P" charset="-128"/>
                    <a:ea typeface="MigMix 1P" charset="-128"/>
                    <a:cs typeface="MigMix 1P" charset="-128"/>
                  </a:rPr>
                  <a:t>と</a:t>
                </a:r>
                <a:r>
                  <a:rPr lang="en-US" altLang="ja-JP" dirty="0">
                    <a:latin typeface="MigMix 1P" charset="-128"/>
                    <a:ea typeface="MigMix 1P" charset="-128"/>
                    <a:cs typeface="MigMix 1P" charset="-128"/>
                  </a:rPr>
                  <a:t> </a:t>
                </a:r>
                <a14:m>
                  <m:oMath xmlns:m="http://schemas.openxmlformats.org/officeDocument/2006/math">
                    <m:r>
                      <a:rPr lang="en-US" altLang="ja-JP" i="1" dirty="0">
                        <a:latin typeface="Cambria Math" charset="0"/>
                      </a:rPr>
                      <m:t>0≤</m:t>
                    </m:r>
                    <m:r>
                      <a:rPr lang="en-US" altLang="ja-JP" i="1" dirty="0">
                        <a:latin typeface="Cambria Math" charset="0"/>
                      </a:rPr>
                      <m:t>𝑥</m:t>
                    </m:r>
                    <m:r>
                      <a:rPr lang="en-US" altLang="ja-JP" i="1" dirty="0">
                        <a:latin typeface="Cambria Math" charset="0"/>
                      </a:rPr>
                      <m:t>≤</m:t>
                    </m:r>
                    <m:sSub>
                      <m:sSubPr>
                        <m:ctrlPr>
                          <a:rPr lang="en-US" altLang="ja-JP" i="1" dirty="0">
                            <a:latin typeface="Cambria Math" panose="02040503050406030204" pitchFamily="18" charset="0"/>
                          </a:rPr>
                        </m:ctrlPr>
                      </m:sSubPr>
                      <m:e>
                        <m:r>
                          <a:rPr lang="en-US" altLang="ja-JP" i="1" dirty="0">
                            <a:latin typeface="Cambria Math" charset="0"/>
                          </a:rPr>
                          <m:t>𝑥</m:t>
                        </m:r>
                      </m:e>
                      <m:sub>
                        <m:r>
                          <a:rPr lang="en-US" altLang="ja-JP" i="1" dirty="0">
                            <a:latin typeface="Cambria Math" charset="0"/>
                          </a:rPr>
                          <m:t>𝑠𝑚𝑎𝑙𝑙</m:t>
                        </m:r>
                      </m:sub>
                    </m:sSub>
                  </m:oMath>
                </a14:m>
                <a:r>
                  <a:rPr lang="en-US" altLang="ja-JP" dirty="0"/>
                  <a:t> </a:t>
                </a:r>
                <a:r>
                  <a:rPr lang="ja-JP" altLang="en-US" dirty="0">
                    <a:latin typeface="MigMix 1P" charset="-128"/>
                    <a:ea typeface="MigMix 1P" charset="-128"/>
                    <a:cs typeface="MigMix 1P" charset="-128"/>
                  </a:rPr>
                  <a:t>を、それぞれ別々の</a:t>
                </a:r>
                <a:r>
                  <a:rPr lang="en-US" altLang="ja-JP" dirty="0">
                    <a:latin typeface="MigMix 1P" charset="-128"/>
                    <a:ea typeface="MigMix 1P" charset="-128"/>
                    <a:cs typeface="MigMix 1P" charset="-128"/>
                  </a:rPr>
                  <a:t>3</a:t>
                </a:r>
                <a:r>
                  <a:rPr lang="ja-JP" altLang="en-US" dirty="0">
                    <a:latin typeface="MigMix 1P" charset="-128"/>
                    <a:ea typeface="MigMix 1P" charset="-128"/>
                    <a:cs typeface="MigMix 1P" charset="-128"/>
                  </a:rPr>
                  <a:t>次多項式で近似する。</a:t>
                </a:r>
                <a:endParaRPr lang="en-US" altLang="ja-JP" dirty="0">
                  <a:latin typeface="MigMix 1P" charset="-128"/>
                  <a:ea typeface="MigMix 1P" charset="-128"/>
                  <a:cs typeface="MigMix 1P" charset="-128"/>
                </a:endParaRPr>
              </a:p>
              <a:p>
                <a:pPr marL="285750" indent="-285750">
                  <a:buFont typeface="Arial" charset="0"/>
                  <a:buChar char="•"/>
                </a:pPr>
                <a14:m>
                  <m:oMath xmlns:m="http://schemas.openxmlformats.org/officeDocument/2006/math">
                    <m:r>
                      <a:rPr lang="en-US" altLang="ja-JP" i="1">
                        <a:latin typeface="Cambria Math" charset="0"/>
                      </a:rPr>
                      <m:t>𝑥</m:t>
                    </m:r>
                    <m:r>
                      <a:rPr lang="en-US" altLang="ja-JP" i="1">
                        <a:latin typeface="Cambria Math" charset="0"/>
                      </a:rPr>
                      <m:t>=0</m:t>
                    </m:r>
                  </m:oMath>
                </a14:m>
                <a:r>
                  <a:rPr lang="ja-JP" altLang="en-US" dirty="0">
                    <a:latin typeface="MigMix 1P" charset="-128"/>
                    <a:ea typeface="MigMix 1P" charset="-128"/>
                    <a:cs typeface="MigMix 1P" charset="-128"/>
                  </a:rPr>
                  <a:t>で微分がゼロにならない。（逆数が無限大にならない。）</a:t>
                </a:r>
                <a:endParaRPr lang="en-US" altLang="ja-JP" dirty="0">
                  <a:latin typeface="MigMix 1P" charset="-128"/>
                  <a:ea typeface="MigMix 1P" charset="-128"/>
                  <a:cs typeface="MigMix 1P" charset="-128"/>
                </a:endParaRPr>
              </a:p>
              <a:p>
                <a:pPr marL="285750" indent="-285750">
                  <a:buFont typeface="Arial" charset="0"/>
                  <a:buChar char="•"/>
                </a:pPr>
                <a:r>
                  <a:rPr lang="ja-JP" altLang="en-US" dirty="0">
                    <a:latin typeface="MigMix 1P" charset="-128"/>
                    <a:ea typeface="MigMix 1P" charset="-128"/>
                    <a:cs typeface="MigMix 1P" charset="-128"/>
                  </a:rPr>
                  <a:t>全領域で一階微分が連続になる。</a:t>
                </a:r>
                <a:endParaRPr lang="en-US" altLang="ja-JP" dirty="0">
                  <a:latin typeface="MigMix 1P" charset="-128"/>
                  <a:ea typeface="MigMix 1P" charset="-128"/>
                  <a:cs typeface="MigMix 1P" charset="-128"/>
                </a:endParaRPr>
              </a:p>
              <a:p>
                <a:pPr marL="285750" indent="-285750">
                  <a:buFont typeface="Arial" charset="0"/>
                  <a:buChar char="•"/>
                </a:pPr>
                <a14:m>
                  <m:oMath xmlns:m="http://schemas.openxmlformats.org/officeDocument/2006/math">
                    <m:r>
                      <a:rPr lang="en-US" altLang="ja-JP" i="1">
                        <a:latin typeface="Cambria Math" charset="0"/>
                      </a:rPr>
                      <m:t>𝑢𝑠𝑒</m:t>
                    </m:r>
                    <m:r>
                      <a:rPr lang="en-US" altLang="ja-JP" i="1">
                        <a:latin typeface="Cambria Math" charset="0"/>
                      </a:rPr>
                      <m:t>_</m:t>
                    </m:r>
                    <m:r>
                      <a:rPr lang="en-US" altLang="ja-JP" i="1">
                        <a:latin typeface="Cambria Math" charset="0"/>
                      </a:rPr>
                      <m:t>𝑦𝑑</m:t>
                    </m:r>
                    <m:r>
                      <a:rPr lang="en-US" altLang="ja-JP" i="1">
                        <a:latin typeface="Cambria Math" charset="0"/>
                        <a:ea typeface="MigMix 1P" charset="-128"/>
                        <a:cs typeface="MigMix 1P" charset="-128"/>
                      </a:rPr>
                      <m:t>0</m:t>
                    </m:r>
                    <m:r>
                      <a:rPr lang="en-US" altLang="ja-JP">
                        <a:latin typeface="Cambria Math" charset="0"/>
                        <a:ea typeface="MigMix 1P" charset="-128"/>
                        <a:cs typeface="MigMix 1P" charset="-128"/>
                      </a:rPr>
                      <m:t>=</m:t>
                    </m:r>
                    <m:r>
                      <m:rPr>
                        <m:sty m:val="p"/>
                      </m:rPr>
                      <a:rPr lang="en-US" altLang="ja-JP">
                        <a:latin typeface="Cambria Math" charset="0"/>
                        <a:ea typeface="MigMix 1P" charset="-128"/>
                        <a:cs typeface="MigMix 1P" charset="-128"/>
                      </a:rPr>
                      <m:t>false</m:t>
                    </m:r>
                  </m:oMath>
                </a14:m>
                <a:r>
                  <a:rPr lang="en-US" altLang="ja-JP" dirty="0">
                    <a:latin typeface="MigMix 1P" charset="-128"/>
                    <a:ea typeface="MigMix 1P" charset="-128"/>
                    <a:cs typeface="MigMix 1P" charset="-128"/>
                  </a:rPr>
                  <a:t> </a:t>
                </a:r>
                <a:r>
                  <a:rPr lang="ja-JP" altLang="en-US" dirty="0">
                    <a:latin typeface="MigMix 1P" charset="-128"/>
                    <a:ea typeface="MigMix 1P" charset="-128"/>
                    <a:cs typeface="MigMix 1P" charset="-128"/>
                  </a:rPr>
                  <a:t>（デフォルト）なら</a:t>
                </a:r>
                <a:r>
                  <a:rPr lang="en-US" altLang="ja-JP" dirty="0">
                    <a:latin typeface="MigMix 1P" charset="-128"/>
                    <a:ea typeface="MigMix 1P" charset="-128"/>
                    <a:cs typeface="MigMix 1P" charset="-128"/>
                  </a:rPr>
                  <a:t>2</a:t>
                </a:r>
                <a:r>
                  <a:rPr lang="ja-JP" altLang="en-US" dirty="0">
                    <a:latin typeface="MigMix 1P" charset="-128"/>
                    <a:ea typeface="MigMix 1P" charset="-128"/>
                    <a:cs typeface="MigMix 1P" charset="-128"/>
                  </a:rPr>
                  <a:t>つ</a:t>
                </a:r>
                <a:r>
                  <a:rPr lang="en-US" altLang="ja-JP" dirty="0">
                    <a:latin typeface="MigMix 1P" charset="-128"/>
                    <a:ea typeface="MigMix 1P" charset="-128"/>
                    <a:cs typeface="MigMix 1P" charset="-128"/>
                  </a:rPr>
                  <a:t>3</a:t>
                </a:r>
                <a:r>
                  <a:rPr lang="ja-JP" altLang="en-US" dirty="0">
                    <a:latin typeface="MigMix 1P" charset="-128"/>
                    <a:ea typeface="MigMix 1P" charset="-128"/>
                    <a:cs typeface="MigMix 1P" charset="-128"/>
                  </a:rPr>
                  <a:t>次多項式の二階微分が</a:t>
                </a:r>
                <a:r>
                  <a:rPr lang="en-US" altLang="ja-JP" dirty="0"/>
                  <a:t> </a:t>
                </a:r>
                <a14:m>
                  <m:oMath xmlns:m="http://schemas.openxmlformats.org/officeDocument/2006/math">
                    <m:r>
                      <a:rPr lang="en-US" altLang="ja-JP" i="1">
                        <a:latin typeface="Cambria Math" charset="0"/>
                      </a:rPr>
                      <m:t>𝑥</m:t>
                    </m:r>
                    <m:r>
                      <a:rPr lang="en-US" altLang="ja-JP" i="1">
                        <a:latin typeface="Cambria Math" charset="0"/>
                      </a:rPr>
                      <m:t>=0</m:t>
                    </m:r>
                  </m:oMath>
                </a14:m>
                <a:r>
                  <a:rPr lang="en-US" altLang="ja-JP" dirty="0"/>
                  <a:t> </a:t>
                </a:r>
                <a:r>
                  <a:rPr lang="ja-JP" altLang="en-US" dirty="0">
                    <a:latin typeface="MigMix 1P" charset="-128"/>
                    <a:ea typeface="MigMix 1P" charset="-128"/>
                    <a:cs typeface="MigMix 1P" charset="-128"/>
                  </a:rPr>
                  <a:t>で一致する。</a:t>
                </a:r>
                <a:endParaRPr lang="en-US" altLang="ja-JP" dirty="0">
                  <a:latin typeface="MigMix 1P" charset="-128"/>
                  <a:ea typeface="MigMix 1P" charset="-128"/>
                  <a:cs typeface="MigMix 1P" charset="-128"/>
                </a:endParaRPr>
              </a:p>
              <a:p>
                <a:pPr marL="285750" indent="-285750">
                  <a:buFont typeface="Arial" charset="0"/>
                  <a:buChar char="•"/>
                </a:pPr>
                <a14:m>
                  <m:oMath xmlns:m="http://schemas.openxmlformats.org/officeDocument/2006/math">
                    <m:r>
                      <a:rPr lang="en-US" altLang="ja-JP" i="1">
                        <a:latin typeface="Cambria Math" charset="0"/>
                      </a:rPr>
                      <m:t>𝑢𝑠𝑒</m:t>
                    </m:r>
                    <m:r>
                      <a:rPr lang="en-US" altLang="ja-JP" i="1">
                        <a:latin typeface="Cambria Math" charset="0"/>
                      </a:rPr>
                      <m:t>_</m:t>
                    </m:r>
                    <m:r>
                      <a:rPr lang="en-US" altLang="ja-JP" i="1">
                        <a:latin typeface="Cambria Math" charset="0"/>
                      </a:rPr>
                      <m:t>𝑦𝑑</m:t>
                    </m:r>
                    <m:r>
                      <a:rPr lang="en-US" altLang="ja-JP" i="1">
                        <a:latin typeface="Cambria Math" charset="0"/>
                      </a:rPr>
                      <m:t>0</m:t>
                    </m:r>
                    <m:r>
                      <a:rPr lang="en-US" altLang="ja-JP">
                        <a:latin typeface="Cambria Math" charset="0"/>
                      </a:rPr>
                      <m:t>=</m:t>
                    </m:r>
                    <m:r>
                      <m:rPr>
                        <m:sty m:val="p"/>
                      </m:rPr>
                      <a:rPr lang="en-US" altLang="ja-JP">
                        <a:latin typeface="Cambria Math" charset="0"/>
                      </a:rPr>
                      <m:t>true</m:t>
                    </m:r>
                  </m:oMath>
                </a14:m>
                <a:r>
                  <a:rPr lang="en-US" altLang="ja-JP" dirty="0"/>
                  <a:t> </a:t>
                </a:r>
                <a:r>
                  <a:rPr lang="ja-JP" altLang="en-US" dirty="0">
                    <a:latin typeface="MigMix 1P" charset="-128"/>
                    <a:ea typeface="MigMix 1P" charset="-128"/>
                    <a:cs typeface="MigMix 1P" charset="-128"/>
                  </a:rPr>
                  <a:t>なら、</a:t>
                </a:r>
                <a14:m>
                  <m:oMath xmlns:m="http://schemas.openxmlformats.org/officeDocument/2006/math">
                    <m:r>
                      <a:rPr lang="en-US" altLang="ja-JP" i="1">
                        <a:latin typeface="Cambria Math" charset="0"/>
                      </a:rPr>
                      <m:t>𝑥</m:t>
                    </m:r>
                    <m:r>
                      <a:rPr lang="en-US" altLang="ja-JP" i="1">
                        <a:latin typeface="Cambria Math" charset="0"/>
                      </a:rPr>
                      <m:t>=0</m:t>
                    </m:r>
                  </m:oMath>
                </a14:m>
                <a:r>
                  <a:rPr lang="ja-JP" altLang="en-US" dirty="0">
                    <a:latin typeface="MigMix 1P" charset="-128"/>
                    <a:ea typeface="MigMix 1P" charset="-128"/>
                    <a:cs typeface="MigMix 1P" charset="-128"/>
                  </a:rPr>
                  <a:t>における一階微分</a:t>
                </a:r>
                <a:r>
                  <a:rPr lang="en-US" altLang="ja-JP" dirty="0">
                    <a:latin typeface="MigMix 1P" charset="-128"/>
                    <a:ea typeface="MigMix 1P" charset="-128"/>
                    <a:cs typeface="MigMix 1P" charset="-128"/>
                  </a:rPr>
                  <a:t> </a:t>
                </a:r>
                <a14:m>
                  <m:oMath xmlns:m="http://schemas.openxmlformats.org/officeDocument/2006/math">
                    <m:r>
                      <a:rPr lang="en-US" altLang="ja-JP" i="1">
                        <a:latin typeface="Cambria Math" charset="0"/>
                      </a:rPr>
                      <m:t>𝑦𝑑</m:t>
                    </m:r>
                    <m:r>
                      <a:rPr lang="en-US" altLang="ja-JP" i="1">
                        <a:latin typeface="Cambria Math" charset="0"/>
                      </a:rPr>
                      <m:t>0</m:t>
                    </m:r>
                  </m:oMath>
                </a14:m>
                <a:r>
                  <a:rPr lang="en-US" altLang="ja-JP" dirty="0"/>
                  <a:t> </a:t>
                </a:r>
                <a:r>
                  <a:rPr lang="ja-JP" altLang="en-US" dirty="0">
                    <a:latin typeface="MigMix 1P" charset="-128"/>
                    <a:ea typeface="MigMix 1P" charset="-128"/>
                    <a:cs typeface="MigMix 1P" charset="-128"/>
                  </a:rPr>
                  <a:t>を引数で指定する。</a:t>
                </a:r>
                <a:endParaRPr kumimoji="1" lang="en-US" altLang="ja-JP" sz="1400" b="0"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204446" y="1992960"/>
                <a:ext cx="8856989" cy="3801169"/>
              </a:xfrm>
              <a:prstGeom prst="rect">
                <a:avLst/>
              </a:prstGeom>
              <a:blipFill rotWithShape="0">
                <a:blip r:embed="rId4"/>
                <a:stretch>
                  <a:fillRect l="-688" t="-1600" r="-3095" b="-1440"/>
                </a:stretch>
              </a:blipFill>
              <a:ln>
                <a:solidFill>
                  <a:schemeClr val="accent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p:cNvSpPr txBox="1"/>
              <p:nvPr/>
            </p:nvSpPr>
            <p:spPr>
              <a:xfrm>
                <a:off x="367178" y="3171540"/>
                <a:ext cx="3400311" cy="8917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charset="0"/>
                        </a:rPr>
                        <m:t>𝑦</m:t>
                      </m:r>
                      <m:r>
                        <a:rPr kumimoji="1" lang="en-US" altLang="ja-JP" sz="2000" b="0" i="1" smtClean="0">
                          <a:latin typeface="Cambria Math" charset="0"/>
                        </a:rPr>
                        <m:t>=</m:t>
                      </m:r>
                      <m:d>
                        <m:dPr>
                          <m:begChr m:val="{"/>
                          <m:endChr m:val=""/>
                          <m:ctrlPr>
                            <a:rPr kumimoji="1" lang="en-US" altLang="ja-JP" sz="2000" b="0" i="1" smtClean="0">
                              <a:latin typeface="Cambria Math" panose="02040503050406030204" pitchFamily="18" charset="0"/>
                            </a:rPr>
                          </m:ctrlPr>
                        </m:dPr>
                        <m:e>
                          <m:m>
                            <m:mPr>
                              <m:mcs>
                                <m:mc>
                                  <m:mcPr>
                                    <m:count m:val="2"/>
                                    <m:mcJc m:val="center"/>
                                  </m:mcPr>
                                </m:mc>
                              </m:mcs>
                              <m:ctrlPr>
                                <a:rPr kumimoji="1" lang="mr-IN" altLang="ja-JP" sz="2000" b="0" i="1" smtClean="0">
                                  <a:latin typeface="Cambria Math" panose="02040503050406030204" pitchFamily="18" charset="0"/>
                                </a:rPr>
                              </m:ctrlPr>
                            </m:mPr>
                            <m:mr>
                              <m:e>
                                <m:sSub>
                                  <m:sSubPr>
                                    <m:ctrlPr>
                                      <a:rPr kumimoji="1" lang="en-US" altLang="ja-JP" sz="2000" b="0" i="1" smtClean="0">
                                        <a:latin typeface="Cambria Math" panose="02040503050406030204" pitchFamily="18" charset="0"/>
                                      </a:rPr>
                                    </m:ctrlPr>
                                  </m:sSubPr>
                                  <m:e>
                                    <m:r>
                                      <m:rPr>
                                        <m:brk m:alnAt="7"/>
                                      </m:rPr>
                                      <a:rPr kumimoji="1" lang="en-US" altLang="ja-JP" sz="2000" b="0" i="1" smtClean="0">
                                        <a:latin typeface="Cambria Math" charset="0"/>
                                      </a:rPr>
                                      <m:t>𝑘</m:t>
                                    </m:r>
                                  </m:e>
                                  <m:sub>
                                    <m:r>
                                      <m:rPr>
                                        <m:brk m:alnAt="7"/>
                                      </m:rPr>
                                      <a:rPr kumimoji="1" lang="en-US" altLang="ja-JP" sz="2000" b="0" i="1" smtClean="0">
                                        <a:latin typeface="Cambria Math" charset="0"/>
                                      </a:rPr>
                                      <m:t>1</m:t>
                                    </m:r>
                                  </m:sub>
                                </m:sSub>
                                <m:sSup>
                                  <m:sSupPr>
                                    <m:ctrlPr>
                                      <a:rPr kumimoji="1" lang="en-US" altLang="ja-JP" sz="2000" b="0" i="1" smtClean="0">
                                        <a:latin typeface="Cambria Math" panose="02040503050406030204" pitchFamily="18" charset="0"/>
                                      </a:rPr>
                                    </m:ctrlPr>
                                  </m:sSupPr>
                                  <m:e>
                                    <m:r>
                                      <m:rPr>
                                        <m:brk m:alnAt="7"/>
                                      </m:rPr>
                                      <a:rPr kumimoji="1" lang="en-US" altLang="ja-JP" sz="2000" b="0" i="1" smtClean="0">
                                        <a:latin typeface="Cambria Math" charset="0"/>
                                      </a:rPr>
                                      <m:t>𝑥</m:t>
                                    </m:r>
                                  </m:e>
                                  <m:sup>
                                    <m:r>
                                      <m:rPr>
                                        <m:brk m:alnAt="7"/>
                                      </m:rPr>
                                      <a:rPr kumimoji="1" lang="en-US" altLang="ja-JP" sz="2000" b="0" i="1" smtClean="0">
                                        <a:latin typeface="Cambria Math" charset="0"/>
                                      </a:rPr>
                                      <m:t>2</m:t>
                                    </m:r>
                                  </m:sup>
                                </m:sSup>
                                <m:r>
                                  <m:rPr>
                                    <m:brk m:alnAt="7"/>
                                  </m:rPr>
                                  <a:rPr kumimoji="1" lang="en-US" altLang="ja-JP" sz="2000" b="0" i="1" smtClean="0">
                                    <a:latin typeface="Cambria Math" charset="0"/>
                                  </a:rPr>
                                  <m:t>,</m:t>
                                </m:r>
                              </m:e>
                              <m:e>
                                <m:r>
                                  <a:rPr kumimoji="1" lang="en-US" altLang="ja-JP" sz="2000" b="0" i="1" smtClean="0">
                                    <a:latin typeface="Cambria Math" charset="0"/>
                                  </a:rPr>
                                  <m:t>𝑥</m:t>
                                </m:r>
                                <m:r>
                                  <a:rPr kumimoji="1" lang="en-US" altLang="ja-JP" sz="2000" b="0" i="1" smtClean="0">
                                    <a:latin typeface="Cambria Math" charset="0"/>
                                  </a:rPr>
                                  <m:t>≥0,</m:t>
                                </m:r>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𝑘</m:t>
                                    </m:r>
                                  </m:e>
                                  <m:sub>
                                    <m:r>
                                      <a:rPr kumimoji="1" lang="en-US" altLang="ja-JP" sz="2000" b="0" i="1" smtClean="0">
                                        <a:latin typeface="Cambria Math" charset="0"/>
                                      </a:rPr>
                                      <m:t>1</m:t>
                                    </m:r>
                                  </m:sub>
                                </m:sSub>
                                <m:r>
                                  <a:rPr kumimoji="1" lang="en-US" altLang="ja-JP" sz="2000" b="0" i="1" smtClean="0">
                                    <a:latin typeface="Cambria Math" charset="0"/>
                                  </a:rPr>
                                  <m:t>&gt;0</m:t>
                                </m:r>
                              </m:e>
                            </m:mr>
                            <m:mr>
                              <m:e>
                                <m:r>
                                  <a:rPr kumimoji="1" lang="en-US" altLang="ja-JP" sz="2000" b="0" i="1" smtClean="0">
                                    <a:latin typeface="Cambria Math"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𝑘</m:t>
                                    </m:r>
                                  </m:e>
                                  <m:sub>
                                    <m:r>
                                      <a:rPr kumimoji="1" lang="en-US" altLang="ja-JP" sz="2000" b="0" i="1" smtClean="0">
                                        <a:latin typeface="Cambria Math" charset="0"/>
                                      </a:rPr>
                                      <m:t>2</m:t>
                                    </m:r>
                                  </m:sub>
                                </m:sSub>
                                <m:sSup>
                                  <m:sSupPr>
                                    <m:ctrlPr>
                                      <a:rPr kumimoji="1" lang="en-US" altLang="ja-JP" sz="2000" b="0" i="1" smtClean="0">
                                        <a:latin typeface="Cambria Math" panose="02040503050406030204" pitchFamily="18" charset="0"/>
                                      </a:rPr>
                                    </m:ctrlPr>
                                  </m:sSupPr>
                                  <m:e>
                                    <m:r>
                                      <a:rPr kumimoji="1" lang="en-US" altLang="ja-JP" sz="2000" b="0" i="1" smtClean="0">
                                        <a:latin typeface="Cambria Math" charset="0"/>
                                      </a:rPr>
                                      <m:t>𝑥</m:t>
                                    </m:r>
                                  </m:e>
                                  <m:sup>
                                    <m:r>
                                      <a:rPr kumimoji="1" lang="en-US" altLang="ja-JP" sz="2000" b="0" i="1" smtClean="0">
                                        <a:latin typeface="Cambria Math" charset="0"/>
                                      </a:rPr>
                                      <m:t>2</m:t>
                                    </m:r>
                                  </m:sup>
                                </m:sSup>
                                <m:r>
                                  <a:rPr kumimoji="1" lang="en-US" altLang="ja-JP" sz="2000" b="0" i="1" smtClean="0">
                                    <a:latin typeface="Cambria Math" charset="0"/>
                                  </a:rPr>
                                  <m:t>,</m:t>
                                </m:r>
                              </m:e>
                              <m:e>
                                <m:r>
                                  <a:rPr kumimoji="1" lang="en-US" altLang="ja-JP" sz="2000" b="0" i="1" smtClean="0">
                                    <a:latin typeface="Cambria Math" charset="0"/>
                                  </a:rPr>
                                  <m:t>𝑥</m:t>
                                </m:r>
                                <m:r>
                                  <a:rPr kumimoji="1" lang="en-US" altLang="ja-JP" sz="2000" b="0" i="1" smtClean="0">
                                    <a:latin typeface="Cambria Math" charset="0"/>
                                  </a:rPr>
                                  <m:t>&lt;0,</m:t>
                                </m:r>
                                <m:sSub>
                                  <m:sSubPr>
                                    <m:ctrlPr>
                                      <a:rPr kumimoji="1" lang="en-US" altLang="ja-JP" sz="2000" b="0" i="1" smtClean="0">
                                        <a:latin typeface="Cambria Math" panose="02040503050406030204" pitchFamily="18" charset="0"/>
                                      </a:rPr>
                                    </m:ctrlPr>
                                  </m:sSubPr>
                                  <m:e>
                                    <m:r>
                                      <a:rPr kumimoji="1" lang="en-US" altLang="ja-JP" sz="2000" b="0" i="1" smtClean="0">
                                        <a:latin typeface="Cambria Math" charset="0"/>
                                      </a:rPr>
                                      <m:t>𝑘</m:t>
                                    </m:r>
                                  </m:e>
                                  <m:sub>
                                    <m:r>
                                      <a:rPr kumimoji="1" lang="en-US" altLang="ja-JP" sz="2000" b="0" i="1" smtClean="0">
                                        <a:latin typeface="Cambria Math" charset="0"/>
                                      </a:rPr>
                                      <m:t>2</m:t>
                                    </m:r>
                                  </m:sub>
                                </m:sSub>
                                <m:r>
                                  <a:rPr kumimoji="1" lang="en-US" altLang="ja-JP" sz="2000" b="0" i="1" smtClean="0">
                                    <a:latin typeface="Cambria Math" charset="0"/>
                                  </a:rPr>
                                  <m:t>&gt;0</m:t>
                                </m:r>
                              </m:e>
                            </m:mr>
                          </m:m>
                        </m:e>
                      </m:d>
                    </m:oMath>
                  </m:oMathPara>
                </a14:m>
                <a:endParaRPr kumimoji="1" lang="ja-JP" altLang="en-US" sz="2000"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367178" y="3171540"/>
                <a:ext cx="3400311" cy="891719"/>
              </a:xfrm>
              <a:prstGeom prst="rect">
                <a:avLst/>
              </a:prstGeom>
              <a:blipFill rotWithShape="0">
                <a:blip r:embed="rId5"/>
                <a:stretch>
                  <a:fillRect/>
                </a:stretch>
              </a:blipFill>
            </p:spPr>
            <p:txBody>
              <a:bodyPr/>
              <a:lstStyle/>
              <a:p>
                <a:r>
                  <a:rPr lang="ja-JP" altLang="en-US">
                    <a:noFill/>
                  </a:rPr>
                  <a:t> </a:t>
                </a:r>
              </a:p>
            </p:txBody>
          </p:sp>
        </mc:Fallback>
      </mc:AlternateContent>
      <p:sp>
        <p:nvSpPr>
          <p:cNvPr id="9" name="フッター プレースホルダー 8"/>
          <p:cNvSpPr>
            <a:spLocks noGrp="1"/>
          </p:cNvSpPr>
          <p:nvPr>
            <p:ph type="ftr" sz="quarter" idx="11"/>
          </p:nvPr>
        </p:nvSpPr>
        <p:spPr/>
        <p:txBody>
          <a:bodyPr/>
          <a:lstStyle/>
          <a:p>
            <a:r>
              <a:rPr lang="ja-JP" altLang="en-US"/>
              <a:t>オープン</a:t>
            </a:r>
            <a:r>
              <a:rPr lang="en-US" altLang="ja-JP"/>
              <a:t>CAE</a:t>
            </a:r>
            <a:r>
              <a:rPr lang="ja-JP" altLang="en-US"/>
              <a:t>シンポジウム講習会</a:t>
            </a:r>
          </a:p>
        </p:txBody>
      </p:sp>
      <p:pic>
        <p:nvPicPr>
          <p:cNvPr id="10" name="図 9"/>
          <p:cNvPicPr>
            <a:picLocks noChangeAspect="1"/>
          </p:cNvPicPr>
          <p:nvPr/>
        </p:nvPicPr>
        <p:blipFill>
          <a:blip r:embed="rId6"/>
          <a:stretch>
            <a:fillRect/>
          </a:stretch>
        </p:blipFill>
        <p:spPr>
          <a:xfrm>
            <a:off x="5563890" y="1711995"/>
            <a:ext cx="3169253" cy="2526925"/>
          </a:xfrm>
          <a:prstGeom prst="rect">
            <a:avLst/>
          </a:prstGeom>
        </p:spPr>
      </p:pic>
      <mc:AlternateContent xmlns:mc="http://schemas.openxmlformats.org/markup-compatibility/2006" xmlns:a14="http://schemas.microsoft.com/office/drawing/2010/main">
        <mc:Choice Requires="a14">
          <p:sp>
            <p:nvSpPr>
              <p:cNvPr id="11" name="テキスト ボックス 10"/>
              <p:cNvSpPr txBox="1"/>
              <p:nvPr/>
            </p:nvSpPr>
            <p:spPr>
              <a:xfrm>
                <a:off x="5733064" y="1900216"/>
                <a:ext cx="283090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charset="0"/>
                        </a:rPr>
                        <m:t>𝑦</m:t>
                      </m:r>
                      <m:r>
                        <a:rPr kumimoji="1" lang="en-US" altLang="ja-JP" b="0" i="1" smtClean="0">
                          <a:latin typeface="Cambria Math" charset="0"/>
                        </a:rPr>
                        <m:t>=</m:t>
                      </m:r>
                      <m:r>
                        <a:rPr kumimoji="1" lang="en-US" altLang="ja-JP" b="0" i="1" smtClean="0">
                          <a:latin typeface="Cambria Math" charset="0"/>
                        </a:rPr>
                        <m:t>𝑟𝑒𝑔𝑆𝑞𝑢𝑎𝑟𝑒</m:t>
                      </m:r>
                      <m:r>
                        <a:rPr kumimoji="1" lang="en-US" altLang="ja-JP" b="0" i="1" smtClean="0">
                          <a:latin typeface="Cambria Math" charset="0"/>
                        </a:rPr>
                        <m:t>(</m:t>
                      </m:r>
                      <m:r>
                        <a:rPr kumimoji="1" lang="en-US" altLang="ja-JP" b="0" i="1" smtClean="0">
                          <a:latin typeface="Cambria Math" charset="0"/>
                        </a:rPr>
                        <m:t>𝑥</m:t>
                      </m:r>
                      <m:r>
                        <a:rPr kumimoji="1" lang="en-US" altLang="ja-JP" b="0" i="1" smtClean="0">
                          <a:latin typeface="Cambria Math" charset="0"/>
                        </a:rPr>
                        <m:t>,0.1,1,1.2)</m:t>
                      </m:r>
                    </m:oMath>
                  </m:oMathPara>
                </a14:m>
                <a:endParaRPr kumimoji="1" lang="ja-JP" altLang="en-US"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5733064" y="1900216"/>
                <a:ext cx="2830903" cy="276999"/>
              </a:xfrm>
              <a:prstGeom prst="rect">
                <a:avLst/>
              </a:prstGeom>
              <a:blipFill rotWithShape="0">
                <a:blip r:embed="rId7"/>
                <a:stretch>
                  <a:fillRect l="-1290" t="-4444" r="-2581" b="-3555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20666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(4) </a:t>
            </a:r>
            <a:r>
              <a:rPr kumimoji="1" lang="ja-JP" altLang="en-US" dirty="0"/>
              <a:t>ホモトピー法による非線形方程式の計算</a:t>
            </a:r>
          </a:p>
        </p:txBody>
      </p:sp>
      <p:sp>
        <p:nvSpPr>
          <p:cNvPr id="3" name="日付プレースホルダー 2"/>
          <p:cNvSpPr>
            <a:spLocks noGrp="1"/>
          </p:cNvSpPr>
          <p:nvPr>
            <p:ph type="dt" sz="half" idx="10"/>
          </p:nvPr>
        </p:nvSpPr>
        <p:spPr/>
        <p:txBody>
          <a:bodyPr/>
          <a:lstStyle/>
          <a:p>
            <a:r>
              <a:rPr lang="en-US" altLang="ja-JP"/>
              <a:t>2017/12/07</a:t>
            </a:r>
            <a:endParaRPr lang="ja-JP" altLang="en-US"/>
          </a:p>
        </p:txBody>
      </p:sp>
      <p:sp>
        <p:nvSpPr>
          <p:cNvPr id="4" name="スライド番号プレースホルダー 3"/>
          <p:cNvSpPr>
            <a:spLocks noGrp="1"/>
          </p:cNvSpPr>
          <p:nvPr>
            <p:ph type="sldNum" sz="quarter" idx="12"/>
          </p:nvPr>
        </p:nvSpPr>
        <p:spPr/>
        <p:txBody>
          <a:bodyPr/>
          <a:lstStyle/>
          <a:p>
            <a:fld id="{522546E2-FFC9-E74A-B833-4B01CD764E6B}" type="slidenum">
              <a:rPr lang="ja-JP" altLang="en-US" smtClean="0"/>
              <a:pPr/>
              <a:t>22</a:t>
            </a:fld>
            <a:endParaRPr lang="ja-JP" altLang="en-US"/>
          </a:p>
        </p:txBody>
      </p:sp>
      <mc:AlternateContent xmlns:mc="http://schemas.openxmlformats.org/markup-compatibility/2006" xmlns:a14="http://schemas.microsoft.com/office/drawing/2010/main">
        <mc:Choice Requires="a14">
          <p:sp>
            <p:nvSpPr>
              <p:cNvPr id="5" name="正方形/長方形 4"/>
              <p:cNvSpPr/>
              <p:nvPr/>
            </p:nvSpPr>
            <p:spPr>
              <a:xfrm>
                <a:off x="371959" y="1739379"/>
                <a:ext cx="8524067" cy="2507931"/>
              </a:xfrm>
              <a:prstGeom prst="rect">
                <a:avLst/>
              </a:prstGeom>
            </p:spPr>
            <p:txBody>
              <a:bodyPr wrap="square">
                <a:spAutoFit/>
              </a:bodyPr>
              <a:lstStyle/>
              <a:p>
                <a:r>
                  <a:rPr lang="en-US" altLang="ja-JP" sz="2000" b="1" dirty="0">
                    <a:solidFill>
                      <a:srgbClr val="0070C0"/>
                    </a:solidFill>
                    <a:latin typeface="MigMix 1P" charset="-128"/>
                    <a:ea typeface="MigMix 1P" charset="-128"/>
                    <a:cs typeface="MigMix 1P" charset="-128"/>
                  </a:rPr>
                  <a:t>actual model</a:t>
                </a:r>
                <a:endParaRPr lang="en-US" altLang="ja-JP" sz="2000" i="1" dirty="0">
                  <a:latin typeface="Cambria Math" charset="0"/>
                </a:endParaRPr>
              </a:p>
              <a:p>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charset="0"/>
                            </a:rPr>
                            <m:t>𝑝</m:t>
                          </m:r>
                        </m:e>
                        <m:sub>
                          <m:r>
                            <a:rPr lang="en-US" altLang="ja-JP" sz="2000" i="1">
                              <a:latin typeface="Cambria Math" charset="0"/>
                            </a:rPr>
                            <m:t>𝑝𝑜𝑟𝑡</m:t>
                          </m:r>
                        </m:sub>
                      </m:sSub>
                      <m:r>
                        <a:rPr lang="en-US" altLang="ja-JP" sz="2000" b="0" i="1" smtClean="0">
                          <a:latin typeface="Cambria Math" charset="0"/>
                        </a:rPr>
                        <m:t>=</m:t>
                      </m:r>
                      <m:sSub>
                        <m:sSubPr>
                          <m:ctrlPr>
                            <a:rPr lang="en-US" altLang="ja-JP" sz="2000" b="0" i="1" smtClean="0">
                              <a:latin typeface="Cambria Math" panose="02040503050406030204" pitchFamily="18" charset="0"/>
                            </a:rPr>
                          </m:ctrlPr>
                        </m:sSubPr>
                        <m:e>
                          <m:r>
                            <a:rPr lang="en-US" altLang="ja-JP" sz="2000" b="0" i="1" smtClean="0">
                              <a:latin typeface="Cambria Math" charset="0"/>
                            </a:rPr>
                            <m:t>𝑝</m:t>
                          </m:r>
                        </m:e>
                        <m:sub>
                          <m:r>
                            <a:rPr lang="en-US" altLang="ja-JP" sz="2000" b="0" i="1" smtClean="0">
                              <a:latin typeface="Cambria Math" charset="0"/>
                            </a:rPr>
                            <m:t>𝑣𝑒𝑠𝑠𝑒𝑙</m:t>
                          </m:r>
                        </m:sub>
                      </m:sSub>
                      <m:r>
                        <a:rPr lang="en-US" altLang="ja-JP" sz="2000" i="1">
                          <a:latin typeface="Cambria Math" charset="0"/>
                        </a:rPr>
                        <m:t>+</m:t>
                      </m:r>
                      <m:f>
                        <m:fPr>
                          <m:ctrlPr>
                            <a:rPr lang="en-US" altLang="ja-JP" sz="2000" b="0" i="1" smtClean="0">
                              <a:latin typeface="Cambria Math" panose="02040503050406030204" pitchFamily="18" charset="0"/>
                            </a:rPr>
                          </m:ctrlPr>
                        </m:fPr>
                        <m:num>
                          <m:r>
                            <a:rPr lang="en-US" altLang="ja-JP" sz="2000" b="0" i="1" smtClean="0">
                              <a:latin typeface="Cambria Math" charset="0"/>
                            </a:rPr>
                            <m:t>1</m:t>
                          </m:r>
                        </m:num>
                        <m:den>
                          <m:sSup>
                            <m:sSupPr>
                              <m:ctrlPr>
                                <a:rPr lang="en-US" altLang="ja-JP" sz="2000" b="0" i="1" smtClean="0">
                                  <a:latin typeface="Cambria Math" panose="02040503050406030204" pitchFamily="18" charset="0"/>
                                </a:rPr>
                              </m:ctrlPr>
                            </m:sSupPr>
                            <m:e>
                              <m:r>
                                <a:rPr lang="en-US" altLang="ja-JP" sz="2000" b="0" i="1" smtClean="0">
                                  <a:latin typeface="Cambria Math" charset="0"/>
                                </a:rPr>
                                <m:t>2</m:t>
                              </m:r>
                              <m:r>
                                <a:rPr lang="en-US" altLang="ja-JP" sz="2000" b="0" i="1" smtClean="0">
                                  <a:latin typeface="Cambria Math" charset="0"/>
                                </a:rPr>
                                <m:t>𝐴</m:t>
                              </m:r>
                            </m:e>
                            <m:sup>
                              <m:r>
                                <a:rPr lang="en-US" altLang="ja-JP" sz="2000" b="0" i="1" smtClean="0">
                                  <a:latin typeface="Cambria Math" charset="0"/>
                                </a:rPr>
                                <m:t>2</m:t>
                              </m:r>
                            </m:sup>
                          </m:sSup>
                        </m:den>
                      </m:f>
                      <m:r>
                        <m:rPr>
                          <m:sty m:val="p"/>
                        </m:rPr>
                        <a:rPr lang="en-US" altLang="ja-JP" sz="2000">
                          <a:latin typeface="Cambria Math" charset="0"/>
                        </a:rPr>
                        <m:t>regSqure</m:t>
                      </m:r>
                      <m:r>
                        <a:rPr lang="en-US" altLang="ja-JP" sz="2000">
                          <a:latin typeface="Cambria Math" charset="0"/>
                        </a:rPr>
                        <m:t>2</m:t>
                      </m:r>
                      <m:d>
                        <m:dPr>
                          <m:ctrlPr>
                            <a:rPr lang="en-US" altLang="ja-JP" sz="2000" i="1">
                              <a:latin typeface="Cambria Math" panose="02040503050406030204" pitchFamily="18" charset="0"/>
                            </a:rPr>
                          </m:ctrlPr>
                        </m:dPr>
                        <m:e>
                          <m:acc>
                            <m:accPr>
                              <m:chr m:val="̇"/>
                              <m:ctrlPr>
                                <a:rPr lang="en-US" altLang="ja-JP" sz="2000" b="0" i="1" smtClean="0">
                                  <a:latin typeface="Cambria Math" panose="02040503050406030204" pitchFamily="18" charset="0"/>
                                </a:rPr>
                              </m:ctrlPr>
                            </m:accPr>
                            <m:e>
                              <m:r>
                                <a:rPr lang="en-US" altLang="ja-JP" sz="2000" b="0" i="1" smtClean="0">
                                  <a:latin typeface="Cambria Math" charset="0"/>
                                </a:rPr>
                                <m:t>𝑚</m:t>
                              </m:r>
                            </m:e>
                          </m:acc>
                          <m:r>
                            <a:rPr lang="en-US" altLang="ja-JP" sz="2000" i="1">
                              <a:latin typeface="Cambria Math" charset="0"/>
                            </a:rPr>
                            <m:t>,</m:t>
                          </m:r>
                          <m:sSub>
                            <m:sSubPr>
                              <m:ctrlPr>
                                <a:rPr lang="en-US" altLang="ja-JP" sz="2000" i="1">
                                  <a:latin typeface="Cambria Math" panose="02040503050406030204" pitchFamily="18" charset="0"/>
                                </a:rPr>
                              </m:ctrlPr>
                            </m:sSubPr>
                            <m:e>
                              <m:acc>
                                <m:accPr>
                                  <m:chr m:val="̇"/>
                                  <m:ctrlPr>
                                    <a:rPr lang="en-US" altLang="ja-JP" sz="2000" i="1">
                                      <a:latin typeface="Cambria Math" panose="02040503050406030204" pitchFamily="18" charset="0"/>
                                    </a:rPr>
                                  </m:ctrlPr>
                                </m:accPr>
                                <m:e>
                                  <m:r>
                                    <a:rPr lang="en-US" altLang="ja-JP" sz="2000" i="1">
                                      <a:latin typeface="Cambria Math" charset="0"/>
                                    </a:rPr>
                                    <m:t>𝑚</m:t>
                                  </m:r>
                                </m:e>
                              </m:acc>
                            </m:e>
                            <m:sub>
                              <m:r>
                                <a:rPr lang="en-US" altLang="ja-JP" sz="2000" i="1">
                                  <a:latin typeface="Cambria Math" charset="0"/>
                                </a:rPr>
                                <m:t>𝑡𝑢𝑟𝑏𝑢𝑙𝑒𝑛𝑡</m:t>
                              </m:r>
                            </m:sub>
                          </m:sSub>
                          <m:r>
                            <a:rPr lang="en-US" altLang="ja-JP" sz="2000" i="1">
                              <a:latin typeface="Cambria Math" charset="0"/>
                            </a:rPr>
                            <m:t>,</m:t>
                          </m:r>
                          <m:sSub>
                            <m:sSubPr>
                              <m:ctrlPr>
                                <a:rPr lang="en-US" altLang="ja-JP" sz="2000" i="1">
                                  <a:latin typeface="Cambria Math" panose="02040503050406030204" pitchFamily="18" charset="0"/>
                                </a:rPr>
                              </m:ctrlPr>
                            </m:sSubPr>
                            <m:e>
                              <m:r>
                                <a:rPr lang="en-US" altLang="ja-JP" sz="2000" i="1">
                                  <a:latin typeface="Cambria Math" charset="0"/>
                                </a:rPr>
                                <m:t>𝑘</m:t>
                              </m:r>
                            </m:e>
                            <m:sub>
                              <m:r>
                                <a:rPr lang="en-US" altLang="ja-JP" sz="2000" i="1">
                                  <a:latin typeface="Cambria Math" charset="0"/>
                                </a:rPr>
                                <m:t>1</m:t>
                              </m:r>
                            </m:sub>
                          </m:sSub>
                          <m:r>
                            <a:rPr lang="en-US" altLang="ja-JP" sz="2000" i="1">
                              <a:latin typeface="Cambria Math" charset="0"/>
                            </a:rPr>
                            <m:t>,</m:t>
                          </m:r>
                          <m:sSub>
                            <m:sSubPr>
                              <m:ctrlPr>
                                <a:rPr lang="en-US" altLang="ja-JP" sz="2000" i="1">
                                  <a:latin typeface="Cambria Math" panose="02040503050406030204" pitchFamily="18" charset="0"/>
                                </a:rPr>
                              </m:ctrlPr>
                            </m:sSubPr>
                            <m:e>
                              <m:r>
                                <a:rPr lang="en-US" altLang="ja-JP" sz="2000" i="1">
                                  <a:latin typeface="Cambria Math" charset="0"/>
                                </a:rPr>
                                <m:t>𝑘</m:t>
                              </m:r>
                            </m:e>
                            <m:sub>
                              <m:r>
                                <a:rPr lang="en-US" altLang="ja-JP" sz="2000" i="1">
                                  <a:latin typeface="Cambria Math" charset="0"/>
                                </a:rPr>
                                <m:t>2</m:t>
                              </m:r>
                            </m:sub>
                          </m:sSub>
                        </m:e>
                      </m:d>
                      <m:r>
                        <a:rPr lang="en-US" altLang="ja-JP" sz="2000" b="0" i="1" smtClean="0">
                          <a:latin typeface="Cambria Math" charset="0"/>
                        </a:rPr>
                        <m:t>                                         </m:t>
                      </m:r>
                    </m:oMath>
                  </m:oMathPara>
                </a14:m>
                <a:endParaRPr lang="en-US" altLang="ja-JP" sz="2000" dirty="0"/>
              </a:p>
              <a:p>
                <a:r>
                  <a:rPr lang="en-US" altLang="ja-JP" sz="2000" b="1" dirty="0">
                    <a:solidFill>
                      <a:srgbClr val="0070C0"/>
                    </a:solidFill>
                  </a:rPr>
                  <a:t>simplified model</a:t>
                </a:r>
              </a:p>
              <a:p>
                <a:pPr/>
                <a14:m>
                  <m:oMathPara xmlns:m="http://schemas.openxmlformats.org/officeDocument/2006/math">
                    <m:oMathParaPr>
                      <m:jc m:val="centerGroup"/>
                    </m:oMathParaPr>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charset="0"/>
                            </a:rPr>
                            <m:t>𝑝</m:t>
                          </m:r>
                        </m:e>
                        <m:sub>
                          <m:r>
                            <a:rPr lang="en-US" altLang="ja-JP" sz="2000" b="0" i="1" smtClean="0">
                              <a:latin typeface="Cambria Math" charset="0"/>
                            </a:rPr>
                            <m:t>𝑝𝑜𝑟𝑡</m:t>
                          </m:r>
                        </m:sub>
                      </m:sSub>
                      <m:r>
                        <a:rPr lang="en-US" altLang="ja-JP" sz="2000" b="0" i="1" smtClean="0">
                          <a:latin typeface="Cambria Math" charset="0"/>
                        </a:rPr>
                        <m:t>=</m:t>
                      </m:r>
                      <m:sSub>
                        <m:sSubPr>
                          <m:ctrlPr>
                            <a:rPr lang="en-US" altLang="ja-JP" sz="2000" b="0" i="1" smtClean="0">
                              <a:latin typeface="Cambria Math" panose="02040503050406030204" pitchFamily="18" charset="0"/>
                            </a:rPr>
                          </m:ctrlPr>
                        </m:sSubPr>
                        <m:e>
                          <m:r>
                            <a:rPr lang="en-US" altLang="ja-JP" sz="2000" b="0" i="1" smtClean="0">
                              <a:latin typeface="Cambria Math" charset="0"/>
                            </a:rPr>
                            <m:t>𝑝</m:t>
                          </m:r>
                        </m:e>
                        <m:sub>
                          <m:r>
                            <a:rPr lang="en-US" altLang="ja-JP" sz="2000" b="0" i="1" smtClean="0">
                              <a:latin typeface="Cambria Math" charset="0"/>
                            </a:rPr>
                            <m:t>𝑣𝑒𝑠𝑠𝑒𝑙</m:t>
                          </m:r>
                        </m:sub>
                      </m:sSub>
                      <m:r>
                        <a:rPr lang="en-US" altLang="ja-JP" sz="2000" b="0" i="1" smtClean="0">
                          <a:latin typeface="Cambria Math" charset="0"/>
                        </a:rPr>
                        <m:t>                                                                                                                     </m:t>
                      </m:r>
                    </m:oMath>
                  </m:oMathPara>
                </a14:m>
                <a:endParaRPr lang="en-US" altLang="ja-JP" sz="2000" b="0" i="1" dirty="0"/>
              </a:p>
              <a:p>
                <a:r>
                  <a:rPr lang="en-US" altLang="ja-JP" sz="2000" b="1" dirty="0" err="1">
                    <a:solidFill>
                      <a:srgbClr val="0070C0"/>
                    </a:solidFill>
                  </a:rPr>
                  <a:t>homotopy</a:t>
                </a:r>
                <a:r>
                  <a:rPr lang="en-US" altLang="ja-JP" sz="2000" b="1" dirty="0">
                    <a:solidFill>
                      <a:srgbClr val="0070C0"/>
                    </a:solidFill>
                  </a:rPr>
                  <a:t> model</a:t>
                </a:r>
              </a:p>
              <a:p>
                <a:pPr/>
                <a14:m>
                  <m:oMathPara xmlns:m="http://schemas.openxmlformats.org/officeDocument/2006/math">
                    <m:oMathParaPr>
                      <m:jc m:val="centerGroup"/>
                    </m:oMathParaPr>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charset="0"/>
                            </a:rPr>
                            <m:t>𝑝</m:t>
                          </m:r>
                        </m:e>
                        <m:sub>
                          <m:r>
                            <a:rPr lang="en-US" altLang="ja-JP" sz="2000" b="0" i="1" smtClean="0">
                              <a:latin typeface="Cambria Math" charset="0"/>
                            </a:rPr>
                            <m:t>𝑝𝑜𝑟𝑡</m:t>
                          </m:r>
                        </m:sub>
                      </m:sSub>
                      <m:r>
                        <a:rPr lang="en-US" altLang="ja-JP" sz="2000" b="0" i="1" smtClean="0">
                          <a:latin typeface="Cambria Math" charset="0"/>
                        </a:rPr>
                        <m:t>=</m:t>
                      </m:r>
                      <m:r>
                        <a:rPr lang="en-US" altLang="ja-JP" sz="2000" b="0" i="1" smtClean="0">
                          <a:latin typeface="Cambria Math" charset="0"/>
                        </a:rPr>
                        <m:t>h𝑜𝑚𝑜𝑡𝑝𝑦</m:t>
                      </m:r>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charset="0"/>
                                </a:rPr>
                                <m:t>𝑝</m:t>
                              </m:r>
                            </m:e>
                            <m:sub>
                              <m:r>
                                <a:rPr lang="en-US" altLang="ja-JP" sz="2000" b="0" i="1" smtClean="0">
                                  <a:latin typeface="Cambria Math" charset="0"/>
                                </a:rPr>
                                <m:t>𝑣𝑒𝑠𝑠𝑒𝑙</m:t>
                              </m:r>
                            </m:sub>
                          </m:sSub>
                          <m:r>
                            <a:rPr lang="en-US" altLang="ja-JP" sz="2000" i="1">
                              <a:latin typeface="Cambria Math" charset="0"/>
                            </a:rPr>
                            <m:t>+</m:t>
                          </m:r>
                          <m:f>
                            <m:fPr>
                              <m:ctrlPr>
                                <a:rPr lang="en-US" altLang="ja-JP" sz="2000" b="0" i="1" smtClean="0">
                                  <a:latin typeface="Cambria Math" panose="02040503050406030204" pitchFamily="18" charset="0"/>
                                </a:rPr>
                              </m:ctrlPr>
                            </m:fPr>
                            <m:num>
                              <m:r>
                                <a:rPr lang="en-US" altLang="ja-JP" sz="2000" b="0" i="1" smtClean="0">
                                  <a:latin typeface="Cambria Math" charset="0"/>
                                </a:rPr>
                                <m:t>1</m:t>
                              </m:r>
                            </m:num>
                            <m:den>
                              <m:sSup>
                                <m:sSupPr>
                                  <m:ctrlPr>
                                    <a:rPr lang="en-US" altLang="ja-JP" sz="2000" b="0" i="1" smtClean="0">
                                      <a:latin typeface="Cambria Math" panose="02040503050406030204" pitchFamily="18" charset="0"/>
                                    </a:rPr>
                                  </m:ctrlPr>
                                </m:sSupPr>
                                <m:e>
                                  <m:r>
                                    <a:rPr lang="en-US" altLang="ja-JP" sz="2000" b="0" i="1" smtClean="0">
                                      <a:latin typeface="Cambria Math" charset="0"/>
                                    </a:rPr>
                                    <m:t>2</m:t>
                                  </m:r>
                                  <m:r>
                                    <a:rPr lang="en-US" altLang="ja-JP" sz="2000" b="0" i="1" smtClean="0">
                                      <a:latin typeface="Cambria Math" charset="0"/>
                                    </a:rPr>
                                    <m:t>𝐴</m:t>
                                  </m:r>
                                </m:e>
                                <m:sup>
                                  <m:r>
                                    <a:rPr lang="en-US" altLang="ja-JP" sz="2000" b="0" i="1" smtClean="0">
                                      <a:latin typeface="Cambria Math" charset="0"/>
                                    </a:rPr>
                                    <m:t>2</m:t>
                                  </m:r>
                                </m:sup>
                              </m:sSup>
                            </m:den>
                          </m:f>
                          <m:r>
                            <a:rPr lang="en-US" altLang="ja-JP" sz="2000" i="1">
                              <a:latin typeface="Cambria Math" charset="0"/>
                            </a:rPr>
                            <m:t>𝑟𝑒𝑔𝑆𝑞𝑢𝑟𝑒</m:t>
                          </m:r>
                          <m:r>
                            <a:rPr lang="en-US" altLang="ja-JP" sz="2000" i="1">
                              <a:latin typeface="Cambria Math" charset="0"/>
                            </a:rPr>
                            <m:t>2</m:t>
                          </m:r>
                          <m:d>
                            <m:dPr>
                              <m:ctrlPr>
                                <a:rPr lang="en-US" altLang="ja-JP" sz="2000" i="1">
                                  <a:latin typeface="Cambria Math" panose="02040503050406030204" pitchFamily="18" charset="0"/>
                                </a:rPr>
                              </m:ctrlPr>
                            </m:dPr>
                            <m:e>
                              <m:acc>
                                <m:accPr>
                                  <m:chr m:val="̇"/>
                                  <m:ctrlPr>
                                    <a:rPr lang="en-US" altLang="ja-JP" sz="2000" b="0" i="1" smtClean="0">
                                      <a:latin typeface="Cambria Math" panose="02040503050406030204" pitchFamily="18" charset="0"/>
                                    </a:rPr>
                                  </m:ctrlPr>
                                </m:accPr>
                                <m:e>
                                  <m:r>
                                    <a:rPr lang="en-US" altLang="ja-JP" sz="2000" b="0" i="1" smtClean="0">
                                      <a:latin typeface="Cambria Math" charset="0"/>
                                    </a:rPr>
                                    <m:t>𝑚</m:t>
                                  </m:r>
                                </m:e>
                              </m:acc>
                              <m:r>
                                <a:rPr lang="en-US" altLang="ja-JP" sz="2000" i="1">
                                  <a:latin typeface="Cambria Math" charset="0"/>
                                </a:rPr>
                                <m:t>,</m:t>
                              </m:r>
                              <m:sSub>
                                <m:sSubPr>
                                  <m:ctrlPr>
                                    <a:rPr lang="en-US" altLang="ja-JP" sz="2000" i="1">
                                      <a:latin typeface="Cambria Math" panose="02040503050406030204" pitchFamily="18" charset="0"/>
                                    </a:rPr>
                                  </m:ctrlPr>
                                </m:sSubPr>
                                <m:e>
                                  <m:acc>
                                    <m:accPr>
                                      <m:chr m:val="̇"/>
                                      <m:ctrlPr>
                                        <a:rPr lang="en-US" altLang="ja-JP" sz="2000" i="1">
                                          <a:latin typeface="Cambria Math" panose="02040503050406030204" pitchFamily="18" charset="0"/>
                                        </a:rPr>
                                      </m:ctrlPr>
                                    </m:accPr>
                                    <m:e>
                                      <m:r>
                                        <a:rPr lang="en-US" altLang="ja-JP" sz="2000" i="1">
                                          <a:latin typeface="Cambria Math" charset="0"/>
                                        </a:rPr>
                                        <m:t>𝑚</m:t>
                                      </m:r>
                                    </m:e>
                                  </m:acc>
                                </m:e>
                                <m:sub>
                                  <m:r>
                                    <a:rPr lang="en-US" altLang="ja-JP" sz="2000" i="1">
                                      <a:latin typeface="Cambria Math" charset="0"/>
                                    </a:rPr>
                                    <m:t>𝑡𝑢𝑟𝑏𝑢𝑙𝑒𝑛𝑡</m:t>
                                  </m:r>
                                </m:sub>
                              </m:sSub>
                              <m:r>
                                <a:rPr lang="en-US" altLang="ja-JP" sz="2000" i="1">
                                  <a:latin typeface="Cambria Math" charset="0"/>
                                </a:rPr>
                                <m:t>,</m:t>
                              </m:r>
                              <m:sSub>
                                <m:sSubPr>
                                  <m:ctrlPr>
                                    <a:rPr lang="en-US" altLang="ja-JP" sz="2000" i="1">
                                      <a:latin typeface="Cambria Math" panose="02040503050406030204" pitchFamily="18" charset="0"/>
                                    </a:rPr>
                                  </m:ctrlPr>
                                </m:sSubPr>
                                <m:e>
                                  <m:r>
                                    <a:rPr lang="en-US" altLang="ja-JP" sz="2000" i="1">
                                      <a:latin typeface="Cambria Math" charset="0"/>
                                    </a:rPr>
                                    <m:t>𝑘</m:t>
                                  </m:r>
                                </m:e>
                                <m:sub>
                                  <m:r>
                                    <a:rPr lang="en-US" altLang="ja-JP" sz="2000" i="1">
                                      <a:latin typeface="Cambria Math" charset="0"/>
                                    </a:rPr>
                                    <m:t>1</m:t>
                                  </m:r>
                                </m:sub>
                              </m:sSub>
                              <m:r>
                                <a:rPr lang="en-US" altLang="ja-JP" sz="2000" i="1">
                                  <a:latin typeface="Cambria Math" charset="0"/>
                                </a:rPr>
                                <m:t>,</m:t>
                              </m:r>
                              <m:sSub>
                                <m:sSubPr>
                                  <m:ctrlPr>
                                    <a:rPr lang="en-US" altLang="ja-JP" sz="2000" i="1">
                                      <a:latin typeface="Cambria Math" panose="02040503050406030204" pitchFamily="18" charset="0"/>
                                    </a:rPr>
                                  </m:ctrlPr>
                                </m:sSubPr>
                                <m:e>
                                  <m:r>
                                    <a:rPr lang="en-US" altLang="ja-JP" sz="2000" i="1">
                                      <a:latin typeface="Cambria Math" charset="0"/>
                                    </a:rPr>
                                    <m:t>𝑘</m:t>
                                  </m:r>
                                </m:e>
                                <m:sub>
                                  <m:r>
                                    <a:rPr lang="en-US" altLang="ja-JP" sz="2000" i="1">
                                      <a:latin typeface="Cambria Math" charset="0"/>
                                    </a:rPr>
                                    <m:t>2</m:t>
                                  </m:r>
                                </m:sub>
                              </m:sSub>
                            </m:e>
                          </m:d>
                          <m:r>
                            <a:rPr lang="en-US" altLang="ja-JP" sz="2000" b="0" i="1" smtClean="0">
                              <a:latin typeface="Cambria Math" charset="0"/>
                            </a:rPr>
                            <m:t>,</m:t>
                          </m:r>
                          <m:sSub>
                            <m:sSubPr>
                              <m:ctrlPr>
                                <a:rPr lang="en-US" altLang="ja-JP" sz="2000" b="0" i="1" smtClean="0">
                                  <a:latin typeface="Cambria Math" panose="02040503050406030204" pitchFamily="18" charset="0"/>
                                </a:rPr>
                              </m:ctrlPr>
                            </m:sSubPr>
                            <m:e>
                              <m:r>
                                <a:rPr lang="en-US" altLang="ja-JP" sz="2000" b="0" i="1" smtClean="0">
                                  <a:latin typeface="Cambria Math" charset="0"/>
                                </a:rPr>
                                <m:t>𝑝</m:t>
                              </m:r>
                            </m:e>
                            <m:sub>
                              <m:r>
                                <a:rPr lang="en-US" altLang="ja-JP" sz="2000" b="0" i="1" smtClean="0">
                                  <a:latin typeface="Cambria Math" charset="0"/>
                                </a:rPr>
                                <m:t>𝑣𝑒𝑠𝑠𝑒𝑙</m:t>
                              </m:r>
                            </m:sub>
                          </m:sSub>
                          <m:r>
                            <a:rPr lang="en-US" altLang="ja-JP" sz="2000" b="0" i="1" smtClean="0">
                              <a:latin typeface="Cambria Math" charset="0"/>
                            </a:rPr>
                            <m:t> </m:t>
                          </m:r>
                        </m:e>
                      </m:d>
                    </m:oMath>
                  </m:oMathPara>
                </a14:m>
                <a:endParaRPr lang="en-US" altLang="ja-JP" sz="2000" dirty="0"/>
              </a:p>
            </p:txBody>
          </p:sp>
        </mc:Choice>
        <mc:Fallback xmlns="">
          <p:sp>
            <p:nvSpPr>
              <p:cNvPr id="5" name="正方形/長方形 4"/>
              <p:cNvSpPr>
                <a:spLocks noRot="1" noChangeAspect="1" noMove="1" noResize="1" noEditPoints="1" noAdjustHandles="1" noChangeArrowheads="1" noChangeShapeType="1" noTextEdit="1"/>
              </p:cNvSpPr>
              <p:nvPr/>
            </p:nvSpPr>
            <p:spPr>
              <a:xfrm>
                <a:off x="371959" y="1739379"/>
                <a:ext cx="8524067" cy="2507931"/>
              </a:xfrm>
              <a:prstGeom prst="rect">
                <a:avLst/>
              </a:prstGeom>
              <a:blipFill rotWithShape="0">
                <a:blip r:embed="rId2"/>
                <a:stretch>
                  <a:fillRect l="-715" t="-1214"/>
                </a:stretch>
              </a:blipFill>
            </p:spPr>
            <p:txBody>
              <a:bodyPr/>
              <a:lstStyle/>
              <a:p>
                <a:r>
                  <a:rPr lang="ja-JP" altLang="en-US">
                    <a:noFill/>
                  </a:rPr>
                  <a:t> </a:t>
                </a:r>
              </a:p>
            </p:txBody>
          </p:sp>
        </mc:Fallback>
      </mc:AlternateContent>
      <p:sp>
        <p:nvSpPr>
          <p:cNvPr id="6" name="テキスト ボックス 5"/>
          <p:cNvSpPr txBox="1"/>
          <p:nvPr/>
        </p:nvSpPr>
        <p:spPr>
          <a:xfrm>
            <a:off x="3103598" y="2793290"/>
            <a:ext cx="2936801" cy="400110"/>
          </a:xfrm>
          <a:prstGeom prst="rect">
            <a:avLst/>
          </a:prstGeom>
          <a:noFill/>
        </p:spPr>
        <p:txBody>
          <a:bodyPr wrap="square" rtlCol="0">
            <a:spAutoFit/>
          </a:bodyPr>
          <a:lstStyle/>
          <a:p>
            <a:r>
              <a:rPr kumimoji="1" lang="ja-JP" altLang="en-US" sz="2000" b="1" dirty="0">
                <a:solidFill>
                  <a:srgbClr val="0070C0"/>
                </a:solidFill>
                <a:latin typeface="MigMix 1P" charset="-128"/>
                <a:ea typeface="MigMix 1P" charset="-128"/>
                <a:cs typeface="MigMix 1P" charset="-128"/>
              </a:rPr>
              <a:t>ホモトピーオペレータ</a:t>
            </a:r>
          </a:p>
        </p:txBody>
      </p:sp>
      <p:cxnSp>
        <p:nvCxnSpPr>
          <p:cNvPr id="7" name="直線矢印コネクタ 6"/>
          <p:cNvCxnSpPr>
            <a:stCxn id="6" idx="1"/>
          </p:cNvCxnSpPr>
          <p:nvPr/>
        </p:nvCxnSpPr>
        <p:spPr>
          <a:xfrm flipH="1">
            <a:off x="2272099" y="2993345"/>
            <a:ext cx="831499" cy="723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628650" y="876996"/>
            <a:ext cx="7885350" cy="707886"/>
          </a:xfrm>
          <a:prstGeom prst="rect">
            <a:avLst/>
          </a:prstGeom>
          <a:noFill/>
        </p:spPr>
        <p:txBody>
          <a:bodyPr wrap="square" rtlCol="0">
            <a:spAutoFit/>
          </a:bodyPr>
          <a:lstStyle/>
          <a:p>
            <a:r>
              <a:rPr kumimoji="1" lang="ja-JP" altLang="en-US" sz="2000" dirty="0">
                <a:latin typeface="MigMix 1P" charset="-128"/>
                <a:ea typeface="MigMix 1P" charset="-128"/>
                <a:cs typeface="MigMix 1P" charset="-128"/>
              </a:rPr>
              <a:t>流量と圧力損失の関係が非線形となるのでホモトピーオペレータを使用する。</a:t>
            </a:r>
          </a:p>
        </p:txBody>
      </p:sp>
      <p:sp>
        <p:nvSpPr>
          <p:cNvPr id="9" name="フッター プレースホルダー 8"/>
          <p:cNvSpPr>
            <a:spLocks noGrp="1"/>
          </p:cNvSpPr>
          <p:nvPr>
            <p:ph type="ftr" sz="quarter" idx="11"/>
          </p:nvPr>
        </p:nvSpPr>
        <p:spPr/>
        <p:txBody>
          <a:bodyPr/>
          <a:lstStyle/>
          <a:p>
            <a:r>
              <a:rPr lang="ja-JP" altLang="en-US"/>
              <a:t>オープン</a:t>
            </a:r>
            <a:r>
              <a:rPr lang="en-US" altLang="ja-JP"/>
              <a:t>CAE</a:t>
            </a:r>
            <a:r>
              <a:rPr lang="ja-JP" altLang="en-US"/>
              <a:t>シンポジウム講習会</a:t>
            </a:r>
          </a:p>
        </p:txBody>
      </p:sp>
    </p:spTree>
    <p:extLst>
      <p:ext uri="{BB962C8B-B14F-4D97-AF65-F5344CB8AC3E}">
        <p14:creationId xmlns:p14="http://schemas.microsoft.com/office/powerpoint/2010/main" val="551325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r>
              <a:rPr lang="en-US" altLang="ja-JP"/>
              <a:t>2017/12/07</a:t>
            </a:r>
            <a:endParaRPr lang="ja-JP" altLang="en-US"/>
          </a:p>
        </p:txBody>
      </p:sp>
      <p:sp>
        <p:nvSpPr>
          <p:cNvPr id="4" name="スライド番号プレースホルダー 3"/>
          <p:cNvSpPr>
            <a:spLocks noGrp="1"/>
          </p:cNvSpPr>
          <p:nvPr>
            <p:ph type="sldNum" sz="quarter" idx="12"/>
          </p:nvPr>
        </p:nvSpPr>
        <p:spPr/>
        <p:txBody>
          <a:bodyPr/>
          <a:lstStyle/>
          <a:p>
            <a:fld id="{522546E2-FFC9-E74A-B833-4B01CD764E6B}" type="slidenum">
              <a:rPr lang="ja-JP" altLang="en-US" smtClean="0"/>
              <a:pPr/>
              <a:t>23</a:t>
            </a:fld>
            <a:endParaRPr lang="ja-JP" altLang="en-US"/>
          </a:p>
        </p:txBody>
      </p:sp>
      <p:sp>
        <p:nvSpPr>
          <p:cNvPr id="5" name="正方形/長方形 4"/>
          <p:cNvSpPr/>
          <p:nvPr/>
        </p:nvSpPr>
        <p:spPr>
          <a:xfrm>
            <a:off x="212575" y="850619"/>
            <a:ext cx="8778308" cy="4747262"/>
          </a:xfrm>
          <a:prstGeom prst="rect">
            <a:avLst/>
          </a:prstGeom>
          <a:ln>
            <a:solidFill>
              <a:schemeClr val="tx1"/>
            </a:solidFill>
          </a:ln>
        </p:spPr>
        <p:txBody>
          <a:bodyPr wrap="square">
            <a:spAutoFit/>
          </a:bodyPr>
          <a:lstStyle/>
          <a:p>
            <a:pPr>
              <a:lnSpc>
                <a:spcPts val="1400"/>
              </a:lnSpc>
            </a:pPr>
            <a:r>
              <a:rPr lang="en-US" altLang="ja-JP" sz="1400" dirty="0">
                <a:solidFill>
                  <a:srgbClr val="000000"/>
                </a:solidFill>
                <a:latin typeface="Migu 1M" charset="-128"/>
                <a:ea typeface="Migu 1M" charset="-128"/>
                <a:cs typeface="Migu 1M" charset="-128"/>
              </a:rPr>
              <a:t> </a:t>
            </a:r>
            <a:r>
              <a:rPr lang="en-US" altLang="ja-JP" sz="1000" dirty="0">
                <a:solidFill>
                  <a:srgbClr val="128802"/>
                </a:solidFill>
                <a:latin typeface="Migu 1M" charset="-128"/>
                <a:ea typeface="Migu 1M" charset="-128"/>
                <a:cs typeface="Migu 1M" charset="-128"/>
              </a:rPr>
              <a:t>// fluid flow through ports</a:t>
            </a:r>
            <a:endParaRPr lang="en-US" altLang="ja-JP" sz="1000" dirty="0">
              <a:solidFill>
                <a:srgbClr val="000000"/>
              </a:solidFill>
              <a:latin typeface="Migu 1M" charset="-128"/>
              <a:ea typeface="Migu 1M" charset="-128"/>
              <a:cs typeface="Migu 1M" charset="-128"/>
            </a:endParaRPr>
          </a:p>
          <a:p>
            <a:pPr>
              <a:lnSpc>
                <a:spcPts val="1400"/>
              </a:lnSpc>
            </a:pPr>
            <a:r>
              <a:rPr lang="en-US" altLang="ja-JP" sz="1000" dirty="0">
                <a:solidFill>
                  <a:srgbClr val="000000"/>
                </a:solidFill>
                <a:latin typeface="Migu 1M" charset="-128"/>
                <a:ea typeface="Migu 1M" charset="-128"/>
                <a:cs typeface="Migu 1M" charset="-128"/>
              </a:rPr>
              <a:t>    </a:t>
            </a:r>
            <a:r>
              <a:rPr lang="en-US" altLang="ja-JP" sz="1000" dirty="0" err="1">
                <a:solidFill>
                  <a:srgbClr val="000000"/>
                </a:solidFill>
                <a:latin typeface="Migu 1M" charset="-128"/>
                <a:ea typeface="Migu 1M" charset="-128"/>
                <a:cs typeface="Migu 1M" charset="-128"/>
              </a:rPr>
              <a:t>regularFlow</a:t>
            </a:r>
            <a:r>
              <a:rPr lang="en-US" altLang="ja-JP" sz="1000" dirty="0">
                <a:solidFill>
                  <a:srgbClr val="000000"/>
                </a:solidFill>
                <a:latin typeface="Migu 1M" charset="-128"/>
                <a:ea typeface="Migu 1M" charset="-128"/>
                <a:cs typeface="Migu 1M" charset="-128"/>
              </a:rPr>
              <a:t>[</a:t>
            </a:r>
            <a:r>
              <a:rPr lang="en-US" altLang="ja-JP" sz="1000" dirty="0" err="1">
                <a:solidFill>
                  <a:srgbClr val="000000"/>
                </a:solidFill>
                <a:latin typeface="Migu 1M" charset="-128"/>
                <a:ea typeface="Migu 1M" charset="-128"/>
                <a:cs typeface="Migu 1M" charset="-128"/>
              </a:rPr>
              <a:t>i</a:t>
            </a:r>
            <a:r>
              <a:rPr lang="en-US" altLang="ja-JP" sz="1000" dirty="0">
                <a:solidFill>
                  <a:srgbClr val="000000"/>
                </a:solidFill>
                <a:latin typeface="Migu 1M" charset="-128"/>
                <a:ea typeface="Migu 1M" charset="-128"/>
                <a:cs typeface="Migu 1M" charset="-128"/>
              </a:rPr>
              <a:t>] = </a:t>
            </a:r>
            <a:r>
              <a:rPr lang="en-US" altLang="ja-JP" sz="1000" dirty="0" err="1">
                <a:solidFill>
                  <a:srgbClr val="000000"/>
                </a:solidFill>
                <a:latin typeface="Migu 1M" charset="-128"/>
                <a:ea typeface="Migu 1M" charset="-128"/>
                <a:cs typeface="Migu 1M" charset="-128"/>
              </a:rPr>
              <a:t>fluidLevel</a:t>
            </a:r>
            <a:r>
              <a:rPr lang="en-US" altLang="ja-JP" sz="1000" dirty="0">
                <a:solidFill>
                  <a:srgbClr val="000000"/>
                </a:solidFill>
                <a:latin typeface="Migu 1M" charset="-128"/>
                <a:ea typeface="Migu 1M" charset="-128"/>
                <a:cs typeface="Migu 1M" charset="-128"/>
              </a:rPr>
              <a:t> &gt;= </a:t>
            </a:r>
            <a:r>
              <a:rPr lang="en-US" altLang="ja-JP" sz="1000" dirty="0" err="1">
                <a:solidFill>
                  <a:srgbClr val="000000"/>
                </a:solidFill>
                <a:latin typeface="Migu 1M" charset="-128"/>
                <a:ea typeface="Migu 1M" charset="-128"/>
                <a:cs typeface="Migu 1M" charset="-128"/>
              </a:rPr>
              <a:t>portsData_height</a:t>
            </a:r>
            <a:r>
              <a:rPr lang="en-US" altLang="ja-JP" sz="1000" dirty="0">
                <a:solidFill>
                  <a:srgbClr val="000000"/>
                </a:solidFill>
                <a:latin typeface="Migu 1M" charset="-128"/>
                <a:ea typeface="Migu 1M" charset="-128"/>
                <a:cs typeface="Migu 1M" charset="-128"/>
              </a:rPr>
              <a:t>[</a:t>
            </a:r>
            <a:r>
              <a:rPr lang="en-US" altLang="ja-JP" sz="1000" dirty="0" err="1">
                <a:solidFill>
                  <a:srgbClr val="000000"/>
                </a:solidFill>
                <a:latin typeface="Migu 1M" charset="-128"/>
                <a:ea typeface="Migu 1M" charset="-128"/>
                <a:cs typeface="Migu 1M" charset="-128"/>
              </a:rPr>
              <a:t>i</a:t>
            </a:r>
            <a:r>
              <a:rPr lang="en-US" altLang="ja-JP" sz="1000" dirty="0">
                <a:solidFill>
                  <a:srgbClr val="000000"/>
                </a:solidFill>
                <a:latin typeface="Migu 1M" charset="-128"/>
                <a:ea typeface="Migu 1M" charset="-128"/>
                <a:cs typeface="Migu 1M" charset="-128"/>
              </a:rPr>
              <a:t>];</a:t>
            </a:r>
          </a:p>
          <a:p>
            <a:pPr>
              <a:lnSpc>
                <a:spcPts val="1400"/>
              </a:lnSpc>
            </a:pPr>
            <a:r>
              <a:rPr lang="en-US" altLang="ja-JP" sz="1000" dirty="0">
                <a:solidFill>
                  <a:srgbClr val="000000"/>
                </a:solidFill>
                <a:latin typeface="Migu 1M" charset="-128"/>
                <a:ea typeface="Migu 1M" charset="-128"/>
                <a:cs typeface="Migu 1M" charset="-128"/>
              </a:rPr>
              <a:t>    </a:t>
            </a:r>
            <a:r>
              <a:rPr lang="en-US" altLang="ja-JP" sz="1000" dirty="0" err="1">
                <a:solidFill>
                  <a:srgbClr val="000000"/>
                </a:solidFill>
                <a:latin typeface="Migu 1M" charset="-128"/>
                <a:ea typeface="Migu 1M" charset="-128"/>
                <a:cs typeface="Migu 1M" charset="-128"/>
              </a:rPr>
              <a:t>inFlow</a:t>
            </a:r>
            <a:r>
              <a:rPr lang="en-US" altLang="ja-JP" sz="1000" dirty="0">
                <a:solidFill>
                  <a:srgbClr val="000000"/>
                </a:solidFill>
                <a:latin typeface="Migu 1M" charset="-128"/>
                <a:ea typeface="Migu 1M" charset="-128"/>
                <a:cs typeface="Migu 1M" charset="-128"/>
              </a:rPr>
              <a:t>[</a:t>
            </a:r>
            <a:r>
              <a:rPr lang="en-US" altLang="ja-JP" sz="1000" dirty="0" err="1">
                <a:solidFill>
                  <a:srgbClr val="000000"/>
                </a:solidFill>
                <a:latin typeface="Migu 1M" charset="-128"/>
                <a:ea typeface="Migu 1M" charset="-128"/>
                <a:cs typeface="Migu 1M" charset="-128"/>
              </a:rPr>
              <a:t>i</a:t>
            </a:r>
            <a:r>
              <a:rPr lang="en-US" altLang="ja-JP" sz="1000" dirty="0">
                <a:solidFill>
                  <a:srgbClr val="000000"/>
                </a:solidFill>
                <a:latin typeface="Migu 1M" charset="-128"/>
                <a:ea typeface="Migu 1M" charset="-128"/>
                <a:cs typeface="Migu 1M" charset="-128"/>
              </a:rPr>
              <a:t>]      = </a:t>
            </a:r>
            <a:r>
              <a:rPr lang="en-US" altLang="ja-JP" sz="1000" dirty="0">
                <a:solidFill>
                  <a:srgbClr val="760002"/>
                </a:solidFill>
                <a:latin typeface="Migu 1M" charset="-128"/>
                <a:ea typeface="Migu 1M" charset="-128"/>
                <a:cs typeface="Migu 1M" charset="-128"/>
              </a:rPr>
              <a:t>not</a:t>
            </a:r>
            <a:r>
              <a:rPr lang="en-US" altLang="ja-JP" sz="1000" dirty="0">
                <a:solidFill>
                  <a:srgbClr val="000000"/>
                </a:solidFill>
                <a:latin typeface="Migu 1M" charset="-128"/>
                <a:ea typeface="Migu 1M" charset="-128"/>
                <a:cs typeface="Migu 1M" charset="-128"/>
              </a:rPr>
              <a:t> </a:t>
            </a:r>
            <a:r>
              <a:rPr lang="en-US" altLang="ja-JP" sz="1000" dirty="0" err="1">
                <a:solidFill>
                  <a:srgbClr val="000000"/>
                </a:solidFill>
                <a:latin typeface="Migu 1M" charset="-128"/>
                <a:ea typeface="Migu 1M" charset="-128"/>
                <a:cs typeface="Migu 1M" charset="-128"/>
              </a:rPr>
              <a:t>regularFlow</a:t>
            </a:r>
            <a:r>
              <a:rPr lang="en-US" altLang="ja-JP" sz="1000" dirty="0">
                <a:solidFill>
                  <a:srgbClr val="000000"/>
                </a:solidFill>
                <a:latin typeface="Migu 1M" charset="-128"/>
                <a:ea typeface="Migu 1M" charset="-128"/>
                <a:cs typeface="Migu 1M" charset="-128"/>
              </a:rPr>
              <a:t>[</a:t>
            </a:r>
            <a:r>
              <a:rPr lang="en-US" altLang="ja-JP" sz="1000" dirty="0" err="1">
                <a:solidFill>
                  <a:srgbClr val="000000"/>
                </a:solidFill>
                <a:latin typeface="Migu 1M" charset="-128"/>
                <a:ea typeface="Migu 1M" charset="-128"/>
                <a:cs typeface="Migu 1M" charset="-128"/>
              </a:rPr>
              <a:t>i</a:t>
            </a:r>
            <a:r>
              <a:rPr lang="en-US" altLang="ja-JP" sz="1000" dirty="0">
                <a:solidFill>
                  <a:srgbClr val="000000"/>
                </a:solidFill>
                <a:latin typeface="Migu 1M" charset="-128"/>
                <a:ea typeface="Migu 1M" charset="-128"/>
                <a:cs typeface="Migu 1M" charset="-128"/>
              </a:rPr>
              <a:t>] </a:t>
            </a:r>
            <a:r>
              <a:rPr lang="en-US" altLang="ja-JP" sz="1000" dirty="0">
                <a:solidFill>
                  <a:srgbClr val="760002"/>
                </a:solidFill>
                <a:latin typeface="Migu 1M" charset="-128"/>
                <a:ea typeface="Migu 1M" charset="-128"/>
                <a:cs typeface="Migu 1M" charset="-128"/>
              </a:rPr>
              <a:t>and</a:t>
            </a:r>
            <a:r>
              <a:rPr lang="en-US" altLang="ja-JP" sz="1000" dirty="0">
                <a:solidFill>
                  <a:srgbClr val="000000"/>
                </a:solidFill>
                <a:latin typeface="Migu 1M" charset="-128"/>
                <a:ea typeface="Migu 1M" charset="-128"/>
                <a:cs typeface="Migu 1M" charset="-128"/>
              </a:rPr>
              <a:t> (s[</a:t>
            </a:r>
            <a:r>
              <a:rPr lang="en-US" altLang="ja-JP" sz="1000" dirty="0" err="1">
                <a:solidFill>
                  <a:srgbClr val="000000"/>
                </a:solidFill>
                <a:latin typeface="Migu 1M" charset="-128"/>
                <a:ea typeface="Migu 1M" charset="-128"/>
                <a:cs typeface="Migu 1M" charset="-128"/>
              </a:rPr>
              <a:t>i</a:t>
            </a:r>
            <a:r>
              <a:rPr lang="en-US" altLang="ja-JP" sz="1000" dirty="0">
                <a:solidFill>
                  <a:srgbClr val="000000"/>
                </a:solidFill>
                <a:latin typeface="Migu 1M" charset="-128"/>
                <a:ea typeface="Migu 1M" charset="-128"/>
                <a:cs typeface="Migu 1M" charset="-128"/>
              </a:rPr>
              <a:t>] &gt; </a:t>
            </a:r>
            <a:r>
              <a:rPr lang="en-US" altLang="ja-JP" sz="1000" dirty="0">
                <a:solidFill>
                  <a:srgbClr val="760078"/>
                </a:solidFill>
                <a:latin typeface="Migu 1M" charset="-128"/>
                <a:ea typeface="Migu 1M" charset="-128"/>
                <a:cs typeface="Migu 1M" charset="-128"/>
              </a:rPr>
              <a:t>0</a:t>
            </a:r>
            <a:r>
              <a:rPr lang="en-US" altLang="ja-JP" sz="1000" dirty="0">
                <a:solidFill>
                  <a:srgbClr val="000000"/>
                </a:solidFill>
                <a:latin typeface="Migu 1M" charset="-128"/>
                <a:ea typeface="Migu 1M" charset="-128"/>
                <a:cs typeface="Migu 1M" charset="-128"/>
              </a:rPr>
              <a:t> </a:t>
            </a:r>
            <a:r>
              <a:rPr lang="en-US" altLang="ja-JP" sz="1000" dirty="0">
                <a:solidFill>
                  <a:srgbClr val="760002"/>
                </a:solidFill>
                <a:latin typeface="Migu 1M" charset="-128"/>
                <a:ea typeface="Migu 1M" charset="-128"/>
                <a:cs typeface="Migu 1M" charset="-128"/>
              </a:rPr>
              <a:t>or</a:t>
            </a:r>
            <a:r>
              <a:rPr lang="en-US" altLang="ja-JP" sz="1000" dirty="0">
                <a:solidFill>
                  <a:srgbClr val="000000"/>
                </a:solidFill>
                <a:latin typeface="Migu 1M" charset="-128"/>
                <a:ea typeface="Migu 1M" charset="-128"/>
                <a:cs typeface="Migu 1M" charset="-128"/>
              </a:rPr>
              <a:t> </a:t>
            </a:r>
            <a:r>
              <a:rPr lang="en-US" altLang="ja-JP" sz="1000" dirty="0" err="1">
                <a:solidFill>
                  <a:srgbClr val="000000"/>
                </a:solidFill>
                <a:latin typeface="Migu 1M" charset="-128"/>
                <a:ea typeface="Migu 1M" charset="-128"/>
                <a:cs typeface="Migu 1M" charset="-128"/>
              </a:rPr>
              <a:t>portsData_height</a:t>
            </a:r>
            <a:r>
              <a:rPr lang="en-US" altLang="ja-JP" sz="1000" dirty="0">
                <a:solidFill>
                  <a:srgbClr val="000000"/>
                </a:solidFill>
                <a:latin typeface="Migu 1M" charset="-128"/>
                <a:ea typeface="Migu 1M" charset="-128"/>
                <a:cs typeface="Migu 1M" charset="-128"/>
              </a:rPr>
              <a:t>[</a:t>
            </a:r>
            <a:r>
              <a:rPr lang="en-US" altLang="ja-JP" sz="1000" dirty="0" err="1">
                <a:solidFill>
                  <a:srgbClr val="000000"/>
                </a:solidFill>
                <a:latin typeface="Migu 1M" charset="-128"/>
                <a:ea typeface="Migu 1M" charset="-128"/>
                <a:cs typeface="Migu 1M" charset="-128"/>
              </a:rPr>
              <a:t>i</a:t>
            </a:r>
            <a:r>
              <a:rPr lang="en-US" altLang="ja-JP" sz="1000" dirty="0">
                <a:solidFill>
                  <a:srgbClr val="000000"/>
                </a:solidFill>
                <a:latin typeface="Migu 1M" charset="-128"/>
                <a:ea typeface="Migu 1M" charset="-128"/>
                <a:cs typeface="Migu 1M" charset="-128"/>
              </a:rPr>
              <a:t>] &gt;= </a:t>
            </a:r>
            <a:r>
              <a:rPr lang="en-US" altLang="ja-JP" sz="1000" dirty="0" err="1">
                <a:solidFill>
                  <a:srgbClr val="000000"/>
                </a:solidFill>
                <a:latin typeface="Migu 1M" charset="-128"/>
                <a:ea typeface="Migu 1M" charset="-128"/>
                <a:cs typeface="Migu 1M" charset="-128"/>
              </a:rPr>
              <a:t>fluidLevel_max</a:t>
            </a:r>
            <a:r>
              <a:rPr lang="en-US" altLang="ja-JP" sz="1000" dirty="0">
                <a:solidFill>
                  <a:srgbClr val="000000"/>
                </a:solidFill>
                <a:latin typeface="Migu 1M" charset="-128"/>
                <a:ea typeface="Migu 1M" charset="-128"/>
                <a:cs typeface="Migu 1M" charset="-128"/>
              </a:rPr>
              <a:t>);</a:t>
            </a:r>
          </a:p>
          <a:p>
            <a:pPr>
              <a:lnSpc>
                <a:spcPts val="1400"/>
              </a:lnSpc>
            </a:pPr>
            <a:r>
              <a:rPr lang="en-US" altLang="ja-JP" sz="1000" dirty="0">
                <a:solidFill>
                  <a:srgbClr val="000000"/>
                </a:solidFill>
                <a:latin typeface="Migu 1M" charset="-128"/>
                <a:ea typeface="Migu 1M" charset="-128"/>
                <a:cs typeface="Migu 1M" charset="-128"/>
              </a:rPr>
              <a:t>    </a:t>
            </a:r>
            <a:r>
              <a:rPr lang="en-US" altLang="ja-JP" sz="1000" dirty="0">
                <a:solidFill>
                  <a:srgbClr val="760002"/>
                </a:solidFill>
                <a:latin typeface="Migu 1M" charset="-128"/>
                <a:ea typeface="Migu 1M" charset="-128"/>
                <a:cs typeface="Migu 1M" charset="-128"/>
              </a:rPr>
              <a:t>if</a:t>
            </a:r>
            <a:r>
              <a:rPr lang="en-US" altLang="ja-JP" sz="1000" dirty="0">
                <a:solidFill>
                  <a:srgbClr val="000000"/>
                </a:solidFill>
                <a:latin typeface="Migu 1M" charset="-128"/>
                <a:ea typeface="Migu 1M" charset="-128"/>
                <a:cs typeface="Migu 1M" charset="-128"/>
              </a:rPr>
              <a:t> </a:t>
            </a:r>
            <a:r>
              <a:rPr lang="en-US" altLang="ja-JP" sz="1000" dirty="0" err="1">
                <a:solidFill>
                  <a:srgbClr val="000000"/>
                </a:solidFill>
                <a:latin typeface="Migu 1M" charset="-128"/>
                <a:ea typeface="Migu 1M" charset="-128"/>
                <a:cs typeface="Migu 1M" charset="-128"/>
              </a:rPr>
              <a:t>regularFlow</a:t>
            </a:r>
            <a:r>
              <a:rPr lang="en-US" altLang="ja-JP" sz="1000" dirty="0">
                <a:solidFill>
                  <a:srgbClr val="000000"/>
                </a:solidFill>
                <a:latin typeface="Migu 1M" charset="-128"/>
                <a:ea typeface="Migu 1M" charset="-128"/>
                <a:cs typeface="Migu 1M" charset="-128"/>
              </a:rPr>
              <a:t>[</a:t>
            </a:r>
            <a:r>
              <a:rPr lang="en-US" altLang="ja-JP" sz="1000" dirty="0" err="1">
                <a:solidFill>
                  <a:srgbClr val="000000"/>
                </a:solidFill>
                <a:latin typeface="Migu 1M" charset="-128"/>
                <a:ea typeface="Migu 1M" charset="-128"/>
                <a:cs typeface="Migu 1M" charset="-128"/>
              </a:rPr>
              <a:t>i</a:t>
            </a:r>
            <a:r>
              <a:rPr lang="en-US" altLang="ja-JP" sz="1000" dirty="0">
                <a:solidFill>
                  <a:srgbClr val="000000"/>
                </a:solidFill>
                <a:latin typeface="Migu 1M" charset="-128"/>
                <a:ea typeface="Migu 1M" charset="-128"/>
                <a:cs typeface="Migu 1M" charset="-128"/>
              </a:rPr>
              <a:t>] </a:t>
            </a:r>
            <a:r>
              <a:rPr lang="en-US" altLang="ja-JP" sz="1000" dirty="0">
                <a:solidFill>
                  <a:srgbClr val="760002"/>
                </a:solidFill>
                <a:latin typeface="Migu 1M" charset="-128"/>
                <a:ea typeface="Migu 1M" charset="-128"/>
                <a:cs typeface="Migu 1M" charset="-128"/>
              </a:rPr>
              <a:t>then</a:t>
            </a:r>
            <a:endParaRPr lang="en-US" altLang="ja-JP" sz="1000" dirty="0">
              <a:solidFill>
                <a:srgbClr val="000000"/>
              </a:solidFill>
              <a:latin typeface="Migu 1M" charset="-128"/>
              <a:ea typeface="Migu 1M" charset="-128"/>
              <a:cs typeface="Migu 1M" charset="-128"/>
            </a:endParaRPr>
          </a:p>
          <a:p>
            <a:pPr>
              <a:lnSpc>
                <a:spcPts val="1400"/>
              </a:lnSpc>
            </a:pPr>
            <a:r>
              <a:rPr lang="en-US" altLang="ja-JP" sz="1000" dirty="0">
                <a:solidFill>
                  <a:srgbClr val="000000"/>
                </a:solidFill>
                <a:latin typeface="Migu 1M" charset="-128"/>
                <a:ea typeface="Migu 1M" charset="-128"/>
                <a:cs typeface="Migu 1M" charset="-128"/>
              </a:rPr>
              <a:t>      </a:t>
            </a:r>
            <a:r>
              <a:rPr lang="en-US" altLang="ja-JP" sz="1000" dirty="0">
                <a:solidFill>
                  <a:srgbClr val="128802"/>
                </a:solidFill>
                <a:latin typeface="Migu 1M" charset="-128"/>
                <a:ea typeface="Migu 1M" charset="-128"/>
                <a:cs typeface="Migu 1M" charset="-128"/>
              </a:rPr>
              <a:t>// regular operation: </a:t>
            </a:r>
            <a:r>
              <a:rPr lang="en-US" altLang="ja-JP" sz="1000" dirty="0" err="1">
                <a:solidFill>
                  <a:srgbClr val="128802"/>
                </a:solidFill>
                <a:latin typeface="Migu 1M" charset="-128"/>
                <a:ea typeface="Migu 1M" charset="-128"/>
                <a:cs typeface="Migu 1M" charset="-128"/>
              </a:rPr>
              <a:t>fluidLevel</a:t>
            </a:r>
            <a:r>
              <a:rPr lang="en-US" altLang="ja-JP" sz="1000" dirty="0">
                <a:solidFill>
                  <a:srgbClr val="128802"/>
                </a:solidFill>
                <a:latin typeface="Migu 1M" charset="-128"/>
                <a:ea typeface="Migu 1M" charset="-128"/>
                <a:cs typeface="Migu 1M" charset="-128"/>
              </a:rPr>
              <a:t> is above ports[</a:t>
            </a:r>
            <a:r>
              <a:rPr lang="en-US" altLang="ja-JP" sz="1000" dirty="0" err="1">
                <a:solidFill>
                  <a:srgbClr val="128802"/>
                </a:solidFill>
                <a:latin typeface="Migu 1M" charset="-128"/>
                <a:ea typeface="Migu 1M" charset="-128"/>
                <a:cs typeface="Migu 1M" charset="-128"/>
              </a:rPr>
              <a:t>i</a:t>
            </a:r>
            <a:r>
              <a:rPr lang="en-US" altLang="ja-JP" sz="1000" dirty="0">
                <a:solidFill>
                  <a:srgbClr val="128802"/>
                </a:solidFill>
                <a:latin typeface="Migu 1M" charset="-128"/>
                <a:ea typeface="Migu 1M" charset="-128"/>
                <a:cs typeface="Migu 1M" charset="-128"/>
              </a:rPr>
              <a:t>]</a:t>
            </a:r>
            <a:endParaRPr lang="en-US" altLang="ja-JP" sz="1000" dirty="0">
              <a:solidFill>
                <a:srgbClr val="000000"/>
              </a:solidFill>
              <a:latin typeface="Migu 1M" charset="-128"/>
              <a:ea typeface="Migu 1M" charset="-128"/>
              <a:cs typeface="Migu 1M" charset="-128"/>
            </a:endParaRPr>
          </a:p>
          <a:p>
            <a:pPr>
              <a:lnSpc>
                <a:spcPts val="1400"/>
              </a:lnSpc>
            </a:pPr>
            <a:r>
              <a:rPr lang="en-US" altLang="ja-JP" sz="1000" dirty="0">
                <a:solidFill>
                  <a:srgbClr val="000000"/>
                </a:solidFill>
                <a:latin typeface="Migu 1M" charset="-128"/>
                <a:ea typeface="Migu 1M" charset="-128"/>
                <a:cs typeface="Migu 1M" charset="-128"/>
              </a:rPr>
              <a:t>      </a:t>
            </a:r>
            <a:r>
              <a:rPr lang="en-US" altLang="ja-JP" sz="1000" dirty="0">
                <a:solidFill>
                  <a:srgbClr val="128802"/>
                </a:solidFill>
                <a:latin typeface="Migu 1M" charset="-128"/>
                <a:ea typeface="Migu 1M" charset="-128"/>
                <a:cs typeface="Migu 1M" charset="-128"/>
              </a:rPr>
              <a:t>// Note: &gt;= covers default values of zero as well</a:t>
            </a:r>
            <a:endParaRPr lang="en-US" altLang="ja-JP" sz="1000" dirty="0">
              <a:solidFill>
                <a:srgbClr val="000000"/>
              </a:solidFill>
              <a:latin typeface="Migu 1M" charset="-128"/>
              <a:ea typeface="Migu 1M" charset="-128"/>
              <a:cs typeface="Migu 1M" charset="-128"/>
            </a:endParaRPr>
          </a:p>
          <a:p>
            <a:pPr>
              <a:lnSpc>
                <a:spcPts val="1400"/>
              </a:lnSpc>
            </a:pPr>
            <a:r>
              <a:rPr lang="en-US" altLang="ja-JP" sz="1000" dirty="0">
                <a:solidFill>
                  <a:srgbClr val="000000"/>
                </a:solidFill>
                <a:latin typeface="Migu 1M" charset="-128"/>
                <a:ea typeface="Migu 1M" charset="-128"/>
                <a:cs typeface="Migu 1M" charset="-128"/>
              </a:rPr>
              <a:t>      </a:t>
            </a:r>
            <a:r>
              <a:rPr lang="en-US" altLang="ja-JP" sz="1000" dirty="0">
                <a:solidFill>
                  <a:srgbClr val="760002"/>
                </a:solidFill>
                <a:latin typeface="Migu 1M" charset="-128"/>
                <a:ea typeface="Migu 1M" charset="-128"/>
                <a:cs typeface="Migu 1M" charset="-128"/>
              </a:rPr>
              <a:t>if</a:t>
            </a:r>
            <a:r>
              <a:rPr lang="en-US" altLang="ja-JP" sz="1000" dirty="0">
                <a:solidFill>
                  <a:srgbClr val="000000"/>
                </a:solidFill>
                <a:latin typeface="Migu 1M" charset="-128"/>
                <a:ea typeface="Migu 1M" charset="-128"/>
                <a:cs typeface="Migu 1M" charset="-128"/>
              </a:rPr>
              <a:t> </a:t>
            </a:r>
            <a:r>
              <a:rPr lang="en-US" altLang="ja-JP" sz="1000" dirty="0" err="1">
                <a:solidFill>
                  <a:srgbClr val="000000"/>
                </a:solidFill>
                <a:latin typeface="Migu 1M" charset="-128"/>
                <a:ea typeface="Migu 1M" charset="-128"/>
                <a:cs typeface="Migu 1M" charset="-128"/>
              </a:rPr>
              <a:t>use_portsData</a:t>
            </a:r>
            <a:r>
              <a:rPr lang="en-US" altLang="ja-JP" sz="1000" dirty="0">
                <a:solidFill>
                  <a:srgbClr val="000000"/>
                </a:solidFill>
                <a:latin typeface="Migu 1M" charset="-128"/>
                <a:ea typeface="Migu 1M" charset="-128"/>
                <a:cs typeface="Migu 1M" charset="-128"/>
              </a:rPr>
              <a:t> </a:t>
            </a:r>
            <a:r>
              <a:rPr lang="en-US" altLang="ja-JP" sz="1000" dirty="0">
                <a:solidFill>
                  <a:srgbClr val="760002"/>
                </a:solidFill>
                <a:latin typeface="Migu 1M" charset="-128"/>
                <a:ea typeface="Migu 1M" charset="-128"/>
                <a:cs typeface="Migu 1M" charset="-128"/>
              </a:rPr>
              <a:t>then</a:t>
            </a:r>
            <a:endParaRPr lang="en-US" altLang="ja-JP" sz="1000" dirty="0">
              <a:solidFill>
                <a:srgbClr val="000000"/>
              </a:solidFill>
              <a:latin typeface="Migu 1M" charset="-128"/>
              <a:ea typeface="Migu 1M" charset="-128"/>
              <a:cs typeface="Migu 1M" charset="-128"/>
            </a:endParaRPr>
          </a:p>
          <a:p>
            <a:pPr>
              <a:lnSpc>
                <a:spcPts val="1400"/>
              </a:lnSpc>
            </a:pPr>
            <a:r>
              <a:rPr lang="en-US" altLang="ja-JP" sz="1000" dirty="0">
                <a:solidFill>
                  <a:srgbClr val="000000"/>
                </a:solidFill>
                <a:latin typeface="Migu 1M" charset="-128"/>
                <a:ea typeface="Migu 1M" charset="-128"/>
                <a:cs typeface="Migu 1M" charset="-128"/>
              </a:rPr>
              <a:t>        </a:t>
            </a:r>
            <a:r>
              <a:rPr lang="en-US" altLang="ja-JP" sz="1000" dirty="0">
                <a:solidFill>
                  <a:srgbClr val="128802"/>
                </a:solidFill>
                <a:latin typeface="Migu 1M" charset="-128"/>
                <a:ea typeface="Migu 1M" charset="-128"/>
                <a:cs typeface="Migu 1M" charset="-128"/>
              </a:rPr>
              <a:t>/* Without regularization</a:t>
            </a:r>
            <a:endParaRPr lang="en-US" altLang="ja-JP" sz="1000" dirty="0">
              <a:solidFill>
                <a:srgbClr val="000000"/>
              </a:solidFill>
              <a:latin typeface="Migu 1M" charset="-128"/>
              <a:ea typeface="Migu 1M" charset="-128"/>
              <a:cs typeface="Migu 1M" charset="-128"/>
            </a:endParaRPr>
          </a:p>
          <a:p>
            <a:pPr>
              <a:lnSpc>
                <a:spcPts val="1400"/>
              </a:lnSpc>
            </a:pPr>
            <a:r>
              <a:rPr lang="en-US" altLang="ja-JP" sz="1000" dirty="0">
                <a:solidFill>
                  <a:srgbClr val="128802"/>
                </a:solidFill>
                <a:latin typeface="Migu 1M" charset="-128"/>
                <a:ea typeface="Migu 1M" charset="-128"/>
                <a:cs typeface="Migu 1M" charset="-128"/>
              </a:rPr>
              <a:t>           ports[</a:t>
            </a:r>
            <a:r>
              <a:rPr lang="en-US" altLang="ja-JP" sz="1000" dirty="0" err="1">
                <a:solidFill>
                  <a:srgbClr val="128802"/>
                </a:solidFill>
                <a:latin typeface="Migu 1M" charset="-128"/>
                <a:ea typeface="Migu 1M" charset="-128"/>
                <a:cs typeface="Migu 1M" charset="-128"/>
              </a:rPr>
              <a:t>i</a:t>
            </a:r>
            <a:r>
              <a:rPr lang="en-US" altLang="ja-JP" sz="1000" dirty="0">
                <a:solidFill>
                  <a:srgbClr val="128802"/>
                </a:solidFill>
                <a:latin typeface="Migu 1M" charset="-128"/>
                <a:ea typeface="Migu 1M" charset="-128"/>
                <a:cs typeface="Migu 1M" charset="-128"/>
              </a:rPr>
              <a:t>].p = </a:t>
            </a:r>
            <a:r>
              <a:rPr lang="en-US" altLang="ja-JP" sz="1000" dirty="0" err="1">
                <a:solidFill>
                  <a:srgbClr val="128802"/>
                </a:solidFill>
                <a:latin typeface="Migu 1M" charset="-128"/>
                <a:ea typeface="Migu 1M" charset="-128"/>
                <a:cs typeface="Migu 1M" charset="-128"/>
              </a:rPr>
              <a:t>vessel_ps_static</a:t>
            </a:r>
            <a:r>
              <a:rPr lang="en-US" altLang="ja-JP" sz="1000" dirty="0">
                <a:solidFill>
                  <a:srgbClr val="128802"/>
                </a:solidFill>
                <a:latin typeface="Migu 1M" charset="-128"/>
                <a:ea typeface="Migu 1M" charset="-128"/>
                <a:cs typeface="Migu 1M" charset="-128"/>
              </a:rPr>
              <a:t>[</a:t>
            </a:r>
            <a:r>
              <a:rPr lang="en-US" altLang="ja-JP" sz="1000" dirty="0" err="1">
                <a:solidFill>
                  <a:srgbClr val="128802"/>
                </a:solidFill>
                <a:latin typeface="Migu 1M" charset="-128"/>
                <a:ea typeface="Migu 1M" charset="-128"/>
                <a:cs typeface="Migu 1M" charset="-128"/>
              </a:rPr>
              <a:t>i</a:t>
            </a:r>
            <a:r>
              <a:rPr lang="en-US" altLang="ja-JP" sz="1000" dirty="0">
                <a:solidFill>
                  <a:srgbClr val="128802"/>
                </a:solidFill>
                <a:latin typeface="Migu 1M" charset="-128"/>
                <a:ea typeface="Migu 1M" charset="-128"/>
                <a:cs typeface="Migu 1M" charset="-128"/>
              </a:rPr>
              <a:t>] + 0.5*ports[</a:t>
            </a:r>
            <a:r>
              <a:rPr lang="en-US" altLang="ja-JP" sz="1000" dirty="0" err="1">
                <a:solidFill>
                  <a:srgbClr val="128802"/>
                </a:solidFill>
                <a:latin typeface="Migu 1M" charset="-128"/>
                <a:ea typeface="Migu 1M" charset="-128"/>
                <a:cs typeface="Migu 1M" charset="-128"/>
              </a:rPr>
              <a:t>i</a:t>
            </a:r>
            <a:r>
              <a:rPr lang="en-US" altLang="ja-JP" sz="1000" dirty="0">
                <a:solidFill>
                  <a:srgbClr val="128802"/>
                </a:solidFill>
                <a:latin typeface="Migu 1M" charset="-128"/>
                <a:ea typeface="Migu 1M" charset="-128"/>
                <a:cs typeface="Migu 1M" charset="-128"/>
              </a:rPr>
              <a:t>].m_flow^2/</a:t>
            </a:r>
            <a:r>
              <a:rPr lang="en-US" altLang="ja-JP" sz="1000" dirty="0" err="1">
                <a:solidFill>
                  <a:srgbClr val="128802"/>
                </a:solidFill>
                <a:latin typeface="Migu 1M" charset="-128"/>
                <a:ea typeface="Migu 1M" charset="-128"/>
                <a:cs typeface="Migu 1M" charset="-128"/>
              </a:rPr>
              <a:t>portAreas</a:t>
            </a:r>
            <a:r>
              <a:rPr lang="en-US" altLang="ja-JP" sz="1000" dirty="0">
                <a:solidFill>
                  <a:srgbClr val="128802"/>
                </a:solidFill>
                <a:latin typeface="Migu 1M" charset="-128"/>
                <a:ea typeface="Migu 1M" charset="-128"/>
                <a:cs typeface="Migu 1M" charset="-128"/>
              </a:rPr>
              <a:t>[</a:t>
            </a:r>
            <a:r>
              <a:rPr lang="en-US" altLang="ja-JP" sz="1000" dirty="0" err="1">
                <a:solidFill>
                  <a:srgbClr val="128802"/>
                </a:solidFill>
                <a:latin typeface="Migu 1M" charset="-128"/>
                <a:ea typeface="Migu 1M" charset="-128"/>
                <a:cs typeface="Migu 1M" charset="-128"/>
              </a:rPr>
              <a:t>i</a:t>
            </a:r>
            <a:r>
              <a:rPr lang="en-US" altLang="ja-JP" sz="1000" dirty="0">
                <a:solidFill>
                  <a:srgbClr val="128802"/>
                </a:solidFill>
                <a:latin typeface="Migu 1M" charset="-128"/>
                <a:ea typeface="Migu 1M" charset="-128"/>
                <a:cs typeface="Migu 1M" charset="-128"/>
              </a:rPr>
              <a:t>]^2</a:t>
            </a:r>
            <a:endParaRPr lang="en-US" altLang="ja-JP" sz="1000" dirty="0">
              <a:solidFill>
                <a:srgbClr val="000000"/>
              </a:solidFill>
              <a:latin typeface="Migu 1M" charset="-128"/>
              <a:ea typeface="Migu 1M" charset="-128"/>
              <a:cs typeface="Migu 1M" charset="-128"/>
            </a:endParaRPr>
          </a:p>
          <a:p>
            <a:pPr>
              <a:lnSpc>
                <a:spcPts val="1400"/>
              </a:lnSpc>
            </a:pPr>
            <a:r>
              <a:rPr lang="en-US" altLang="ja-JP" sz="1000" dirty="0">
                <a:solidFill>
                  <a:srgbClr val="128802"/>
                </a:solidFill>
                <a:latin typeface="Migu 1M" charset="-128"/>
                <a:ea typeface="Migu 1M" charset="-128"/>
                <a:cs typeface="Migu 1M" charset="-128"/>
              </a:rPr>
              <a:t>                        * </a:t>
            </a:r>
            <a:r>
              <a:rPr lang="en-US" altLang="ja-JP" sz="1000" dirty="0" err="1">
                <a:solidFill>
                  <a:srgbClr val="128802"/>
                </a:solidFill>
                <a:latin typeface="Migu 1M" charset="-128"/>
                <a:ea typeface="Migu 1M" charset="-128"/>
                <a:cs typeface="Migu 1M" charset="-128"/>
              </a:rPr>
              <a:t>noEvent</a:t>
            </a:r>
            <a:r>
              <a:rPr lang="en-US" altLang="ja-JP" sz="1000" dirty="0">
                <a:solidFill>
                  <a:srgbClr val="128802"/>
                </a:solidFill>
                <a:latin typeface="Migu 1M" charset="-128"/>
                <a:ea typeface="Migu 1M" charset="-128"/>
                <a:cs typeface="Migu 1M" charset="-128"/>
              </a:rPr>
              <a:t>(if ports[</a:t>
            </a:r>
            <a:r>
              <a:rPr lang="en-US" altLang="ja-JP" sz="1000" dirty="0" err="1">
                <a:solidFill>
                  <a:srgbClr val="128802"/>
                </a:solidFill>
                <a:latin typeface="Migu 1M" charset="-128"/>
                <a:ea typeface="Migu 1M" charset="-128"/>
                <a:cs typeface="Migu 1M" charset="-128"/>
              </a:rPr>
              <a:t>i</a:t>
            </a:r>
            <a:r>
              <a:rPr lang="en-US" altLang="ja-JP" sz="1000" dirty="0">
                <a:solidFill>
                  <a:srgbClr val="128802"/>
                </a:solidFill>
                <a:latin typeface="Migu 1M" charset="-128"/>
                <a:ea typeface="Migu 1M" charset="-128"/>
                <a:cs typeface="Migu 1M" charset="-128"/>
              </a:rPr>
              <a:t>].</a:t>
            </a:r>
            <a:r>
              <a:rPr lang="en-US" altLang="ja-JP" sz="1000" dirty="0" err="1">
                <a:solidFill>
                  <a:srgbClr val="128802"/>
                </a:solidFill>
                <a:latin typeface="Migu 1M" charset="-128"/>
                <a:ea typeface="Migu 1M" charset="-128"/>
                <a:cs typeface="Migu 1M" charset="-128"/>
              </a:rPr>
              <a:t>m_flow</a:t>
            </a:r>
            <a:r>
              <a:rPr lang="en-US" altLang="ja-JP" sz="1000" dirty="0">
                <a:solidFill>
                  <a:srgbClr val="128802"/>
                </a:solidFill>
                <a:latin typeface="Migu 1M" charset="-128"/>
                <a:ea typeface="Migu 1M" charset="-128"/>
                <a:cs typeface="Migu 1M" charset="-128"/>
              </a:rPr>
              <a:t>&gt;0 then </a:t>
            </a:r>
            <a:r>
              <a:rPr lang="en-US" altLang="ja-JP" sz="1000" dirty="0" err="1">
                <a:solidFill>
                  <a:srgbClr val="128802"/>
                </a:solidFill>
                <a:latin typeface="Migu 1M" charset="-128"/>
                <a:ea typeface="Migu 1M" charset="-128"/>
                <a:cs typeface="Migu 1M" charset="-128"/>
              </a:rPr>
              <a:t>zeta_in</a:t>
            </a:r>
            <a:r>
              <a:rPr lang="en-US" altLang="ja-JP" sz="1000" dirty="0">
                <a:solidFill>
                  <a:srgbClr val="128802"/>
                </a:solidFill>
                <a:latin typeface="Migu 1M" charset="-128"/>
                <a:ea typeface="Migu 1M" charset="-128"/>
                <a:cs typeface="Migu 1M" charset="-128"/>
              </a:rPr>
              <a:t>[</a:t>
            </a:r>
            <a:r>
              <a:rPr lang="en-US" altLang="ja-JP" sz="1000" dirty="0" err="1">
                <a:solidFill>
                  <a:srgbClr val="128802"/>
                </a:solidFill>
                <a:latin typeface="Migu 1M" charset="-128"/>
                <a:ea typeface="Migu 1M" charset="-128"/>
                <a:cs typeface="Migu 1M" charset="-128"/>
              </a:rPr>
              <a:t>i</a:t>
            </a:r>
            <a:r>
              <a:rPr lang="en-US" altLang="ja-JP" sz="1000" dirty="0">
                <a:solidFill>
                  <a:srgbClr val="128802"/>
                </a:solidFill>
                <a:latin typeface="Migu 1M" charset="-128"/>
                <a:ea typeface="Migu 1M" charset="-128"/>
                <a:cs typeface="Migu 1M" charset="-128"/>
              </a:rPr>
              <a:t>]/</a:t>
            </a:r>
            <a:r>
              <a:rPr lang="en-US" altLang="ja-JP" sz="1000" dirty="0" err="1">
                <a:solidFill>
                  <a:srgbClr val="128802"/>
                </a:solidFill>
                <a:latin typeface="Migu 1M" charset="-128"/>
                <a:ea typeface="Migu 1M" charset="-128"/>
                <a:cs typeface="Migu 1M" charset="-128"/>
              </a:rPr>
              <a:t>portInDensities</a:t>
            </a:r>
            <a:r>
              <a:rPr lang="en-US" altLang="ja-JP" sz="1000" dirty="0">
                <a:solidFill>
                  <a:srgbClr val="128802"/>
                </a:solidFill>
                <a:latin typeface="Migu 1M" charset="-128"/>
                <a:ea typeface="Migu 1M" charset="-128"/>
                <a:cs typeface="Migu 1M" charset="-128"/>
              </a:rPr>
              <a:t>[</a:t>
            </a:r>
            <a:r>
              <a:rPr lang="en-US" altLang="ja-JP" sz="1000" dirty="0" err="1">
                <a:solidFill>
                  <a:srgbClr val="128802"/>
                </a:solidFill>
                <a:latin typeface="Migu 1M" charset="-128"/>
                <a:ea typeface="Migu 1M" charset="-128"/>
                <a:cs typeface="Migu 1M" charset="-128"/>
              </a:rPr>
              <a:t>i</a:t>
            </a:r>
            <a:r>
              <a:rPr lang="en-US" altLang="ja-JP" sz="1000" dirty="0">
                <a:solidFill>
                  <a:srgbClr val="128802"/>
                </a:solidFill>
                <a:latin typeface="Migu 1M" charset="-128"/>
                <a:ea typeface="Migu 1M" charset="-128"/>
                <a:cs typeface="Migu 1M" charset="-128"/>
              </a:rPr>
              <a:t>] else -</a:t>
            </a:r>
            <a:r>
              <a:rPr lang="en-US" altLang="ja-JP" sz="1000" dirty="0" err="1">
                <a:solidFill>
                  <a:srgbClr val="128802"/>
                </a:solidFill>
                <a:latin typeface="Migu 1M" charset="-128"/>
                <a:ea typeface="Migu 1M" charset="-128"/>
                <a:cs typeface="Migu 1M" charset="-128"/>
              </a:rPr>
              <a:t>zeta_out</a:t>
            </a:r>
            <a:r>
              <a:rPr lang="en-US" altLang="ja-JP" sz="1000" dirty="0">
                <a:solidFill>
                  <a:srgbClr val="128802"/>
                </a:solidFill>
                <a:latin typeface="Migu 1M" charset="-128"/>
                <a:ea typeface="Migu 1M" charset="-128"/>
                <a:cs typeface="Migu 1M" charset="-128"/>
              </a:rPr>
              <a:t>[</a:t>
            </a:r>
            <a:r>
              <a:rPr lang="en-US" altLang="ja-JP" sz="1000" dirty="0" err="1">
                <a:solidFill>
                  <a:srgbClr val="128802"/>
                </a:solidFill>
                <a:latin typeface="Migu 1M" charset="-128"/>
                <a:ea typeface="Migu 1M" charset="-128"/>
                <a:cs typeface="Migu 1M" charset="-128"/>
              </a:rPr>
              <a:t>i</a:t>
            </a:r>
            <a:r>
              <a:rPr lang="en-US" altLang="ja-JP" sz="1000" dirty="0">
                <a:solidFill>
                  <a:srgbClr val="128802"/>
                </a:solidFill>
                <a:latin typeface="Migu 1M" charset="-128"/>
                <a:ea typeface="Migu 1M" charset="-128"/>
                <a:cs typeface="Migu 1M" charset="-128"/>
              </a:rPr>
              <a:t>]/</a:t>
            </a:r>
            <a:r>
              <a:rPr lang="en-US" altLang="ja-JP" sz="1000" dirty="0" err="1">
                <a:solidFill>
                  <a:srgbClr val="128802"/>
                </a:solidFill>
                <a:latin typeface="Migu 1M" charset="-128"/>
                <a:ea typeface="Migu 1M" charset="-128"/>
                <a:cs typeface="Migu 1M" charset="-128"/>
              </a:rPr>
              <a:t>medium.d</a:t>
            </a:r>
            <a:r>
              <a:rPr lang="en-US" altLang="ja-JP" sz="1000" dirty="0">
                <a:solidFill>
                  <a:srgbClr val="128802"/>
                </a:solidFill>
                <a:latin typeface="Migu 1M" charset="-128"/>
                <a:ea typeface="Migu 1M" charset="-128"/>
                <a:cs typeface="Migu 1M" charset="-128"/>
              </a:rPr>
              <a:t>);</a:t>
            </a:r>
            <a:endParaRPr lang="en-US" altLang="ja-JP" sz="1000" dirty="0">
              <a:solidFill>
                <a:srgbClr val="000000"/>
              </a:solidFill>
              <a:latin typeface="Migu 1M" charset="-128"/>
              <a:ea typeface="Migu 1M" charset="-128"/>
              <a:cs typeface="Migu 1M" charset="-128"/>
            </a:endParaRPr>
          </a:p>
          <a:p>
            <a:pPr>
              <a:lnSpc>
                <a:spcPts val="1400"/>
              </a:lnSpc>
            </a:pPr>
            <a:r>
              <a:rPr lang="mr-IN" altLang="ja-JP" sz="1000" dirty="0">
                <a:solidFill>
                  <a:srgbClr val="128802"/>
                </a:solidFill>
                <a:latin typeface="Migu 1M" charset="-128"/>
                <a:ea typeface="Migu 1M" charset="-128"/>
                <a:cs typeface="Migu 1M" charset="-128"/>
              </a:rPr>
              <a:t>        */</a:t>
            </a:r>
            <a:endParaRPr lang="mr-IN" altLang="ja-JP" sz="1000" dirty="0">
              <a:solidFill>
                <a:srgbClr val="000000"/>
              </a:solidFill>
              <a:latin typeface="Migu 1M" charset="-128"/>
              <a:ea typeface="Migu 1M" charset="-128"/>
              <a:cs typeface="Migu 1M" charset="-128"/>
            </a:endParaRPr>
          </a:p>
          <a:p>
            <a:pPr>
              <a:lnSpc>
                <a:spcPts val="1400"/>
              </a:lnSpc>
            </a:pPr>
            <a:endParaRPr lang="mr-IN" altLang="ja-JP" sz="1000" dirty="0">
              <a:solidFill>
                <a:srgbClr val="000000"/>
              </a:solidFill>
              <a:latin typeface="Migu 1M" charset="-128"/>
              <a:ea typeface="Migu 1M" charset="-128"/>
              <a:cs typeface="Migu 1M" charset="-128"/>
            </a:endParaRPr>
          </a:p>
          <a:p>
            <a:pPr>
              <a:lnSpc>
                <a:spcPts val="1400"/>
              </a:lnSpc>
            </a:pPr>
            <a:r>
              <a:rPr lang="en-US" altLang="ja-JP" sz="1000" b="1" dirty="0">
                <a:solidFill>
                  <a:srgbClr val="000000"/>
                </a:solidFill>
                <a:latin typeface="Migu 1M" charset="-128"/>
                <a:ea typeface="Migu 1M" charset="-128"/>
                <a:cs typeface="Migu 1M" charset="-128"/>
              </a:rPr>
              <a:t>        ports[</a:t>
            </a:r>
            <a:r>
              <a:rPr lang="en-US" altLang="ja-JP" sz="1000" b="1" dirty="0" err="1">
                <a:solidFill>
                  <a:srgbClr val="000000"/>
                </a:solidFill>
                <a:latin typeface="Migu 1M" charset="-128"/>
                <a:ea typeface="Migu 1M" charset="-128"/>
                <a:cs typeface="Migu 1M" charset="-128"/>
              </a:rPr>
              <a:t>i</a:t>
            </a:r>
            <a:r>
              <a:rPr lang="en-US" altLang="ja-JP" sz="1000" b="1" dirty="0">
                <a:solidFill>
                  <a:srgbClr val="000000"/>
                </a:solidFill>
                <a:latin typeface="Migu 1M" charset="-128"/>
                <a:ea typeface="Migu 1M" charset="-128"/>
                <a:cs typeface="Migu 1M" charset="-128"/>
              </a:rPr>
              <a:t>].p = </a:t>
            </a:r>
            <a:r>
              <a:rPr lang="en-US" altLang="ja-JP" sz="1000" b="1" dirty="0" err="1">
                <a:solidFill>
                  <a:srgbClr val="0000FF"/>
                </a:solidFill>
                <a:latin typeface="Migu 1M" charset="-128"/>
                <a:ea typeface="Migu 1M" charset="-128"/>
                <a:cs typeface="Migu 1M" charset="-128"/>
              </a:rPr>
              <a:t>homotopy</a:t>
            </a:r>
            <a:r>
              <a:rPr lang="en-US" altLang="ja-JP" sz="1000" b="1" dirty="0">
                <a:solidFill>
                  <a:srgbClr val="000000"/>
                </a:solidFill>
                <a:latin typeface="Migu 1M" charset="-128"/>
                <a:ea typeface="Migu 1M" charset="-128"/>
                <a:cs typeface="Migu 1M" charset="-128"/>
              </a:rPr>
              <a:t>(</a:t>
            </a:r>
            <a:r>
              <a:rPr lang="en-US" altLang="ja-JP" sz="1000" b="1" dirty="0" err="1">
                <a:solidFill>
                  <a:srgbClr val="000000"/>
                </a:solidFill>
                <a:latin typeface="Migu 1M" charset="-128"/>
                <a:ea typeface="Migu 1M" charset="-128"/>
                <a:cs typeface="Migu 1M" charset="-128"/>
              </a:rPr>
              <a:t>vessel_ps_static</a:t>
            </a:r>
            <a:r>
              <a:rPr lang="en-US" altLang="ja-JP" sz="1000" b="1" dirty="0">
                <a:solidFill>
                  <a:srgbClr val="000000"/>
                </a:solidFill>
                <a:latin typeface="Migu 1M" charset="-128"/>
                <a:ea typeface="Migu 1M" charset="-128"/>
                <a:cs typeface="Migu 1M" charset="-128"/>
              </a:rPr>
              <a:t>[</a:t>
            </a:r>
            <a:r>
              <a:rPr lang="en-US" altLang="ja-JP" sz="1000" b="1" dirty="0" err="1">
                <a:solidFill>
                  <a:srgbClr val="000000"/>
                </a:solidFill>
                <a:latin typeface="Migu 1M" charset="-128"/>
                <a:ea typeface="Migu 1M" charset="-128"/>
                <a:cs typeface="Migu 1M" charset="-128"/>
              </a:rPr>
              <a:t>i</a:t>
            </a:r>
            <a:r>
              <a:rPr lang="en-US" altLang="ja-JP" sz="1000" b="1" dirty="0">
                <a:solidFill>
                  <a:srgbClr val="000000"/>
                </a:solidFill>
                <a:latin typeface="Migu 1M" charset="-128"/>
                <a:ea typeface="Migu 1M" charset="-128"/>
                <a:cs typeface="Migu 1M" charset="-128"/>
              </a:rPr>
              <a:t>] + (</a:t>
            </a:r>
            <a:r>
              <a:rPr lang="en-US" altLang="ja-JP" sz="1000" b="1" dirty="0">
                <a:solidFill>
                  <a:srgbClr val="760078"/>
                </a:solidFill>
                <a:latin typeface="Migu 1M" charset="-128"/>
                <a:ea typeface="Migu 1M" charset="-128"/>
                <a:cs typeface="Migu 1M" charset="-128"/>
              </a:rPr>
              <a:t>0.5</a:t>
            </a:r>
            <a:r>
              <a:rPr lang="en-US" altLang="ja-JP" sz="1000" b="1" dirty="0">
                <a:solidFill>
                  <a:srgbClr val="000000"/>
                </a:solidFill>
                <a:latin typeface="Migu 1M" charset="-128"/>
                <a:ea typeface="Migu 1M" charset="-128"/>
                <a:cs typeface="Migu 1M" charset="-128"/>
              </a:rPr>
              <a:t>/</a:t>
            </a:r>
            <a:r>
              <a:rPr lang="en-US" altLang="ja-JP" sz="1000" b="1" dirty="0" err="1">
                <a:solidFill>
                  <a:srgbClr val="000000"/>
                </a:solidFill>
                <a:latin typeface="Migu 1M" charset="-128"/>
                <a:ea typeface="Migu 1M" charset="-128"/>
                <a:cs typeface="Migu 1M" charset="-128"/>
              </a:rPr>
              <a:t>portAreas</a:t>
            </a:r>
            <a:r>
              <a:rPr lang="en-US" altLang="ja-JP" sz="1000" b="1" dirty="0">
                <a:solidFill>
                  <a:srgbClr val="000000"/>
                </a:solidFill>
                <a:latin typeface="Migu 1M" charset="-128"/>
                <a:ea typeface="Migu 1M" charset="-128"/>
                <a:cs typeface="Migu 1M" charset="-128"/>
              </a:rPr>
              <a:t>[</a:t>
            </a:r>
            <a:r>
              <a:rPr lang="en-US" altLang="ja-JP" sz="1000" b="1" dirty="0" err="1">
                <a:solidFill>
                  <a:srgbClr val="000000"/>
                </a:solidFill>
                <a:latin typeface="Migu 1M" charset="-128"/>
                <a:ea typeface="Migu 1M" charset="-128"/>
                <a:cs typeface="Migu 1M" charset="-128"/>
              </a:rPr>
              <a:t>i</a:t>
            </a:r>
            <a:r>
              <a:rPr lang="en-US" altLang="ja-JP" sz="1000" b="1" dirty="0">
                <a:solidFill>
                  <a:srgbClr val="000000"/>
                </a:solidFill>
                <a:latin typeface="Migu 1M" charset="-128"/>
                <a:ea typeface="Migu 1M" charset="-128"/>
                <a:cs typeface="Migu 1M" charset="-128"/>
              </a:rPr>
              <a:t>]^</a:t>
            </a:r>
            <a:r>
              <a:rPr lang="en-US" altLang="ja-JP" sz="1000" b="1" dirty="0">
                <a:solidFill>
                  <a:srgbClr val="760078"/>
                </a:solidFill>
                <a:latin typeface="Migu 1M" charset="-128"/>
                <a:ea typeface="Migu 1M" charset="-128"/>
                <a:cs typeface="Migu 1M" charset="-128"/>
              </a:rPr>
              <a:t>2</a:t>
            </a:r>
            <a:r>
              <a:rPr lang="en-US" altLang="ja-JP" sz="1000" b="1" dirty="0">
                <a:solidFill>
                  <a:srgbClr val="000000"/>
                </a:solidFill>
                <a:latin typeface="Migu 1M" charset="-128"/>
                <a:ea typeface="Migu 1M" charset="-128"/>
                <a:cs typeface="Migu 1M" charset="-128"/>
              </a:rPr>
              <a:t>*Utilities.</a:t>
            </a:r>
            <a:r>
              <a:rPr lang="en-US" altLang="ja-JP" sz="1000" b="1" dirty="0">
                <a:solidFill>
                  <a:srgbClr val="0000FF"/>
                </a:solidFill>
                <a:latin typeface="Migu 1M" charset="-128"/>
                <a:ea typeface="Migu 1M" charset="-128"/>
                <a:cs typeface="Migu 1M" charset="-128"/>
              </a:rPr>
              <a:t>regSquare2</a:t>
            </a:r>
            <a:r>
              <a:rPr lang="en-US" altLang="ja-JP" sz="1000" b="1" dirty="0">
                <a:solidFill>
                  <a:srgbClr val="000000"/>
                </a:solidFill>
                <a:latin typeface="Migu 1M" charset="-128"/>
                <a:ea typeface="Migu 1M" charset="-128"/>
                <a:cs typeface="Migu 1M" charset="-128"/>
              </a:rPr>
              <a:t>(ports[</a:t>
            </a:r>
            <a:r>
              <a:rPr lang="en-US" altLang="ja-JP" sz="1000" b="1" dirty="0" err="1">
                <a:solidFill>
                  <a:srgbClr val="000000"/>
                </a:solidFill>
                <a:latin typeface="Migu 1M" charset="-128"/>
                <a:ea typeface="Migu 1M" charset="-128"/>
                <a:cs typeface="Migu 1M" charset="-128"/>
              </a:rPr>
              <a:t>i</a:t>
            </a:r>
            <a:r>
              <a:rPr lang="en-US" altLang="ja-JP" sz="1000" b="1" dirty="0">
                <a:solidFill>
                  <a:srgbClr val="000000"/>
                </a:solidFill>
                <a:latin typeface="Migu 1M" charset="-128"/>
                <a:ea typeface="Migu 1M" charset="-128"/>
                <a:cs typeface="Migu 1M" charset="-128"/>
              </a:rPr>
              <a:t>].</a:t>
            </a:r>
            <a:r>
              <a:rPr lang="en-US" altLang="ja-JP" sz="1000" b="1" dirty="0" err="1">
                <a:solidFill>
                  <a:srgbClr val="000000"/>
                </a:solidFill>
                <a:latin typeface="Migu 1M" charset="-128"/>
                <a:ea typeface="Migu 1M" charset="-128"/>
                <a:cs typeface="Migu 1M" charset="-128"/>
              </a:rPr>
              <a:t>m_flow</a:t>
            </a:r>
            <a:r>
              <a:rPr lang="en-US" altLang="ja-JP" sz="1000" b="1" dirty="0">
                <a:solidFill>
                  <a:srgbClr val="000000"/>
                </a:solidFill>
                <a:latin typeface="Migu 1M" charset="-128"/>
                <a:ea typeface="Migu 1M" charset="-128"/>
                <a:cs typeface="Migu 1M" charset="-128"/>
              </a:rPr>
              <a:t>, </a:t>
            </a:r>
            <a:r>
              <a:rPr lang="en-US" altLang="ja-JP" sz="1000" b="1" dirty="0" err="1">
                <a:solidFill>
                  <a:srgbClr val="000000"/>
                </a:solidFill>
                <a:latin typeface="Migu 1M" charset="-128"/>
                <a:ea typeface="Migu 1M" charset="-128"/>
                <a:cs typeface="Migu 1M" charset="-128"/>
              </a:rPr>
              <a:t>m_flow_turbulent</a:t>
            </a:r>
            <a:r>
              <a:rPr lang="en-US" altLang="ja-JP" sz="1000" b="1" dirty="0">
                <a:solidFill>
                  <a:srgbClr val="000000"/>
                </a:solidFill>
                <a:latin typeface="Migu 1M" charset="-128"/>
                <a:ea typeface="Migu 1M" charset="-128"/>
                <a:cs typeface="Migu 1M" charset="-128"/>
              </a:rPr>
              <a:t>[</a:t>
            </a:r>
            <a:r>
              <a:rPr lang="en-US" altLang="ja-JP" sz="1000" b="1" dirty="0" err="1">
                <a:solidFill>
                  <a:srgbClr val="000000"/>
                </a:solidFill>
                <a:latin typeface="Migu 1M" charset="-128"/>
                <a:ea typeface="Migu 1M" charset="-128"/>
                <a:cs typeface="Migu 1M" charset="-128"/>
              </a:rPr>
              <a:t>i</a:t>
            </a:r>
            <a:r>
              <a:rPr lang="en-US" altLang="ja-JP" sz="1000" b="1" dirty="0">
                <a:solidFill>
                  <a:srgbClr val="000000"/>
                </a:solidFill>
                <a:latin typeface="Migu 1M" charset="-128"/>
                <a:ea typeface="Migu 1M" charset="-128"/>
                <a:cs typeface="Migu 1M" charset="-128"/>
              </a:rPr>
              <a:t>],</a:t>
            </a:r>
          </a:p>
          <a:p>
            <a:pPr>
              <a:lnSpc>
                <a:spcPts val="1400"/>
              </a:lnSpc>
            </a:pPr>
            <a:r>
              <a:rPr lang="en-US" altLang="ja-JP" sz="1000" b="1" dirty="0">
                <a:solidFill>
                  <a:srgbClr val="000000"/>
                </a:solidFill>
                <a:latin typeface="Migu 1M" charset="-128"/>
                <a:ea typeface="Migu 1M" charset="-128"/>
                <a:cs typeface="Migu 1M" charset="-128"/>
              </a:rPr>
              <a:t>                                     (</a:t>
            </a:r>
            <a:r>
              <a:rPr lang="en-US" altLang="ja-JP" sz="1000" b="1" dirty="0" err="1">
                <a:solidFill>
                  <a:srgbClr val="000000"/>
                </a:solidFill>
                <a:latin typeface="Migu 1M" charset="-128"/>
                <a:ea typeface="Migu 1M" charset="-128"/>
                <a:cs typeface="Migu 1M" charset="-128"/>
              </a:rPr>
              <a:t>portsData_zeta_in</a:t>
            </a:r>
            <a:r>
              <a:rPr lang="en-US" altLang="ja-JP" sz="1000" b="1" dirty="0">
                <a:solidFill>
                  <a:srgbClr val="000000"/>
                </a:solidFill>
                <a:latin typeface="Migu 1M" charset="-128"/>
                <a:ea typeface="Migu 1M" charset="-128"/>
                <a:cs typeface="Migu 1M" charset="-128"/>
              </a:rPr>
              <a:t>[</a:t>
            </a:r>
            <a:r>
              <a:rPr lang="en-US" altLang="ja-JP" sz="1000" b="1" dirty="0" err="1">
                <a:solidFill>
                  <a:srgbClr val="000000"/>
                </a:solidFill>
                <a:latin typeface="Migu 1M" charset="-128"/>
                <a:ea typeface="Migu 1M" charset="-128"/>
                <a:cs typeface="Migu 1M" charset="-128"/>
              </a:rPr>
              <a:t>i</a:t>
            </a:r>
            <a:r>
              <a:rPr lang="en-US" altLang="ja-JP" sz="1000" b="1" dirty="0">
                <a:solidFill>
                  <a:srgbClr val="000000"/>
                </a:solidFill>
                <a:latin typeface="Migu 1M" charset="-128"/>
                <a:ea typeface="Migu 1M" charset="-128"/>
                <a:cs typeface="Migu 1M" charset="-128"/>
              </a:rPr>
              <a:t>] - </a:t>
            </a:r>
            <a:r>
              <a:rPr lang="en-US" altLang="ja-JP" sz="1000" b="1" dirty="0">
                <a:solidFill>
                  <a:srgbClr val="760078"/>
                </a:solidFill>
                <a:latin typeface="Migu 1M" charset="-128"/>
                <a:ea typeface="Migu 1M" charset="-128"/>
                <a:cs typeface="Migu 1M" charset="-128"/>
              </a:rPr>
              <a:t>1</a:t>
            </a:r>
            <a:r>
              <a:rPr lang="en-US" altLang="ja-JP" sz="1000" b="1" dirty="0">
                <a:solidFill>
                  <a:srgbClr val="000000"/>
                </a:solidFill>
                <a:latin typeface="Migu 1M" charset="-128"/>
                <a:ea typeface="Migu 1M" charset="-128"/>
                <a:cs typeface="Migu 1M" charset="-128"/>
              </a:rPr>
              <a:t> + </a:t>
            </a:r>
            <a:r>
              <a:rPr lang="en-US" altLang="ja-JP" sz="1000" b="1" dirty="0" err="1">
                <a:solidFill>
                  <a:srgbClr val="000000"/>
                </a:solidFill>
                <a:latin typeface="Migu 1M" charset="-128"/>
                <a:ea typeface="Migu 1M" charset="-128"/>
                <a:cs typeface="Migu 1M" charset="-128"/>
              </a:rPr>
              <a:t>portAreas</a:t>
            </a:r>
            <a:r>
              <a:rPr lang="en-US" altLang="ja-JP" sz="1000" b="1" dirty="0">
                <a:solidFill>
                  <a:srgbClr val="000000"/>
                </a:solidFill>
                <a:latin typeface="Migu 1M" charset="-128"/>
                <a:ea typeface="Migu 1M" charset="-128"/>
                <a:cs typeface="Migu 1M" charset="-128"/>
              </a:rPr>
              <a:t>[</a:t>
            </a:r>
            <a:r>
              <a:rPr lang="en-US" altLang="ja-JP" sz="1000" b="1" dirty="0" err="1">
                <a:solidFill>
                  <a:srgbClr val="000000"/>
                </a:solidFill>
                <a:latin typeface="Migu 1M" charset="-128"/>
                <a:ea typeface="Migu 1M" charset="-128"/>
                <a:cs typeface="Migu 1M" charset="-128"/>
              </a:rPr>
              <a:t>i</a:t>
            </a:r>
            <a:r>
              <a:rPr lang="en-US" altLang="ja-JP" sz="1000" b="1" dirty="0">
                <a:solidFill>
                  <a:srgbClr val="000000"/>
                </a:solidFill>
                <a:latin typeface="Migu 1M" charset="-128"/>
                <a:ea typeface="Migu 1M" charset="-128"/>
                <a:cs typeface="Migu 1M" charset="-128"/>
              </a:rPr>
              <a:t>]^</a:t>
            </a:r>
            <a:r>
              <a:rPr lang="en-US" altLang="ja-JP" sz="1000" b="1" dirty="0">
                <a:solidFill>
                  <a:srgbClr val="760078"/>
                </a:solidFill>
                <a:latin typeface="Migu 1M" charset="-128"/>
                <a:ea typeface="Migu 1M" charset="-128"/>
                <a:cs typeface="Migu 1M" charset="-128"/>
              </a:rPr>
              <a:t>2</a:t>
            </a:r>
            <a:r>
              <a:rPr lang="en-US" altLang="ja-JP" sz="1000" b="1" dirty="0">
                <a:solidFill>
                  <a:srgbClr val="000000"/>
                </a:solidFill>
                <a:latin typeface="Migu 1M" charset="-128"/>
                <a:ea typeface="Migu 1M" charset="-128"/>
                <a:cs typeface="Migu 1M" charset="-128"/>
              </a:rPr>
              <a:t>/vesselArea^</a:t>
            </a:r>
            <a:r>
              <a:rPr lang="en-US" altLang="ja-JP" sz="1000" b="1" dirty="0">
                <a:solidFill>
                  <a:srgbClr val="760078"/>
                </a:solidFill>
                <a:latin typeface="Migu 1M" charset="-128"/>
                <a:ea typeface="Migu 1M" charset="-128"/>
                <a:cs typeface="Migu 1M" charset="-128"/>
              </a:rPr>
              <a:t>2</a:t>
            </a:r>
            <a:r>
              <a:rPr lang="en-US" altLang="ja-JP" sz="1000" b="1" dirty="0">
                <a:solidFill>
                  <a:srgbClr val="000000"/>
                </a:solidFill>
                <a:latin typeface="Migu 1M" charset="-128"/>
                <a:ea typeface="Migu 1M" charset="-128"/>
                <a:cs typeface="Migu 1M" charset="-128"/>
              </a:rPr>
              <a:t>)/</a:t>
            </a:r>
            <a:r>
              <a:rPr lang="en-US" altLang="ja-JP" sz="1000" b="1" dirty="0" err="1">
                <a:solidFill>
                  <a:srgbClr val="000000"/>
                </a:solidFill>
                <a:latin typeface="Migu 1M" charset="-128"/>
                <a:ea typeface="Migu 1M" charset="-128"/>
                <a:cs typeface="Migu 1M" charset="-128"/>
              </a:rPr>
              <a:t>portInDensities</a:t>
            </a:r>
            <a:r>
              <a:rPr lang="en-US" altLang="ja-JP" sz="1000" b="1" dirty="0">
                <a:solidFill>
                  <a:srgbClr val="000000"/>
                </a:solidFill>
                <a:latin typeface="Migu 1M" charset="-128"/>
                <a:ea typeface="Migu 1M" charset="-128"/>
                <a:cs typeface="Migu 1M" charset="-128"/>
              </a:rPr>
              <a:t>[</a:t>
            </a:r>
            <a:r>
              <a:rPr lang="en-US" altLang="ja-JP" sz="1000" b="1" dirty="0" err="1">
                <a:solidFill>
                  <a:srgbClr val="000000"/>
                </a:solidFill>
                <a:latin typeface="Migu 1M" charset="-128"/>
                <a:ea typeface="Migu 1M" charset="-128"/>
                <a:cs typeface="Migu 1M" charset="-128"/>
              </a:rPr>
              <a:t>i</a:t>
            </a:r>
            <a:r>
              <a:rPr lang="en-US" altLang="ja-JP" sz="1000" b="1" dirty="0">
                <a:solidFill>
                  <a:srgbClr val="000000"/>
                </a:solidFill>
                <a:latin typeface="Migu 1M" charset="-128"/>
                <a:ea typeface="Migu 1M" charset="-128"/>
                <a:cs typeface="Migu 1M" charset="-128"/>
              </a:rPr>
              <a:t>]*</a:t>
            </a:r>
            <a:r>
              <a:rPr lang="en-US" altLang="ja-JP" sz="1000" b="1" dirty="0" err="1">
                <a:solidFill>
                  <a:srgbClr val="000000"/>
                </a:solidFill>
                <a:latin typeface="Migu 1M" charset="-128"/>
                <a:ea typeface="Migu 1M" charset="-128"/>
                <a:cs typeface="Migu 1M" charset="-128"/>
              </a:rPr>
              <a:t>ports_penetration</a:t>
            </a:r>
            <a:r>
              <a:rPr lang="en-US" altLang="ja-JP" sz="1000" b="1" dirty="0">
                <a:solidFill>
                  <a:srgbClr val="000000"/>
                </a:solidFill>
                <a:latin typeface="Migu 1M" charset="-128"/>
                <a:ea typeface="Migu 1M" charset="-128"/>
                <a:cs typeface="Migu 1M" charset="-128"/>
              </a:rPr>
              <a:t>[</a:t>
            </a:r>
            <a:r>
              <a:rPr lang="en-US" altLang="ja-JP" sz="1000" b="1" dirty="0" err="1">
                <a:solidFill>
                  <a:srgbClr val="000000"/>
                </a:solidFill>
                <a:latin typeface="Migu 1M" charset="-128"/>
                <a:ea typeface="Migu 1M" charset="-128"/>
                <a:cs typeface="Migu 1M" charset="-128"/>
              </a:rPr>
              <a:t>i</a:t>
            </a:r>
            <a:r>
              <a:rPr lang="en-US" altLang="ja-JP" sz="1000" b="1" dirty="0">
                <a:solidFill>
                  <a:srgbClr val="000000"/>
                </a:solidFill>
                <a:latin typeface="Migu 1M" charset="-128"/>
                <a:ea typeface="Migu 1M" charset="-128"/>
                <a:cs typeface="Migu 1M" charset="-128"/>
              </a:rPr>
              <a:t>],</a:t>
            </a:r>
          </a:p>
          <a:p>
            <a:pPr>
              <a:lnSpc>
                <a:spcPts val="1400"/>
              </a:lnSpc>
            </a:pPr>
            <a:r>
              <a:rPr lang="mr-IN" altLang="ja-JP" sz="1000" b="1" dirty="0">
                <a:solidFill>
                  <a:srgbClr val="000000"/>
                </a:solidFill>
                <a:latin typeface="Migu 1M" charset="-128"/>
                <a:ea typeface="Migu 1M" charset="-128"/>
                <a:cs typeface="Migu 1M" charset="-128"/>
              </a:rPr>
              <a:t>                                     (</a:t>
            </a:r>
            <a:r>
              <a:rPr lang="mr-IN" altLang="ja-JP" sz="1000" b="1" dirty="0" err="1">
                <a:solidFill>
                  <a:srgbClr val="000000"/>
                </a:solidFill>
                <a:latin typeface="Migu 1M" charset="-128"/>
                <a:ea typeface="Migu 1M" charset="-128"/>
                <a:cs typeface="Migu 1M" charset="-128"/>
              </a:rPr>
              <a:t>portsData_zeta_out</a:t>
            </a:r>
            <a:r>
              <a:rPr lang="mr-IN" altLang="ja-JP" sz="1000" b="1" dirty="0">
                <a:solidFill>
                  <a:srgbClr val="000000"/>
                </a:solidFill>
                <a:latin typeface="Migu 1M" charset="-128"/>
                <a:ea typeface="Migu 1M" charset="-128"/>
                <a:cs typeface="Migu 1M" charset="-128"/>
              </a:rPr>
              <a:t>[</a:t>
            </a:r>
            <a:r>
              <a:rPr lang="mr-IN" altLang="ja-JP" sz="1000" b="1" dirty="0" err="1">
                <a:solidFill>
                  <a:srgbClr val="000000"/>
                </a:solidFill>
                <a:latin typeface="Migu 1M" charset="-128"/>
                <a:ea typeface="Migu 1M" charset="-128"/>
                <a:cs typeface="Migu 1M" charset="-128"/>
              </a:rPr>
              <a:t>i</a:t>
            </a:r>
            <a:r>
              <a:rPr lang="mr-IN" altLang="ja-JP" sz="1000" b="1" dirty="0">
                <a:solidFill>
                  <a:srgbClr val="000000"/>
                </a:solidFill>
                <a:latin typeface="Migu 1M" charset="-128"/>
                <a:ea typeface="Migu 1M" charset="-128"/>
                <a:cs typeface="Migu 1M" charset="-128"/>
              </a:rPr>
              <a:t>] + </a:t>
            </a:r>
            <a:r>
              <a:rPr lang="mr-IN" altLang="ja-JP" sz="1000" b="1" dirty="0">
                <a:solidFill>
                  <a:srgbClr val="760078"/>
                </a:solidFill>
                <a:latin typeface="Migu 1M" charset="-128"/>
                <a:ea typeface="Migu 1M" charset="-128"/>
                <a:cs typeface="Migu 1M" charset="-128"/>
              </a:rPr>
              <a:t>1</a:t>
            </a:r>
            <a:r>
              <a:rPr lang="mr-IN" altLang="ja-JP" sz="1000" b="1" dirty="0">
                <a:solidFill>
                  <a:srgbClr val="000000"/>
                </a:solidFill>
                <a:latin typeface="Migu 1M" charset="-128"/>
                <a:ea typeface="Migu 1M" charset="-128"/>
                <a:cs typeface="Migu 1M" charset="-128"/>
              </a:rPr>
              <a:t> - </a:t>
            </a:r>
            <a:r>
              <a:rPr lang="mr-IN" altLang="ja-JP" sz="1000" b="1" dirty="0" err="1">
                <a:solidFill>
                  <a:srgbClr val="000000"/>
                </a:solidFill>
                <a:latin typeface="Migu 1M" charset="-128"/>
                <a:ea typeface="Migu 1M" charset="-128"/>
                <a:cs typeface="Migu 1M" charset="-128"/>
              </a:rPr>
              <a:t>portAreas</a:t>
            </a:r>
            <a:r>
              <a:rPr lang="mr-IN" altLang="ja-JP" sz="1000" b="1" dirty="0">
                <a:solidFill>
                  <a:srgbClr val="000000"/>
                </a:solidFill>
                <a:latin typeface="Migu 1M" charset="-128"/>
                <a:ea typeface="Migu 1M" charset="-128"/>
                <a:cs typeface="Migu 1M" charset="-128"/>
              </a:rPr>
              <a:t>[</a:t>
            </a:r>
            <a:r>
              <a:rPr lang="mr-IN" altLang="ja-JP" sz="1000" b="1" dirty="0" err="1">
                <a:solidFill>
                  <a:srgbClr val="000000"/>
                </a:solidFill>
                <a:latin typeface="Migu 1M" charset="-128"/>
                <a:ea typeface="Migu 1M" charset="-128"/>
                <a:cs typeface="Migu 1M" charset="-128"/>
              </a:rPr>
              <a:t>i</a:t>
            </a:r>
            <a:r>
              <a:rPr lang="mr-IN" altLang="ja-JP" sz="1000" b="1" dirty="0">
                <a:solidFill>
                  <a:srgbClr val="000000"/>
                </a:solidFill>
                <a:latin typeface="Migu 1M" charset="-128"/>
                <a:ea typeface="Migu 1M" charset="-128"/>
                <a:cs typeface="Migu 1M" charset="-128"/>
              </a:rPr>
              <a:t>]^</a:t>
            </a:r>
            <a:r>
              <a:rPr lang="mr-IN" altLang="ja-JP" sz="1000" b="1" dirty="0">
                <a:solidFill>
                  <a:srgbClr val="760078"/>
                </a:solidFill>
                <a:latin typeface="Migu 1M" charset="-128"/>
                <a:ea typeface="Migu 1M" charset="-128"/>
                <a:cs typeface="Migu 1M" charset="-128"/>
              </a:rPr>
              <a:t>2</a:t>
            </a:r>
            <a:r>
              <a:rPr lang="mr-IN" altLang="ja-JP" sz="1000" b="1" dirty="0">
                <a:solidFill>
                  <a:srgbClr val="000000"/>
                </a:solidFill>
                <a:latin typeface="Migu 1M" charset="-128"/>
                <a:ea typeface="Migu 1M" charset="-128"/>
                <a:cs typeface="Migu 1M" charset="-128"/>
              </a:rPr>
              <a:t>/vesselArea^</a:t>
            </a:r>
            <a:r>
              <a:rPr lang="mr-IN" altLang="ja-JP" sz="1000" b="1" dirty="0">
                <a:solidFill>
                  <a:srgbClr val="760078"/>
                </a:solidFill>
                <a:latin typeface="Migu 1M" charset="-128"/>
                <a:ea typeface="Migu 1M" charset="-128"/>
                <a:cs typeface="Migu 1M" charset="-128"/>
              </a:rPr>
              <a:t>2</a:t>
            </a:r>
            <a:r>
              <a:rPr lang="mr-IN" altLang="ja-JP" sz="1000" b="1" dirty="0">
                <a:solidFill>
                  <a:srgbClr val="000000"/>
                </a:solidFill>
                <a:latin typeface="Migu 1M" charset="-128"/>
                <a:ea typeface="Migu 1M" charset="-128"/>
                <a:cs typeface="Migu 1M" charset="-128"/>
              </a:rPr>
              <a:t>)/</a:t>
            </a:r>
            <a:r>
              <a:rPr lang="mr-IN" altLang="ja-JP" sz="1000" b="1" dirty="0" err="1">
                <a:solidFill>
                  <a:srgbClr val="000000"/>
                </a:solidFill>
                <a:latin typeface="Migu 1M" charset="-128"/>
                <a:ea typeface="Migu 1M" charset="-128"/>
                <a:cs typeface="Migu 1M" charset="-128"/>
              </a:rPr>
              <a:t>medium.d</a:t>
            </a:r>
            <a:r>
              <a:rPr lang="mr-IN" altLang="ja-JP" sz="1000" b="1" dirty="0">
                <a:solidFill>
                  <a:srgbClr val="000000"/>
                </a:solidFill>
                <a:latin typeface="Migu 1M" charset="-128"/>
                <a:ea typeface="Migu 1M" charset="-128"/>
                <a:cs typeface="Migu 1M" charset="-128"/>
              </a:rPr>
              <a:t>/</a:t>
            </a:r>
            <a:r>
              <a:rPr lang="mr-IN" altLang="ja-JP" sz="1000" b="1" dirty="0" err="1">
                <a:solidFill>
                  <a:srgbClr val="000000"/>
                </a:solidFill>
                <a:latin typeface="Migu 1M" charset="-128"/>
                <a:ea typeface="Migu 1M" charset="-128"/>
                <a:cs typeface="Migu 1M" charset="-128"/>
              </a:rPr>
              <a:t>ports_penetration</a:t>
            </a:r>
            <a:r>
              <a:rPr lang="mr-IN" altLang="ja-JP" sz="1000" b="1" dirty="0">
                <a:solidFill>
                  <a:srgbClr val="000000"/>
                </a:solidFill>
                <a:latin typeface="Migu 1M" charset="-128"/>
                <a:ea typeface="Migu 1M" charset="-128"/>
                <a:cs typeface="Migu 1M" charset="-128"/>
              </a:rPr>
              <a:t>[</a:t>
            </a:r>
            <a:r>
              <a:rPr lang="mr-IN" altLang="ja-JP" sz="1000" b="1" dirty="0" err="1">
                <a:solidFill>
                  <a:srgbClr val="000000"/>
                </a:solidFill>
                <a:latin typeface="Migu 1M" charset="-128"/>
                <a:ea typeface="Migu 1M" charset="-128"/>
                <a:cs typeface="Migu 1M" charset="-128"/>
              </a:rPr>
              <a:t>i</a:t>
            </a:r>
            <a:r>
              <a:rPr lang="mr-IN" altLang="ja-JP" sz="1000" b="1" dirty="0">
                <a:solidFill>
                  <a:srgbClr val="000000"/>
                </a:solidFill>
                <a:latin typeface="Migu 1M" charset="-128"/>
                <a:ea typeface="Migu 1M" charset="-128"/>
                <a:cs typeface="Migu 1M" charset="-128"/>
              </a:rPr>
              <a:t>])),</a:t>
            </a:r>
          </a:p>
          <a:p>
            <a:pPr>
              <a:lnSpc>
                <a:spcPts val="1400"/>
              </a:lnSpc>
            </a:pPr>
            <a:r>
              <a:rPr lang="mr-IN" altLang="ja-JP" sz="1000" b="1" dirty="0">
                <a:solidFill>
                  <a:srgbClr val="000000"/>
                </a:solidFill>
                <a:latin typeface="Migu 1M" charset="-128"/>
                <a:ea typeface="Migu 1M" charset="-128"/>
                <a:cs typeface="Migu 1M" charset="-128"/>
              </a:rPr>
              <a:t>                              </a:t>
            </a:r>
            <a:r>
              <a:rPr lang="mr-IN" altLang="ja-JP" sz="1000" b="1" dirty="0" err="1">
                <a:solidFill>
                  <a:srgbClr val="000000"/>
                </a:solidFill>
                <a:latin typeface="Migu 1M" charset="-128"/>
                <a:ea typeface="Migu 1M" charset="-128"/>
                <a:cs typeface="Migu 1M" charset="-128"/>
              </a:rPr>
              <a:t>vessel_ps_static</a:t>
            </a:r>
            <a:r>
              <a:rPr lang="mr-IN" altLang="ja-JP" sz="1000" b="1" dirty="0">
                <a:solidFill>
                  <a:srgbClr val="000000"/>
                </a:solidFill>
                <a:latin typeface="Migu 1M" charset="-128"/>
                <a:ea typeface="Migu 1M" charset="-128"/>
                <a:cs typeface="Migu 1M" charset="-128"/>
              </a:rPr>
              <a:t>[</a:t>
            </a:r>
            <a:r>
              <a:rPr lang="mr-IN" altLang="ja-JP" sz="1000" b="1" dirty="0" err="1">
                <a:solidFill>
                  <a:srgbClr val="000000"/>
                </a:solidFill>
                <a:latin typeface="Migu 1M" charset="-128"/>
                <a:ea typeface="Migu 1M" charset="-128"/>
                <a:cs typeface="Migu 1M" charset="-128"/>
              </a:rPr>
              <a:t>i</a:t>
            </a:r>
            <a:r>
              <a:rPr lang="mr-IN" altLang="ja-JP" sz="1000" b="1" dirty="0">
                <a:solidFill>
                  <a:srgbClr val="000000"/>
                </a:solidFill>
                <a:latin typeface="Migu 1M" charset="-128"/>
                <a:ea typeface="Migu 1M" charset="-128"/>
                <a:cs typeface="Migu 1M" charset="-128"/>
              </a:rPr>
              <a:t>]);</a:t>
            </a:r>
          </a:p>
          <a:p>
            <a:pPr>
              <a:lnSpc>
                <a:spcPts val="1400"/>
              </a:lnSpc>
            </a:pPr>
            <a:r>
              <a:rPr lang="mr-IN" altLang="ja-JP" sz="1000" dirty="0">
                <a:solidFill>
                  <a:srgbClr val="000000"/>
                </a:solidFill>
                <a:latin typeface="Migu 1M" charset="-128"/>
                <a:ea typeface="Migu 1M" charset="-128"/>
                <a:cs typeface="Migu 1M" charset="-128"/>
              </a:rPr>
              <a:t>        </a:t>
            </a:r>
            <a:r>
              <a:rPr lang="mr-IN" altLang="ja-JP" sz="1000" dirty="0">
                <a:solidFill>
                  <a:srgbClr val="128802"/>
                </a:solidFill>
                <a:latin typeface="Migu 1M" charset="-128"/>
                <a:ea typeface="Migu 1M" charset="-128"/>
                <a:cs typeface="Migu 1M" charset="-128"/>
              </a:rPr>
              <a:t>/*</a:t>
            </a:r>
            <a:endParaRPr lang="mr-IN" altLang="ja-JP" sz="1000" dirty="0">
              <a:solidFill>
                <a:srgbClr val="000000"/>
              </a:solidFill>
              <a:latin typeface="Migu 1M" charset="-128"/>
              <a:ea typeface="Migu 1M" charset="-128"/>
              <a:cs typeface="Migu 1M" charset="-128"/>
            </a:endParaRPr>
          </a:p>
          <a:p>
            <a:pPr>
              <a:lnSpc>
                <a:spcPts val="1400"/>
              </a:lnSpc>
            </a:pPr>
            <a:r>
              <a:rPr lang="en-US" altLang="ja-JP" sz="1000" dirty="0">
                <a:solidFill>
                  <a:srgbClr val="128802"/>
                </a:solidFill>
                <a:latin typeface="Migu 1M" charset="-128"/>
                <a:ea typeface="Migu 1M" charset="-128"/>
                <a:cs typeface="Migu 1M" charset="-128"/>
              </a:rPr>
              <a:t>          // alternative formulation </a:t>
            </a:r>
            <a:r>
              <a:rPr lang="en-US" altLang="ja-JP" sz="1000" dirty="0" err="1">
                <a:solidFill>
                  <a:srgbClr val="128802"/>
                </a:solidFill>
                <a:latin typeface="Migu 1M" charset="-128"/>
                <a:ea typeface="Migu 1M" charset="-128"/>
                <a:cs typeface="Migu 1M" charset="-128"/>
              </a:rPr>
              <a:t>m_flow</a:t>
            </a:r>
            <a:r>
              <a:rPr lang="en-US" altLang="ja-JP" sz="1000" dirty="0">
                <a:solidFill>
                  <a:srgbClr val="128802"/>
                </a:solidFill>
                <a:latin typeface="Migu 1M" charset="-128"/>
                <a:ea typeface="Migu 1M" charset="-128"/>
                <a:cs typeface="Migu 1M" charset="-128"/>
              </a:rPr>
              <a:t>=f(</a:t>
            </a:r>
            <a:r>
              <a:rPr lang="en-US" altLang="ja-JP" sz="1000" dirty="0" err="1">
                <a:solidFill>
                  <a:srgbClr val="128802"/>
                </a:solidFill>
                <a:latin typeface="Migu 1M" charset="-128"/>
                <a:ea typeface="Migu 1M" charset="-128"/>
                <a:cs typeface="Migu 1M" charset="-128"/>
              </a:rPr>
              <a:t>dp</a:t>
            </a:r>
            <a:r>
              <a:rPr lang="en-US" altLang="ja-JP" sz="1000" dirty="0">
                <a:solidFill>
                  <a:srgbClr val="128802"/>
                </a:solidFill>
                <a:latin typeface="Migu 1M" charset="-128"/>
                <a:ea typeface="Migu 1M" charset="-128"/>
                <a:cs typeface="Migu 1M" charset="-128"/>
              </a:rPr>
              <a:t>); not allowing the ideal </a:t>
            </a:r>
            <a:r>
              <a:rPr lang="en-US" altLang="ja-JP" sz="1000" dirty="0" err="1">
                <a:solidFill>
                  <a:srgbClr val="128802"/>
                </a:solidFill>
                <a:latin typeface="Migu 1M" charset="-128"/>
                <a:ea typeface="Migu 1M" charset="-128"/>
                <a:cs typeface="Migu 1M" charset="-128"/>
              </a:rPr>
              <a:t>portsData_zeta_in</a:t>
            </a:r>
            <a:r>
              <a:rPr lang="en-US" altLang="ja-JP" sz="1000" dirty="0">
                <a:solidFill>
                  <a:srgbClr val="128802"/>
                </a:solidFill>
                <a:latin typeface="Migu 1M" charset="-128"/>
                <a:ea typeface="Migu 1M" charset="-128"/>
                <a:cs typeface="Migu 1M" charset="-128"/>
              </a:rPr>
              <a:t>[</a:t>
            </a:r>
            <a:r>
              <a:rPr lang="en-US" altLang="ja-JP" sz="1000" dirty="0" err="1">
                <a:solidFill>
                  <a:srgbClr val="128802"/>
                </a:solidFill>
                <a:latin typeface="Migu 1M" charset="-128"/>
                <a:ea typeface="Migu 1M" charset="-128"/>
                <a:cs typeface="Migu 1M" charset="-128"/>
              </a:rPr>
              <a:t>i</a:t>
            </a:r>
            <a:r>
              <a:rPr lang="en-US" altLang="ja-JP" sz="1000" dirty="0">
                <a:solidFill>
                  <a:srgbClr val="128802"/>
                </a:solidFill>
                <a:latin typeface="Migu 1M" charset="-128"/>
                <a:ea typeface="Migu 1M" charset="-128"/>
                <a:cs typeface="Migu 1M" charset="-128"/>
              </a:rPr>
              <a:t>]=1 though</a:t>
            </a:r>
            <a:endParaRPr lang="en-US" altLang="ja-JP" sz="1000" dirty="0">
              <a:solidFill>
                <a:srgbClr val="000000"/>
              </a:solidFill>
              <a:latin typeface="Migu 1M" charset="-128"/>
              <a:ea typeface="Migu 1M" charset="-128"/>
              <a:cs typeface="Migu 1M" charset="-128"/>
            </a:endParaRPr>
          </a:p>
          <a:p>
            <a:pPr>
              <a:lnSpc>
                <a:spcPts val="1400"/>
              </a:lnSpc>
            </a:pPr>
            <a:r>
              <a:rPr lang="en-US" altLang="ja-JP" sz="1000" dirty="0">
                <a:solidFill>
                  <a:srgbClr val="128802"/>
                </a:solidFill>
                <a:latin typeface="Migu 1M" charset="-128"/>
                <a:ea typeface="Migu 1M" charset="-128"/>
                <a:cs typeface="Migu 1M" charset="-128"/>
              </a:rPr>
              <a:t>          ports[</a:t>
            </a:r>
            <a:r>
              <a:rPr lang="en-US" altLang="ja-JP" sz="1000" dirty="0" err="1">
                <a:solidFill>
                  <a:srgbClr val="128802"/>
                </a:solidFill>
                <a:latin typeface="Migu 1M" charset="-128"/>
                <a:ea typeface="Migu 1M" charset="-128"/>
                <a:cs typeface="Migu 1M" charset="-128"/>
              </a:rPr>
              <a:t>i</a:t>
            </a:r>
            <a:r>
              <a:rPr lang="en-US" altLang="ja-JP" sz="1000" dirty="0">
                <a:solidFill>
                  <a:srgbClr val="128802"/>
                </a:solidFill>
                <a:latin typeface="Migu 1M" charset="-128"/>
                <a:ea typeface="Migu 1M" charset="-128"/>
                <a:cs typeface="Migu 1M" charset="-128"/>
              </a:rPr>
              <a:t>].</a:t>
            </a:r>
            <a:r>
              <a:rPr lang="en-US" altLang="ja-JP" sz="1000" dirty="0" err="1">
                <a:solidFill>
                  <a:srgbClr val="128802"/>
                </a:solidFill>
                <a:latin typeface="Migu 1M" charset="-128"/>
                <a:ea typeface="Migu 1M" charset="-128"/>
                <a:cs typeface="Migu 1M" charset="-128"/>
              </a:rPr>
              <a:t>m_flow</a:t>
            </a:r>
            <a:r>
              <a:rPr lang="en-US" altLang="ja-JP" sz="1000" dirty="0">
                <a:solidFill>
                  <a:srgbClr val="128802"/>
                </a:solidFill>
                <a:latin typeface="Migu 1M" charset="-128"/>
                <a:ea typeface="Migu 1M" charset="-128"/>
                <a:cs typeface="Migu 1M" charset="-128"/>
              </a:rPr>
              <a:t> = smooth(2, </a:t>
            </a:r>
            <a:r>
              <a:rPr lang="en-US" altLang="ja-JP" sz="1000" dirty="0" err="1">
                <a:solidFill>
                  <a:srgbClr val="128802"/>
                </a:solidFill>
                <a:latin typeface="Migu 1M" charset="-128"/>
                <a:ea typeface="Migu 1M" charset="-128"/>
                <a:cs typeface="Migu 1M" charset="-128"/>
              </a:rPr>
              <a:t>portAreas</a:t>
            </a:r>
            <a:r>
              <a:rPr lang="en-US" altLang="ja-JP" sz="1000" dirty="0">
                <a:solidFill>
                  <a:srgbClr val="128802"/>
                </a:solidFill>
                <a:latin typeface="Migu 1M" charset="-128"/>
                <a:ea typeface="Migu 1M" charset="-128"/>
                <a:cs typeface="Migu 1M" charset="-128"/>
              </a:rPr>
              <a:t>[</a:t>
            </a:r>
            <a:r>
              <a:rPr lang="en-US" altLang="ja-JP" sz="1000" dirty="0" err="1">
                <a:solidFill>
                  <a:srgbClr val="128802"/>
                </a:solidFill>
                <a:latin typeface="Migu 1M" charset="-128"/>
                <a:ea typeface="Migu 1M" charset="-128"/>
                <a:cs typeface="Migu 1M" charset="-128"/>
              </a:rPr>
              <a:t>i</a:t>
            </a:r>
            <a:r>
              <a:rPr lang="en-US" altLang="ja-JP" sz="1000" dirty="0">
                <a:solidFill>
                  <a:srgbClr val="128802"/>
                </a:solidFill>
                <a:latin typeface="Migu 1M" charset="-128"/>
                <a:ea typeface="Migu 1M" charset="-128"/>
                <a:cs typeface="Migu 1M" charset="-128"/>
              </a:rPr>
              <a:t>]*Utilities.regRoot2(ports[</a:t>
            </a:r>
            <a:r>
              <a:rPr lang="en-US" altLang="ja-JP" sz="1000" dirty="0" err="1">
                <a:solidFill>
                  <a:srgbClr val="128802"/>
                </a:solidFill>
                <a:latin typeface="Migu 1M" charset="-128"/>
                <a:ea typeface="Migu 1M" charset="-128"/>
                <a:cs typeface="Migu 1M" charset="-128"/>
              </a:rPr>
              <a:t>i</a:t>
            </a:r>
            <a:r>
              <a:rPr lang="en-US" altLang="ja-JP" sz="1000" dirty="0">
                <a:solidFill>
                  <a:srgbClr val="128802"/>
                </a:solidFill>
                <a:latin typeface="Migu 1M" charset="-128"/>
                <a:ea typeface="Migu 1M" charset="-128"/>
                <a:cs typeface="Migu 1M" charset="-128"/>
              </a:rPr>
              <a:t>].p - </a:t>
            </a:r>
            <a:r>
              <a:rPr lang="en-US" altLang="ja-JP" sz="1000" dirty="0" err="1">
                <a:solidFill>
                  <a:srgbClr val="128802"/>
                </a:solidFill>
                <a:latin typeface="Migu 1M" charset="-128"/>
                <a:ea typeface="Migu 1M" charset="-128"/>
                <a:cs typeface="Migu 1M" charset="-128"/>
              </a:rPr>
              <a:t>vessel_ps_static</a:t>
            </a:r>
            <a:r>
              <a:rPr lang="en-US" altLang="ja-JP" sz="1000" dirty="0">
                <a:solidFill>
                  <a:srgbClr val="128802"/>
                </a:solidFill>
                <a:latin typeface="Migu 1M" charset="-128"/>
                <a:ea typeface="Migu 1M" charset="-128"/>
                <a:cs typeface="Migu 1M" charset="-128"/>
              </a:rPr>
              <a:t>[</a:t>
            </a:r>
            <a:r>
              <a:rPr lang="en-US" altLang="ja-JP" sz="1000" dirty="0" err="1">
                <a:solidFill>
                  <a:srgbClr val="128802"/>
                </a:solidFill>
                <a:latin typeface="Migu 1M" charset="-128"/>
                <a:ea typeface="Migu 1M" charset="-128"/>
                <a:cs typeface="Migu 1M" charset="-128"/>
              </a:rPr>
              <a:t>i</a:t>
            </a:r>
            <a:r>
              <a:rPr lang="en-US" altLang="ja-JP" sz="1000" dirty="0">
                <a:solidFill>
                  <a:srgbClr val="128802"/>
                </a:solidFill>
                <a:latin typeface="Migu 1M" charset="-128"/>
                <a:ea typeface="Migu 1M" charset="-128"/>
                <a:cs typeface="Migu 1M" charset="-128"/>
              </a:rPr>
              <a:t>], </a:t>
            </a:r>
            <a:r>
              <a:rPr lang="en-US" altLang="ja-JP" sz="1000" dirty="0" err="1">
                <a:solidFill>
                  <a:srgbClr val="128802"/>
                </a:solidFill>
                <a:latin typeface="Migu 1M" charset="-128"/>
                <a:ea typeface="Migu 1M" charset="-128"/>
                <a:cs typeface="Migu 1M" charset="-128"/>
              </a:rPr>
              <a:t>dp_small</a:t>
            </a:r>
            <a:r>
              <a:rPr lang="en-US" altLang="ja-JP" sz="1000" dirty="0">
                <a:solidFill>
                  <a:srgbClr val="128802"/>
                </a:solidFill>
                <a:latin typeface="Migu 1M" charset="-128"/>
                <a:ea typeface="Migu 1M" charset="-128"/>
                <a:cs typeface="Migu 1M" charset="-128"/>
              </a:rPr>
              <a:t>,</a:t>
            </a:r>
            <a:endParaRPr lang="en-US" altLang="ja-JP" sz="1000" dirty="0">
              <a:solidFill>
                <a:srgbClr val="000000"/>
              </a:solidFill>
              <a:latin typeface="Migu 1M" charset="-128"/>
              <a:ea typeface="Migu 1M" charset="-128"/>
              <a:cs typeface="Migu 1M" charset="-128"/>
            </a:endParaRPr>
          </a:p>
          <a:p>
            <a:pPr>
              <a:lnSpc>
                <a:spcPts val="1400"/>
              </a:lnSpc>
            </a:pPr>
            <a:r>
              <a:rPr lang="mr-IN" altLang="ja-JP" sz="1000" dirty="0">
                <a:solidFill>
                  <a:srgbClr val="128802"/>
                </a:solidFill>
                <a:latin typeface="Migu 1M" charset="-128"/>
                <a:ea typeface="Migu 1M" charset="-128"/>
                <a:cs typeface="Migu 1M" charset="-128"/>
              </a:rPr>
              <a:t>                                 2*</a:t>
            </a:r>
            <a:r>
              <a:rPr lang="mr-IN" altLang="ja-JP" sz="1000" dirty="0" err="1">
                <a:solidFill>
                  <a:srgbClr val="128802"/>
                </a:solidFill>
                <a:latin typeface="Migu 1M" charset="-128"/>
                <a:ea typeface="Migu 1M" charset="-128"/>
                <a:cs typeface="Migu 1M" charset="-128"/>
              </a:rPr>
              <a:t>portInDensities</a:t>
            </a:r>
            <a:r>
              <a:rPr lang="mr-IN" altLang="ja-JP" sz="1000" dirty="0">
                <a:solidFill>
                  <a:srgbClr val="128802"/>
                </a:solidFill>
                <a:latin typeface="Migu 1M" charset="-128"/>
                <a:ea typeface="Migu 1M" charset="-128"/>
                <a:cs typeface="Migu 1M" charset="-128"/>
              </a:rPr>
              <a:t>[</a:t>
            </a:r>
            <a:r>
              <a:rPr lang="mr-IN" altLang="ja-JP" sz="1000" dirty="0" err="1">
                <a:solidFill>
                  <a:srgbClr val="128802"/>
                </a:solidFill>
                <a:latin typeface="Migu 1M" charset="-128"/>
                <a:ea typeface="Migu 1M" charset="-128"/>
                <a:cs typeface="Migu 1M" charset="-128"/>
              </a:rPr>
              <a:t>i</a:t>
            </a:r>
            <a:r>
              <a:rPr lang="mr-IN" altLang="ja-JP" sz="1000" dirty="0">
                <a:solidFill>
                  <a:srgbClr val="128802"/>
                </a:solidFill>
                <a:latin typeface="Migu 1M" charset="-128"/>
                <a:ea typeface="Migu 1M" charset="-128"/>
                <a:cs typeface="Migu 1M" charset="-128"/>
              </a:rPr>
              <a:t>]/</a:t>
            </a:r>
            <a:r>
              <a:rPr lang="mr-IN" altLang="ja-JP" sz="1000" dirty="0" err="1">
                <a:solidFill>
                  <a:srgbClr val="128802"/>
                </a:solidFill>
                <a:latin typeface="Migu 1M" charset="-128"/>
                <a:ea typeface="Migu 1M" charset="-128"/>
                <a:cs typeface="Migu 1M" charset="-128"/>
              </a:rPr>
              <a:t>portsData_zeta_in</a:t>
            </a:r>
            <a:r>
              <a:rPr lang="mr-IN" altLang="ja-JP" sz="1000" dirty="0">
                <a:solidFill>
                  <a:srgbClr val="128802"/>
                </a:solidFill>
                <a:latin typeface="Migu 1M" charset="-128"/>
                <a:ea typeface="Migu 1M" charset="-128"/>
                <a:cs typeface="Migu 1M" charset="-128"/>
              </a:rPr>
              <a:t>[</a:t>
            </a:r>
            <a:r>
              <a:rPr lang="mr-IN" altLang="ja-JP" sz="1000" dirty="0" err="1">
                <a:solidFill>
                  <a:srgbClr val="128802"/>
                </a:solidFill>
                <a:latin typeface="Migu 1M" charset="-128"/>
                <a:ea typeface="Migu 1M" charset="-128"/>
                <a:cs typeface="Migu 1M" charset="-128"/>
              </a:rPr>
              <a:t>i</a:t>
            </a:r>
            <a:r>
              <a:rPr lang="mr-IN" altLang="ja-JP" sz="1000" dirty="0">
                <a:solidFill>
                  <a:srgbClr val="128802"/>
                </a:solidFill>
                <a:latin typeface="Migu 1M" charset="-128"/>
                <a:ea typeface="Migu 1M" charset="-128"/>
                <a:cs typeface="Migu 1M" charset="-128"/>
              </a:rPr>
              <a:t>],</a:t>
            </a:r>
            <a:endParaRPr lang="mr-IN" altLang="ja-JP" sz="1000" dirty="0">
              <a:solidFill>
                <a:srgbClr val="000000"/>
              </a:solidFill>
              <a:latin typeface="Migu 1M" charset="-128"/>
              <a:ea typeface="Migu 1M" charset="-128"/>
              <a:cs typeface="Migu 1M" charset="-128"/>
            </a:endParaRPr>
          </a:p>
          <a:p>
            <a:pPr>
              <a:lnSpc>
                <a:spcPts val="1400"/>
              </a:lnSpc>
            </a:pPr>
            <a:r>
              <a:rPr lang="mr-IN" altLang="ja-JP" sz="1000" dirty="0">
                <a:solidFill>
                  <a:srgbClr val="128802"/>
                </a:solidFill>
                <a:latin typeface="Migu 1M" charset="-128"/>
                <a:ea typeface="Migu 1M" charset="-128"/>
                <a:cs typeface="Migu 1M" charset="-128"/>
              </a:rPr>
              <a:t>                                 2*</a:t>
            </a:r>
            <a:r>
              <a:rPr lang="mr-IN" altLang="ja-JP" sz="1000" dirty="0" err="1">
                <a:solidFill>
                  <a:srgbClr val="128802"/>
                </a:solidFill>
                <a:latin typeface="Migu 1M" charset="-128"/>
                <a:ea typeface="Migu 1M" charset="-128"/>
                <a:cs typeface="Migu 1M" charset="-128"/>
              </a:rPr>
              <a:t>medium.d</a:t>
            </a:r>
            <a:r>
              <a:rPr lang="mr-IN" altLang="ja-JP" sz="1000" dirty="0">
                <a:solidFill>
                  <a:srgbClr val="128802"/>
                </a:solidFill>
                <a:latin typeface="Migu 1M" charset="-128"/>
                <a:ea typeface="Migu 1M" charset="-128"/>
                <a:cs typeface="Migu 1M" charset="-128"/>
              </a:rPr>
              <a:t>/</a:t>
            </a:r>
            <a:r>
              <a:rPr lang="mr-IN" altLang="ja-JP" sz="1000" dirty="0" err="1">
                <a:solidFill>
                  <a:srgbClr val="128802"/>
                </a:solidFill>
                <a:latin typeface="Migu 1M" charset="-128"/>
                <a:ea typeface="Migu 1M" charset="-128"/>
                <a:cs typeface="Migu 1M" charset="-128"/>
              </a:rPr>
              <a:t>portsData_zeta_out</a:t>
            </a:r>
            <a:r>
              <a:rPr lang="mr-IN" altLang="ja-JP" sz="1000" dirty="0">
                <a:solidFill>
                  <a:srgbClr val="128802"/>
                </a:solidFill>
                <a:latin typeface="Migu 1M" charset="-128"/>
                <a:ea typeface="Migu 1M" charset="-128"/>
                <a:cs typeface="Migu 1M" charset="-128"/>
              </a:rPr>
              <a:t>[</a:t>
            </a:r>
            <a:r>
              <a:rPr lang="mr-IN" altLang="ja-JP" sz="1000" dirty="0" err="1">
                <a:solidFill>
                  <a:srgbClr val="128802"/>
                </a:solidFill>
                <a:latin typeface="Migu 1M" charset="-128"/>
                <a:ea typeface="Migu 1M" charset="-128"/>
                <a:cs typeface="Migu 1M" charset="-128"/>
              </a:rPr>
              <a:t>i</a:t>
            </a:r>
            <a:r>
              <a:rPr lang="mr-IN" altLang="ja-JP" sz="1000" dirty="0">
                <a:solidFill>
                  <a:srgbClr val="128802"/>
                </a:solidFill>
                <a:latin typeface="Migu 1M" charset="-128"/>
                <a:ea typeface="Migu 1M" charset="-128"/>
                <a:cs typeface="Migu 1M" charset="-128"/>
              </a:rPr>
              <a:t>]));</a:t>
            </a:r>
            <a:endParaRPr lang="mr-IN" altLang="ja-JP" sz="1000" dirty="0">
              <a:solidFill>
                <a:srgbClr val="000000"/>
              </a:solidFill>
              <a:latin typeface="Migu 1M" charset="-128"/>
              <a:ea typeface="Migu 1M" charset="-128"/>
              <a:cs typeface="Migu 1M" charset="-128"/>
            </a:endParaRPr>
          </a:p>
          <a:p>
            <a:pPr>
              <a:lnSpc>
                <a:spcPts val="1400"/>
              </a:lnSpc>
            </a:pPr>
            <a:r>
              <a:rPr lang="mr-IN" altLang="ja-JP" sz="1000" dirty="0">
                <a:solidFill>
                  <a:srgbClr val="128802"/>
                </a:solidFill>
                <a:latin typeface="Migu 1M" charset="-128"/>
                <a:ea typeface="Migu 1M" charset="-128"/>
                <a:cs typeface="Migu 1M" charset="-128"/>
              </a:rPr>
              <a:t>        */</a:t>
            </a:r>
            <a:endParaRPr lang="mr-IN" altLang="ja-JP" sz="1000" dirty="0">
              <a:solidFill>
                <a:srgbClr val="000000"/>
              </a:solidFill>
              <a:latin typeface="Migu 1M" charset="-128"/>
              <a:ea typeface="Migu 1M" charset="-128"/>
              <a:cs typeface="Migu 1M" charset="-128"/>
            </a:endParaRPr>
          </a:p>
          <a:p>
            <a:pPr>
              <a:lnSpc>
                <a:spcPts val="1400"/>
              </a:lnSpc>
            </a:pPr>
            <a:r>
              <a:rPr lang="mr-IN" altLang="ja-JP" sz="1000" dirty="0">
                <a:solidFill>
                  <a:srgbClr val="000000"/>
                </a:solidFill>
                <a:latin typeface="Migu 1M" charset="-128"/>
                <a:ea typeface="Migu 1M" charset="-128"/>
                <a:cs typeface="Migu 1M" charset="-128"/>
              </a:rPr>
              <a:t>      </a:t>
            </a:r>
            <a:r>
              <a:rPr lang="mr-IN" altLang="ja-JP" sz="1000" dirty="0" err="1">
                <a:solidFill>
                  <a:srgbClr val="760002"/>
                </a:solidFill>
                <a:latin typeface="Migu 1M" charset="-128"/>
                <a:ea typeface="Migu 1M" charset="-128"/>
                <a:cs typeface="Migu 1M" charset="-128"/>
              </a:rPr>
              <a:t>else</a:t>
            </a:r>
            <a:endParaRPr lang="mr-IN" altLang="ja-JP" sz="1000" dirty="0">
              <a:solidFill>
                <a:srgbClr val="000000"/>
              </a:solidFill>
              <a:latin typeface="Migu 1M" charset="-128"/>
              <a:ea typeface="Migu 1M" charset="-128"/>
              <a:cs typeface="Migu 1M" charset="-128"/>
            </a:endParaRPr>
          </a:p>
          <a:p>
            <a:pPr>
              <a:lnSpc>
                <a:spcPts val="1400"/>
              </a:lnSpc>
            </a:pPr>
            <a:r>
              <a:rPr lang="en-US" altLang="ja-JP" sz="1000" dirty="0">
                <a:solidFill>
                  <a:srgbClr val="000000"/>
                </a:solidFill>
                <a:latin typeface="Migu 1M" charset="-128"/>
                <a:ea typeface="Migu 1M" charset="-128"/>
                <a:cs typeface="Migu 1M" charset="-128"/>
              </a:rPr>
              <a:t>        </a:t>
            </a:r>
            <a:r>
              <a:rPr lang="en-US" altLang="ja-JP" sz="1000" b="1" dirty="0">
                <a:solidFill>
                  <a:srgbClr val="000000"/>
                </a:solidFill>
                <a:latin typeface="Migu 1M" charset="-128"/>
                <a:ea typeface="Migu 1M" charset="-128"/>
                <a:cs typeface="Migu 1M" charset="-128"/>
              </a:rPr>
              <a:t>ports[</a:t>
            </a:r>
            <a:r>
              <a:rPr lang="en-US" altLang="ja-JP" sz="1000" b="1" dirty="0" err="1">
                <a:solidFill>
                  <a:srgbClr val="000000"/>
                </a:solidFill>
                <a:latin typeface="Migu 1M" charset="-128"/>
                <a:ea typeface="Migu 1M" charset="-128"/>
                <a:cs typeface="Migu 1M" charset="-128"/>
              </a:rPr>
              <a:t>i</a:t>
            </a:r>
            <a:r>
              <a:rPr lang="en-US" altLang="ja-JP" sz="1000" b="1" dirty="0">
                <a:solidFill>
                  <a:srgbClr val="000000"/>
                </a:solidFill>
                <a:latin typeface="Migu 1M" charset="-128"/>
                <a:ea typeface="Migu 1M" charset="-128"/>
                <a:cs typeface="Migu 1M" charset="-128"/>
              </a:rPr>
              <a:t>].p = </a:t>
            </a:r>
            <a:r>
              <a:rPr lang="en-US" altLang="ja-JP" sz="1000" b="1" dirty="0" err="1">
                <a:solidFill>
                  <a:srgbClr val="000000"/>
                </a:solidFill>
                <a:latin typeface="Migu 1M" charset="-128"/>
                <a:ea typeface="Migu 1M" charset="-128"/>
                <a:cs typeface="Migu 1M" charset="-128"/>
              </a:rPr>
              <a:t>vessel_ps_static</a:t>
            </a:r>
            <a:r>
              <a:rPr lang="en-US" altLang="ja-JP" sz="1000" b="1" dirty="0">
                <a:solidFill>
                  <a:srgbClr val="000000"/>
                </a:solidFill>
                <a:latin typeface="Migu 1M" charset="-128"/>
                <a:ea typeface="Migu 1M" charset="-128"/>
                <a:cs typeface="Migu 1M" charset="-128"/>
              </a:rPr>
              <a:t>[</a:t>
            </a:r>
            <a:r>
              <a:rPr lang="en-US" altLang="ja-JP" sz="1000" b="1" dirty="0" err="1">
                <a:solidFill>
                  <a:srgbClr val="000000"/>
                </a:solidFill>
                <a:latin typeface="Migu 1M" charset="-128"/>
                <a:ea typeface="Migu 1M" charset="-128"/>
                <a:cs typeface="Migu 1M" charset="-128"/>
              </a:rPr>
              <a:t>i</a:t>
            </a:r>
            <a:r>
              <a:rPr lang="en-US" altLang="ja-JP" sz="1000" b="1" dirty="0">
                <a:solidFill>
                  <a:srgbClr val="000000"/>
                </a:solidFill>
                <a:latin typeface="Migu 1M" charset="-128"/>
                <a:ea typeface="Migu 1M" charset="-128"/>
                <a:cs typeface="Migu 1M" charset="-128"/>
              </a:rPr>
              <a:t>];</a:t>
            </a:r>
          </a:p>
          <a:p>
            <a:pPr>
              <a:lnSpc>
                <a:spcPts val="1400"/>
              </a:lnSpc>
            </a:pPr>
            <a:r>
              <a:rPr lang="mr-IN" altLang="ja-JP" sz="1000" dirty="0">
                <a:solidFill>
                  <a:srgbClr val="000000"/>
                </a:solidFill>
                <a:latin typeface="Migu 1M" charset="-128"/>
                <a:ea typeface="Migu 1M" charset="-128"/>
                <a:cs typeface="Migu 1M" charset="-128"/>
              </a:rPr>
              <a:t>      </a:t>
            </a:r>
            <a:r>
              <a:rPr lang="mr-IN" altLang="ja-JP" sz="1000" dirty="0" err="1">
                <a:solidFill>
                  <a:srgbClr val="760002"/>
                </a:solidFill>
                <a:latin typeface="Migu 1M" charset="-128"/>
                <a:ea typeface="Migu 1M" charset="-128"/>
                <a:cs typeface="Migu 1M" charset="-128"/>
              </a:rPr>
              <a:t>end</a:t>
            </a:r>
            <a:r>
              <a:rPr lang="mr-IN" altLang="ja-JP" sz="1000" dirty="0">
                <a:solidFill>
                  <a:srgbClr val="000000"/>
                </a:solidFill>
                <a:latin typeface="Migu 1M" charset="-128"/>
                <a:ea typeface="Migu 1M" charset="-128"/>
                <a:cs typeface="Migu 1M" charset="-128"/>
              </a:rPr>
              <a:t> </a:t>
            </a:r>
            <a:r>
              <a:rPr lang="mr-IN" altLang="ja-JP" sz="1000" dirty="0" err="1">
                <a:solidFill>
                  <a:srgbClr val="760002"/>
                </a:solidFill>
                <a:latin typeface="Migu 1M" charset="-128"/>
                <a:ea typeface="Migu 1M" charset="-128"/>
                <a:cs typeface="Migu 1M" charset="-128"/>
              </a:rPr>
              <a:t>if</a:t>
            </a:r>
            <a:r>
              <a:rPr lang="mr-IN" altLang="ja-JP" sz="1000" dirty="0">
                <a:solidFill>
                  <a:srgbClr val="000000"/>
                </a:solidFill>
                <a:latin typeface="Migu 1M" charset="-128"/>
                <a:ea typeface="Migu 1M" charset="-128"/>
                <a:cs typeface="Migu 1M" charset="-128"/>
              </a:rPr>
              <a:t>;</a:t>
            </a:r>
          </a:p>
          <a:p>
            <a:pPr>
              <a:lnSpc>
                <a:spcPts val="1400"/>
              </a:lnSpc>
            </a:pPr>
            <a:r>
              <a:rPr lang="en-US" altLang="ja-JP" sz="1000" dirty="0">
                <a:solidFill>
                  <a:srgbClr val="000000"/>
                </a:solidFill>
                <a:latin typeface="Migu 1M" charset="-128"/>
                <a:ea typeface="Migu 1M" charset="-128"/>
                <a:cs typeface="Migu 1M" charset="-128"/>
              </a:rPr>
              <a:t>      </a:t>
            </a:r>
            <a:r>
              <a:rPr lang="en-US" altLang="ja-JP" sz="1000" b="1" dirty="0">
                <a:solidFill>
                  <a:srgbClr val="000000"/>
                </a:solidFill>
                <a:latin typeface="Migu 1M" charset="-128"/>
                <a:ea typeface="Migu 1M" charset="-128"/>
                <a:cs typeface="Migu 1M" charset="-128"/>
              </a:rPr>
              <a:t>s[</a:t>
            </a:r>
            <a:r>
              <a:rPr lang="en-US" altLang="ja-JP" sz="1000" b="1" dirty="0" err="1">
                <a:solidFill>
                  <a:srgbClr val="000000"/>
                </a:solidFill>
                <a:latin typeface="Migu 1M" charset="-128"/>
                <a:ea typeface="Migu 1M" charset="-128"/>
                <a:cs typeface="Migu 1M" charset="-128"/>
              </a:rPr>
              <a:t>i</a:t>
            </a:r>
            <a:r>
              <a:rPr lang="en-US" altLang="ja-JP" sz="1000" b="1" dirty="0">
                <a:solidFill>
                  <a:srgbClr val="000000"/>
                </a:solidFill>
                <a:latin typeface="Migu 1M" charset="-128"/>
                <a:ea typeface="Migu 1M" charset="-128"/>
                <a:cs typeface="Migu 1M" charset="-128"/>
              </a:rPr>
              <a:t>] = </a:t>
            </a:r>
            <a:r>
              <a:rPr lang="en-US" altLang="ja-JP" sz="1000" b="1" dirty="0" err="1">
                <a:solidFill>
                  <a:srgbClr val="000000"/>
                </a:solidFill>
                <a:latin typeface="Migu 1M" charset="-128"/>
                <a:ea typeface="Migu 1M" charset="-128"/>
                <a:cs typeface="Migu 1M" charset="-128"/>
              </a:rPr>
              <a:t>fluidLevel</a:t>
            </a:r>
            <a:r>
              <a:rPr lang="en-US" altLang="ja-JP" sz="1000" b="1" dirty="0">
                <a:solidFill>
                  <a:srgbClr val="000000"/>
                </a:solidFill>
                <a:latin typeface="Migu 1M" charset="-128"/>
                <a:ea typeface="Migu 1M" charset="-128"/>
                <a:cs typeface="Migu 1M" charset="-128"/>
              </a:rPr>
              <a:t> - </a:t>
            </a:r>
            <a:r>
              <a:rPr lang="en-US" altLang="ja-JP" sz="1000" b="1" dirty="0" err="1">
                <a:solidFill>
                  <a:srgbClr val="000000"/>
                </a:solidFill>
                <a:latin typeface="Migu 1M" charset="-128"/>
                <a:ea typeface="Migu 1M" charset="-128"/>
                <a:cs typeface="Migu 1M" charset="-128"/>
              </a:rPr>
              <a:t>portsData_height</a:t>
            </a:r>
            <a:r>
              <a:rPr lang="en-US" altLang="ja-JP" sz="1000" b="1" dirty="0">
                <a:solidFill>
                  <a:srgbClr val="000000"/>
                </a:solidFill>
                <a:latin typeface="Migu 1M" charset="-128"/>
                <a:ea typeface="Migu 1M" charset="-128"/>
                <a:cs typeface="Migu 1M" charset="-128"/>
              </a:rPr>
              <a:t>[</a:t>
            </a:r>
            <a:r>
              <a:rPr lang="en-US" altLang="ja-JP" sz="1000" b="1" dirty="0" err="1">
                <a:solidFill>
                  <a:srgbClr val="000000"/>
                </a:solidFill>
                <a:latin typeface="Migu 1M" charset="-128"/>
                <a:ea typeface="Migu 1M" charset="-128"/>
                <a:cs typeface="Migu 1M" charset="-128"/>
              </a:rPr>
              <a:t>i</a:t>
            </a:r>
            <a:r>
              <a:rPr lang="en-US" altLang="ja-JP" sz="1000" b="1" dirty="0">
                <a:solidFill>
                  <a:srgbClr val="000000"/>
                </a:solidFill>
                <a:latin typeface="Migu 1M" charset="-128"/>
                <a:ea typeface="Migu 1M" charset="-128"/>
                <a:cs typeface="Migu 1M" charset="-128"/>
              </a:rPr>
              <a:t>];</a:t>
            </a:r>
          </a:p>
        </p:txBody>
      </p:sp>
      <p:sp>
        <p:nvSpPr>
          <p:cNvPr id="6" name="テキスト ボックス 5"/>
          <p:cNvSpPr txBox="1"/>
          <p:nvPr/>
        </p:nvSpPr>
        <p:spPr>
          <a:xfrm>
            <a:off x="3082880" y="1939757"/>
            <a:ext cx="2727960" cy="369332"/>
          </a:xfrm>
          <a:prstGeom prst="rect">
            <a:avLst/>
          </a:prstGeom>
          <a:noFill/>
        </p:spPr>
        <p:txBody>
          <a:bodyPr wrap="square" rtlCol="0">
            <a:spAutoFit/>
          </a:bodyPr>
          <a:lstStyle/>
          <a:p>
            <a:r>
              <a:rPr kumimoji="1" lang="ja-JP" altLang="en-US" b="1" dirty="0">
                <a:solidFill>
                  <a:srgbClr val="0070C0"/>
                </a:solidFill>
                <a:latin typeface="MigMix 1P" charset="-128"/>
                <a:ea typeface="MigMix 1P" charset="-128"/>
                <a:cs typeface="MigMix 1P" charset="-128"/>
              </a:rPr>
              <a:t>ホモトピーオペレータ</a:t>
            </a:r>
          </a:p>
        </p:txBody>
      </p:sp>
      <p:sp>
        <p:nvSpPr>
          <p:cNvPr id="7" name="テキスト ボックス 6"/>
          <p:cNvSpPr txBox="1"/>
          <p:nvPr/>
        </p:nvSpPr>
        <p:spPr>
          <a:xfrm>
            <a:off x="5810840" y="1939757"/>
            <a:ext cx="2046289" cy="369332"/>
          </a:xfrm>
          <a:prstGeom prst="rect">
            <a:avLst/>
          </a:prstGeom>
          <a:noFill/>
        </p:spPr>
        <p:txBody>
          <a:bodyPr wrap="square" rtlCol="0">
            <a:spAutoFit/>
          </a:bodyPr>
          <a:lstStyle/>
          <a:p>
            <a:r>
              <a:rPr kumimoji="1" lang="en-US" altLang="ja-JP" b="1" dirty="0">
                <a:solidFill>
                  <a:srgbClr val="0070C0"/>
                </a:solidFill>
                <a:latin typeface="MigMix 1P" charset="-128"/>
                <a:ea typeface="MigMix 1P" charset="-128"/>
                <a:cs typeface="MigMix 1P" charset="-128"/>
              </a:rPr>
              <a:t>regularization</a:t>
            </a:r>
            <a:endParaRPr kumimoji="1" lang="ja-JP" altLang="en-US" b="1" dirty="0">
              <a:solidFill>
                <a:srgbClr val="0070C0"/>
              </a:solidFill>
              <a:latin typeface="MigMix 1P" charset="-128"/>
              <a:ea typeface="MigMix 1P" charset="-128"/>
              <a:cs typeface="MigMix 1P" charset="-128"/>
            </a:endParaRPr>
          </a:p>
        </p:txBody>
      </p:sp>
      <mc:AlternateContent xmlns:mc="http://schemas.openxmlformats.org/markup-compatibility/2006" xmlns:a14="http://schemas.microsoft.com/office/drawing/2010/main">
        <mc:Choice Requires="a14">
          <p:sp>
            <p:nvSpPr>
              <p:cNvPr id="8" name="テキスト ボックス 7"/>
              <p:cNvSpPr txBox="1"/>
              <p:nvPr/>
            </p:nvSpPr>
            <p:spPr>
              <a:xfrm>
                <a:off x="1200650" y="3301723"/>
                <a:ext cx="5904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rgbClr val="0070C0"/>
                              </a:solidFill>
                              <a:latin typeface="Cambria Math" panose="02040503050406030204" pitchFamily="18" charset="0"/>
                              <a:ea typeface="MigMix 1P" charset="-128"/>
                              <a:cs typeface="MigMix 1P" charset="-128"/>
                            </a:rPr>
                          </m:ctrlPr>
                        </m:sSubPr>
                        <m:e>
                          <m:r>
                            <a:rPr kumimoji="1" lang="en-US" altLang="ja-JP" b="1" i="1" smtClean="0">
                              <a:solidFill>
                                <a:srgbClr val="0070C0"/>
                              </a:solidFill>
                              <a:latin typeface="Cambria Math" charset="0"/>
                              <a:ea typeface="MigMix 1P" charset="-128"/>
                              <a:cs typeface="MigMix 1P" charset="-128"/>
                            </a:rPr>
                            <m:t>𝒌</m:t>
                          </m:r>
                        </m:e>
                        <m:sub>
                          <m:r>
                            <a:rPr kumimoji="1" lang="en-US" altLang="ja-JP" b="1" i="1" smtClean="0">
                              <a:solidFill>
                                <a:srgbClr val="0070C0"/>
                              </a:solidFill>
                              <a:latin typeface="Cambria Math" charset="0"/>
                              <a:ea typeface="MigMix 1P" charset="-128"/>
                              <a:cs typeface="MigMix 1P" charset="-128"/>
                            </a:rPr>
                            <m:t>𝟏</m:t>
                          </m:r>
                        </m:sub>
                      </m:sSub>
                    </m:oMath>
                  </m:oMathPara>
                </a14:m>
                <a:endParaRPr kumimoji="1" lang="ja-JP" altLang="en-US" b="1" dirty="0">
                  <a:solidFill>
                    <a:srgbClr val="0070C0"/>
                  </a:solidFill>
                  <a:latin typeface="MigMix 1P" charset="-128"/>
                  <a:ea typeface="MigMix 1P" charset="-128"/>
                  <a:cs typeface="MigMix 1P" charset="-128"/>
                </a:endParaRPr>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1200650" y="3301723"/>
                <a:ext cx="590495" cy="369332"/>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1267765" y="3606675"/>
                <a:ext cx="4562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rgbClr val="0070C0"/>
                              </a:solidFill>
                              <a:latin typeface="Cambria Math" panose="02040503050406030204" pitchFamily="18" charset="0"/>
                              <a:ea typeface="MigMix 1P" charset="-128"/>
                              <a:cs typeface="MigMix 1P" charset="-128"/>
                            </a:rPr>
                          </m:ctrlPr>
                        </m:sSubPr>
                        <m:e>
                          <m:r>
                            <a:rPr kumimoji="1" lang="en-US" altLang="ja-JP" b="1" i="1" smtClean="0">
                              <a:solidFill>
                                <a:srgbClr val="0070C0"/>
                              </a:solidFill>
                              <a:latin typeface="Cambria Math" charset="0"/>
                              <a:ea typeface="MigMix 1P" charset="-128"/>
                              <a:cs typeface="MigMix 1P" charset="-128"/>
                            </a:rPr>
                            <m:t>𝒌</m:t>
                          </m:r>
                        </m:e>
                        <m:sub>
                          <m:r>
                            <a:rPr kumimoji="1" lang="en-US" altLang="ja-JP" b="1" i="1" smtClean="0">
                              <a:solidFill>
                                <a:srgbClr val="0070C0"/>
                              </a:solidFill>
                              <a:latin typeface="Cambria Math" charset="0"/>
                              <a:ea typeface="MigMix 1P" charset="-128"/>
                              <a:cs typeface="MigMix 1P" charset="-128"/>
                            </a:rPr>
                            <m:t>𝟐</m:t>
                          </m:r>
                        </m:sub>
                      </m:sSub>
                    </m:oMath>
                  </m:oMathPara>
                </a14:m>
                <a:endParaRPr kumimoji="1" lang="ja-JP" altLang="en-US" b="1" dirty="0">
                  <a:solidFill>
                    <a:srgbClr val="0070C0"/>
                  </a:solidFill>
                  <a:latin typeface="MigMix 1P" charset="-128"/>
                  <a:ea typeface="MigMix 1P" charset="-128"/>
                  <a:cs typeface="MigMix 1P" charset="-128"/>
                </a:endParaRPr>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1267765" y="3606675"/>
                <a:ext cx="456266" cy="369332"/>
              </a:xfrm>
              <a:prstGeom prst="rect">
                <a:avLst/>
              </a:prstGeom>
              <a:blipFill rotWithShape="0">
                <a:blip r:embed="rId3"/>
                <a:stretch>
                  <a:fillRect/>
                </a:stretch>
              </a:blipFill>
            </p:spPr>
            <p:txBody>
              <a:bodyPr/>
              <a:lstStyle/>
              <a:p>
                <a:r>
                  <a:rPr lang="ja-JP" altLang="en-US">
                    <a:noFill/>
                  </a:rPr>
                  <a:t> </a:t>
                </a:r>
              </a:p>
            </p:txBody>
          </p:sp>
        </mc:Fallback>
      </mc:AlternateContent>
      <p:sp>
        <p:nvSpPr>
          <p:cNvPr id="10" name="テキスト ボックス 9"/>
          <p:cNvSpPr txBox="1"/>
          <p:nvPr/>
        </p:nvSpPr>
        <p:spPr>
          <a:xfrm>
            <a:off x="7202506" y="3802706"/>
            <a:ext cx="1788377" cy="369332"/>
          </a:xfrm>
          <a:prstGeom prst="rect">
            <a:avLst/>
          </a:prstGeom>
          <a:noFill/>
        </p:spPr>
        <p:txBody>
          <a:bodyPr wrap="square" rtlCol="0">
            <a:spAutoFit/>
          </a:bodyPr>
          <a:lstStyle/>
          <a:p>
            <a:r>
              <a:rPr kumimoji="1" lang="en-US" altLang="ja-JP" b="1" dirty="0">
                <a:solidFill>
                  <a:srgbClr val="0070C0"/>
                </a:solidFill>
                <a:latin typeface="MigMix 1P" charset="-128"/>
                <a:ea typeface="MigMix 1P" charset="-128"/>
                <a:cs typeface="MigMix 1P" charset="-128"/>
              </a:rPr>
              <a:t>penetration</a:t>
            </a:r>
            <a:endParaRPr kumimoji="1" lang="ja-JP" altLang="en-US" b="1" dirty="0">
              <a:solidFill>
                <a:srgbClr val="0070C0"/>
              </a:solidFill>
              <a:latin typeface="MigMix 1P" charset="-128"/>
              <a:ea typeface="MigMix 1P" charset="-128"/>
              <a:cs typeface="MigMix 1P" charset="-128"/>
            </a:endParaRPr>
          </a:p>
        </p:txBody>
      </p:sp>
      <p:cxnSp>
        <p:nvCxnSpPr>
          <p:cNvPr id="11" name="直線矢印コネクタ 10"/>
          <p:cNvCxnSpPr/>
          <p:nvPr/>
        </p:nvCxnSpPr>
        <p:spPr>
          <a:xfrm flipH="1">
            <a:off x="1968788" y="2119970"/>
            <a:ext cx="1114092" cy="892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H="1">
            <a:off x="5977046" y="2383321"/>
            <a:ext cx="205998" cy="628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flipV="1">
            <a:off x="7438125" y="3582196"/>
            <a:ext cx="515805" cy="293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flipV="1">
            <a:off x="7927324" y="3366706"/>
            <a:ext cx="26606" cy="509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V="1">
            <a:off x="1791145" y="3301723"/>
            <a:ext cx="819130" cy="129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V="1">
            <a:off x="1791145" y="3484346"/>
            <a:ext cx="819130" cy="244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131961" y="544928"/>
            <a:ext cx="4137498" cy="338554"/>
          </a:xfrm>
          <a:prstGeom prst="rect">
            <a:avLst/>
          </a:prstGeom>
          <a:noFill/>
        </p:spPr>
        <p:txBody>
          <a:bodyPr wrap="square" rtlCol="0">
            <a:spAutoFit/>
          </a:bodyPr>
          <a:lstStyle/>
          <a:p>
            <a:r>
              <a:rPr kumimoji="1" lang="en-US" altLang="ja-JP" sz="1600" b="1" dirty="0" err="1">
                <a:solidFill>
                  <a:srgbClr val="0070C0"/>
                </a:solidFill>
                <a:latin typeface="Migu 1M" charset="-128"/>
                <a:ea typeface="Migu 1M" charset="-128"/>
                <a:cs typeface="Migu 1M" charset="-128"/>
              </a:rPr>
              <a:t>PartialVessel</a:t>
            </a:r>
            <a:r>
              <a:rPr lang="en-US" altLang="ja-JP" sz="1600" b="1" dirty="0">
                <a:solidFill>
                  <a:srgbClr val="0070C0"/>
                </a:solidFill>
                <a:latin typeface="Migu 1M" charset="-128"/>
                <a:ea typeface="Migu 1M" charset="-128"/>
                <a:cs typeface="Migu 1M" charset="-128"/>
              </a:rPr>
              <a:t> </a:t>
            </a:r>
            <a:r>
              <a:rPr lang="ja-JP" altLang="en-US" sz="1600" b="1" dirty="0">
                <a:solidFill>
                  <a:srgbClr val="0070C0"/>
                </a:solidFill>
                <a:latin typeface="Migu 1M" charset="-128"/>
                <a:ea typeface="Migu 1M" charset="-128"/>
                <a:cs typeface="Migu 1M" charset="-128"/>
              </a:rPr>
              <a:t>の圧力計算式</a:t>
            </a:r>
            <a:endParaRPr kumimoji="1" lang="ja-JP" altLang="en-US" sz="1600" b="1" dirty="0">
              <a:solidFill>
                <a:srgbClr val="0070C0"/>
              </a:solidFill>
              <a:latin typeface="Migu 1M" charset="-128"/>
              <a:ea typeface="Migu 1M" charset="-128"/>
              <a:cs typeface="Migu 1M" charset="-128"/>
            </a:endParaRPr>
          </a:p>
        </p:txBody>
      </p:sp>
      <p:sp>
        <p:nvSpPr>
          <p:cNvPr id="2" name="フッター プレースホルダー 1"/>
          <p:cNvSpPr>
            <a:spLocks noGrp="1"/>
          </p:cNvSpPr>
          <p:nvPr>
            <p:ph type="ftr" sz="quarter" idx="11"/>
          </p:nvPr>
        </p:nvSpPr>
        <p:spPr/>
        <p:txBody>
          <a:bodyPr/>
          <a:lstStyle/>
          <a:p>
            <a:r>
              <a:rPr lang="ja-JP" altLang="en-US"/>
              <a:t>オープン</a:t>
            </a:r>
            <a:r>
              <a:rPr lang="en-US" altLang="ja-JP"/>
              <a:t>CAE</a:t>
            </a:r>
            <a:r>
              <a:rPr lang="ja-JP" altLang="en-US"/>
              <a:t>シンポジウム講習会</a:t>
            </a:r>
          </a:p>
        </p:txBody>
      </p:sp>
    </p:spTree>
    <p:extLst>
      <p:ext uri="{BB962C8B-B14F-4D97-AF65-F5344CB8AC3E}">
        <p14:creationId xmlns:p14="http://schemas.microsoft.com/office/powerpoint/2010/main" val="405109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971600" y="3861048"/>
            <a:ext cx="7992888" cy="2308324"/>
          </a:xfrm>
          <a:prstGeom prst="rect">
            <a:avLst/>
          </a:prstGeom>
        </p:spPr>
        <p:txBody>
          <a:bodyPr wrap="square">
            <a:spAutoFit/>
          </a:bodyPr>
          <a:lstStyle/>
          <a:p>
            <a:r>
              <a:rPr lang="en-US" altLang="ja-JP" sz="2400" dirty="0">
                <a:latin typeface="Arial Unicode MS" panose="020B0604020202020204" pitchFamily="50" charset="-128"/>
                <a:ea typeface="Arial Unicode MS" panose="020B0604020202020204" pitchFamily="50" charset="-128"/>
                <a:cs typeface="Arial Unicode MS" panose="020B0604020202020204" pitchFamily="50" charset="-128"/>
              </a:rPr>
              <a:t>Copyright © 2017 The Open CAE Society of Japan</a:t>
            </a:r>
          </a:p>
          <a:p>
            <a:endParaRPr lang="en-US" altLang="ja-JP" sz="2400" dirty="0">
              <a:latin typeface="Arial Unicode MS" panose="020B0604020202020204" pitchFamily="50" charset="-128"/>
              <a:ea typeface="Arial Unicode MS" panose="020B0604020202020204" pitchFamily="50" charset="-128"/>
              <a:cs typeface="Arial Unicode MS" panose="020B0604020202020204" pitchFamily="50" charset="-128"/>
            </a:endParaRPr>
          </a:p>
          <a:p>
            <a:r>
              <a:rPr lang="en-US" altLang="ja-JP" sz="2400" dirty="0">
                <a:latin typeface="Arial Unicode MS" panose="020B0604020202020204" pitchFamily="50" charset="-128"/>
                <a:ea typeface="Arial Unicode MS" panose="020B0604020202020204" pitchFamily="50" charset="-128"/>
                <a:cs typeface="Arial Unicode MS" panose="020B0604020202020204" pitchFamily="50" charset="-128"/>
              </a:rPr>
              <a:t>This work is licensed under a Creative Commons</a:t>
            </a:r>
          </a:p>
          <a:p>
            <a:r>
              <a:rPr lang="en-US" altLang="ja-JP" sz="2400" dirty="0">
                <a:latin typeface="Arial Unicode MS" panose="020B0604020202020204" pitchFamily="50" charset="-128"/>
                <a:ea typeface="Arial Unicode MS" panose="020B0604020202020204" pitchFamily="50" charset="-128"/>
                <a:cs typeface="Arial Unicode MS" panose="020B0604020202020204" pitchFamily="50" charset="-128"/>
              </a:rPr>
              <a:t>Attribution-</a:t>
            </a:r>
            <a:r>
              <a:rPr lang="en-US" altLang="ja-JP" sz="2400" dirty="0" err="1">
                <a:latin typeface="Arial Unicode MS" panose="020B0604020202020204" pitchFamily="50" charset="-128"/>
                <a:ea typeface="Arial Unicode MS" panose="020B0604020202020204" pitchFamily="50" charset="-128"/>
                <a:cs typeface="Arial Unicode MS" panose="020B0604020202020204" pitchFamily="50" charset="-128"/>
              </a:rPr>
              <a:t>NonCommercial</a:t>
            </a:r>
            <a:r>
              <a:rPr lang="en-US" altLang="ja-JP" sz="2400" dirty="0">
                <a:latin typeface="Arial Unicode MS" panose="020B0604020202020204" pitchFamily="50" charset="-128"/>
                <a:ea typeface="Arial Unicode MS" panose="020B0604020202020204" pitchFamily="50" charset="-128"/>
                <a:cs typeface="Arial Unicode MS" panose="020B0604020202020204" pitchFamily="50" charset="-128"/>
              </a:rPr>
              <a:t> 4.0 International License.</a:t>
            </a:r>
          </a:p>
          <a:p>
            <a:endParaRPr lang="en-US" altLang="ja-JP" sz="2400" dirty="0">
              <a:latin typeface="Arial Unicode MS" panose="020B0604020202020204" pitchFamily="50" charset="-128"/>
              <a:ea typeface="Arial Unicode MS" panose="020B0604020202020204" pitchFamily="50" charset="-128"/>
              <a:cs typeface="Arial Unicode MS" panose="020B0604020202020204" pitchFamily="50" charset="-128"/>
            </a:endParaRPr>
          </a:p>
          <a:p>
            <a:r>
              <a:rPr lang="en-US" altLang="ja-JP" sz="2400" dirty="0">
                <a:latin typeface="Arial Unicode MS" panose="020B0604020202020204" pitchFamily="50" charset="-128"/>
                <a:ea typeface="Arial Unicode MS" panose="020B0604020202020204" pitchFamily="50" charset="-128"/>
                <a:cs typeface="Arial Unicode MS" panose="020B0604020202020204" pitchFamily="50" charset="-128"/>
              </a:rPr>
              <a:t>http://creativecommons.org/licenses/by-nc/4.0/</a:t>
            </a:r>
            <a:endParaRPr lang="ja-JP" altLang="en-US"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6309320"/>
            <a:ext cx="1143000"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3770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(1) </a:t>
            </a:r>
            <a:r>
              <a:rPr kumimoji="1" lang="ja-JP" altLang="en-US" dirty="0"/>
              <a:t>概要</a:t>
            </a:r>
          </a:p>
        </p:txBody>
      </p:sp>
      <p:sp>
        <p:nvSpPr>
          <p:cNvPr id="3" name="日付プレースホルダー 2"/>
          <p:cNvSpPr>
            <a:spLocks noGrp="1"/>
          </p:cNvSpPr>
          <p:nvPr>
            <p:ph type="dt" sz="half" idx="10"/>
          </p:nvPr>
        </p:nvSpPr>
        <p:spPr/>
        <p:txBody>
          <a:bodyPr/>
          <a:lstStyle/>
          <a:p>
            <a:r>
              <a:rPr lang="en-US" altLang="ja-JP"/>
              <a:t>2017/12/07</a:t>
            </a:r>
            <a:endParaRPr lang="ja-JP" altLang="en-US"/>
          </a:p>
        </p:txBody>
      </p:sp>
      <p:sp>
        <p:nvSpPr>
          <p:cNvPr id="4" name="スライド番号プレースホルダー 3"/>
          <p:cNvSpPr>
            <a:spLocks noGrp="1"/>
          </p:cNvSpPr>
          <p:nvPr>
            <p:ph type="sldNum" sz="quarter" idx="12"/>
          </p:nvPr>
        </p:nvSpPr>
        <p:spPr/>
        <p:txBody>
          <a:bodyPr/>
          <a:lstStyle/>
          <a:p>
            <a:fld id="{522546E2-FFC9-E74A-B833-4B01CD764E6B}" type="slidenum">
              <a:rPr lang="ja-JP" altLang="en-US" smtClean="0"/>
              <a:pPr/>
              <a:t>3</a:t>
            </a:fld>
            <a:endParaRPr lang="ja-JP" altLang="en-US"/>
          </a:p>
        </p:txBody>
      </p:sp>
      <p:pic>
        <p:nvPicPr>
          <p:cNvPr id="6" name="図 5"/>
          <p:cNvPicPr>
            <a:picLocks noChangeAspect="1"/>
          </p:cNvPicPr>
          <p:nvPr/>
        </p:nvPicPr>
        <p:blipFill>
          <a:blip r:embed="rId2"/>
          <a:stretch>
            <a:fillRect/>
          </a:stretch>
        </p:blipFill>
        <p:spPr>
          <a:xfrm>
            <a:off x="1272341" y="1686578"/>
            <a:ext cx="7480914" cy="4295729"/>
          </a:xfrm>
          <a:prstGeom prst="rect">
            <a:avLst/>
          </a:prstGeom>
        </p:spPr>
      </p:pic>
      <p:sp>
        <p:nvSpPr>
          <p:cNvPr id="8" name="テキスト ボックス 7"/>
          <p:cNvSpPr txBox="1"/>
          <p:nvPr/>
        </p:nvSpPr>
        <p:spPr>
          <a:xfrm>
            <a:off x="334180" y="4909444"/>
            <a:ext cx="4299814" cy="1200329"/>
          </a:xfrm>
          <a:prstGeom prst="rect">
            <a:avLst/>
          </a:prstGeom>
          <a:noFill/>
        </p:spPr>
        <p:txBody>
          <a:bodyPr wrap="square" rtlCol="0">
            <a:spAutoFit/>
          </a:bodyPr>
          <a:lstStyle/>
          <a:p>
            <a:r>
              <a:rPr kumimoji="1" lang="ja-JP" altLang="en-US" dirty="0">
                <a:solidFill>
                  <a:srgbClr val="0070C0"/>
                </a:solidFill>
                <a:latin typeface="MigMix 1P" charset="-128"/>
                <a:ea typeface="MigMix 1P" charset="-128"/>
                <a:cs typeface="MigMix 1P" charset="-128"/>
              </a:rPr>
              <a:t>パラメータによって</a:t>
            </a:r>
            <a:endParaRPr kumimoji="1" lang="en-US" altLang="ja-JP" dirty="0">
              <a:solidFill>
                <a:srgbClr val="0070C0"/>
              </a:solidFill>
              <a:latin typeface="MigMix 1P" charset="-128"/>
              <a:ea typeface="MigMix 1P" charset="-128"/>
              <a:cs typeface="MigMix 1P" charset="-128"/>
            </a:endParaRPr>
          </a:p>
          <a:p>
            <a:pPr marL="342900" indent="-342900">
              <a:buFont typeface="Arial" charset="0"/>
              <a:buChar char="•"/>
            </a:pPr>
            <a:r>
              <a:rPr kumimoji="1" lang="ja-JP" altLang="en-US" dirty="0">
                <a:solidFill>
                  <a:srgbClr val="0070C0"/>
                </a:solidFill>
                <a:latin typeface="MigMix 1P" charset="-128"/>
                <a:ea typeface="MigMix 1P" charset="-128"/>
                <a:cs typeface="MigMix 1P" charset="-128"/>
              </a:rPr>
              <a:t>圧力損失から流量を計算する</a:t>
            </a:r>
            <a:endParaRPr kumimoji="1" lang="en-US" altLang="ja-JP" dirty="0">
              <a:solidFill>
                <a:srgbClr val="0070C0"/>
              </a:solidFill>
              <a:latin typeface="MigMix 1P" charset="-128"/>
              <a:ea typeface="MigMix 1P" charset="-128"/>
              <a:cs typeface="MigMix 1P" charset="-128"/>
            </a:endParaRPr>
          </a:p>
          <a:p>
            <a:pPr marL="342900" indent="-342900">
              <a:buFont typeface="Arial" charset="0"/>
              <a:buChar char="•"/>
            </a:pPr>
            <a:r>
              <a:rPr kumimoji="1" lang="ja-JP" altLang="en-US" dirty="0">
                <a:solidFill>
                  <a:srgbClr val="0070C0"/>
                </a:solidFill>
                <a:latin typeface="MigMix 1P" charset="-128"/>
                <a:ea typeface="MigMix 1P" charset="-128"/>
                <a:cs typeface="MigMix 1P" charset="-128"/>
              </a:rPr>
              <a:t>質量流量から圧力損失を計算する</a:t>
            </a:r>
            <a:endParaRPr kumimoji="1" lang="en-US" altLang="ja-JP" dirty="0">
              <a:solidFill>
                <a:srgbClr val="0070C0"/>
              </a:solidFill>
              <a:latin typeface="MigMix 1P" charset="-128"/>
              <a:ea typeface="MigMix 1P" charset="-128"/>
              <a:cs typeface="MigMix 1P" charset="-128"/>
            </a:endParaRPr>
          </a:p>
          <a:p>
            <a:r>
              <a:rPr kumimoji="1" lang="ja-JP" altLang="en-US" dirty="0">
                <a:solidFill>
                  <a:srgbClr val="0070C0"/>
                </a:solidFill>
                <a:latin typeface="MigMix 1P" charset="-128"/>
                <a:ea typeface="MigMix 1P" charset="-128"/>
                <a:cs typeface="MigMix 1P" charset="-128"/>
              </a:rPr>
              <a:t>を切り替える。</a:t>
            </a:r>
          </a:p>
        </p:txBody>
      </p:sp>
      <p:cxnSp>
        <p:nvCxnSpPr>
          <p:cNvPr id="10" name="直線矢印コネクタ 9"/>
          <p:cNvCxnSpPr/>
          <p:nvPr/>
        </p:nvCxnSpPr>
        <p:spPr>
          <a:xfrm flipV="1">
            <a:off x="1356102" y="4525505"/>
            <a:ext cx="658678" cy="383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28650" y="855403"/>
            <a:ext cx="8214102" cy="707886"/>
          </a:xfrm>
          <a:prstGeom prst="rect">
            <a:avLst/>
          </a:prstGeom>
          <a:noFill/>
        </p:spPr>
        <p:txBody>
          <a:bodyPr wrap="square" rtlCol="0">
            <a:spAutoFit/>
          </a:bodyPr>
          <a:lstStyle/>
          <a:p>
            <a:r>
              <a:rPr kumimoji="1" lang="ja-JP" altLang="en-US" sz="2000" dirty="0">
                <a:latin typeface="MigMix 1P" charset="-128"/>
                <a:ea typeface="MigMix 1P" charset="-128"/>
                <a:cs typeface="MigMix 1P" charset="-128"/>
              </a:rPr>
              <a:t>パイプの圧力損失と質量流量の関係は、</a:t>
            </a:r>
            <a:r>
              <a:rPr kumimoji="1" lang="en-US" altLang="ja-JP" sz="2000" dirty="0" err="1">
                <a:latin typeface="MigMix 1P" charset="-128"/>
                <a:ea typeface="MigMix 1P" charset="-128"/>
                <a:cs typeface="MigMix 1P" charset="-128"/>
              </a:rPr>
              <a:t>PartialGenericFlow</a:t>
            </a:r>
            <a:r>
              <a:rPr kumimoji="1" lang="en-US" altLang="ja-JP" sz="2000" dirty="0">
                <a:latin typeface="MigMix 1P" charset="-128"/>
                <a:ea typeface="MigMix 1P" charset="-128"/>
                <a:cs typeface="MigMix 1P" charset="-128"/>
              </a:rPr>
              <a:t> </a:t>
            </a:r>
            <a:r>
              <a:rPr kumimoji="1" lang="ja-JP" altLang="en-US" sz="2000" dirty="0">
                <a:latin typeface="MigMix 1P" charset="-128"/>
                <a:ea typeface="MigMix 1P" charset="-128"/>
                <a:cs typeface="MigMix 1P" charset="-128"/>
              </a:rPr>
              <a:t>を継承したモデルで計算される。</a:t>
            </a:r>
          </a:p>
        </p:txBody>
      </p:sp>
      <p:cxnSp>
        <p:nvCxnSpPr>
          <p:cNvPr id="14" name="直線矢印コネクタ 13"/>
          <p:cNvCxnSpPr/>
          <p:nvPr/>
        </p:nvCxnSpPr>
        <p:spPr>
          <a:xfrm flipH="1">
            <a:off x="3913322" y="2852537"/>
            <a:ext cx="565688" cy="981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4479010" y="2053337"/>
            <a:ext cx="4355024" cy="923330"/>
          </a:xfrm>
          <a:prstGeom prst="rect">
            <a:avLst/>
          </a:prstGeom>
          <a:noFill/>
        </p:spPr>
        <p:txBody>
          <a:bodyPr wrap="square" rtlCol="0">
            <a:spAutoFit/>
          </a:bodyPr>
          <a:lstStyle/>
          <a:p>
            <a:r>
              <a:rPr kumimoji="1" lang="ja-JP" altLang="en-US" dirty="0">
                <a:solidFill>
                  <a:srgbClr val="0070C0"/>
                </a:solidFill>
                <a:latin typeface="MigMix 1P" charset="-128"/>
                <a:ea typeface="MigMix 1P" charset="-128"/>
                <a:cs typeface="MigMix 1P" charset="-128"/>
              </a:rPr>
              <a:t>実際の圧力流量関係式は</a:t>
            </a:r>
            <a:r>
              <a:rPr kumimoji="1" lang="en-US" altLang="ja-JP" dirty="0">
                <a:solidFill>
                  <a:srgbClr val="0070C0"/>
                </a:solidFill>
                <a:latin typeface="MigMix 1P" charset="-128"/>
                <a:ea typeface="MigMix 1P" charset="-128"/>
                <a:cs typeface="MigMix 1P" charset="-128"/>
              </a:rPr>
              <a:t> </a:t>
            </a:r>
            <a:r>
              <a:rPr kumimoji="1" lang="en-US" altLang="ja-JP" dirty="0" err="1">
                <a:solidFill>
                  <a:srgbClr val="0070C0"/>
                </a:solidFill>
                <a:latin typeface="MigMix 1P" charset="-128"/>
                <a:ea typeface="MigMix 1P" charset="-128"/>
                <a:cs typeface="MigMix 1P" charset="-128"/>
              </a:rPr>
              <a:t>WallFriction</a:t>
            </a:r>
            <a:r>
              <a:rPr kumimoji="1" lang="en-US" altLang="ja-JP" dirty="0">
                <a:solidFill>
                  <a:srgbClr val="0070C0"/>
                </a:solidFill>
                <a:latin typeface="MigMix 1P" charset="-128"/>
                <a:ea typeface="MigMix 1P" charset="-128"/>
                <a:cs typeface="MigMix 1P" charset="-128"/>
              </a:rPr>
              <a:t> </a:t>
            </a:r>
            <a:r>
              <a:rPr kumimoji="1" lang="ja-JP" altLang="en-US" dirty="0">
                <a:solidFill>
                  <a:srgbClr val="0070C0"/>
                </a:solidFill>
                <a:latin typeface="MigMix 1P" charset="-128"/>
                <a:ea typeface="MigMix 1P" charset="-128"/>
                <a:cs typeface="MigMix 1P" charset="-128"/>
              </a:rPr>
              <a:t>パッケージで宣言されて</a:t>
            </a:r>
            <a:r>
              <a:rPr lang="ja-JP" altLang="en-US" dirty="0">
                <a:solidFill>
                  <a:srgbClr val="0070C0"/>
                </a:solidFill>
                <a:latin typeface="MigMix 1P" charset="-128"/>
                <a:ea typeface="MigMix 1P" charset="-128"/>
                <a:cs typeface="MigMix 1P" charset="-128"/>
              </a:rPr>
              <a:t>いる。</a:t>
            </a:r>
            <a:endParaRPr lang="en-US" altLang="ja-JP" dirty="0">
              <a:solidFill>
                <a:srgbClr val="0070C0"/>
              </a:solidFill>
              <a:latin typeface="MigMix 1P" charset="-128"/>
              <a:ea typeface="MigMix 1P" charset="-128"/>
              <a:cs typeface="MigMix 1P" charset="-128"/>
            </a:endParaRPr>
          </a:p>
          <a:p>
            <a:r>
              <a:rPr kumimoji="1" lang="ja-JP" altLang="en-US" dirty="0">
                <a:solidFill>
                  <a:srgbClr val="0070C0"/>
                </a:solidFill>
                <a:latin typeface="MigMix 1P" charset="-128"/>
                <a:ea typeface="MigMix 1P" charset="-128"/>
                <a:cs typeface="MigMix 1P" charset="-128"/>
              </a:rPr>
              <a:t>デフォルトは</a:t>
            </a:r>
            <a:r>
              <a:rPr kumimoji="1" lang="en-US" altLang="ja-JP" dirty="0" err="1">
                <a:solidFill>
                  <a:srgbClr val="0070C0"/>
                </a:solidFill>
                <a:latin typeface="MigMix 1P" charset="-128"/>
                <a:ea typeface="MigMix 1P" charset="-128"/>
                <a:cs typeface="MigMix 1P" charset="-128"/>
              </a:rPr>
              <a:t>Detaild</a:t>
            </a:r>
            <a:endParaRPr kumimoji="1" lang="ja-JP" altLang="en-US" dirty="0">
              <a:solidFill>
                <a:srgbClr val="0070C0"/>
              </a:solidFill>
              <a:latin typeface="MigMix 1P" charset="-128"/>
              <a:ea typeface="MigMix 1P" charset="-128"/>
              <a:cs typeface="MigMix 1P" charset="-128"/>
            </a:endParaRPr>
          </a:p>
        </p:txBody>
      </p:sp>
      <p:sp>
        <p:nvSpPr>
          <p:cNvPr id="2" name="フッター プレースホルダー 1"/>
          <p:cNvSpPr>
            <a:spLocks noGrp="1"/>
          </p:cNvSpPr>
          <p:nvPr>
            <p:ph type="ftr" sz="quarter" idx="11"/>
          </p:nvPr>
        </p:nvSpPr>
        <p:spPr/>
        <p:txBody>
          <a:bodyPr/>
          <a:lstStyle/>
          <a:p>
            <a:r>
              <a:rPr lang="ja-JP" altLang="en-US"/>
              <a:t>オープン</a:t>
            </a:r>
            <a:r>
              <a:rPr lang="en-US" altLang="ja-JP"/>
              <a:t>CAE</a:t>
            </a:r>
            <a:r>
              <a:rPr lang="ja-JP" altLang="en-US"/>
              <a:t>シンポジウム講習会</a:t>
            </a:r>
          </a:p>
        </p:txBody>
      </p:sp>
    </p:spTree>
    <p:extLst>
      <p:ext uri="{BB962C8B-B14F-4D97-AF65-F5344CB8AC3E}">
        <p14:creationId xmlns:p14="http://schemas.microsoft.com/office/powerpoint/2010/main" val="588768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r>
              <a:rPr lang="en-US" altLang="ja-JP"/>
              <a:t>2017/12/07</a:t>
            </a:r>
            <a:endParaRPr lang="ja-JP" altLang="en-US"/>
          </a:p>
        </p:txBody>
      </p:sp>
      <p:sp>
        <p:nvSpPr>
          <p:cNvPr id="4" name="スライド番号プレースホルダー 3"/>
          <p:cNvSpPr>
            <a:spLocks noGrp="1"/>
          </p:cNvSpPr>
          <p:nvPr>
            <p:ph type="sldNum" sz="quarter" idx="12"/>
          </p:nvPr>
        </p:nvSpPr>
        <p:spPr/>
        <p:txBody>
          <a:bodyPr/>
          <a:lstStyle/>
          <a:p>
            <a:fld id="{522546E2-FFC9-E74A-B833-4B01CD764E6B}" type="slidenum">
              <a:rPr lang="ja-JP" altLang="en-US" smtClean="0"/>
              <a:pPr/>
              <a:t>4</a:t>
            </a:fld>
            <a:endParaRPr lang="ja-JP" altLang="en-US"/>
          </a:p>
        </p:txBody>
      </p:sp>
      <p:sp>
        <p:nvSpPr>
          <p:cNvPr id="5" name="テキスト ボックス 4"/>
          <p:cNvSpPr txBox="1"/>
          <p:nvPr/>
        </p:nvSpPr>
        <p:spPr>
          <a:xfrm>
            <a:off x="628650" y="941381"/>
            <a:ext cx="2448560" cy="369332"/>
          </a:xfrm>
          <a:prstGeom prst="rect">
            <a:avLst/>
          </a:prstGeom>
          <a:noFill/>
        </p:spPr>
        <p:txBody>
          <a:bodyPr wrap="square" rtlCol="0">
            <a:spAutoFit/>
          </a:bodyPr>
          <a:lstStyle/>
          <a:p>
            <a:r>
              <a:rPr kumimoji="1" lang="ja-JP" altLang="en-US" dirty="0">
                <a:solidFill>
                  <a:srgbClr val="0070C0"/>
                </a:solidFill>
                <a:latin typeface="MigMix 1P" charset="-128"/>
                <a:ea typeface="MigMix 1P" charset="-128"/>
                <a:cs typeface="MigMix 1P" charset="-128"/>
              </a:rPr>
              <a:t>①インターフェース</a:t>
            </a:r>
          </a:p>
        </p:txBody>
      </p:sp>
      <p:sp>
        <p:nvSpPr>
          <p:cNvPr id="6" name="テキスト ボックス 5"/>
          <p:cNvSpPr txBox="1"/>
          <p:nvPr/>
        </p:nvSpPr>
        <p:spPr>
          <a:xfrm>
            <a:off x="5341594" y="962181"/>
            <a:ext cx="3393440" cy="369332"/>
          </a:xfrm>
          <a:prstGeom prst="rect">
            <a:avLst/>
          </a:prstGeom>
          <a:noFill/>
        </p:spPr>
        <p:txBody>
          <a:bodyPr wrap="square" rtlCol="0">
            <a:spAutoFit/>
          </a:bodyPr>
          <a:lstStyle/>
          <a:p>
            <a:r>
              <a:rPr lang="ja-JP" altLang="en-US" dirty="0">
                <a:solidFill>
                  <a:srgbClr val="0070C0"/>
                </a:solidFill>
                <a:latin typeface="MigMix 1P" charset="-128"/>
                <a:ea typeface="MigMix 1P" charset="-128"/>
                <a:cs typeface="MigMix 1P" charset="-128"/>
              </a:rPr>
              <a:t>②</a:t>
            </a:r>
            <a:r>
              <a:rPr lang="en-US" altLang="ja-JP" dirty="0">
                <a:solidFill>
                  <a:srgbClr val="0070C0"/>
                </a:solidFill>
                <a:latin typeface="MigMix 1P" charset="-128"/>
                <a:ea typeface="MigMix 1P" charset="-128"/>
                <a:cs typeface="MigMix 1P" charset="-128"/>
              </a:rPr>
              <a:t> </a:t>
            </a:r>
            <a:r>
              <a:rPr lang="ja-JP" altLang="en-US" dirty="0">
                <a:solidFill>
                  <a:srgbClr val="0070C0"/>
                </a:solidFill>
                <a:latin typeface="MigMix 1P" charset="-128"/>
                <a:ea typeface="MigMix 1P" charset="-128"/>
                <a:cs typeface="MigMix 1P" charset="-128"/>
              </a:rPr>
              <a:t>摩擦による圧力損失なし</a:t>
            </a:r>
            <a:endParaRPr kumimoji="1" lang="ja-JP" altLang="en-US" dirty="0">
              <a:solidFill>
                <a:srgbClr val="0070C0"/>
              </a:solidFill>
              <a:latin typeface="MigMix 1P" charset="-128"/>
              <a:ea typeface="MigMix 1P" charset="-128"/>
              <a:cs typeface="MigMix 1P" charset="-128"/>
            </a:endParaRPr>
          </a:p>
        </p:txBody>
      </p:sp>
      <p:sp>
        <p:nvSpPr>
          <p:cNvPr id="7" name="テキスト ボックス 6"/>
          <p:cNvSpPr txBox="1"/>
          <p:nvPr/>
        </p:nvSpPr>
        <p:spPr>
          <a:xfrm>
            <a:off x="5341594" y="1562801"/>
            <a:ext cx="3393440" cy="369332"/>
          </a:xfrm>
          <a:prstGeom prst="rect">
            <a:avLst/>
          </a:prstGeom>
          <a:noFill/>
        </p:spPr>
        <p:txBody>
          <a:bodyPr wrap="square" rtlCol="0">
            <a:spAutoFit/>
          </a:bodyPr>
          <a:lstStyle/>
          <a:p>
            <a:r>
              <a:rPr lang="ja-JP" altLang="en-US" dirty="0">
                <a:solidFill>
                  <a:srgbClr val="0070C0"/>
                </a:solidFill>
                <a:latin typeface="MigMix 1P" charset="-128"/>
                <a:ea typeface="MigMix 1P" charset="-128"/>
                <a:cs typeface="MigMix 1P" charset="-128"/>
              </a:rPr>
              <a:t>③</a:t>
            </a:r>
            <a:r>
              <a:rPr lang="en-US" altLang="ja-JP" dirty="0">
                <a:solidFill>
                  <a:srgbClr val="0070C0"/>
                </a:solidFill>
                <a:latin typeface="MigMix 1P" charset="-128"/>
                <a:ea typeface="MigMix 1P" charset="-128"/>
                <a:cs typeface="MigMix 1P" charset="-128"/>
              </a:rPr>
              <a:t> </a:t>
            </a:r>
            <a:r>
              <a:rPr lang="ja-JP" altLang="en-US" dirty="0">
                <a:solidFill>
                  <a:srgbClr val="0070C0"/>
                </a:solidFill>
                <a:latin typeface="MigMix 1P" charset="-128"/>
                <a:ea typeface="MigMix 1P" charset="-128"/>
                <a:cs typeface="MigMix 1P" charset="-128"/>
              </a:rPr>
              <a:t>層流の圧力損失モデル</a:t>
            </a:r>
            <a:endParaRPr kumimoji="1" lang="ja-JP" altLang="en-US" dirty="0">
              <a:solidFill>
                <a:srgbClr val="0070C0"/>
              </a:solidFill>
              <a:latin typeface="MigMix 1P" charset="-128"/>
              <a:ea typeface="MigMix 1P" charset="-128"/>
              <a:cs typeface="MigMix 1P" charset="-128"/>
            </a:endParaRPr>
          </a:p>
        </p:txBody>
      </p:sp>
      <p:sp>
        <p:nvSpPr>
          <p:cNvPr id="8" name="テキスト ボックス 7"/>
          <p:cNvSpPr txBox="1"/>
          <p:nvPr/>
        </p:nvSpPr>
        <p:spPr>
          <a:xfrm>
            <a:off x="5341594" y="2041922"/>
            <a:ext cx="2672080" cy="369332"/>
          </a:xfrm>
          <a:prstGeom prst="rect">
            <a:avLst/>
          </a:prstGeom>
          <a:noFill/>
        </p:spPr>
        <p:txBody>
          <a:bodyPr wrap="square" rtlCol="0">
            <a:spAutoFit/>
          </a:bodyPr>
          <a:lstStyle/>
          <a:p>
            <a:r>
              <a:rPr lang="ja-JP" altLang="en-US" dirty="0">
                <a:solidFill>
                  <a:srgbClr val="0070C0"/>
                </a:solidFill>
                <a:latin typeface="MigMix 1P" charset="-128"/>
                <a:ea typeface="MigMix 1P" charset="-128"/>
                <a:cs typeface="MigMix 1P" charset="-128"/>
              </a:rPr>
              <a:t>④</a:t>
            </a:r>
            <a:r>
              <a:rPr lang="en-US" altLang="ja-JP" dirty="0">
                <a:solidFill>
                  <a:srgbClr val="0070C0"/>
                </a:solidFill>
                <a:latin typeface="MigMix 1P" charset="-128"/>
                <a:ea typeface="MigMix 1P" charset="-128"/>
                <a:cs typeface="MigMix 1P" charset="-128"/>
              </a:rPr>
              <a:t> </a:t>
            </a:r>
            <a:r>
              <a:rPr lang="ja-JP" altLang="en-US" dirty="0">
                <a:solidFill>
                  <a:srgbClr val="0070C0"/>
                </a:solidFill>
                <a:latin typeface="MigMix 1P" charset="-128"/>
                <a:ea typeface="MigMix 1P" charset="-128"/>
                <a:cs typeface="MigMix 1P" charset="-128"/>
              </a:rPr>
              <a:t>二次近似乱流モデル</a:t>
            </a:r>
            <a:endParaRPr kumimoji="1" lang="ja-JP" altLang="en-US" dirty="0">
              <a:solidFill>
                <a:srgbClr val="0070C0"/>
              </a:solidFill>
              <a:latin typeface="MigMix 1P" charset="-128"/>
              <a:ea typeface="MigMix 1P" charset="-128"/>
              <a:cs typeface="MigMix 1P" charset="-128"/>
            </a:endParaRPr>
          </a:p>
        </p:txBody>
      </p:sp>
      <p:sp>
        <p:nvSpPr>
          <p:cNvPr id="9" name="テキスト ボックス 8"/>
          <p:cNvSpPr txBox="1"/>
          <p:nvPr/>
        </p:nvSpPr>
        <p:spPr>
          <a:xfrm>
            <a:off x="5341594" y="3235191"/>
            <a:ext cx="2672080" cy="369332"/>
          </a:xfrm>
          <a:prstGeom prst="rect">
            <a:avLst/>
          </a:prstGeom>
          <a:noFill/>
        </p:spPr>
        <p:txBody>
          <a:bodyPr wrap="square" rtlCol="0">
            <a:spAutoFit/>
          </a:bodyPr>
          <a:lstStyle/>
          <a:p>
            <a:r>
              <a:rPr lang="ja-JP" altLang="en-US" dirty="0">
                <a:solidFill>
                  <a:srgbClr val="0070C0"/>
                </a:solidFill>
                <a:latin typeface="MigMix 1P" charset="-128"/>
                <a:ea typeface="MigMix 1P" charset="-128"/>
                <a:cs typeface="MigMix 1P" charset="-128"/>
              </a:rPr>
              <a:t>⑥</a:t>
            </a:r>
            <a:r>
              <a:rPr lang="en-US" altLang="ja-JP" dirty="0">
                <a:solidFill>
                  <a:srgbClr val="0070C0"/>
                </a:solidFill>
                <a:latin typeface="MigMix 1P" charset="-128"/>
                <a:ea typeface="MigMix 1P" charset="-128"/>
                <a:cs typeface="MigMix 1P" charset="-128"/>
              </a:rPr>
              <a:t> </a:t>
            </a:r>
            <a:r>
              <a:rPr lang="ja-JP" altLang="en-US" dirty="0">
                <a:solidFill>
                  <a:srgbClr val="0070C0"/>
                </a:solidFill>
                <a:latin typeface="MigMix 1P" charset="-128"/>
                <a:ea typeface="MigMix 1P" charset="-128"/>
                <a:cs typeface="MigMix 1P" charset="-128"/>
              </a:rPr>
              <a:t>詳細な乱流モデル</a:t>
            </a:r>
            <a:endParaRPr kumimoji="1" lang="ja-JP" altLang="en-US" dirty="0">
              <a:solidFill>
                <a:srgbClr val="0070C0"/>
              </a:solidFill>
              <a:latin typeface="MigMix 1P" charset="-128"/>
              <a:ea typeface="MigMix 1P" charset="-128"/>
              <a:cs typeface="MigMix 1P" charset="-128"/>
            </a:endParaRPr>
          </a:p>
        </p:txBody>
      </p:sp>
      <p:pic>
        <p:nvPicPr>
          <p:cNvPr id="10" name="図 9"/>
          <p:cNvPicPr>
            <a:picLocks noChangeAspect="1"/>
          </p:cNvPicPr>
          <p:nvPr/>
        </p:nvPicPr>
        <p:blipFill>
          <a:blip r:embed="rId2"/>
          <a:stretch>
            <a:fillRect/>
          </a:stretch>
        </p:blipFill>
        <p:spPr>
          <a:xfrm>
            <a:off x="628650" y="1287858"/>
            <a:ext cx="8106384" cy="2608703"/>
          </a:xfrm>
          <a:prstGeom prst="rect">
            <a:avLst/>
          </a:prstGeom>
        </p:spPr>
      </p:pic>
      <p:sp>
        <p:nvSpPr>
          <p:cNvPr id="13" name="テキスト ボックス 12"/>
          <p:cNvSpPr txBox="1"/>
          <p:nvPr/>
        </p:nvSpPr>
        <p:spPr>
          <a:xfrm>
            <a:off x="5341708" y="2630955"/>
            <a:ext cx="3393326" cy="369332"/>
          </a:xfrm>
          <a:prstGeom prst="rect">
            <a:avLst/>
          </a:prstGeom>
          <a:noFill/>
        </p:spPr>
        <p:txBody>
          <a:bodyPr wrap="square" rtlCol="0">
            <a:spAutoFit/>
          </a:bodyPr>
          <a:lstStyle/>
          <a:p>
            <a:r>
              <a:rPr lang="ja-JP" altLang="en-US" dirty="0">
                <a:solidFill>
                  <a:srgbClr val="0070C0"/>
                </a:solidFill>
                <a:latin typeface="MigMix 1P" charset="-128"/>
                <a:ea typeface="MigMix 1P" charset="-128"/>
                <a:cs typeface="MigMix 1P" charset="-128"/>
              </a:rPr>
              <a:t>⑤</a:t>
            </a:r>
            <a:r>
              <a:rPr lang="en-US" altLang="ja-JP" dirty="0">
                <a:solidFill>
                  <a:srgbClr val="0070C0"/>
                </a:solidFill>
                <a:latin typeface="MigMix 1P" charset="-128"/>
                <a:ea typeface="MigMix 1P" charset="-128"/>
                <a:cs typeface="MigMix 1P" charset="-128"/>
              </a:rPr>
              <a:t> </a:t>
            </a:r>
            <a:r>
              <a:rPr lang="ja-JP" altLang="en-US" dirty="0">
                <a:solidFill>
                  <a:srgbClr val="0070C0"/>
                </a:solidFill>
                <a:latin typeface="MigMix 1P" charset="-128"/>
                <a:ea typeface="MigMix 1P" charset="-128"/>
                <a:cs typeface="MigMix 1P" charset="-128"/>
              </a:rPr>
              <a:t>層流と二次近似乱流の接続</a:t>
            </a:r>
            <a:endParaRPr kumimoji="1" lang="ja-JP" altLang="en-US" dirty="0">
              <a:solidFill>
                <a:srgbClr val="0070C0"/>
              </a:solidFill>
              <a:latin typeface="MigMix 1P" charset="-128"/>
              <a:ea typeface="MigMix 1P" charset="-128"/>
              <a:cs typeface="MigMix 1P" charset="-128"/>
            </a:endParaRPr>
          </a:p>
        </p:txBody>
      </p:sp>
      <p:sp>
        <p:nvSpPr>
          <p:cNvPr id="15" name="テキスト ボックス 14"/>
          <p:cNvSpPr txBox="1"/>
          <p:nvPr/>
        </p:nvSpPr>
        <p:spPr>
          <a:xfrm>
            <a:off x="628650" y="4011460"/>
            <a:ext cx="7799705" cy="2308324"/>
          </a:xfrm>
          <a:prstGeom prst="rect">
            <a:avLst/>
          </a:prstGeom>
          <a:noFill/>
        </p:spPr>
        <p:txBody>
          <a:bodyPr wrap="square" rtlCol="0">
            <a:spAutoFit/>
          </a:bodyPr>
          <a:lstStyle/>
          <a:p>
            <a:r>
              <a:rPr kumimoji="1" lang="ja-JP" altLang="en-US" dirty="0">
                <a:solidFill>
                  <a:srgbClr val="0070C0"/>
                </a:solidFill>
                <a:latin typeface="MigMix 1P" charset="-128"/>
                <a:ea typeface="MigMix 1P" charset="-128"/>
                <a:cs typeface="MigMix 1P" charset="-128"/>
              </a:rPr>
              <a:t>順流から逆流に変わるとき圧力が連続的に変化する場合</a:t>
            </a:r>
            <a:endParaRPr kumimoji="1" lang="en-US" altLang="ja-JP" dirty="0">
              <a:solidFill>
                <a:srgbClr val="0070C0"/>
              </a:solidFill>
              <a:latin typeface="MigMix 1P" charset="-128"/>
              <a:ea typeface="MigMix 1P" charset="-128"/>
              <a:cs typeface="MigMix 1P" charset="-128"/>
            </a:endParaRPr>
          </a:p>
          <a:p>
            <a:pPr marL="285750" indent="-285750">
              <a:buFont typeface="Arial" charset="0"/>
              <a:buChar char="•"/>
            </a:pPr>
            <a:r>
              <a:rPr kumimoji="1" lang="en-US" altLang="ja-JP" dirty="0" err="1">
                <a:solidFill>
                  <a:srgbClr val="0432FF"/>
                </a:solidFill>
                <a:latin typeface="MigMix 1P" charset="-128"/>
                <a:ea typeface="MigMix 1P" charset="-128"/>
                <a:cs typeface="MigMix 1P" charset="-128"/>
              </a:rPr>
              <a:t>massFlowRate_dp</a:t>
            </a:r>
            <a:r>
              <a:rPr kumimoji="1" lang="en-US" altLang="ja-JP" dirty="0">
                <a:solidFill>
                  <a:srgbClr val="0432FF"/>
                </a:solidFill>
                <a:latin typeface="MigMix 1P" charset="-128"/>
                <a:ea typeface="MigMix 1P" charset="-128"/>
                <a:cs typeface="MigMix 1P" charset="-128"/>
              </a:rPr>
              <a:t>:</a:t>
            </a:r>
            <a:r>
              <a:rPr lang="en-US" altLang="ja-JP" dirty="0">
                <a:solidFill>
                  <a:srgbClr val="0432FF"/>
                </a:solidFill>
                <a:latin typeface="MigMix 1P" charset="-128"/>
                <a:ea typeface="MigMix 1P" charset="-128"/>
                <a:cs typeface="MigMix 1P" charset="-128"/>
              </a:rPr>
              <a:t>       </a:t>
            </a:r>
            <a:r>
              <a:rPr lang="ja-JP" altLang="en-US" dirty="0">
                <a:solidFill>
                  <a:srgbClr val="0070C0"/>
                </a:solidFill>
                <a:latin typeface="MigMix 1P" charset="-128"/>
                <a:ea typeface="MigMix 1P" charset="-128"/>
                <a:cs typeface="MigMix 1P" charset="-128"/>
              </a:rPr>
              <a:t>圧力損失から質量流量を計算する</a:t>
            </a:r>
            <a:endParaRPr lang="en-US" altLang="ja-JP" dirty="0">
              <a:solidFill>
                <a:srgbClr val="0070C0"/>
              </a:solidFill>
              <a:latin typeface="MigMix 1P" charset="-128"/>
              <a:ea typeface="MigMix 1P" charset="-128"/>
              <a:cs typeface="MigMix 1P" charset="-128"/>
            </a:endParaRPr>
          </a:p>
          <a:p>
            <a:pPr marL="285750" indent="-285750">
              <a:buFont typeface="Arial" charset="0"/>
              <a:buChar char="•"/>
            </a:pPr>
            <a:r>
              <a:rPr kumimoji="1" lang="en-US" altLang="ja-JP" dirty="0" err="1">
                <a:solidFill>
                  <a:srgbClr val="0432FF"/>
                </a:solidFill>
                <a:latin typeface="MigMix 1P" charset="-128"/>
                <a:ea typeface="MigMix 1P" charset="-128"/>
                <a:cs typeface="MigMix 1P" charset="-128"/>
              </a:rPr>
              <a:t>pressureLoss_m_flow</a:t>
            </a:r>
            <a:r>
              <a:rPr kumimoji="1" lang="en-US" altLang="ja-JP" dirty="0">
                <a:solidFill>
                  <a:srgbClr val="0070C0"/>
                </a:solidFill>
                <a:latin typeface="MigMix 1P" charset="-128"/>
                <a:ea typeface="MigMix 1P" charset="-128"/>
                <a:cs typeface="MigMix 1P" charset="-128"/>
              </a:rPr>
              <a:t>: </a:t>
            </a:r>
            <a:r>
              <a:rPr kumimoji="1" lang="ja-JP" altLang="en-US" dirty="0">
                <a:solidFill>
                  <a:srgbClr val="0070C0"/>
                </a:solidFill>
                <a:latin typeface="MigMix 1P" charset="-128"/>
                <a:ea typeface="MigMix 1P" charset="-128"/>
                <a:cs typeface="MigMix 1P" charset="-128"/>
              </a:rPr>
              <a:t>質量流量から圧力損失を計算する</a:t>
            </a:r>
            <a:endParaRPr kumimoji="1" lang="en-US" altLang="ja-JP" dirty="0">
              <a:solidFill>
                <a:srgbClr val="0070C0"/>
              </a:solidFill>
              <a:latin typeface="MigMix 1P" charset="-128"/>
              <a:ea typeface="MigMix 1P" charset="-128"/>
              <a:cs typeface="MigMix 1P" charset="-128"/>
            </a:endParaRPr>
          </a:p>
          <a:p>
            <a:endParaRPr lang="en-US" altLang="ja-JP" dirty="0">
              <a:solidFill>
                <a:srgbClr val="0070C0"/>
              </a:solidFill>
              <a:latin typeface="MigMix 1P" charset="-128"/>
              <a:ea typeface="MigMix 1P" charset="-128"/>
              <a:cs typeface="MigMix 1P" charset="-128"/>
            </a:endParaRPr>
          </a:p>
          <a:p>
            <a:r>
              <a:rPr lang="ja-JP" altLang="en-US" dirty="0">
                <a:solidFill>
                  <a:srgbClr val="0070C0"/>
                </a:solidFill>
                <a:latin typeface="MigMix 1P" charset="-128"/>
                <a:ea typeface="MigMix 1P" charset="-128"/>
                <a:cs typeface="MigMix 1P" charset="-128"/>
              </a:rPr>
              <a:t>不連続的に変化する場合やパイプ出入口に高低差がある場合</a:t>
            </a:r>
            <a:endParaRPr lang="en-US" altLang="ja-JP" dirty="0">
              <a:solidFill>
                <a:srgbClr val="0070C0"/>
              </a:solidFill>
              <a:latin typeface="MigMix 1P" charset="-128"/>
              <a:ea typeface="MigMix 1P" charset="-128"/>
              <a:cs typeface="MigMix 1P" charset="-128"/>
            </a:endParaRPr>
          </a:p>
          <a:p>
            <a:pPr marL="285750" indent="-285750">
              <a:buFont typeface="Arial" charset="0"/>
              <a:buChar char="•"/>
            </a:pPr>
            <a:r>
              <a:rPr kumimoji="1" lang="en-US" altLang="ja-JP" dirty="0" err="1">
                <a:solidFill>
                  <a:srgbClr val="0432FF"/>
                </a:solidFill>
                <a:latin typeface="MigMix 1P" charset="-128"/>
                <a:ea typeface="MigMix 1P" charset="-128"/>
                <a:cs typeface="MigMix 1P" charset="-128"/>
              </a:rPr>
              <a:t>massFlowRate_dp_staticHead</a:t>
            </a:r>
            <a:r>
              <a:rPr kumimoji="1" lang="en-US" altLang="ja-JP" dirty="0">
                <a:solidFill>
                  <a:srgbClr val="0432FF"/>
                </a:solidFill>
                <a:latin typeface="MigMix 1P" charset="-128"/>
                <a:ea typeface="MigMix 1P" charset="-128"/>
                <a:cs typeface="MigMix 1P" charset="-128"/>
              </a:rPr>
              <a:t>:</a:t>
            </a:r>
            <a:r>
              <a:rPr kumimoji="1" lang="en-US" altLang="ja-JP" dirty="0">
                <a:solidFill>
                  <a:srgbClr val="0070C0"/>
                </a:solidFill>
                <a:latin typeface="MigMix 1P" charset="-128"/>
                <a:ea typeface="MigMix 1P" charset="-128"/>
                <a:cs typeface="MigMix 1P" charset="-128"/>
              </a:rPr>
              <a:t> </a:t>
            </a:r>
            <a:r>
              <a:rPr kumimoji="1" lang="ja-JP" altLang="en-US" dirty="0">
                <a:solidFill>
                  <a:srgbClr val="0070C0"/>
                </a:solidFill>
                <a:latin typeface="MigMix 1P" charset="-128"/>
                <a:ea typeface="MigMix 1P" charset="-128"/>
                <a:cs typeface="MigMix 1P" charset="-128"/>
              </a:rPr>
              <a:t>圧力損失から質量流量を計算する</a:t>
            </a:r>
            <a:endParaRPr kumimoji="1" lang="en-US" altLang="ja-JP" dirty="0">
              <a:solidFill>
                <a:srgbClr val="0070C0"/>
              </a:solidFill>
              <a:latin typeface="MigMix 1P" charset="-128"/>
              <a:ea typeface="MigMix 1P" charset="-128"/>
              <a:cs typeface="MigMix 1P" charset="-128"/>
            </a:endParaRPr>
          </a:p>
          <a:p>
            <a:pPr marL="285750" indent="-285750">
              <a:buFont typeface="Arial" charset="0"/>
              <a:buChar char="•"/>
            </a:pPr>
            <a:r>
              <a:rPr lang="en-US" altLang="ja-JP" dirty="0" err="1">
                <a:solidFill>
                  <a:srgbClr val="0432FF"/>
                </a:solidFill>
                <a:latin typeface="MigMix 1P" charset="-128"/>
                <a:ea typeface="MigMix 1P" charset="-128"/>
                <a:cs typeface="MigMix 1P" charset="-128"/>
              </a:rPr>
              <a:t>pressureLoss_m_flow_staticHead</a:t>
            </a:r>
            <a:r>
              <a:rPr lang="en-US" altLang="ja-JP" dirty="0">
                <a:solidFill>
                  <a:srgbClr val="0432FF"/>
                </a:solidFill>
                <a:latin typeface="MigMix 1P" charset="-128"/>
                <a:ea typeface="MigMix 1P" charset="-128"/>
                <a:cs typeface="MigMix 1P" charset="-128"/>
              </a:rPr>
              <a:t>:</a:t>
            </a:r>
            <a:r>
              <a:rPr lang="en-US" altLang="ja-JP" dirty="0">
                <a:solidFill>
                  <a:srgbClr val="0070C0"/>
                </a:solidFill>
                <a:latin typeface="MigMix 1P" charset="-128"/>
                <a:ea typeface="MigMix 1P" charset="-128"/>
                <a:cs typeface="MigMix 1P" charset="-128"/>
              </a:rPr>
              <a:t> </a:t>
            </a:r>
            <a:r>
              <a:rPr lang="ja-JP" altLang="en-US" dirty="0">
                <a:solidFill>
                  <a:srgbClr val="0070C0"/>
                </a:solidFill>
                <a:latin typeface="MigMix 1P" charset="-128"/>
                <a:ea typeface="MigMix 1P" charset="-128"/>
                <a:cs typeface="MigMix 1P" charset="-128"/>
              </a:rPr>
              <a:t>質量流量から圧力損失を計算する</a:t>
            </a:r>
            <a:endParaRPr kumimoji="1" lang="en-US" altLang="ja-JP" dirty="0">
              <a:solidFill>
                <a:srgbClr val="0070C0"/>
              </a:solidFill>
              <a:latin typeface="MigMix 1P" charset="-128"/>
              <a:ea typeface="MigMix 1P" charset="-128"/>
              <a:cs typeface="MigMix 1P" charset="-128"/>
            </a:endParaRPr>
          </a:p>
          <a:p>
            <a:endParaRPr kumimoji="1" lang="ja-JP" altLang="en-US" dirty="0"/>
          </a:p>
        </p:txBody>
      </p:sp>
      <p:cxnSp>
        <p:nvCxnSpPr>
          <p:cNvPr id="17" name="直線矢印コネクタ 16"/>
          <p:cNvCxnSpPr/>
          <p:nvPr/>
        </p:nvCxnSpPr>
        <p:spPr>
          <a:xfrm flipV="1">
            <a:off x="1760779" y="3235191"/>
            <a:ext cx="238502" cy="757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628650" y="562071"/>
            <a:ext cx="3463871" cy="400110"/>
          </a:xfrm>
          <a:prstGeom prst="rect">
            <a:avLst/>
          </a:prstGeom>
          <a:noFill/>
        </p:spPr>
        <p:txBody>
          <a:bodyPr wrap="square" rtlCol="0">
            <a:spAutoFit/>
          </a:bodyPr>
          <a:lstStyle/>
          <a:p>
            <a:r>
              <a:rPr kumimoji="1" lang="en-US" altLang="ja-JP" sz="2000" dirty="0" err="1">
                <a:solidFill>
                  <a:srgbClr val="0070C0"/>
                </a:solidFill>
                <a:latin typeface="MigMix 1P" charset="-128"/>
                <a:ea typeface="MigMix 1P" charset="-128"/>
                <a:cs typeface="MigMix 1P" charset="-128"/>
              </a:rPr>
              <a:t>WallFriction</a:t>
            </a:r>
            <a:r>
              <a:rPr kumimoji="1" lang="en-US" altLang="ja-JP" sz="2000" dirty="0">
                <a:solidFill>
                  <a:srgbClr val="0070C0"/>
                </a:solidFill>
                <a:latin typeface="MigMix 1P" charset="-128"/>
                <a:ea typeface="MigMix 1P" charset="-128"/>
                <a:cs typeface="MigMix 1P" charset="-128"/>
              </a:rPr>
              <a:t> </a:t>
            </a:r>
            <a:r>
              <a:rPr kumimoji="1" lang="ja-JP" altLang="en-US" sz="2000" dirty="0">
                <a:solidFill>
                  <a:srgbClr val="0070C0"/>
                </a:solidFill>
                <a:latin typeface="MigMix 1P" charset="-128"/>
                <a:ea typeface="MigMix 1P" charset="-128"/>
                <a:cs typeface="MigMix 1P" charset="-128"/>
              </a:rPr>
              <a:t>パッケージ</a:t>
            </a:r>
          </a:p>
        </p:txBody>
      </p:sp>
      <p:sp>
        <p:nvSpPr>
          <p:cNvPr id="2" name="フッター プレースホルダー 1"/>
          <p:cNvSpPr>
            <a:spLocks noGrp="1"/>
          </p:cNvSpPr>
          <p:nvPr>
            <p:ph type="ftr" sz="quarter" idx="11"/>
          </p:nvPr>
        </p:nvSpPr>
        <p:spPr/>
        <p:txBody>
          <a:bodyPr/>
          <a:lstStyle/>
          <a:p>
            <a:r>
              <a:rPr lang="ja-JP" altLang="en-US"/>
              <a:t>オープン</a:t>
            </a:r>
            <a:r>
              <a:rPr lang="en-US" altLang="ja-JP"/>
              <a:t>CAE</a:t>
            </a:r>
            <a:r>
              <a:rPr lang="ja-JP" altLang="en-US"/>
              <a:t>シンポジウム講習会</a:t>
            </a:r>
          </a:p>
        </p:txBody>
      </p:sp>
    </p:spTree>
    <p:extLst>
      <p:ext uri="{BB962C8B-B14F-4D97-AF65-F5344CB8AC3E}">
        <p14:creationId xmlns:p14="http://schemas.microsoft.com/office/powerpoint/2010/main" val="288252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r>
              <a:rPr lang="en-US" altLang="ja-JP"/>
              <a:t>2017/12/07</a:t>
            </a:r>
            <a:endParaRPr lang="ja-JP" altLang="en-US"/>
          </a:p>
        </p:txBody>
      </p:sp>
      <p:sp>
        <p:nvSpPr>
          <p:cNvPr id="4" name="スライド番号プレースホルダー 3"/>
          <p:cNvSpPr>
            <a:spLocks noGrp="1"/>
          </p:cNvSpPr>
          <p:nvPr>
            <p:ph type="sldNum" sz="quarter" idx="12"/>
          </p:nvPr>
        </p:nvSpPr>
        <p:spPr/>
        <p:txBody>
          <a:bodyPr/>
          <a:lstStyle/>
          <a:p>
            <a:fld id="{522546E2-FFC9-E74A-B833-4B01CD764E6B}" type="slidenum">
              <a:rPr lang="ja-JP" altLang="en-US" smtClean="0"/>
              <a:pPr/>
              <a:t>5</a:t>
            </a:fld>
            <a:endParaRPr lang="ja-JP" altLang="en-US"/>
          </a:p>
        </p:txBody>
      </p:sp>
      <p:sp>
        <p:nvSpPr>
          <p:cNvPr id="6" name="正方形/長方形 5"/>
          <p:cNvSpPr/>
          <p:nvPr/>
        </p:nvSpPr>
        <p:spPr>
          <a:xfrm>
            <a:off x="628650" y="762512"/>
            <a:ext cx="7886700" cy="5593839"/>
          </a:xfrm>
          <a:prstGeom prst="rect">
            <a:avLst/>
          </a:prstGeom>
          <a:ln>
            <a:solidFill>
              <a:srgbClr val="0070C0"/>
            </a:solidFill>
          </a:ln>
        </p:spPr>
        <p:txBody>
          <a:bodyPr wrap="square">
            <a:spAutoFit/>
          </a:bodyPr>
          <a:lstStyle/>
          <a:p>
            <a:pPr>
              <a:lnSpc>
                <a:spcPts val="1300"/>
              </a:lnSpc>
            </a:pPr>
            <a:r>
              <a:rPr lang="en-US" altLang="ja-JP" sz="1200" dirty="0">
                <a:solidFill>
                  <a:srgbClr val="000000"/>
                </a:solidFill>
                <a:latin typeface="Migu 1M" charset="-128"/>
                <a:ea typeface="Migu 1M" charset="-128"/>
                <a:cs typeface="Migu 1M" charset="-128"/>
              </a:rPr>
              <a:t> </a:t>
            </a:r>
            <a:r>
              <a:rPr lang="en-US" altLang="ja-JP" sz="1200" dirty="0">
                <a:solidFill>
                  <a:srgbClr val="760002"/>
                </a:solidFill>
                <a:latin typeface="Migu 1M" charset="-128"/>
                <a:ea typeface="Migu 1M" charset="-128"/>
                <a:cs typeface="Migu 1M" charset="-128"/>
              </a:rPr>
              <a:t>if</a:t>
            </a:r>
            <a:r>
              <a:rPr lang="en-US" altLang="ja-JP" sz="1200" dirty="0">
                <a:solidFill>
                  <a:srgbClr val="000000"/>
                </a:solidFill>
                <a:latin typeface="Migu 1M" charset="-128"/>
                <a:ea typeface="Migu 1M" charset="-128"/>
                <a:cs typeface="Migu 1M" charset="-128"/>
              </a:rPr>
              <a:t> </a:t>
            </a:r>
            <a:r>
              <a:rPr lang="en-US" altLang="ja-JP" sz="1200" b="1" dirty="0" err="1">
                <a:solidFill>
                  <a:srgbClr val="FF0000"/>
                </a:solidFill>
                <a:latin typeface="Migu 1M" charset="-128"/>
                <a:ea typeface="Migu 1M" charset="-128"/>
                <a:cs typeface="Migu 1M" charset="-128"/>
              </a:rPr>
              <a:t>continuousFlowReversal</a:t>
            </a:r>
            <a:r>
              <a:rPr lang="en-US" altLang="ja-JP" sz="1200" dirty="0">
                <a:solidFill>
                  <a:srgbClr val="000000"/>
                </a:solidFill>
                <a:latin typeface="Migu 1M" charset="-128"/>
                <a:ea typeface="Migu 1M" charset="-128"/>
                <a:cs typeface="Migu 1M" charset="-128"/>
              </a:rPr>
              <a:t> </a:t>
            </a:r>
            <a:r>
              <a:rPr lang="en-US" altLang="ja-JP" sz="1200" dirty="0">
                <a:solidFill>
                  <a:srgbClr val="760002"/>
                </a:solidFill>
                <a:latin typeface="Migu 1M" charset="-128"/>
                <a:ea typeface="Migu 1M" charset="-128"/>
                <a:cs typeface="Migu 1M" charset="-128"/>
              </a:rPr>
              <a:t>then</a:t>
            </a:r>
            <a:endParaRPr lang="en-US" altLang="ja-JP" sz="1200" dirty="0">
              <a:solidFill>
                <a:srgbClr val="000000"/>
              </a:solidFill>
              <a:latin typeface="Migu 1M" charset="-128"/>
              <a:ea typeface="Migu 1M" charset="-128"/>
              <a:cs typeface="Migu 1M" charset="-128"/>
            </a:endParaRPr>
          </a:p>
          <a:p>
            <a:pPr>
              <a:lnSpc>
                <a:spcPts val="1300"/>
              </a:lnSpc>
            </a:pPr>
            <a:r>
              <a:rPr lang="en-US" altLang="ja-JP" sz="1200" dirty="0">
                <a:solidFill>
                  <a:srgbClr val="000000"/>
                </a:solidFill>
                <a:latin typeface="Migu 1M" charset="-128"/>
                <a:ea typeface="Migu 1M" charset="-128"/>
                <a:cs typeface="Migu 1M" charset="-128"/>
              </a:rPr>
              <a:t>    </a:t>
            </a:r>
            <a:r>
              <a:rPr lang="en-US" altLang="ja-JP" sz="1200" dirty="0">
                <a:solidFill>
                  <a:srgbClr val="128802"/>
                </a:solidFill>
                <a:latin typeface="Migu 1M" charset="-128"/>
                <a:ea typeface="Migu 1M" charset="-128"/>
                <a:cs typeface="Migu 1M" charset="-128"/>
              </a:rPr>
              <a:t>// simple regularization</a:t>
            </a:r>
            <a:endParaRPr lang="en-US" altLang="ja-JP" sz="1200" dirty="0">
              <a:solidFill>
                <a:srgbClr val="000000"/>
              </a:solidFill>
              <a:latin typeface="Migu 1M" charset="-128"/>
              <a:ea typeface="Migu 1M" charset="-128"/>
              <a:cs typeface="Migu 1M" charset="-128"/>
            </a:endParaRPr>
          </a:p>
          <a:p>
            <a:pPr>
              <a:lnSpc>
                <a:spcPts val="1300"/>
              </a:lnSpc>
            </a:pPr>
            <a:r>
              <a:rPr lang="en-US" altLang="ja-JP" sz="1200" dirty="0">
                <a:solidFill>
                  <a:srgbClr val="000000"/>
                </a:solidFill>
                <a:latin typeface="Migu 1M" charset="-128"/>
                <a:ea typeface="Migu 1M" charset="-128"/>
                <a:cs typeface="Migu 1M" charset="-128"/>
              </a:rPr>
              <a:t>    </a:t>
            </a:r>
            <a:r>
              <a:rPr lang="en-US" altLang="ja-JP" sz="1200" dirty="0">
                <a:solidFill>
                  <a:srgbClr val="760002"/>
                </a:solidFill>
                <a:latin typeface="Migu 1M" charset="-128"/>
                <a:ea typeface="Migu 1M" charset="-128"/>
                <a:cs typeface="Migu 1M" charset="-128"/>
              </a:rPr>
              <a:t>if</a:t>
            </a:r>
            <a:r>
              <a:rPr lang="en-US" altLang="ja-JP" sz="1200" dirty="0">
                <a:solidFill>
                  <a:srgbClr val="000000"/>
                </a:solidFill>
                <a:latin typeface="Migu 1M" charset="-128"/>
                <a:ea typeface="Migu 1M" charset="-128"/>
                <a:cs typeface="Migu 1M" charset="-128"/>
              </a:rPr>
              <a:t> </a:t>
            </a:r>
            <a:r>
              <a:rPr lang="en-US" altLang="ja-JP" sz="1200" b="1" dirty="0" err="1">
                <a:solidFill>
                  <a:srgbClr val="FF0000"/>
                </a:solidFill>
                <a:latin typeface="Migu 1M" charset="-128"/>
                <a:ea typeface="Migu 1M" charset="-128"/>
                <a:cs typeface="Migu 1M" charset="-128"/>
              </a:rPr>
              <a:t>from_dp</a:t>
            </a:r>
            <a:r>
              <a:rPr lang="en-US" altLang="ja-JP" sz="1200" dirty="0">
                <a:solidFill>
                  <a:srgbClr val="000000"/>
                </a:solidFill>
                <a:latin typeface="Migu 1M" charset="-128"/>
                <a:ea typeface="Migu 1M" charset="-128"/>
                <a:cs typeface="Migu 1M" charset="-128"/>
              </a:rPr>
              <a:t> </a:t>
            </a:r>
            <a:r>
              <a:rPr lang="en-US" altLang="ja-JP" sz="1200" dirty="0">
                <a:solidFill>
                  <a:srgbClr val="760002"/>
                </a:solidFill>
                <a:latin typeface="Migu 1M" charset="-128"/>
                <a:ea typeface="Migu 1M" charset="-128"/>
                <a:cs typeface="Migu 1M" charset="-128"/>
              </a:rPr>
              <a:t>and</a:t>
            </a:r>
            <a:r>
              <a:rPr lang="en-US" altLang="ja-JP" sz="1200" dirty="0">
                <a:solidFill>
                  <a:srgbClr val="000000"/>
                </a:solidFill>
                <a:latin typeface="Migu 1M" charset="-128"/>
                <a:ea typeface="Migu 1M" charset="-128"/>
                <a:cs typeface="Migu 1M" charset="-128"/>
              </a:rPr>
              <a:t> </a:t>
            </a:r>
            <a:r>
              <a:rPr lang="en-US" altLang="ja-JP" sz="1200" dirty="0">
                <a:solidFill>
                  <a:srgbClr val="760002"/>
                </a:solidFill>
                <a:latin typeface="Migu 1M" charset="-128"/>
                <a:ea typeface="Migu 1M" charset="-128"/>
                <a:cs typeface="Migu 1M" charset="-128"/>
              </a:rPr>
              <a:t>not</a:t>
            </a:r>
            <a:r>
              <a:rPr lang="en-US" altLang="ja-JP" sz="1200" dirty="0">
                <a:solidFill>
                  <a:srgbClr val="000000"/>
                </a:solidFill>
                <a:latin typeface="Migu 1M" charset="-128"/>
                <a:ea typeface="Migu 1M" charset="-128"/>
                <a:cs typeface="Migu 1M" charset="-128"/>
              </a:rPr>
              <a:t> </a:t>
            </a:r>
            <a:r>
              <a:rPr lang="en-US" altLang="ja-JP" sz="1200" b="1" dirty="0" err="1">
                <a:solidFill>
                  <a:srgbClr val="FF0000"/>
                </a:solidFill>
                <a:latin typeface="Migu 1M" charset="-128"/>
                <a:ea typeface="Migu 1M" charset="-128"/>
                <a:cs typeface="Migu 1M" charset="-128"/>
              </a:rPr>
              <a:t>WallFriction.dp_is_zero</a:t>
            </a:r>
            <a:r>
              <a:rPr lang="en-US" altLang="ja-JP" sz="1200" dirty="0">
                <a:solidFill>
                  <a:srgbClr val="000000"/>
                </a:solidFill>
                <a:latin typeface="Migu 1M" charset="-128"/>
                <a:ea typeface="Migu 1M" charset="-128"/>
                <a:cs typeface="Migu 1M" charset="-128"/>
              </a:rPr>
              <a:t> </a:t>
            </a:r>
            <a:r>
              <a:rPr lang="en-US" altLang="ja-JP" sz="1200" dirty="0">
                <a:solidFill>
                  <a:srgbClr val="760002"/>
                </a:solidFill>
                <a:latin typeface="Migu 1M" charset="-128"/>
                <a:ea typeface="Migu 1M" charset="-128"/>
                <a:cs typeface="Migu 1M" charset="-128"/>
              </a:rPr>
              <a:t>then</a:t>
            </a:r>
            <a:endParaRPr lang="en-US" altLang="ja-JP" sz="1200" dirty="0">
              <a:solidFill>
                <a:srgbClr val="000000"/>
              </a:solidFill>
              <a:latin typeface="Migu 1M" charset="-128"/>
              <a:ea typeface="Migu 1M" charset="-128"/>
              <a:cs typeface="Migu 1M" charset="-128"/>
            </a:endParaRPr>
          </a:p>
          <a:p>
            <a:pPr>
              <a:lnSpc>
                <a:spcPts val="1300"/>
              </a:lnSpc>
            </a:pPr>
            <a:r>
              <a:rPr lang="en-US" altLang="ja-JP" sz="1200" dirty="0">
                <a:solidFill>
                  <a:srgbClr val="000000"/>
                </a:solidFill>
                <a:latin typeface="Migu 1M" charset="-128"/>
                <a:ea typeface="Migu 1M" charset="-128"/>
                <a:cs typeface="Migu 1M" charset="-128"/>
              </a:rPr>
              <a:t>      </a:t>
            </a:r>
            <a:r>
              <a:rPr lang="en-US" altLang="ja-JP" sz="1200" dirty="0" err="1">
                <a:solidFill>
                  <a:srgbClr val="000000"/>
                </a:solidFill>
                <a:latin typeface="Migu 1M" charset="-128"/>
                <a:ea typeface="Migu 1M" charset="-128"/>
                <a:cs typeface="Migu 1M" charset="-128"/>
              </a:rPr>
              <a:t>m_flows</a:t>
            </a:r>
            <a:r>
              <a:rPr lang="en-US" altLang="ja-JP" sz="1200" dirty="0">
                <a:solidFill>
                  <a:srgbClr val="000000"/>
                </a:solidFill>
                <a:latin typeface="Migu 1M" charset="-128"/>
                <a:ea typeface="Migu 1M" charset="-128"/>
                <a:cs typeface="Migu 1M" charset="-128"/>
              </a:rPr>
              <a:t> = </a:t>
            </a:r>
            <a:r>
              <a:rPr lang="en-US" altLang="ja-JP" sz="1200" dirty="0" err="1">
                <a:solidFill>
                  <a:srgbClr val="0000FF"/>
                </a:solidFill>
                <a:latin typeface="Migu 1M" charset="-128"/>
                <a:ea typeface="Migu 1M" charset="-128"/>
                <a:cs typeface="Migu 1M" charset="-128"/>
              </a:rPr>
              <a:t>homotopy</a:t>
            </a:r>
            <a:r>
              <a:rPr lang="en-US" altLang="ja-JP" sz="1200" dirty="0">
                <a:solidFill>
                  <a:srgbClr val="000000"/>
                </a:solidFill>
                <a:latin typeface="Migu 1M" charset="-128"/>
                <a:ea typeface="Migu 1M" charset="-128"/>
                <a:cs typeface="Migu 1M" charset="-128"/>
              </a:rPr>
              <a:t>(</a:t>
            </a:r>
          </a:p>
          <a:p>
            <a:pPr>
              <a:lnSpc>
                <a:spcPts val="1300"/>
              </a:lnSpc>
            </a:pPr>
            <a:r>
              <a:rPr lang="en-US" altLang="ja-JP" sz="1200" dirty="0">
                <a:solidFill>
                  <a:srgbClr val="000000"/>
                </a:solidFill>
                <a:latin typeface="Migu 1M" charset="-128"/>
                <a:ea typeface="Migu 1M" charset="-128"/>
                <a:cs typeface="Migu 1M" charset="-128"/>
              </a:rPr>
              <a:t>        actual=  </a:t>
            </a:r>
            <a:r>
              <a:rPr lang="en-US" altLang="ja-JP" sz="1200" b="1" dirty="0" err="1">
                <a:solidFill>
                  <a:srgbClr val="000000"/>
                </a:solidFill>
                <a:latin typeface="Migu 1M" charset="-128"/>
                <a:ea typeface="Migu 1M" charset="-128"/>
                <a:cs typeface="Migu 1M" charset="-128"/>
              </a:rPr>
              <a:t>WallFriction.</a:t>
            </a:r>
            <a:r>
              <a:rPr lang="en-US" altLang="ja-JP" sz="1200" b="1" dirty="0" err="1">
                <a:solidFill>
                  <a:srgbClr val="0000FF"/>
                </a:solidFill>
                <a:latin typeface="Migu 1M" charset="-128"/>
                <a:ea typeface="Migu 1M" charset="-128"/>
                <a:cs typeface="Migu 1M" charset="-128"/>
              </a:rPr>
              <a:t>massFlowRate_dp</a:t>
            </a:r>
            <a:r>
              <a:rPr lang="en-US" altLang="ja-JP" sz="1200" dirty="0">
                <a:solidFill>
                  <a:srgbClr val="000000"/>
                </a:solidFill>
                <a:latin typeface="Migu 1M" charset="-128"/>
                <a:ea typeface="Migu 1M" charset="-128"/>
                <a:cs typeface="Migu 1M" charset="-128"/>
              </a:rPr>
              <a:t>(</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000000"/>
                </a:solidFill>
                <a:latin typeface="Migu 1M" charset="-128"/>
                <a:ea typeface="Migu 1M" charset="-128"/>
                <a:cs typeface="Migu 1M" charset="-128"/>
              </a:rPr>
              <a:t>dps_fg</a:t>
            </a:r>
            <a:r>
              <a:rPr lang="mr-IN" altLang="ja-JP" sz="1200" dirty="0">
                <a:solidFill>
                  <a:srgbClr val="000000"/>
                </a:solidFill>
                <a:latin typeface="Migu 1M" charset="-128"/>
                <a:ea typeface="Migu 1M" charset="-128"/>
                <a:cs typeface="Migu 1M" charset="-128"/>
              </a:rPr>
              <a:t> - {</a:t>
            </a:r>
            <a:r>
              <a:rPr lang="mr-IN" altLang="ja-JP" sz="1200" dirty="0" err="1">
                <a:solidFill>
                  <a:srgbClr val="000000"/>
                </a:solidFill>
                <a:latin typeface="Migu 1M" charset="-128"/>
                <a:ea typeface="Migu 1M" charset="-128"/>
                <a:cs typeface="Migu 1M" charset="-128"/>
              </a:rPr>
              <a:t>g</a:t>
            </a:r>
            <a:r>
              <a:rPr lang="mr-IN" altLang="ja-JP" sz="1200" dirty="0">
                <a:solidFill>
                  <a:srgbClr val="000000"/>
                </a:solidFill>
                <a:latin typeface="Migu 1M" charset="-128"/>
                <a:ea typeface="Migu 1M" charset="-128"/>
                <a:cs typeface="Migu 1M" charset="-128"/>
              </a:rPr>
              <a:t>*</a:t>
            </a:r>
            <a:r>
              <a:rPr lang="mr-IN" altLang="ja-JP" sz="1200" dirty="0" err="1">
                <a:solidFill>
                  <a:srgbClr val="000000"/>
                </a:solidFill>
                <a:latin typeface="Migu 1M" charset="-128"/>
                <a:ea typeface="Migu 1M" charset="-128"/>
                <a:cs typeface="Migu 1M" charset="-128"/>
              </a:rPr>
              <a:t>dheights</a:t>
            </a:r>
            <a:r>
              <a:rPr lang="mr-IN" altLang="ja-JP" sz="1200" dirty="0">
                <a:solidFill>
                  <a:srgbClr val="000000"/>
                </a:solidFill>
                <a:latin typeface="Migu 1M" charset="-128"/>
                <a:ea typeface="Migu 1M" charset="-128"/>
                <a:cs typeface="Migu 1M" charset="-128"/>
              </a:rPr>
              <a:t>[</a:t>
            </a:r>
            <a:r>
              <a:rPr lang="mr-IN" altLang="ja-JP" sz="1200" dirty="0" err="1">
                <a:solidFill>
                  <a:srgbClr val="000000"/>
                </a:solidFill>
                <a:latin typeface="Migu 1M" charset="-128"/>
                <a:ea typeface="Migu 1M" charset="-128"/>
                <a:cs typeface="Migu 1M" charset="-128"/>
              </a:rPr>
              <a:t>i</a:t>
            </a:r>
            <a:r>
              <a:rPr lang="mr-IN" altLang="ja-JP" sz="1200" dirty="0">
                <a:solidFill>
                  <a:srgbClr val="000000"/>
                </a:solidFill>
                <a:latin typeface="Migu 1M" charset="-128"/>
                <a:ea typeface="Migu 1M" charset="-128"/>
                <a:cs typeface="Migu 1M" charset="-128"/>
              </a:rPr>
              <a:t>]*</a:t>
            </a:r>
            <a:r>
              <a:rPr lang="mr-IN" altLang="ja-JP" sz="1200" dirty="0" err="1">
                <a:solidFill>
                  <a:srgbClr val="000000"/>
                </a:solidFill>
                <a:latin typeface="Migu 1M" charset="-128"/>
                <a:ea typeface="Migu 1M" charset="-128"/>
                <a:cs typeface="Migu 1M" charset="-128"/>
              </a:rPr>
              <a:t>rhos_act</a:t>
            </a:r>
            <a:r>
              <a:rPr lang="mr-IN" altLang="ja-JP" sz="1200" dirty="0">
                <a:solidFill>
                  <a:srgbClr val="000000"/>
                </a:solidFill>
                <a:latin typeface="Migu 1M" charset="-128"/>
                <a:ea typeface="Migu 1M" charset="-128"/>
                <a:cs typeface="Migu 1M" charset="-128"/>
              </a:rPr>
              <a:t>[</a:t>
            </a:r>
            <a:r>
              <a:rPr lang="mr-IN" altLang="ja-JP" sz="1200" dirty="0" err="1">
                <a:solidFill>
                  <a:srgbClr val="000000"/>
                </a:solidFill>
                <a:latin typeface="Migu 1M" charset="-128"/>
                <a:ea typeface="Migu 1M" charset="-128"/>
                <a:cs typeface="Migu 1M" charset="-128"/>
              </a:rPr>
              <a:t>i</a:t>
            </a:r>
            <a:r>
              <a:rPr lang="mr-IN" altLang="ja-JP" sz="1200" dirty="0">
                <a:solidFill>
                  <a:srgbClr val="000000"/>
                </a:solidFill>
                <a:latin typeface="Migu 1M" charset="-128"/>
                <a:ea typeface="Migu 1M" charset="-128"/>
                <a:cs typeface="Migu 1M" charset="-128"/>
              </a:rPr>
              <a:t>] </a:t>
            </a:r>
            <a:r>
              <a:rPr lang="mr-IN" altLang="ja-JP" sz="1200" dirty="0" err="1">
                <a:solidFill>
                  <a:srgbClr val="760002"/>
                </a:solidFill>
                <a:latin typeface="Migu 1M" charset="-128"/>
                <a:ea typeface="Migu 1M" charset="-128"/>
                <a:cs typeface="Migu 1M" charset="-128"/>
              </a:rPr>
              <a:t>for</a:t>
            </a:r>
            <a:r>
              <a:rPr lang="mr-IN" altLang="ja-JP" sz="1200" dirty="0">
                <a:solidFill>
                  <a:srgbClr val="000000"/>
                </a:solidFill>
                <a:latin typeface="Migu 1M" charset="-128"/>
                <a:ea typeface="Migu 1M" charset="-128"/>
                <a:cs typeface="Migu 1M" charset="-128"/>
              </a:rPr>
              <a:t> </a:t>
            </a:r>
            <a:r>
              <a:rPr lang="mr-IN" altLang="ja-JP" sz="1200" dirty="0" err="1">
                <a:solidFill>
                  <a:srgbClr val="000000"/>
                </a:solidFill>
                <a:latin typeface="Migu 1M" charset="-128"/>
                <a:ea typeface="Migu 1M" charset="-128"/>
                <a:cs typeface="Migu 1M" charset="-128"/>
              </a:rPr>
              <a:t>i</a:t>
            </a:r>
            <a:r>
              <a:rPr lang="mr-IN" altLang="ja-JP" sz="1200" dirty="0">
                <a:solidFill>
                  <a:srgbClr val="000000"/>
                </a:solidFill>
                <a:latin typeface="Migu 1M" charset="-128"/>
                <a:ea typeface="Migu 1M" charset="-128"/>
                <a:cs typeface="Migu 1M" charset="-128"/>
              </a:rPr>
              <a:t> </a:t>
            </a:r>
            <a:r>
              <a:rPr lang="mr-IN" altLang="ja-JP" sz="1200" dirty="0" err="1">
                <a:solidFill>
                  <a:srgbClr val="760002"/>
                </a:solidFill>
                <a:latin typeface="Migu 1M" charset="-128"/>
                <a:ea typeface="Migu 1M" charset="-128"/>
                <a:cs typeface="Migu 1M" charset="-128"/>
              </a:rPr>
              <a:t>in</a:t>
            </a:r>
            <a:r>
              <a:rPr lang="mr-IN" altLang="ja-JP" sz="1200" dirty="0">
                <a:solidFill>
                  <a:srgbClr val="000000"/>
                </a:solidFill>
                <a:latin typeface="Migu 1M" charset="-128"/>
                <a:ea typeface="Migu 1M" charset="-128"/>
                <a:cs typeface="Migu 1M" charset="-128"/>
              </a:rPr>
              <a:t> </a:t>
            </a:r>
            <a:r>
              <a:rPr lang="mr-IN" altLang="ja-JP" sz="1200" dirty="0">
                <a:solidFill>
                  <a:srgbClr val="760078"/>
                </a:solidFill>
                <a:latin typeface="Migu 1M" charset="-128"/>
                <a:ea typeface="Migu 1M" charset="-128"/>
                <a:cs typeface="Migu 1M" charset="-128"/>
              </a:rPr>
              <a:t>1</a:t>
            </a:r>
            <a:r>
              <a:rPr lang="mr-IN" altLang="ja-JP" sz="1200" dirty="0">
                <a:solidFill>
                  <a:srgbClr val="000000"/>
                </a:solidFill>
                <a:latin typeface="Migu 1M" charset="-128"/>
                <a:ea typeface="Migu 1M" charset="-128"/>
                <a:cs typeface="Migu 1M" charset="-128"/>
              </a:rPr>
              <a:t>:n-</a:t>
            </a:r>
            <a:r>
              <a:rPr lang="mr-IN" altLang="ja-JP" sz="1200" dirty="0">
                <a:solidFill>
                  <a:srgbClr val="760078"/>
                </a:solidFill>
                <a:latin typeface="Migu 1M" charset="-128"/>
                <a:ea typeface="Migu 1M" charset="-128"/>
                <a:cs typeface="Migu 1M" charset="-128"/>
              </a:rPr>
              <a:t>1</a:t>
            </a:r>
            <a:r>
              <a:rPr lang="mr-IN" altLang="ja-JP" sz="1200" dirty="0">
                <a:solidFill>
                  <a:srgbClr val="000000"/>
                </a:solidFill>
                <a:latin typeface="Migu 1M" charset="-128"/>
                <a:ea typeface="Migu 1M" charset="-128"/>
                <a:cs typeface="Migu 1M" charset="-128"/>
              </a:rPr>
              <a:t>},</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000000"/>
                </a:solidFill>
                <a:latin typeface="Migu 1M" charset="-128"/>
                <a:ea typeface="Migu 1M" charset="-128"/>
                <a:cs typeface="Migu 1M" charset="-128"/>
              </a:rPr>
              <a:t>rhos_act</a:t>
            </a:r>
            <a:r>
              <a:rPr lang="mr-IN" altLang="ja-JP" sz="1200" dirty="0">
                <a:solidFill>
                  <a:srgbClr val="000000"/>
                </a:solidFill>
                <a:latin typeface="Migu 1M" charset="-128"/>
                <a:ea typeface="Migu 1M" charset="-128"/>
                <a:cs typeface="Migu 1M" charset="-128"/>
              </a:rPr>
              <a:t>,</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000000"/>
                </a:solidFill>
                <a:latin typeface="Migu 1M" charset="-128"/>
                <a:ea typeface="Migu 1M" charset="-128"/>
                <a:cs typeface="Migu 1M" charset="-128"/>
              </a:rPr>
              <a:t>rhos_act</a:t>
            </a:r>
            <a:r>
              <a:rPr lang="mr-IN" altLang="ja-JP" sz="1200" dirty="0">
                <a:solidFill>
                  <a:srgbClr val="000000"/>
                </a:solidFill>
                <a:latin typeface="Migu 1M" charset="-128"/>
                <a:ea typeface="Migu 1M" charset="-128"/>
                <a:cs typeface="Migu 1M" charset="-128"/>
              </a:rPr>
              <a:t>,</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000000"/>
                </a:solidFill>
                <a:latin typeface="Migu 1M" charset="-128"/>
                <a:ea typeface="Migu 1M" charset="-128"/>
                <a:cs typeface="Migu 1M" charset="-128"/>
              </a:rPr>
              <a:t>mus_act</a:t>
            </a:r>
            <a:r>
              <a:rPr lang="mr-IN" altLang="ja-JP" sz="1200" dirty="0">
                <a:solidFill>
                  <a:srgbClr val="000000"/>
                </a:solidFill>
                <a:latin typeface="Migu 1M" charset="-128"/>
                <a:ea typeface="Migu 1M" charset="-128"/>
                <a:cs typeface="Migu 1M" charset="-128"/>
              </a:rPr>
              <a:t>,</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000000"/>
                </a:solidFill>
                <a:latin typeface="Migu 1M" charset="-128"/>
                <a:ea typeface="Migu 1M" charset="-128"/>
                <a:cs typeface="Migu 1M" charset="-128"/>
              </a:rPr>
              <a:t>mus_act</a:t>
            </a:r>
            <a:r>
              <a:rPr lang="mr-IN" altLang="ja-JP" sz="1200" dirty="0">
                <a:solidFill>
                  <a:srgbClr val="000000"/>
                </a:solidFill>
                <a:latin typeface="Migu 1M" charset="-128"/>
                <a:ea typeface="Migu 1M" charset="-128"/>
                <a:cs typeface="Migu 1M" charset="-128"/>
              </a:rPr>
              <a:t>,</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000000"/>
                </a:solidFill>
                <a:latin typeface="Migu 1M" charset="-128"/>
                <a:ea typeface="Migu 1M" charset="-128"/>
                <a:cs typeface="Migu 1M" charset="-128"/>
              </a:rPr>
              <a:t>pathLengths_internal</a:t>
            </a:r>
            <a:r>
              <a:rPr lang="mr-IN" altLang="ja-JP" sz="1200" dirty="0">
                <a:solidFill>
                  <a:srgbClr val="000000"/>
                </a:solidFill>
                <a:latin typeface="Migu 1M" charset="-128"/>
                <a:ea typeface="Migu 1M" charset="-128"/>
                <a:cs typeface="Migu 1M" charset="-128"/>
              </a:rPr>
              <a:t>,</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000000"/>
                </a:solidFill>
                <a:latin typeface="Migu 1M" charset="-128"/>
                <a:ea typeface="Migu 1M" charset="-128"/>
                <a:cs typeface="Migu 1M" charset="-128"/>
              </a:rPr>
              <a:t>diameters</a:t>
            </a:r>
            <a:r>
              <a:rPr lang="mr-IN" altLang="ja-JP" sz="1200" dirty="0">
                <a:solidFill>
                  <a:srgbClr val="000000"/>
                </a:solidFill>
                <a:latin typeface="Migu 1M" charset="-128"/>
                <a:ea typeface="Migu 1M" charset="-128"/>
                <a:cs typeface="Migu 1M" charset="-128"/>
              </a:rPr>
              <a:t>,</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000000"/>
                </a:solidFill>
                <a:latin typeface="Migu 1M" charset="-128"/>
                <a:ea typeface="Migu 1M" charset="-128"/>
                <a:cs typeface="Migu 1M" charset="-128"/>
              </a:rPr>
              <a:t>crossAreas</a:t>
            </a:r>
            <a:r>
              <a:rPr lang="mr-IN" altLang="ja-JP" sz="1200" dirty="0">
                <a:solidFill>
                  <a:srgbClr val="000000"/>
                </a:solidFill>
                <a:latin typeface="Migu 1M" charset="-128"/>
                <a:ea typeface="Migu 1M" charset="-128"/>
                <a:cs typeface="Migu 1M" charset="-128"/>
              </a:rPr>
              <a:t>[</a:t>
            </a:r>
            <a:r>
              <a:rPr lang="mr-IN" altLang="ja-JP" sz="1200" dirty="0">
                <a:solidFill>
                  <a:srgbClr val="760078"/>
                </a:solidFill>
                <a:latin typeface="Migu 1M" charset="-128"/>
                <a:ea typeface="Migu 1M" charset="-128"/>
                <a:cs typeface="Migu 1M" charset="-128"/>
              </a:rPr>
              <a:t>1</a:t>
            </a:r>
            <a:r>
              <a:rPr lang="mr-IN" altLang="ja-JP" sz="1200" dirty="0">
                <a:solidFill>
                  <a:srgbClr val="000000"/>
                </a:solidFill>
                <a:latin typeface="Migu 1M" charset="-128"/>
                <a:ea typeface="Migu 1M" charset="-128"/>
                <a:cs typeface="Migu 1M" charset="-128"/>
              </a:rPr>
              <a:t>:n-</a:t>
            </a:r>
            <a:r>
              <a:rPr lang="mr-IN" altLang="ja-JP" sz="1200" dirty="0">
                <a:solidFill>
                  <a:srgbClr val="760078"/>
                </a:solidFill>
                <a:latin typeface="Migu 1M" charset="-128"/>
                <a:ea typeface="Migu 1M" charset="-128"/>
                <a:cs typeface="Migu 1M" charset="-128"/>
              </a:rPr>
              <a:t>1</a:t>
            </a:r>
            <a:r>
              <a:rPr lang="mr-IN" altLang="ja-JP" sz="1200" dirty="0">
                <a:solidFill>
                  <a:srgbClr val="000000"/>
                </a:solidFill>
                <a:latin typeface="Migu 1M" charset="-128"/>
                <a:ea typeface="Migu 1M" charset="-128"/>
                <a:cs typeface="Migu 1M" charset="-128"/>
              </a:rPr>
              <a:t>]+</a:t>
            </a:r>
            <a:r>
              <a:rPr lang="mr-IN" altLang="ja-JP" sz="1200" dirty="0" err="1">
                <a:solidFill>
                  <a:srgbClr val="000000"/>
                </a:solidFill>
                <a:latin typeface="Migu 1M" charset="-128"/>
                <a:ea typeface="Migu 1M" charset="-128"/>
                <a:cs typeface="Migu 1M" charset="-128"/>
              </a:rPr>
              <a:t>crossAreas</a:t>
            </a:r>
            <a:r>
              <a:rPr lang="mr-IN" altLang="ja-JP" sz="1200" dirty="0">
                <a:solidFill>
                  <a:srgbClr val="000000"/>
                </a:solidFill>
                <a:latin typeface="Migu 1M" charset="-128"/>
                <a:ea typeface="Migu 1M" charset="-128"/>
                <a:cs typeface="Migu 1M" charset="-128"/>
              </a:rPr>
              <a:t>[</a:t>
            </a:r>
            <a:r>
              <a:rPr lang="mr-IN" altLang="ja-JP" sz="1200" dirty="0">
                <a:solidFill>
                  <a:srgbClr val="760078"/>
                </a:solidFill>
                <a:latin typeface="Migu 1M" charset="-128"/>
                <a:ea typeface="Migu 1M" charset="-128"/>
                <a:cs typeface="Migu 1M" charset="-128"/>
              </a:rPr>
              <a:t>2</a:t>
            </a:r>
            <a:r>
              <a:rPr lang="mr-IN" altLang="ja-JP" sz="1200" dirty="0">
                <a:solidFill>
                  <a:srgbClr val="000000"/>
                </a:solidFill>
                <a:latin typeface="Migu 1M" charset="-128"/>
                <a:ea typeface="Migu 1M" charset="-128"/>
                <a:cs typeface="Migu 1M" charset="-128"/>
              </a:rPr>
              <a:t>:n])/</a:t>
            </a:r>
            <a:r>
              <a:rPr lang="mr-IN" altLang="ja-JP" sz="1200" dirty="0">
                <a:solidFill>
                  <a:srgbClr val="760078"/>
                </a:solidFill>
                <a:latin typeface="Migu 1M" charset="-128"/>
                <a:ea typeface="Migu 1M" charset="-128"/>
                <a:cs typeface="Migu 1M" charset="-128"/>
              </a:rPr>
              <a:t>2</a:t>
            </a:r>
            <a:r>
              <a:rPr lang="mr-IN" altLang="ja-JP" sz="1200" dirty="0">
                <a:solidFill>
                  <a:srgbClr val="000000"/>
                </a:solidFill>
                <a:latin typeface="Migu 1M" charset="-128"/>
                <a:ea typeface="Migu 1M" charset="-128"/>
                <a:cs typeface="Migu 1M" charset="-128"/>
              </a:rPr>
              <a:t>,</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000000"/>
                </a:solidFill>
                <a:latin typeface="Migu 1M" charset="-128"/>
                <a:ea typeface="Migu 1M" charset="-128"/>
                <a:cs typeface="Migu 1M" charset="-128"/>
              </a:rPr>
              <a:t>roughnesses</a:t>
            </a:r>
            <a:r>
              <a:rPr lang="mr-IN" altLang="ja-JP" sz="1200" dirty="0">
                <a:solidFill>
                  <a:srgbClr val="000000"/>
                </a:solidFill>
                <a:latin typeface="Migu 1M" charset="-128"/>
                <a:ea typeface="Migu 1M" charset="-128"/>
                <a:cs typeface="Migu 1M" charset="-128"/>
              </a:rPr>
              <a:t>[</a:t>
            </a:r>
            <a:r>
              <a:rPr lang="mr-IN" altLang="ja-JP" sz="1200" dirty="0">
                <a:solidFill>
                  <a:srgbClr val="760078"/>
                </a:solidFill>
                <a:latin typeface="Migu 1M" charset="-128"/>
                <a:ea typeface="Migu 1M" charset="-128"/>
                <a:cs typeface="Migu 1M" charset="-128"/>
              </a:rPr>
              <a:t>1</a:t>
            </a:r>
            <a:r>
              <a:rPr lang="mr-IN" altLang="ja-JP" sz="1200" dirty="0">
                <a:solidFill>
                  <a:srgbClr val="000000"/>
                </a:solidFill>
                <a:latin typeface="Migu 1M" charset="-128"/>
                <a:ea typeface="Migu 1M" charset="-128"/>
                <a:cs typeface="Migu 1M" charset="-128"/>
              </a:rPr>
              <a:t>:n-</a:t>
            </a:r>
            <a:r>
              <a:rPr lang="mr-IN" altLang="ja-JP" sz="1200" dirty="0">
                <a:solidFill>
                  <a:srgbClr val="760078"/>
                </a:solidFill>
                <a:latin typeface="Migu 1M" charset="-128"/>
                <a:ea typeface="Migu 1M" charset="-128"/>
                <a:cs typeface="Migu 1M" charset="-128"/>
              </a:rPr>
              <a:t>1</a:t>
            </a:r>
            <a:r>
              <a:rPr lang="mr-IN" altLang="ja-JP" sz="1200" dirty="0">
                <a:solidFill>
                  <a:srgbClr val="000000"/>
                </a:solidFill>
                <a:latin typeface="Migu 1M" charset="-128"/>
                <a:ea typeface="Migu 1M" charset="-128"/>
                <a:cs typeface="Migu 1M" charset="-128"/>
              </a:rPr>
              <a:t>]+</a:t>
            </a:r>
            <a:r>
              <a:rPr lang="mr-IN" altLang="ja-JP" sz="1200" dirty="0" err="1">
                <a:solidFill>
                  <a:srgbClr val="000000"/>
                </a:solidFill>
                <a:latin typeface="Migu 1M" charset="-128"/>
                <a:ea typeface="Migu 1M" charset="-128"/>
                <a:cs typeface="Migu 1M" charset="-128"/>
              </a:rPr>
              <a:t>roughnesses</a:t>
            </a:r>
            <a:r>
              <a:rPr lang="mr-IN" altLang="ja-JP" sz="1200" dirty="0">
                <a:solidFill>
                  <a:srgbClr val="000000"/>
                </a:solidFill>
                <a:latin typeface="Migu 1M" charset="-128"/>
                <a:ea typeface="Migu 1M" charset="-128"/>
                <a:cs typeface="Migu 1M" charset="-128"/>
              </a:rPr>
              <a:t>[</a:t>
            </a:r>
            <a:r>
              <a:rPr lang="mr-IN" altLang="ja-JP" sz="1200" dirty="0">
                <a:solidFill>
                  <a:srgbClr val="760078"/>
                </a:solidFill>
                <a:latin typeface="Migu 1M" charset="-128"/>
                <a:ea typeface="Migu 1M" charset="-128"/>
                <a:cs typeface="Migu 1M" charset="-128"/>
              </a:rPr>
              <a:t>2</a:t>
            </a:r>
            <a:r>
              <a:rPr lang="mr-IN" altLang="ja-JP" sz="1200" dirty="0">
                <a:solidFill>
                  <a:srgbClr val="000000"/>
                </a:solidFill>
                <a:latin typeface="Migu 1M" charset="-128"/>
                <a:ea typeface="Migu 1M" charset="-128"/>
                <a:cs typeface="Migu 1M" charset="-128"/>
              </a:rPr>
              <a:t>:n])/</a:t>
            </a:r>
            <a:r>
              <a:rPr lang="mr-IN" altLang="ja-JP" sz="1200" dirty="0">
                <a:solidFill>
                  <a:srgbClr val="760078"/>
                </a:solidFill>
                <a:latin typeface="Migu 1M" charset="-128"/>
                <a:ea typeface="Migu 1M" charset="-128"/>
                <a:cs typeface="Migu 1M" charset="-128"/>
              </a:rPr>
              <a:t>2</a:t>
            </a:r>
            <a:r>
              <a:rPr lang="mr-IN" altLang="ja-JP" sz="1200" dirty="0">
                <a:solidFill>
                  <a:srgbClr val="000000"/>
                </a:solidFill>
                <a:latin typeface="Migu 1M" charset="-128"/>
                <a:ea typeface="Migu 1M" charset="-128"/>
                <a:cs typeface="Migu 1M" charset="-128"/>
              </a:rPr>
              <a:t>,</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000000"/>
                </a:solidFill>
                <a:latin typeface="Migu 1M" charset="-128"/>
                <a:ea typeface="Migu 1M" charset="-128"/>
                <a:cs typeface="Migu 1M" charset="-128"/>
              </a:rPr>
              <a:t>dp_small</a:t>
            </a:r>
            <a:r>
              <a:rPr lang="mr-IN" altLang="ja-JP" sz="1200" dirty="0">
                <a:solidFill>
                  <a:srgbClr val="000000"/>
                </a:solidFill>
                <a:latin typeface="Migu 1M" charset="-128"/>
                <a:ea typeface="Migu 1M" charset="-128"/>
                <a:cs typeface="Migu 1M" charset="-128"/>
              </a:rPr>
              <a:t>/(n-</a:t>
            </a:r>
            <a:r>
              <a:rPr lang="mr-IN" altLang="ja-JP" sz="1200" dirty="0">
                <a:solidFill>
                  <a:srgbClr val="760078"/>
                </a:solidFill>
                <a:latin typeface="Migu 1M" charset="-128"/>
                <a:ea typeface="Migu 1M" charset="-128"/>
                <a:cs typeface="Migu 1M" charset="-128"/>
              </a:rPr>
              <a:t>1</a:t>
            </a:r>
            <a:r>
              <a:rPr lang="mr-IN" altLang="ja-JP" sz="1200" dirty="0">
                <a:solidFill>
                  <a:srgbClr val="000000"/>
                </a:solidFill>
                <a:latin typeface="Migu 1M" charset="-128"/>
                <a:ea typeface="Migu 1M" charset="-128"/>
                <a:cs typeface="Migu 1M" charset="-128"/>
              </a:rPr>
              <a:t>),</a:t>
            </a:r>
          </a:p>
          <a:p>
            <a:pPr>
              <a:lnSpc>
                <a:spcPts val="1300"/>
              </a:lnSpc>
            </a:pPr>
            <a:r>
              <a:rPr lang="en-US" altLang="ja-JP" sz="1200" dirty="0">
                <a:solidFill>
                  <a:srgbClr val="000000"/>
                </a:solidFill>
                <a:latin typeface="Migu 1M" charset="-128"/>
                <a:ea typeface="Migu 1M" charset="-128"/>
                <a:cs typeface="Migu 1M" charset="-128"/>
              </a:rPr>
              <a:t>                   </a:t>
            </a:r>
            <a:r>
              <a:rPr lang="en-US" altLang="ja-JP" sz="1200" dirty="0" err="1">
                <a:solidFill>
                  <a:srgbClr val="000000"/>
                </a:solidFill>
                <a:latin typeface="Migu 1M" charset="-128"/>
                <a:ea typeface="Migu 1M" charset="-128"/>
                <a:cs typeface="Migu 1M" charset="-128"/>
              </a:rPr>
              <a:t>Res_turbulent_internal</a:t>
            </a:r>
            <a:r>
              <a:rPr lang="en-US" altLang="ja-JP" sz="1200" dirty="0">
                <a:solidFill>
                  <a:srgbClr val="000000"/>
                </a:solidFill>
                <a:latin typeface="Migu 1M" charset="-128"/>
                <a:ea typeface="Migu 1M" charset="-128"/>
                <a:cs typeface="Migu 1M" charset="-128"/>
              </a:rPr>
              <a:t>)*</a:t>
            </a:r>
            <a:r>
              <a:rPr lang="en-US" altLang="ja-JP" sz="1200" dirty="0" err="1">
                <a:solidFill>
                  <a:srgbClr val="000000"/>
                </a:solidFill>
                <a:latin typeface="Migu 1M" charset="-128"/>
                <a:ea typeface="Migu 1M" charset="-128"/>
                <a:cs typeface="Migu 1M" charset="-128"/>
              </a:rPr>
              <a:t>nParallel</a:t>
            </a:r>
            <a:r>
              <a:rPr lang="en-US" altLang="ja-JP" sz="1200" dirty="0">
                <a:solidFill>
                  <a:srgbClr val="000000"/>
                </a:solidFill>
                <a:latin typeface="Migu 1M" charset="-128"/>
                <a:ea typeface="Migu 1M" charset="-128"/>
                <a:cs typeface="Migu 1M" charset="-128"/>
              </a:rPr>
              <a:t>,</a:t>
            </a:r>
          </a:p>
          <a:p>
            <a:pPr>
              <a:lnSpc>
                <a:spcPts val="1300"/>
              </a:lnSpc>
            </a:pPr>
            <a:r>
              <a:rPr lang="en-US" altLang="ja-JP" sz="1200" dirty="0">
                <a:solidFill>
                  <a:srgbClr val="000000"/>
                </a:solidFill>
                <a:latin typeface="Migu 1M" charset="-128"/>
                <a:ea typeface="Migu 1M" charset="-128"/>
                <a:cs typeface="Migu 1M" charset="-128"/>
              </a:rPr>
              <a:t>        simplified=  </a:t>
            </a:r>
            <a:r>
              <a:rPr lang="en-US" altLang="ja-JP" sz="1200" dirty="0" err="1">
                <a:solidFill>
                  <a:srgbClr val="000000"/>
                </a:solidFill>
                <a:latin typeface="Migu 1M" charset="-128"/>
                <a:ea typeface="Migu 1M" charset="-128"/>
                <a:cs typeface="Migu 1M" charset="-128"/>
              </a:rPr>
              <a:t>m_flow_nominal</a:t>
            </a:r>
            <a:r>
              <a:rPr lang="en-US" altLang="ja-JP" sz="1200" dirty="0">
                <a:solidFill>
                  <a:srgbClr val="000000"/>
                </a:solidFill>
                <a:latin typeface="Migu 1M" charset="-128"/>
                <a:ea typeface="Migu 1M" charset="-128"/>
                <a:cs typeface="Migu 1M" charset="-128"/>
              </a:rPr>
              <a:t>/</a:t>
            </a:r>
            <a:r>
              <a:rPr lang="en-US" altLang="ja-JP" sz="1200" dirty="0" err="1">
                <a:solidFill>
                  <a:srgbClr val="000000"/>
                </a:solidFill>
                <a:latin typeface="Migu 1M" charset="-128"/>
                <a:ea typeface="Migu 1M" charset="-128"/>
                <a:cs typeface="Migu 1M" charset="-128"/>
              </a:rPr>
              <a:t>dp_nominal</a:t>
            </a:r>
            <a:r>
              <a:rPr lang="en-US" altLang="ja-JP" sz="1200" dirty="0">
                <a:solidFill>
                  <a:srgbClr val="000000"/>
                </a:solidFill>
                <a:latin typeface="Migu 1M" charset="-128"/>
                <a:ea typeface="Migu 1M" charset="-128"/>
                <a:cs typeface="Migu 1M" charset="-128"/>
              </a:rPr>
              <a:t>*(</a:t>
            </a:r>
            <a:r>
              <a:rPr lang="en-US" altLang="ja-JP" sz="1200" dirty="0" err="1">
                <a:solidFill>
                  <a:srgbClr val="000000"/>
                </a:solidFill>
                <a:latin typeface="Migu 1M" charset="-128"/>
                <a:ea typeface="Migu 1M" charset="-128"/>
                <a:cs typeface="Migu 1M" charset="-128"/>
              </a:rPr>
              <a:t>dps_fg</a:t>
            </a:r>
            <a:r>
              <a:rPr lang="en-US" altLang="ja-JP" sz="1200" dirty="0">
                <a:solidFill>
                  <a:srgbClr val="000000"/>
                </a:solidFill>
                <a:latin typeface="Migu 1M" charset="-128"/>
                <a:ea typeface="Migu 1M" charset="-128"/>
                <a:cs typeface="Migu 1M" charset="-128"/>
              </a:rPr>
              <a:t> - g*</a:t>
            </a:r>
            <a:r>
              <a:rPr lang="en-US" altLang="ja-JP" sz="1200" dirty="0" err="1">
                <a:solidFill>
                  <a:srgbClr val="000000"/>
                </a:solidFill>
                <a:latin typeface="Migu 1M" charset="-128"/>
                <a:ea typeface="Migu 1M" charset="-128"/>
                <a:cs typeface="Migu 1M" charset="-128"/>
              </a:rPr>
              <a:t>dheights</a:t>
            </a:r>
            <a:r>
              <a:rPr lang="en-US" altLang="ja-JP" sz="1200" dirty="0">
                <a:solidFill>
                  <a:srgbClr val="000000"/>
                </a:solidFill>
                <a:latin typeface="Migu 1M" charset="-128"/>
                <a:ea typeface="Migu 1M" charset="-128"/>
                <a:cs typeface="Migu 1M" charset="-128"/>
              </a:rPr>
              <a:t>*</a:t>
            </a:r>
            <a:r>
              <a:rPr lang="en-US" altLang="ja-JP" sz="1200" dirty="0" err="1">
                <a:solidFill>
                  <a:srgbClr val="000000"/>
                </a:solidFill>
                <a:latin typeface="Migu 1M" charset="-128"/>
                <a:ea typeface="Migu 1M" charset="-128"/>
                <a:cs typeface="Migu 1M" charset="-128"/>
              </a:rPr>
              <a:t>rho_nominal</a:t>
            </a:r>
            <a:r>
              <a:rPr lang="en-US" altLang="ja-JP" sz="1200" dirty="0">
                <a:solidFill>
                  <a:srgbClr val="000000"/>
                </a:solidFill>
                <a:latin typeface="Migu 1M" charset="-128"/>
                <a:ea typeface="Migu 1M" charset="-128"/>
                <a:cs typeface="Migu 1M" charset="-128"/>
              </a:rPr>
              <a:t>));</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760002"/>
                </a:solidFill>
                <a:latin typeface="Migu 1M" charset="-128"/>
                <a:ea typeface="Migu 1M" charset="-128"/>
                <a:cs typeface="Migu 1M" charset="-128"/>
              </a:rPr>
              <a:t>else</a:t>
            </a:r>
            <a:endParaRPr lang="mr-IN" altLang="ja-JP" sz="1200" dirty="0">
              <a:solidFill>
                <a:srgbClr val="000000"/>
              </a:solidFill>
              <a:latin typeface="Migu 1M" charset="-128"/>
              <a:ea typeface="Migu 1M" charset="-128"/>
              <a:cs typeface="Migu 1M" charset="-128"/>
            </a:endParaRPr>
          </a:p>
          <a:p>
            <a:pPr>
              <a:lnSpc>
                <a:spcPts val="1300"/>
              </a:lnSpc>
            </a:pPr>
            <a:r>
              <a:rPr lang="en-US" altLang="ja-JP" sz="1200" dirty="0">
                <a:solidFill>
                  <a:srgbClr val="000000"/>
                </a:solidFill>
                <a:latin typeface="Migu 1M" charset="-128"/>
                <a:ea typeface="Migu 1M" charset="-128"/>
                <a:cs typeface="Migu 1M" charset="-128"/>
              </a:rPr>
              <a:t>      </a:t>
            </a:r>
            <a:r>
              <a:rPr lang="en-US" altLang="ja-JP" sz="1200" dirty="0" err="1">
                <a:solidFill>
                  <a:srgbClr val="000000"/>
                </a:solidFill>
                <a:latin typeface="Migu 1M" charset="-128"/>
                <a:ea typeface="Migu 1M" charset="-128"/>
                <a:cs typeface="Migu 1M" charset="-128"/>
              </a:rPr>
              <a:t>dps_fg</a:t>
            </a:r>
            <a:r>
              <a:rPr lang="en-US" altLang="ja-JP" sz="1200" dirty="0">
                <a:solidFill>
                  <a:srgbClr val="000000"/>
                </a:solidFill>
                <a:latin typeface="Migu 1M" charset="-128"/>
                <a:ea typeface="Migu 1M" charset="-128"/>
                <a:cs typeface="Migu 1M" charset="-128"/>
              </a:rPr>
              <a:t> = </a:t>
            </a:r>
            <a:r>
              <a:rPr lang="en-US" altLang="ja-JP" sz="1200" dirty="0" err="1">
                <a:solidFill>
                  <a:srgbClr val="0000FF"/>
                </a:solidFill>
                <a:latin typeface="Migu 1M" charset="-128"/>
                <a:ea typeface="Migu 1M" charset="-128"/>
                <a:cs typeface="Migu 1M" charset="-128"/>
              </a:rPr>
              <a:t>homotopy</a:t>
            </a:r>
            <a:r>
              <a:rPr lang="en-US" altLang="ja-JP" sz="1200" dirty="0">
                <a:solidFill>
                  <a:srgbClr val="000000"/>
                </a:solidFill>
                <a:latin typeface="Migu 1M" charset="-128"/>
                <a:ea typeface="Migu 1M" charset="-128"/>
                <a:cs typeface="Migu 1M" charset="-128"/>
              </a:rPr>
              <a:t>(</a:t>
            </a:r>
          </a:p>
          <a:p>
            <a:pPr>
              <a:lnSpc>
                <a:spcPts val="1300"/>
              </a:lnSpc>
            </a:pPr>
            <a:r>
              <a:rPr lang="en-US" altLang="ja-JP" sz="1200" dirty="0">
                <a:solidFill>
                  <a:srgbClr val="000000"/>
                </a:solidFill>
                <a:latin typeface="Migu 1M" charset="-128"/>
                <a:ea typeface="Migu 1M" charset="-128"/>
                <a:cs typeface="Migu 1M" charset="-128"/>
              </a:rPr>
              <a:t>        actual=  </a:t>
            </a:r>
            <a:r>
              <a:rPr lang="en-US" altLang="ja-JP" sz="1200" b="1" dirty="0" err="1">
                <a:solidFill>
                  <a:srgbClr val="000000"/>
                </a:solidFill>
                <a:latin typeface="Migu 1M" charset="-128"/>
                <a:ea typeface="Migu 1M" charset="-128"/>
                <a:cs typeface="Migu 1M" charset="-128"/>
              </a:rPr>
              <a:t>WallFriction.</a:t>
            </a:r>
            <a:r>
              <a:rPr lang="en-US" altLang="ja-JP" sz="1200" b="1" dirty="0" err="1">
                <a:solidFill>
                  <a:srgbClr val="0000FF"/>
                </a:solidFill>
                <a:latin typeface="Migu 1M" charset="-128"/>
                <a:ea typeface="Migu 1M" charset="-128"/>
                <a:cs typeface="Migu 1M" charset="-128"/>
              </a:rPr>
              <a:t>pressureLoss_m_flow</a:t>
            </a:r>
            <a:r>
              <a:rPr lang="en-US" altLang="ja-JP" sz="1200" dirty="0">
                <a:solidFill>
                  <a:srgbClr val="000000"/>
                </a:solidFill>
                <a:latin typeface="Migu 1M" charset="-128"/>
                <a:ea typeface="Migu 1M" charset="-128"/>
                <a:cs typeface="Migu 1M" charset="-128"/>
              </a:rPr>
              <a:t>(</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000000"/>
                </a:solidFill>
                <a:latin typeface="Migu 1M" charset="-128"/>
                <a:ea typeface="Migu 1M" charset="-128"/>
                <a:cs typeface="Migu 1M" charset="-128"/>
              </a:rPr>
              <a:t>m_flows</a:t>
            </a:r>
            <a:r>
              <a:rPr lang="mr-IN" altLang="ja-JP" sz="1200" dirty="0">
                <a:solidFill>
                  <a:srgbClr val="000000"/>
                </a:solidFill>
                <a:latin typeface="Migu 1M" charset="-128"/>
                <a:ea typeface="Migu 1M" charset="-128"/>
                <a:cs typeface="Migu 1M" charset="-128"/>
              </a:rPr>
              <a:t>/</a:t>
            </a:r>
            <a:r>
              <a:rPr lang="mr-IN" altLang="ja-JP" sz="1200" dirty="0" err="1">
                <a:solidFill>
                  <a:srgbClr val="000000"/>
                </a:solidFill>
                <a:latin typeface="Migu 1M" charset="-128"/>
                <a:ea typeface="Migu 1M" charset="-128"/>
                <a:cs typeface="Migu 1M" charset="-128"/>
              </a:rPr>
              <a:t>nParallel</a:t>
            </a:r>
            <a:r>
              <a:rPr lang="mr-IN" altLang="ja-JP" sz="1200" dirty="0">
                <a:solidFill>
                  <a:srgbClr val="000000"/>
                </a:solidFill>
                <a:latin typeface="Migu 1M" charset="-128"/>
                <a:ea typeface="Migu 1M" charset="-128"/>
                <a:cs typeface="Migu 1M" charset="-128"/>
              </a:rPr>
              <a:t>,</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000000"/>
                </a:solidFill>
                <a:latin typeface="Migu 1M" charset="-128"/>
                <a:ea typeface="Migu 1M" charset="-128"/>
                <a:cs typeface="Migu 1M" charset="-128"/>
              </a:rPr>
              <a:t>rhos_act</a:t>
            </a:r>
            <a:r>
              <a:rPr lang="mr-IN" altLang="ja-JP" sz="1200" dirty="0">
                <a:solidFill>
                  <a:srgbClr val="000000"/>
                </a:solidFill>
                <a:latin typeface="Migu 1M" charset="-128"/>
                <a:ea typeface="Migu 1M" charset="-128"/>
                <a:cs typeface="Migu 1M" charset="-128"/>
              </a:rPr>
              <a:t>,</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000000"/>
                </a:solidFill>
                <a:latin typeface="Migu 1M" charset="-128"/>
                <a:ea typeface="Migu 1M" charset="-128"/>
                <a:cs typeface="Migu 1M" charset="-128"/>
              </a:rPr>
              <a:t>rhos_act</a:t>
            </a:r>
            <a:r>
              <a:rPr lang="mr-IN" altLang="ja-JP" sz="1200" dirty="0">
                <a:solidFill>
                  <a:srgbClr val="000000"/>
                </a:solidFill>
                <a:latin typeface="Migu 1M" charset="-128"/>
                <a:ea typeface="Migu 1M" charset="-128"/>
                <a:cs typeface="Migu 1M" charset="-128"/>
              </a:rPr>
              <a:t>,</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000000"/>
                </a:solidFill>
                <a:latin typeface="Migu 1M" charset="-128"/>
                <a:ea typeface="Migu 1M" charset="-128"/>
                <a:cs typeface="Migu 1M" charset="-128"/>
              </a:rPr>
              <a:t>mus_act</a:t>
            </a:r>
            <a:r>
              <a:rPr lang="mr-IN" altLang="ja-JP" sz="1200" dirty="0">
                <a:solidFill>
                  <a:srgbClr val="000000"/>
                </a:solidFill>
                <a:latin typeface="Migu 1M" charset="-128"/>
                <a:ea typeface="Migu 1M" charset="-128"/>
                <a:cs typeface="Migu 1M" charset="-128"/>
              </a:rPr>
              <a:t>,</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000000"/>
                </a:solidFill>
                <a:latin typeface="Migu 1M" charset="-128"/>
                <a:ea typeface="Migu 1M" charset="-128"/>
                <a:cs typeface="Migu 1M" charset="-128"/>
              </a:rPr>
              <a:t>mus_act</a:t>
            </a:r>
            <a:r>
              <a:rPr lang="mr-IN" altLang="ja-JP" sz="1200" dirty="0">
                <a:solidFill>
                  <a:srgbClr val="000000"/>
                </a:solidFill>
                <a:latin typeface="Migu 1M" charset="-128"/>
                <a:ea typeface="Migu 1M" charset="-128"/>
                <a:cs typeface="Migu 1M" charset="-128"/>
              </a:rPr>
              <a:t>,</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000000"/>
                </a:solidFill>
                <a:latin typeface="Migu 1M" charset="-128"/>
                <a:ea typeface="Migu 1M" charset="-128"/>
                <a:cs typeface="Migu 1M" charset="-128"/>
              </a:rPr>
              <a:t>pathLengths_internal</a:t>
            </a:r>
            <a:r>
              <a:rPr lang="mr-IN" altLang="ja-JP" sz="1200" dirty="0">
                <a:solidFill>
                  <a:srgbClr val="000000"/>
                </a:solidFill>
                <a:latin typeface="Migu 1M" charset="-128"/>
                <a:ea typeface="Migu 1M" charset="-128"/>
                <a:cs typeface="Migu 1M" charset="-128"/>
              </a:rPr>
              <a:t>,</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000000"/>
                </a:solidFill>
                <a:latin typeface="Migu 1M" charset="-128"/>
                <a:ea typeface="Migu 1M" charset="-128"/>
                <a:cs typeface="Migu 1M" charset="-128"/>
              </a:rPr>
              <a:t>diameters</a:t>
            </a:r>
            <a:r>
              <a:rPr lang="mr-IN" altLang="ja-JP" sz="1200" dirty="0">
                <a:solidFill>
                  <a:srgbClr val="000000"/>
                </a:solidFill>
                <a:latin typeface="Migu 1M" charset="-128"/>
                <a:ea typeface="Migu 1M" charset="-128"/>
                <a:cs typeface="Migu 1M" charset="-128"/>
              </a:rPr>
              <a:t>,</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000000"/>
                </a:solidFill>
                <a:latin typeface="Migu 1M" charset="-128"/>
                <a:ea typeface="Migu 1M" charset="-128"/>
                <a:cs typeface="Migu 1M" charset="-128"/>
              </a:rPr>
              <a:t>crossAreas</a:t>
            </a:r>
            <a:r>
              <a:rPr lang="mr-IN" altLang="ja-JP" sz="1200" dirty="0">
                <a:solidFill>
                  <a:srgbClr val="000000"/>
                </a:solidFill>
                <a:latin typeface="Migu 1M" charset="-128"/>
                <a:ea typeface="Migu 1M" charset="-128"/>
                <a:cs typeface="Migu 1M" charset="-128"/>
              </a:rPr>
              <a:t>[</a:t>
            </a:r>
            <a:r>
              <a:rPr lang="mr-IN" altLang="ja-JP" sz="1200" dirty="0">
                <a:solidFill>
                  <a:srgbClr val="760078"/>
                </a:solidFill>
                <a:latin typeface="Migu 1M" charset="-128"/>
                <a:ea typeface="Migu 1M" charset="-128"/>
                <a:cs typeface="Migu 1M" charset="-128"/>
              </a:rPr>
              <a:t>1</a:t>
            </a:r>
            <a:r>
              <a:rPr lang="mr-IN" altLang="ja-JP" sz="1200" dirty="0">
                <a:solidFill>
                  <a:srgbClr val="000000"/>
                </a:solidFill>
                <a:latin typeface="Migu 1M" charset="-128"/>
                <a:ea typeface="Migu 1M" charset="-128"/>
                <a:cs typeface="Migu 1M" charset="-128"/>
              </a:rPr>
              <a:t>:n-</a:t>
            </a:r>
            <a:r>
              <a:rPr lang="mr-IN" altLang="ja-JP" sz="1200" dirty="0">
                <a:solidFill>
                  <a:srgbClr val="760078"/>
                </a:solidFill>
                <a:latin typeface="Migu 1M" charset="-128"/>
                <a:ea typeface="Migu 1M" charset="-128"/>
                <a:cs typeface="Migu 1M" charset="-128"/>
              </a:rPr>
              <a:t>1</a:t>
            </a:r>
            <a:r>
              <a:rPr lang="mr-IN" altLang="ja-JP" sz="1200" dirty="0">
                <a:solidFill>
                  <a:srgbClr val="000000"/>
                </a:solidFill>
                <a:latin typeface="Migu 1M" charset="-128"/>
                <a:ea typeface="Migu 1M" charset="-128"/>
                <a:cs typeface="Migu 1M" charset="-128"/>
              </a:rPr>
              <a:t>]+</a:t>
            </a:r>
            <a:r>
              <a:rPr lang="mr-IN" altLang="ja-JP" sz="1200" dirty="0" err="1">
                <a:solidFill>
                  <a:srgbClr val="000000"/>
                </a:solidFill>
                <a:latin typeface="Migu 1M" charset="-128"/>
                <a:ea typeface="Migu 1M" charset="-128"/>
                <a:cs typeface="Migu 1M" charset="-128"/>
              </a:rPr>
              <a:t>crossAreas</a:t>
            </a:r>
            <a:r>
              <a:rPr lang="mr-IN" altLang="ja-JP" sz="1200" dirty="0">
                <a:solidFill>
                  <a:srgbClr val="000000"/>
                </a:solidFill>
                <a:latin typeface="Migu 1M" charset="-128"/>
                <a:ea typeface="Migu 1M" charset="-128"/>
                <a:cs typeface="Migu 1M" charset="-128"/>
              </a:rPr>
              <a:t>[</a:t>
            </a:r>
            <a:r>
              <a:rPr lang="mr-IN" altLang="ja-JP" sz="1200" dirty="0">
                <a:solidFill>
                  <a:srgbClr val="760078"/>
                </a:solidFill>
                <a:latin typeface="Migu 1M" charset="-128"/>
                <a:ea typeface="Migu 1M" charset="-128"/>
                <a:cs typeface="Migu 1M" charset="-128"/>
              </a:rPr>
              <a:t>2</a:t>
            </a:r>
            <a:r>
              <a:rPr lang="mr-IN" altLang="ja-JP" sz="1200" dirty="0">
                <a:solidFill>
                  <a:srgbClr val="000000"/>
                </a:solidFill>
                <a:latin typeface="Migu 1M" charset="-128"/>
                <a:ea typeface="Migu 1M" charset="-128"/>
                <a:cs typeface="Migu 1M" charset="-128"/>
              </a:rPr>
              <a:t>:n])/</a:t>
            </a:r>
            <a:r>
              <a:rPr lang="mr-IN" altLang="ja-JP" sz="1200" dirty="0">
                <a:solidFill>
                  <a:srgbClr val="760078"/>
                </a:solidFill>
                <a:latin typeface="Migu 1M" charset="-128"/>
                <a:ea typeface="Migu 1M" charset="-128"/>
                <a:cs typeface="Migu 1M" charset="-128"/>
              </a:rPr>
              <a:t>2</a:t>
            </a:r>
            <a:r>
              <a:rPr lang="mr-IN" altLang="ja-JP" sz="1200" dirty="0">
                <a:solidFill>
                  <a:srgbClr val="000000"/>
                </a:solidFill>
                <a:latin typeface="Migu 1M" charset="-128"/>
                <a:ea typeface="Migu 1M" charset="-128"/>
                <a:cs typeface="Migu 1M" charset="-128"/>
              </a:rPr>
              <a:t>,</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000000"/>
                </a:solidFill>
                <a:latin typeface="Migu 1M" charset="-128"/>
                <a:ea typeface="Migu 1M" charset="-128"/>
                <a:cs typeface="Migu 1M" charset="-128"/>
              </a:rPr>
              <a:t>roughnesses</a:t>
            </a:r>
            <a:r>
              <a:rPr lang="mr-IN" altLang="ja-JP" sz="1200" dirty="0">
                <a:solidFill>
                  <a:srgbClr val="000000"/>
                </a:solidFill>
                <a:latin typeface="Migu 1M" charset="-128"/>
                <a:ea typeface="Migu 1M" charset="-128"/>
                <a:cs typeface="Migu 1M" charset="-128"/>
              </a:rPr>
              <a:t>[</a:t>
            </a:r>
            <a:r>
              <a:rPr lang="mr-IN" altLang="ja-JP" sz="1200" dirty="0">
                <a:solidFill>
                  <a:srgbClr val="760078"/>
                </a:solidFill>
                <a:latin typeface="Migu 1M" charset="-128"/>
                <a:ea typeface="Migu 1M" charset="-128"/>
                <a:cs typeface="Migu 1M" charset="-128"/>
              </a:rPr>
              <a:t>1</a:t>
            </a:r>
            <a:r>
              <a:rPr lang="mr-IN" altLang="ja-JP" sz="1200" dirty="0">
                <a:solidFill>
                  <a:srgbClr val="000000"/>
                </a:solidFill>
                <a:latin typeface="Migu 1M" charset="-128"/>
                <a:ea typeface="Migu 1M" charset="-128"/>
                <a:cs typeface="Migu 1M" charset="-128"/>
              </a:rPr>
              <a:t>:n-</a:t>
            </a:r>
            <a:r>
              <a:rPr lang="mr-IN" altLang="ja-JP" sz="1200" dirty="0">
                <a:solidFill>
                  <a:srgbClr val="760078"/>
                </a:solidFill>
                <a:latin typeface="Migu 1M" charset="-128"/>
                <a:ea typeface="Migu 1M" charset="-128"/>
                <a:cs typeface="Migu 1M" charset="-128"/>
              </a:rPr>
              <a:t>1</a:t>
            </a:r>
            <a:r>
              <a:rPr lang="mr-IN" altLang="ja-JP" sz="1200" dirty="0">
                <a:solidFill>
                  <a:srgbClr val="000000"/>
                </a:solidFill>
                <a:latin typeface="Migu 1M" charset="-128"/>
                <a:ea typeface="Migu 1M" charset="-128"/>
                <a:cs typeface="Migu 1M" charset="-128"/>
              </a:rPr>
              <a:t>]+</a:t>
            </a:r>
            <a:r>
              <a:rPr lang="mr-IN" altLang="ja-JP" sz="1200" dirty="0" err="1">
                <a:solidFill>
                  <a:srgbClr val="000000"/>
                </a:solidFill>
                <a:latin typeface="Migu 1M" charset="-128"/>
                <a:ea typeface="Migu 1M" charset="-128"/>
                <a:cs typeface="Migu 1M" charset="-128"/>
              </a:rPr>
              <a:t>roughnesses</a:t>
            </a:r>
            <a:r>
              <a:rPr lang="mr-IN" altLang="ja-JP" sz="1200" dirty="0">
                <a:solidFill>
                  <a:srgbClr val="000000"/>
                </a:solidFill>
                <a:latin typeface="Migu 1M" charset="-128"/>
                <a:ea typeface="Migu 1M" charset="-128"/>
                <a:cs typeface="Migu 1M" charset="-128"/>
              </a:rPr>
              <a:t>[</a:t>
            </a:r>
            <a:r>
              <a:rPr lang="mr-IN" altLang="ja-JP" sz="1200" dirty="0">
                <a:solidFill>
                  <a:srgbClr val="760078"/>
                </a:solidFill>
                <a:latin typeface="Migu 1M" charset="-128"/>
                <a:ea typeface="Migu 1M" charset="-128"/>
                <a:cs typeface="Migu 1M" charset="-128"/>
              </a:rPr>
              <a:t>2</a:t>
            </a:r>
            <a:r>
              <a:rPr lang="mr-IN" altLang="ja-JP" sz="1200" dirty="0">
                <a:solidFill>
                  <a:srgbClr val="000000"/>
                </a:solidFill>
                <a:latin typeface="Migu 1M" charset="-128"/>
                <a:ea typeface="Migu 1M" charset="-128"/>
                <a:cs typeface="Migu 1M" charset="-128"/>
              </a:rPr>
              <a:t>:n])/</a:t>
            </a:r>
            <a:r>
              <a:rPr lang="mr-IN" altLang="ja-JP" sz="1200" dirty="0">
                <a:solidFill>
                  <a:srgbClr val="760078"/>
                </a:solidFill>
                <a:latin typeface="Migu 1M" charset="-128"/>
                <a:ea typeface="Migu 1M" charset="-128"/>
                <a:cs typeface="Migu 1M" charset="-128"/>
              </a:rPr>
              <a:t>2</a:t>
            </a:r>
            <a:r>
              <a:rPr lang="mr-IN" altLang="ja-JP" sz="1200" dirty="0">
                <a:solidFill>
                  <a:srgbClr val="000000"/>
                </a:solidFill>
                <a:latin typeface="Migu 1M" charset="-128"/>
                <a:ea typeface="Migu 1M" charset="-128"/>
                <a:cs typeface="Migu 1M" charset="-128"/>
              </a:rPr>
              <a:t>,</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000000"/>
                </a:solidFill>
                <a:latin typeface="Migu 1M" charset="-128"/>
                <a:ea typeface="Migu 1M" charset="-128"/>
                <a:cs typeface="Migu 1M" charset="-128"/>
              </a:rPr>
              <a:t>m_flow_small</a:t>
            </a:r>
            <a:r>
              <a:rPr lang="mr-IN" altLang="ja-JP" sz="1200" dirty="0">
                <a:solidFill>
                  <a:srgbClr val="000000"/>
                </a:solidFill>
                <a:latin typeface="Migu 1M" charset="-128"/>
                <a:ea typeface="Migu 1M" charset="-128"/>
                <a:cs typeface="Migu 1M" charset="-128"/>
              </a:rPr>
              <a:t>/</a:t>
            </a:r>
            <a:r>
              <a:rPr lang="mr-IN" altLang="ja-JP" sz="1200" dirty="0" err="1">
                <a:solidFill>
                  <a:srgbClr val="000000"/>
                </a:solidFill>
                <a:latin typeface="Migu 1M" charset="-128"/>
                <a:ea typeface="Migu 1M" charset="-128"/>
                <a:cs typeface="Migu 1M" charset="-128"/>
              </a:rPr>
              <a:t>nParallel</a:t>
            </a:r>
            <a:r>
              <a:rPr lang="mr-IN" altLang="ja-JP" sz="1200" dirty="0">
                <a:solidFill>
                  <a:srgbClr val="000000"/>
                </a:solidFill>
                <a:latin typeface="Migu 1M" charset="-128"/>
                <a:ea typeface="Migu 1M" charset="-128"/>
                <a:cs typeface="Migu 1M" charset="-128"/>
              </a:rPr>
              <a:t>,</a:t>
            </a:r>
          </a:p>
          <a:p>
            <a:pPr>
              <a:lnSpc>
                <a:spcPts val="1300"/>
              </a:lnSpc>
            </a:pPr>
            <a:r>
              <a:rPr lang="en-US" altLang="ja-JP" sz="1200" dirty="0">
                <a:solidFill>
                  <a:srgbClr val="000000"/>
                </a:solidFill>
                <a:latin typeface="Migu 1M" charset="-128"/>
                <a:ea typeface="Migu 1M" charset="-128"/>
                <a:cs typeface="Migu 1M" charset="-128"/>
              </a:rPr>
              <a:t>                   </a:t>
            </a:r>
            <a:r>
              <a:rPr lang="en-US" altLang="ja-JP" sz="1200" dirty="0" err="1">
                <a:solidFill>
                  <a:srgbClr val="000000"/>
                </a:solidFill>
                <a:latin typeface="Migu 1M" charset="-128"/>
                <a:ea typeface="Migu 1M" charset="-128"/>
                <a:cs typeface="Migu 1M" charset="-128"/>
              </a:rPr>
              <a:t>Res_turbulent_internal</a:t>
            </a:r>
            <a:r>
              <a:rPr lang="en-US" altLang="ja-JP" sz="1200" dirty="0">
                <a:solidFill>
                  <a:srgbClr val="000000"/>
                </a:solidFill>
                <a:latin typeface="Migu 1M" charset="-128"/>
                <a:ea typeface="Migu 1M" charset="-128"/>
                <a:cs typeface="Migu 1M" charset="-128"/>
              </a:rPr>
              <a:t>) + {g*</a:t>
            </a:r>
            <a:r>
              <a:rPr lang="en-US" altLang="ja-JP" sz="1200" dirty="0" err="1">
                <a:solidFill>
                  <a:srgbClr val="000000"/>
                </a:solidFill>
                <a:latin typeface="Migu 1M" charset="-128"/>
                <a:ea typeface="Migu 1M" charset="-128"/>
                <a:cs typeface="Migu 1M" charset="-128"/>
              </a:rPr>
              <a:t>dheights</a:t>
            </a:r>
            <a:r>
              <a:rPr lang="en-US" altLang="ja-JP" sz="1200" dirty="0">
                <a:solidFill>
                  <a:srgbClr val="000000"/>
                </a:solidFill>
                <a:latin typeface="Migu 1M" charset="-128"/>
                <a:ea typeface="Migu 1M" charset="-128"/>
                <a:cs typeface="Migu 1M" charset="-128"/>
              </a:rPr>
              <a:t>[</a:t>
            </a:r>
            <a:r>
              <a:rPr lang="en-US" altLang="ja-JP" sz="1200" dirty="0" err="1">
                <a:solidFill>
                  <a:srgbClr val="000000"/>
                </a:solidFill>
                <a:latin typeface="Migu 1M" charset="-128"/>
                <a:ea typeface="Migu 1M" charset="-128"/>
                <a:cs typeface="Migu 1M" charset="-128"/>
              </a:rPr>
              <a:t>i</a:t>
            </a:r>
            <a:r>
              <a:rPr lang="en-US" altLang="ja-JP" sz="1200" dirty="0">
                <a:solidFill>
                  <a:srgbClr val="000000"/>
                </a:solidFill>
                <a:latin typeface="Migu 1M" charset="-128"/>
                <a:ea typeface="Migu 1M" charset="-128"/>
                <a:cs typeface="Migu 1M" charset="-128"/>
              </a:rPr>
              <a:t>]*</a:t>
            </a:r>
            <a:r>
              <a:rPr lang="en-US" altLang="ja-JP" sz="1200" dirty="0" err="1">
                <a:solidFill>
                  <a:srgbClr val="000000"/>
                </a:solidFill>
                <a:latin typeface="Migu 1M" charset="-128"/>
                <a:ea typeface="Migu 1M" charset="-128"/>
                <a:cs typeface="Migu 1M" charset="-128"/>
              </a:rPr>
              <a:t>rhos_act</a:t>
            </a:r>
            <a:r>
              <a:rPr lang="en-US" altLang="ja-JP" sz="1200" dirty="0">
                <a:solidFill>
                  <a:srgbClr val="000000"/>
                </a:solidFill>
                <a:latin typeface="Migu 1M" charset="-128"/>
                <a:ea typeface="Migu 1M" charset="-128"/>
                <a:cs typeface="Migu 1M" charset="-128"/>
              </a:rPr>
              <a:t>[</a:t>
            </a:r>
            <a:r>
              <a:rPr lang="en-US" altLang="ja-JP" sz="1200" dirty="0" err="1">
                <a:solidFill>
                  <a:srgbClr val="000000"/>
                </a:solidFill>
                <a:latin typeface="Migu 1M" charset="-128"/>
                <a:ea typeface="Migu 1M" charset="-128"/>
                <a:cs typeface="Migu 1M" charset="-128"/>
              </a:rPr>
              <a:t>i</a:t>
            </a:r>
            <a:r>
              <a:rPr lang="en-US" altLang="ja-JP" sz="1200" dirty="0">
                <a:solidFill>
                  <a:srgbClr val="000000"/>
                </a:solidFill>
                <a:latin typeface="Migu 1M" charset="-128"/>
                <a:ea typeface="Migu 1M" charset="-128"/>
                <a:cs typeface="Migu 1M" charset="-128"/>
              </a:rPr>
              <a:t>] </a:t>
            </a:r>
            <a:r>
              <a:rPr lang="en-US" altLang="ja-JP" sz="1200" dirty="0">
                <a:solidFill>
                  <a:srgbClr val="760002"/>
                </a:solidFill>
                <a:latin typeface="Migu 1M" charset="-128"/>
                <a:ea typeface="Migu 1M" charset="-128"/>
                <a:cs typeface="Migu 1M" charset="-128"/>
              </a:rPr>
              <a:t>for</a:t>
            </a:r>
            <a:r>
              <a:rPr lang="en-US" altLang="ja-JP" sz="1200" dirty="0">
                <a:solidFill>
                  <a:srgbClr val="000000"/>
                </a:solidFill>
                <a:latin typeface="Migu 1M" charset="-128"/>
                <a:ea typeface="Migu 1M" charset="-128"/>
                <a:cs typeface="Migu 1M" charset="-128"/>
              </a:rPr>
              <a:t> </a:t>
            </a:r>
            <a:r>
              <a:rPr lang="en-US" altLang="ja-JP" sz="1200" dirty="0" err="1">
                <a:solidFill>
                  <a:srgbClr val="000000"/>
                </a:solidFill>
                <a:latin typeface="Migu 1M" charset="-128"/>
                <a:ea typeface="Migu 1M" charset="-128"/>
                <a:cs typeface="Migu 1M" charset="-128"/>
              </a:rPr>
              <a:t>i</a:t>
            </a:r>
            <a:r>
              <a:rPr lang="en-US" altLang="ja-JP" sz="1200" dirty="0">
                <a:solidFill>
                  <a:srgbClr val="000000"/>
                </a:solidFill>
                <a:latin typeface="Migu 1M" charset="-128"/>
                <a:ea typeface="Migu 1M" charset="-128"/>
                <a:cs typeface="Migu 1M" charset="-128"/>
              </a:rPr>
              <a:t> </a:t>
            </a:r>
            <a:r>
              <a:rPr lang="en-US" altLang="ja-JP" sz="1200" dirty="0">
                <a:solidFill>
                  <a:srgbClr val="760002"/>
                </a:solidFill>
                <a:latin typeface="Migu 1M" charset="-128"/>
                <a:ea typeface="Migu 1M" charset="-128"/>
                <a:cs typeface="Migu 1M" charset="-128"/>
              </a:rPr>
              <a:t>in</a:t>
            </a:r>
            <a:r>
              <a:rPr lang="en-US" altLang="ja-JP" sz="1200" dirty="0">
                <a:solidFill>
                  <a:srgbClr val="000000"/>
                </a:solidFill>
                <a:latin typeface="Migu 1M" charset="-128"/>
                <a:ea typeface="Migu 1M" charset="-128"/>
                <a:cs typeface="Migu 1M" charset="-128"/>
              </a:rPr>
              <a:t> </a:t>
            </a:r>
            <a:r>
              <a:rPr lang="en-US" altLang="ja-JP" sz="1200" dirty="0">
                <a:solidFill>
                  <a:srgbClr val="760078"/>
                </a:solidFill>
                <a:latin typeface="Migu 1M" charset="-128"/>
                <a:ea typeface="Migu 1M" charset="-128"/>
                <a:cs typeface="Migu 1M" charset="-128"/>
              </a:rPr>
              <a:t>1</a:t>
            </a:r>
            <a:r>
              <a:rPr lang="en-US" altLang="ja-JP" sz="1200" dirty="0">
                <a:solidFill>
                  <a:srgbClr val="000000"/>
                </a:solidFill>
                <a:latin typeface="Migu 1M" charset="-128"/>
                <a:ea typeface="Migu 1M" charset="-128"/>
                <a:cs typeface="Migu 1M" charset="-128"/>
              </a:rPr>
              <a:t>:n-</a:t>
            </a:r>
            <a:r>
              <a:rPr lang="en-US" altLang="ja-JP" sz="1200" dirty="0">
                <a:solidFill>
                  <a:srgbClr val="760078"/>
                </a:solidFill>
                <a:latin typeface="Migu 1M" charset="-128"/>
                <a:ea typeface="Migu 1M" charset="-128"/>
                <a:cs typeface="Migu 1M" charset="-128"/>
              </a:rPr>
              <a:t>1</a:t>
            </a:r>
            <a:r>
              <a:rPr lang="en-US" altLang="ja-JP" sz="1200" dirty="0">
                <a:solidFill>
                  <a:srgbClr val="000000"/>
                </a:solidFill>
                <a:latin typeface="Migu 1M" charset="-128"/>
                <a:ea typeface="Migu 1M" charset="-128"/>
                <a:cs typeface="Migu 1M" charset="-128"/>
              </a:rPr>
              <a:t>},</a:t>
            </a:r>
          </a:p>
          <a:p>
            <a:pPr>
              <a:lnSpc>
                <a:spcPts val="1300"/>
              </a:lnSpc>
            </a:pPr>
            <a:r>
              <a:rPr lang="en-US" altLang="ja-JP" sz="1200" dirty="0">
                <a:solidFill>
                  <a:srgbClr val="000000"/>
                </a:solidFill>
                <a:latin typeface="Migu 1M" charset="-128"/>
                <a:ea typeface="Migu 1M" charset="-128"/>
                <a:cs typeface="Migu 1M" charset="-128"/>
              </a:rPr>
              <a:t>        simplified=  </a:t>
            </a:r>
            <a:r>
              <a:rPr lang="en-US" altLang="ja-JP" sz="1200" dirty="0" err="1">
                <a:solidFill>
                  <a:srgbClr val="000000"/>
                </a:solidFill>
                <a:latin typeface="Migu 1M" charset="-128"/>
                <a:ea typeface="Migu 1M" charset="-128"/>
                <a:cs typeface="Migu 1M" charset="-128"/>
              </a:rPr>
              <a:t>dp_nominal</a:t>
            </a:r>
            <a:r>
              <a:rPr lang="en-US" altLang="ja-JP" sz="1200" dirty="0">
                <a:solidFill>
                  <a:srgbClr val="000000"/>
                </a:solidFill>
                <a:latin typeface="Migu 1M" charset="-128"/>
                <a:ea typeface="Migu 1M" charset="-128"/>
                <a:cs typeface="Migu 1M" charset="-128"/>
              </a:rPr>
              <a:t>/</a:t>
            </a:r>
            <a:r>
              <a:rPr lang="en-US" altLang="ja-JP" sz="1200" dirty="0" err="1">
                <a:solidFill>
                  <a:srgbClr val="000000"/>
                </a:solidFill>
                <a:latin typeface="Migu 1M" charset="-128"/>
                <a:ea typeface="Migu 1M" charset="-128"/>
                <a:cs typeface="Migu 1M" charset="-128"/>
              </a:rPr>
              <a:t>m_flow_nominal</a:t>
            </a:r>
            <a:r>
              <a:rPr lang="en-US" altLang="ja-JP" sz="1200" dirty="0">
                <a:solidFill>
                  <a:srgbClr val="000000"/>
                </a:solidFill>
                <a:latin typeface="Migu 1M" charset="-128"/>
                <a:ea typeface="Migu 1M" charset="-128"/>
                <a:cs typeface="Migu 1M" charset="-128"/>
              </a:rPr>
              <a:t>*</a:t>
            </a:r>
            <a:r>
              <a:rPr lang="en-US" altLang="ja-JP" sz="1200" dirty="0" err="1">
                <a:solidFill>
                  <a:srgbClr val="000000"/>
                </a:solidFill>
                <a:latin typeface="Migu 1M" charset="-128"/>
                <a:ea typeface="Migu 1M" charset="-128"/>
                <a:cs typeface="Migu 1M" charset="-128"/>
              </a:rPr>
              <a:t>m_flows</a:t>
            </a:r>
            <a:r>
              <a:rPr lang="en-US" altLang="ja-JP" sz="1200" dirty="0">
                <a:solidFill>
                  <a:srgbClr val="000000"/>
                </a:solidFill>
                <a:latin typeface="Migu 1M" charset="-128"/>
                <a:ea typeface="Migu 1M" charset="-128"/>
                <a:cs typeface="Migu 1M" charset="-128"/>
              </a:rPr>
              <a:t> + g*</a:t>
            </a:r>
            <a:r>
              <a:rPr lang="en-US" altLang="ja-JP" sz="1200" dirty="0" err="1">
                <a:solidFill>
                  <a:srgbClr val="000000"/>
                </a:solidFill>
                <a:latin typeface="Migu 1M" charset="-128"/>
                <a:ea typeface="Migu 1M" charset="-128"/>
                <a:cs typeface="Migu 1M" charset="-128"/>
              </a:rPr>
              <a:t>dheights</a:t>
            </a:r>
            <a:r>
              <a:rPr lang="en-US" altLang="ja-JP" sz="1200" dirty="0">
                <a:solidFill>
                  <a:srgbClr val="000000"/>
                </a:solidFill>
                <a:latin typeface="Migu 1M" charset="-128"/>
                <a:ea typeface="Migu 1M" charset="-128"/>
                <a:cs typeface="Migu 1M" charset="-128"/>
              </a:rPr>
              <a:t>*</a:t>
            </a:r>
            <a:r>
              <a:rPr lang="en-US" altLang="ja-JP" sz="1200" dirty="0" err="1">
                <a:solidFill>
                  <a:srgbClr val="000000"/>
                </a:solidFill>
                <a:latin typeface="Migu 1M" charset="-128"/>
                <a:ea typeface="Migu 1M" charset="-128"/>
                <a:cs typeface="Migu 1M" charset="-128"/>
              </a:rPr>
              <a:t>rho_nominal</a:t>
            </a:r>
            <a:r>
              <a:rPr lang="en-US" altLang="ja-JP" sz="1200" dirty="0">
                <a:solidFill>
                  <a:srgbClr val="000000"/>
                </a:solidFill>
                <a:latin typeface="Migu 1M" charset="-128"/>
                <a:ea typeface="Migu 1M" charset="-128"/>
                <a:cs typeface="Migu 1M" charset="-128"/>
              </a:rPr>
              <a:t>);</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760002"/>
                </a:solidFill>
                <a:latin typeface="Migu 1M" charset="-128"/>
                <a:ea typeface="Migu 1M" charset="-128"/>
                <a:cs typeface="Migu 1M" charset="-128"/>
              </a:rPr>
              <a:t>end</a:t>
            </a:r>
            <a:r>
              <a:rPr lang="mr-IN" altLang="ja-JP" sz="1200" dirty="0">
                <a:solidFill>
                  <a:srgbClr val="000000"/>
                </a:solidFill>
                <a:latin typeface="Migu 1M" charset="-128"/>
                <a:ea typeface="Migu 1M" charset="-128"/>
                <a:cs typeface="Migu 1M" charset="-128"/>
              </a:rPr>
              <a:t> </a:t>
            </a:r>
            <a:r>
              <a:rPr lang="mr-IN" altLang="ja-JP" sz="1200" dirty="0" err="1">
                <a:solidFill>
                  <a:srgbClr val="760002"/>
                </a:solidFill>
                <a:latin typeface="Migu 1M" charset="-128"/>
                <a:ea typeface="Migu 1M" charset="-128"/>
                <a:cs typeface="Migu 1M" charset="-128"/>
              </a:rPr>
              <a:t>if</a:t>
            </a:r>
            <a:r>
              <a:rPr lang="mr-IN" altLang="ja-JP" sz="1200" dirty="0">
                <a:solidFill>
                  <a:srgbClr val="000000"/>
                </a:solidFill>
                <a:latin typeface="Migu 1M" charset="-128"/>
                <a:ea typeface="Migu 1M" charset="-128"/>
                <a:cs typeface="Migu 1M" charset="-128"/>
              </a:rPr>
              <a:t>;</a:t>
            </a:r>
          </a:p>
        </p:txBody>
      </p:sp>
      <p:sp>
        <p:nvSpPr>
          <p:cNvPr id="7" name="正方形/長方形 6"/>
          <p:cNvSpPr/>
          <p:nvPr/>
        </p:nvSpPr>
        <p:spPr>
          <a:xfrm>
            <a:off x="628650" y="397387"/>
            <a:ext cx="7002238" cy="369332"/>
          </a:xfrm>
          <a:prstGeom prst="rect">
            <a:avLst/>
          </a:prstGeom>
        </p:spPr>
        <p:txBody>
          <a:bodyPr wrap="none">
            <a:spAutoFit/>
          </a:bodyPr>
          <a:lstStyle/>
          <a:p>
            <a:r>
              <a:rPr lang="en-US" altLang="ja-JP" dirty="0" err="1">
                <a:solidFill>
                  <a:srgbClr val="0070C0"/>
                </a:solidFill>
                <a:latin typeface="MigMix 1P" charset="-128"/>
                <a:ea typeface="MigMix 1P" charset="-128"/>
                <a:cs typeface="MigMix 1P" charset="-128"/>
              </a:rPr>
              <a:t>PartialGenericPipeFlow</a:t>
            </a:r>
            <a:r>
              <a:rPr lang="en-US" altLang="ja-JP" dirty="0">
                <a:solidFill>
                  <a:srgbClr val="0070C0"/>
                </a:solidFill>
                <a:latin typeface="MigMix 1P" charset="-128"/>
                <a:ea typeface="MigMix 1P" charset="-128"/>
                <a:cs typeface="MigMix 1P" charset="-128"/>
              </a:rPr>
              <a:t> </a:t>
            </a:r>
            <a:r>
              <a:rPr lang="ja-JP" altLang="en-US" dirty="0">
                <a:solidFill>
                  <a:srgbClr val="0070C0"/>
                </a:solidFill>
                <a:latin typeface="MigMix 1P" charset="-128"/>
                <a:ea typeface="MigMix 1P" charset="-128"/>
                <a:cs typeface="MigMix 1P" charset="-128"/>
              </a:rPr>
              <a:t>の質量流量または圧力損失の計算の部分</a:t>
            </a:r>
            <a:endParaRPr lang="ja-JP" altLang="en-US" dirty="0"/>
          </a:p>
        </p:txBody>
      </p:sp>
      <p:sp>
        <p:nvSpPr>
          <p:cNvPr id="8" name="右中かっこ 7"/>
          <p:cNvSpPr/>
          <p:nvPr/>
        </p:nvSpPr>
        <p:spPr>
          <a:xfrm>
            <a:off x="4827722" y="844658"/>
            <a:ext cx="224725" cy="47269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p:cNvSpPr txBox="1"/>
          <p:nvPr/>
        </p:nvSpPr>
        <p:spPr>
          <a:xfrm>
            <a:off x="5129939" y="844658"/>
            <a:ext cx="3091912" cy="646331"/>
          </a:xfrm>
          <a:prstGeom prst="rect">
            <a:avLst/>
          </a:prstGeom>
          <a:noFill/>
        </p:spPr>
        <p:txBody>
          <a:bodyPr wrap="square" rtlCol="0">
            <a:spAutoFit/>
          </a:bodyPr>
          <a:lstStyle/>
          <a:p>
            <a:r>
              <a:rPr kumimoji="1" lang="en-US" altLang="ja-JP" dirty="0">
                <a:latin typeface="MigMix 1P" charset="-128"/>
                <a:ea typeface="MigMix 1P" charset="-128"/>
                <a:cs typeface="MigMix 1P" charset="-128"/>
              </a:rPr>
              <a:t>(2) </a:t>
            </a:r>
            <a:r>
              <a:rPr kumimoji="1" lang="ja-JP" altLang="en-US" dirty="0">
                <a:latin typeface="MigMix 1P" charset="-128"/>
                <a:ea typeface="MigMix 1P" charset="-128"/>
                <a:cs typeface="MigMix 1P" charset="-128"/>
              </a:rPr>
              <a:t>パラメータによる計算方法の場合分け</a:t>
            </a:r>
          </a:p>
        </p:txBody>
      </p:sp>
      <p:sp>
        <p:nvSpPr>
          <p:cNvPr id="11" name="右中かっこ 10"/>
          <p:cNvSpPr/>
          <p:nvPr/>
        </p:nvSpPr>
        <p:spPr>
          <a:xfrm>
            <a:off x="6873497" y="1573135"/>
            <a:ext cx="255723" cy="20612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p:cNvSpPr txBox="1"/>
          <p:nvPr/>
        </p:nvSpPr>
        <p:spPr>
          <a:xfrm>
            <a:off x="7078849" y="2419078"/>
            <a:ext cx="1987659" cy="369332"/>
          </a:xfrm>
          <a:prstGeom prst="rect">
            <a:avLst/>
          </a:prstGeom>
          <a:solidFill>
            <a:schemeClr val="bg1"/>
          </a:solidFill>
        </p:spPr>
        <p:txBody>
          <a:bodyPr wrap="square" rtlCol="0">
            <a:spAutoFit/>
          </a:bodyPr>
          <a:lstStyle/>
          <a:p>
            <a:r>
              <a:rPr kumimoji="1" lang="en-US" altLang="ja-JP" dirty="0">
                <a:latin typeface="MigMix 1P" charset="-128"/>
                <a:ea typeface="MigMix 1P" charset="-128"/>
                <a:cs typeface="MigMix 1P" charset="-128"/>
              </a:rPr>
              <a:t>(3) </a:t>
            </a:r>
            <a:r>
              <a:rPr kumimoji="1" lang="ja-JP" altLang="en-US" dirty="0">
                <a:latin typeface="MigMix 1P" charset="-128"/>
                <a:ea typeface="MigMix 1P" charset="-128"/>
                <a:cs typeface="MigMix 1P" charset="-128"/>
              </a:rPr>
              <a:t>ホモトピー法</a:t>
            </a:r>
          </a:p>
        </p:txBody>
      </p:sp>
      <p:sp>
        <p:nvSpPr>
          <p:cNvPr id="2" name="フッター プレースホルダー 1"/>
          <p:cNvSpPr>
            <a:spLocks noGrp="1"/>
          </p:cNvSpPr>
          <p:nvPr>
            <p:ph type="ftr" sz="quarter" idx="11"/>
          </p:nvPr>
        </p:nvSpPr>
        <p:spPr/>
        <p:txBody>
          <a:bodyPr/>
          <a:lstStyle/>
          <a:p>
            <a:r>
              <a:rPr lang="ja-JP" altLang="en-US"/>
              <a:t>オープン</a:t>
            </a:r>
            <a:r>
              <a:rPr lang="en-US" altLang="ja-JP"/>
              <a:t>CAE</a:t>
            </a:r>
            <a:r>
              <a:rPr lang="ja-JP" altLang="en-US"/>
              <a:t>シンポジウム講習会</a:t>
            </a:r>
          </a:p>
        </p:txBody>
      </p:sp>
    </p:spTree>
    <p:extLst>
      <p:ext uri="{BB962C8B-B14F-4D97-AF65-F5344CB8AC3E}">
        <p14:creationId xmlns:p14="http://schemas.microsoft.com/office/powerpoint/2010/main" val="1551013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r>
              <a:rPr lang="en-US" altLang="ja-JP"/>
              <a:t>2017/12/07</a:t>
            </a:r>
            <a:endParaRPr lang="ja-JP" altLang="en-US"/>
          </a:p>
        </p:txBody>
      </p:sp>
      <p:sp>
        <p:nvSpPr>
          <p:cNvPr id="4" name="スライド番号プレースホルダー 3"/>
          <p:cNvSpPr>
            <a:spLocks noGrp="1"/>
          </p:cNvSpPr>
          <p:nvPr>
            <p:ph type="sldNum" sz="quarter" idx="12"/>
          </p:nvPr>
        </p:nvSpPr>
        <p:spPr/>
        <p:txBody>
          <a:bodyPr/>
          <a:lstStyle/>
          <a:p>
            <a:fld id="{522546E2-FFC9-E74A-B833-4B01CD764E6B}" type="slidenum">
              <a:rPr lang="ja-JP" altLang="en-US" smtClean="0"/>
              <a:pPr/>
              <a:t>6</a:t>
            </a:fld>
            <a:endParaRPr lang="ja-JP" altLang="en-US"/>
          </a:p>
        </p:txBody>
      </p:sp>
      <p:sp>
        <p:nvSpPr>
          <p:cNvPr id="5" name="正方形/長方形 4"/>
          <p:cNvSpPr/>
          <p:nvPr/>
        </p:nvSpPr>
        <p:spPr>
          <a:xfrm>
            <a:off x="628650" y="262375"/>
            <a:ext cx="7885350" cy="6093976"/>
          </a:xfrm>
          <a:prstGeom prst="rect">
            <a:avLst/>
          </a:prstGeom>
          <a:ln>
            <a:solidFill>
              <a:srgbClr val="0070C0"/>
            </a:solidFill>
          </a:ln>
        </p:spPr>
        <p:txBody>
          <a:bodyPr wrap="square">
            <a:spAutoFit/>
          </a:bodyPr>
          <a:lstStyle/>
          <a:p>
            <a:pPr>
              <a:lnSpc>
                <a:spcPts val="1300"/>
              </a:lnSpc>
            </a:pPr>
            <a:r>
              <a:rPr lang="en-US" altLang="ja-JP" sz="1200" dirty="0">
                <a:solidFill>
                  <a:srgbClr val="000000"/>
                </a:solidFill>
                <a:latin typeface="Migu 1M" charset="-128"/>
                <a:ea typeface="Migu 1M" charset="-128"/>
                <a:cs typeface="Migu 1M" charset="-128"/>
              </a:rPr>
              <a:t> </a:t>
            </a:r>
            <a:r>
              <a:rPr lang="en-US" altLang="ja-JP" sz="1200" dirty="0">
                <a:solidFill>
                  <a:srgbClr val="760002"/>
                </a:solidFill>
                <a:latin typeface="Migu 1M" charset="-128"/>
                <a:ea typeface="Migu 1M" charset="-128"/>
                <a:cs typeface="Migu 1M" charset="-128"/>
              </a:rPr>
              <a:t>else</a:t>
            </a:r>
            <a:endParaRPr lang="en-US" altLang="ja-JP" sz="1200" dirty="0">
              <a:solidFill>
                <a:srgbClr val="000000"/>
              </a:solidFill>
              <a:latin typeface="Migu 1M" charset="-128"/>
              <a:ea typeface="Migu 1M" charset="-128"/>
              <a:cs typeface="Migu 1M" charset="-128"/>
            </a:endParaRPr>
          </a:p>
          <a:p>
            <a:pPr>
              <a:lnSpc>
                <a:spcPts val="1300"/>
              </a:lnSpc>
            </a:pPr>
            <a:r>
              <a:rPr lang="en-US" altLang="ja-JP" sz="1200" dirty="0">
                <a:solidFill>
                  <a:srgbClr val="000000"/>
                </a:solidFill>
                <a:latin typeface="Migu 1M" charset="-128"/>
                <a:ea typeface="Migu 1M" charset="-128"/>
                <a:cs typeface="Migu 1M" charset="-128"/>
              </a:rPr>
              <a:t>    </a:t>
            </a:r>
            <a:r>
              <a:rPr lang="en-US" altLang="ja-JP" sz="1200" dirty="0">
                <a:solidFill>
                  <a:srgbClr val="128802"/>
                </a:solidFill>
                <a:latin typeface="Migu 1M" charset="-128"/>
                <a:ea typeface="Migu 1M" charset="-128"/>
                <a:cs typeface="Migu 1M" charset="-128"/>
              </a:rPr>
              <a:t>// regularization for discontinuous flow reversal and static head</a:t>
            </a:r>
            <a:endParaRPr lang="en-US" altLang="ja-JP" sz="1200" dirty="0">
              <a:solidFill>
                <a:srgbClr val="000000"/>
              </a:solidFill>
              <a:latin typeface="Migu 1M" charset="-128"/>
              <a:ea typeface="Migu 1M" charset="-128"/>
              <a:cs typeface="Migu 1M" charset="-128"/>
            </a:endParaRPr>
          </a:p>
          <a:p>
            <a:pPr>
              <a:lnSpc>
                <a:spcPts val="1300"/>
              </a:lnSpc>
            </a:pPr>
            <a:r>
              <a:rPr lang="en-US" altLang="ja-JP" sz="1200" dirty="0">
                <a:solidFill>
                  <a:srgbClr val="000000"/>
                </a:solidFill>
                <a:latin typeface="Migu 1M" charset="-128"/>
                <a:ea typeface="Migu 1M" charset="-128"/>
                <a:cs typeface="Migu 1M" charset="-128"/>
              </a:rPr>
              <a:t>    </a:t>
            </a:r>
            <a:r>
              <a:rPr lang="en-US" altLang="ja-JP" sz="1200" dirty="0">
                <a:solidFill>
                  <a:srgbClr val="760002"/>
                </a:solidFill>
                <a:latin typeface="Migu 1M" charset="-128"/>
                <a:ea typeface="Migu 1M" charset="-128"/>
                <a:cs typeface="Migu 1M" charset="-128"/>
              </a:rPr>
              <a:t>if</a:t>
            </a:r>
            <a:r>
              <a:rPr lang="en-US" altLang="ja-JP" sz="1200" dirty="0">
                <a:solidFill>
                  <a:srgbClr val="000000"/>
                </a:solidFill>
                <a:latin typeface="Migu 1M" charset="-128"/>
                <a:ea typeface="Migu 1M" charset="-128"/>
                <a:cs typeface="Migu 1M" charset="-128"/>
              </a:rPr>
              <a:t> </a:t>
            </a:r>
            <a:r>
              <a:rPr lang="en-US" altLang="ja-JP" sz="1200" b="1" dirty="0" err="1">
                <a:solidFill>
                  <a:srgbClr val="FF0000"/>
                </a:solidFill>
                <a:latin typeface="Migu 1M" charset="-128"/>
                <a:ea typeface="Migu 1M" charset="-128"/>
                <a:cs typeface="Migu 1M" charset="-128"/>
              </a:rPr>
              <a:t>from_dp</a:t>
            </a:r>
            <a:r>
              <a:rPr lang="en-US" altLang="ja-JP" sz="1200" dirty="0">
                <a:solidFill>
                  <a:srgbClr val="000000"/>
                </a:solidFill>
                <a:latin typeface="Migu 1M" charset="-128"/>
                <a:ea typeface="Migu 1M" charset="-128"/>
                <a:cs typeface="Migu 1M" charset="-128"/>
              </a:rPr>
              <a:t> </a:t>
            </a:r>
            <a:r>
              <a:rPr lang="en-US" altLang="ja-JP" sz="1200" dirty="0">
                <a:solidFill>
                  <a:srgbClr val="760002"/>
                </a:solidFill>
                <a:latin typeface="Migu 1M" charset="-128"/>
                <a:ea typeface="Migu 1M" charset="-128"/>
                <a:cs typeface="Migu 1M" charset="-128"/>
              </a:rPr>
              <a:t>and</a:t>
            </a:r>
            <a:r>
              <a:rPr lang="en-US" altLang="ja-JP" sz="1200" dirty="0">
                <a:solidFill>
                  <a:srgbClr val="000000"/>
                </a:solidFill>
                <a:latin typeface="Migu 1M" charset="-128"/>
                <a:ea typeface="Migu 1M" charset="-128"/>
                <a:cs typeface="Migu 1M" charset="-128"/>
              </a:rPr>
              <a:t> </a:t>
            </a:r>
            <a:r>
              <a:rPr lang="en-US" altLang="ja-JP" sz="1200" dirty="0">
                <a:solidFill>
                  <a:srgbClr val="760002"/>
                </a:solidFill>
                <a:latin typeface="Migu 1M" charset="-128"/>
                <a:ea typeface="Migu 1M" charset="-128"/>
                <a:cs typeface="Migu 1M" charset="-128"/>
              </a:rPr>
              <a:t>not</a:t>
            </a:r>
            <a:r>
              <a:rPr lang="en-US" altLang="ja-JP" sz="1200" dirty="0">
                <a:solidFill>
                  <a:srgbClr val="000000"/>
                </a:solidFill>
                <a:latin typeface="Migu 1M" charset="-128"/>
                <a:ea typeface="Migu 1M" charset="-128"/>
                <a:cs typeface="Migu 1M" charset="-128"/>
              </a:rPr>
              <a:t> </a:t>
            </a:r>
            <a:r>
              <a:rPr lang="en-US" altLang="ja-JP" sz="1200" b="1" dirty="0" err="1">
                <a:solidFill>
                  <a:srgbClr val="FF0000"/>
                </a:solidFill>
                <a:latin typeface="Migu 1M" charset="-128"/>
                <a:ea typeface="Migu 1M" charset="-128"/>
                <a:cs typeface="Migu 1M" charset="-128"/>
              </a:rPr>
              <a:t>WallFriction.dp_is_zero</a:t>
            </a:r>
            <a:r>
              <a:rPr lang="en-US" altLang="ja-JP" sz="1200" dirty="0">
                <a:solidFill>
                  <a:srgbClr val="000000"/>
                </a:solidFill>
                <a:latin typeface="Migu 1M" charset="-128"/>
                <a:ea typeface="Migu 1M" charset="-128"/>
                <a:cs typeface="Migu 1M" charset="-128"/>
              </a:rPr>
              <a:t> </a:t>
            </a:r>
            <a:r>
              <a:rPr lang="en-US" altLang="ja-JP" sz="1200" dirty="0">
                <a:solidFill>
                  <a:srgbClr val="760002"/>
                </a:solidFill>
                <a:latin typeface="Migu 1M" charset="-128"/>
                <a:ea typeface="Migu 1M" charset="-128"/>
                <a:cs typeface="Migu 1M" charset="-128"/>
              </a:rPr>
              <a:t>then</a:t>
            </a:r>
            <a:endParaRPr lang="en-US" altLang="ja-JP" sz="1200" dirty="0">
              <a:solidFill>
                <a:srgbClr val="000000"/>
              </a:solidFill>
              <a:latin typeface="Migu 1M" charset="-128"/>
              <a:ea typeface="Migu 1M" charset="-128"/>
              <a:cs typeface="Migu 1M" charset="-128"/>
            </a:endParaRPr>
          </a:p>
          <a:p>
            <a:pPr>
              <a:lnSpc>
                <a:spcPts val="1300"/>
              </a:lnSpc>
            </a:pPr>
            <a:r>
              <a:rPr lang="en-US" altLang="ja-JP" sz="1200" dirty="0">
                <a:solidFill>
                  <a:srgbClr val="000000"/>
                </a:solidFill>
                <a:latin typeface="Migu 1M" charset="-128"/>
                <a:ea typeface="Migu 1M" charset="-128"/>
                <a:cs typeface="Migu 1M" charset="-128"/>
              </a:rPr>
              <a:t>      </a:t>
            </a:r>
            <a:r>
              <a:rPr lang="en-US" altLang="ja-JP" sz="1200" dirty="0" err="1">
                <a:solidFill>
                  <a:srgbClr val="000000"/>
                </a:solidFill>
                <a:latin typeface="Migu 1M" charset="-128"/>
                <a:ea typeface="Migu 1M" charset="-128"/>
                <a:cs typeface="Migu 1M" charset="-128"/>
              </a:rPr>
              <a:t>m_flows</a:t>
            </a:r>
            <a:r>
              <a:rPr lang="en-US" altLang="ja-JP" sz="1200" dirty="0">
                <a:solidFill>
                  <a:srgbClr val="000000"/>
                </a:solidFill>
                <a:latin typeface="Migu 1M" charset="-128"/>
                <a:ea typeface="Migu 1M" charset="-128"/>
                <a:cs typeface="Migu 1M" charset="-128"/>
              </a:rPr>
              <a:t> = </a:t>
            </a:r>
            <a:r>
              <a:rPr lang="en-US" altLang="ja-JP" sz="1200" dirty="0" err="1">
                <a:solidFill>
                  <a:srgbClr val="0000FF"/>
                </a:solidFill>
                <a:latin typeface="Migu 1M" charset="-128"/>
                <a:ea typeface="Migu 1M" charset="-128"/>
                <a:cs typeface="Migu 1M" charset="-128"/>
              </a:rPr>
              <a:t>homotopy</a:t>
            </a:r>
            <a:r>
              <a:rPr lang="en-US" altLang="ja-JP" sz="1200" dirty="0">
                <a:solidFill>
                  <a:srgbClr val="000000"/>
                </a:solidFill>
                <a:latin typeface="Migu 1M" charset="-128"/>
                <a:ea typeface="Migu 1M" charset="-128"/>
                <a:cs typeface="Migu 1M" charset="-128"/>
              </a:rPr>
              <a:t>(</a:t>
            </a:r>
          </a:p>
          <a:p>
            <a:pPr>
              <a:lnSpc>
                <a:spcPts val="1300"/>
              </a:lnSpc>
            </a:pPr>
            <a:r>
              <a:rPr lang="en-US" altLang="ja-JP" sz="1200" dirty="0">
                <a:solidFill>
                  <a:srgbClr val="000000"/>
                </a:solidFill>
                <a:latin typeface="Migu 1M" charset="-128"/>
                <a:ea typeface="Migu 1M" charset="-128"/>
                <a:cs typeface="Migu 1M" charset="-128"/>
              </a:rPr>
              <a:t>        actual=  </a:t>
            </a:r>
            <a:r>
              <a:rPr lang="en-US" altLang="ja-JP" sz="1200" b="1" dirty="0" err="1">
                <a:latin typeface="Migu 1M" charset="-128"/>
                <a:ea typeface="Migu 1M" charset="-128"/>
                <a:cs typeface="Migu 1M" charset="-128"/>
              </a:rPr>
              <a:t>WallFriction.</a:t>
            </a:r>
            <a:r>
              <a:rPr lang="en-US" altLang="ja-JP" sz="1200" b="1" dirty="0" err="1">
                <a:solidFill>
                  <a:srgbClr val="0432FF"/>
                </a:solidFill>
                <a:latin typeface="Migu 1M" charset="-128"/>
                <a:ea typeface="Migu 1M" charset="-128"/>
                <a:cs typeface="Migu 1M" charset="-128"/>
              </a:rPr>
              <a:t>massFlowRate_dp_staticHead</a:t>
            </a:r>
            <a:r>
              <a:rPr lang="en-US" altLang="ja-JP" sz="1200" dirty="0">
                <a:solidFill>
                  <a:srgbClr val="000000"/>
                </a:solidFill>
                <a:latin typeface="Migu 1M" charset="-128"/>
                <a:ea typeface="Migu 1M" charset="-128"/>
                <a:cs typeface="Migu 1M" charset="-128"/>
              </a:rPr>
              <a:t>(</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000000"/>
                </a:solidFill>
                <a:latin typeface="Migu 1M" charset="-128"/>
                <a:ea typeface="Migu 1M" charset="-128"/>
                <a:cs typeface="Migu 1M" charset="-128"/>
              </a:rPr>
              <a:t>dps_fg</a:t>
            </a:r>
            <a:r>
              <a:rPr lang="mr-IN" altLang="ja-JP" sz="1200" dirty="0">
                <a:solidFill>
                  <a:srgbClr val="000000"/>
                </a:solidFill>
                <a:latin typeface="Migu 1M" charset="-128"/>
                <a:ea typeface="Migu 1M" charset="-128"/>
                <a:cs typeface="Migu 1M" charset="-128"/>
              </a:rPr>
              <a:t>,</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000000"/>
                </a:solidFill>
                <a:latin typeface="Migu 1M" charset="-128"/>
                <a:ea typeface="Migu 1M" charset="-128"/>
                <a:cs typeface="Migu 1M" charset="-128"/>
              </a:rPr>
              <a:t>rhos</a:t>
            </a:r>
            <a:r>
              <a:rPr lang="mr-IN" altLang="ja-JP" sz="1200" dirty="0">
                <a:solidFill>
                  <a:srgbClr val="000000"/>
                </a:solidFill>
                <a:latin typeface="Migu 1M" charset="-128"/>
                <a:ea typeface="Migu 1M" charset="-128"/>
                <a:cs typeface="Migu 1M" charset="-128"/>
              </a:rPr>
              <a:t>[</a:t>
            </a:r>
            <a:r>
              <a:rPr lang="mr-IN" altLang="ja-JP" sz="1200" dirty="0">
                <a:solidFill>
                  <a:srgbClr val="760078"/>
                </a:solidFill>
                <a:latin typeface="Migu 1M" charset="-128"/>
                <a:ea typeface="Migu 1M" charset="-128"/>
                <a:cs typeface="Migu 1M" charset="-128"/>
              </a:rPr>
              <a:t>1</a:t>
            </a:r>
            <a:r>
              <a:rPr lang="mr-IN" altLang="ja-JP" sz="1200" dirty="0">
                <a:solidFill>
                  <a:srgbClr val="000000"/>
                </a:solidFill>
                <a:latin typeface="Migu 1M" charset="-128"/>
                <a:ea typeface="Migu 1M" charset="-128"/>
                <a:cs typeface="Migu 1M" charset="-128"/>
              </a:rPr>
              <a:t>:n-</a:t>
            </a:r>
            <a:r>
              <a:rPr lang="mr-IN" altLang="ja-JP" sz="1200" dirty="0">
                <a:solidFill>
                  <a:srgbClr val="760078"/>
                </a:solidFill>
                <a:latin typeface="Migu 1M" charset="-128"/>
                <a:ea typeface="Migu 1M" charset="-128"/>
                <a:cs typeface="Migu 1M" charset="-128"/>
              </a:rPr>
              <a:t>1</a:t>
            </a:r>
            <a:r>
              <a:rPr lang="mr-IN" altLang="ja-JP" sz="1200" dirty="0">
                <a:solidFill>
                  <a:srgbClr val="000000"/>
                </a:solidFill>
                <a:latin typeface="Migu 1M" charset="-128"/>
                <a:ea typeface="Migu 1M" charset="-128"/>
                <a:cs typeface="Migu 1M" charset="-128"/>
              </a:rPr>
              <a:t>],</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000000"/>
                </a:solidFill>
                <a:latin typeface="Migu 1M" charset="-128"/>
                <a:ea typeface="Migu 1M" charset="-128"/>
                <a:cs typeface="Migu 1M" charset="-128"/>
              </a:rPr>
              <a:t>rhos</a:t>
            </a:r>
            <a:r>
              <a:rPr lang="mr-IN" altLang="ja-JP" sz="1200" dirty="0">
                <a:solidFill>
                  <a:srgbClr val="000000"/>
                </a:solidFill>
                <a:latin typeface="Migu 1M" charset="-128"/>
                <a:ea typeface="Migu 1M" charset="-128"/>
                <a:cs typeface="Migu 1M" charset="-128"/>
              </a:rPr>
              <a:t>[</a:t>
            </a:r>
            <a:r>
              <a:rPr lang="mr-IN" altLang="ja-JP" sz="1200" dirty="0">
                <a:solidFill>
                  <a:srgbClr val="760078"/>
                </a:solidFill>
                <a:latin typeface="Migu 1M" charset="-128"/>
                <a:ea typeface="Migu 1M" charset="-128"/>
                <a:cs typeface="Migu 1M" charset="-128"/>
              </a:rPr>
              <a:t>2</a:t>
            </a:r>
            <a:r>
              <a:rPr lang="mr-IN" altLang="ja-JP" sz="1200" dirty="0">
                <a:solidFill>
                  <a:srgbClr val="000000"/>
                </a:solidFill>
                <a:latin typeface="Migu 1M" charset="-128"/>
                <a:ea typeface="Migu 1M" charset="-128"/>
                <a:cs typeface="Migu 1M" charset="-128"/>
              </a:rPr>
              <a:t>:n],</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000000"/>
                </a:solidFill>
                <a:latin typeface="Migu 1M" charset="-128"/>
                <a:ea typeface="Migu 1M" charset="-128"/>
                <a:cs typeface="Migu 1M" charset="-128"/>
              </a:rPr>
              <a:t>mus</a:t>
            </a:r>
            <a:r>
              <a:rPr lang="mr-IN" altLang="ja-JP" sz="1200" dirty="0">
                <a:solidFill>
                  <a:srgbClr val="000000"/>
                </a:solidFill>
                <a:latin typeface="Migu 1M" charset="-128"/>
                <a:ea typeface="Migu 1M" charset="-128"/>
                <a:cs typeface="Migu 1M" charset="-128"/>
              </a:rPr>
              <a:t>[</a:t>
            </a:r>
            <a:r>
              <a:rPr lang="mr-IN" altLang="ja-JP" sz="1200" dirty="0">
                <a:solidFill>
                  <a:srgbClr val="760078"/>
                </a:solidFill>
                <a:latin typeface="Migu 1M" charset="-128"/>
                <a:ea typeface="Migu 1M" charset="-128"/>
                <a:cs typeface="Migu 1M" charset="-128"/>
              </a:rPr>
              <a:t>1</a:t>
            </a:r>
            <a:r>
              <a:rPr lang="mr-IN" altLang="ja-JP" sz="1200" dirty="0">
                <a:solidFill>
                  <a:srgbClr val="000000"/>
                </a:solidFill>
                <a:latin typeface="Migu 1M" charset="-128"/>
                <a:ea typeface="Migu 1M" charset="-128"/>
                <a:cs typeface="Migu 1M" charset="-128"/>
              </a:rPr>
              <a:t>:n-</a:t>
            </a:r>
            <a:r>
              <a:rPr lang="mr-IN" altLang="ja-JP" sz="1200" dirty="0">
                <a:solidFill>
                  <a:srgbClr val="760078"/>
                </a:solidFill>
                <a:latin typeface="Migu 1M" charset="-128"/>
                <a:ea typeface="Migu 1M" charset="-128"/>
                <a:cs typeface="Migu 1M" charset="-128"/>
              </a:rPr>
              <a:t>1</a:t>
            </a:r>
            <a:r>
              <a:rPr lang="mr-IN" altLang="ja-JP" sz="1200" dirty="0">
                <a:solidFill>
                  <a:srgbClr val="000000"/>
                </a:solidFill>
                <a:latin typeface="Migu 1M" charset="-128"/>
                <a:ea typeface="Migu 1M" charset="-128"/>
                <a:cs typeface="Migu 1M" charset="-128"/>
              </a:rPr>
              <a:t>],</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000000"/>
                </a:solidFill>
                <a:latin typeface="Migu 1M" charset="-128"/>
                <a:ea typeface="Migu 1M" charset="-128"/>
                <a:cs typeface="Migu 1M" charset="-128"/>
              </a:rPr>
              <a:t>mus</a:t>
            </a:r>
            <a:r>
              <a:rPr lang="mr-IN" altLang="ja-JP" sz="1200" dirty="0">
                <a:solidFill>
                  <a:srgbClr val="000000"/>
                </a:solidFill>
                <a:latin typeface="Migu 1M" charset="-128"/>
                <a:ea typeface="Migu 1M" charset="-128"/>
                <a:cs typeface="Migu 1M" charset="-128"/>
              </a:rPr>
              <a:t>[</a:t>
            </a:r>
            <a:r>
              <a:rPr lang="mr-IN" altLang="ja-JP" sz="1200" dirty="0">
                <a:solidFill>
                  <a:srgbClr val="760078"/>
                </a:solidFill>
                <a:latin typeface="Migu 1M" charset="-128"/>
                <a:ea typeface="Migu 1M" charset="-128"/>
                <a:cs typeface="Migu 1M" charset="-128"/>
              </a:rPr>
              <a:t>2</a:t>
            </a:r>
            <a:r>
              <a:rPr lang="mr-IN" altLang="ja-JP" sz="1200" dirty="0">
                <a:solidFill>
                  <a:srgbClr val="000000"/>
                </a:solidFill>
                <a:latin typeface="Migu 1M" charset="-128"/>
                <a:ea typeface="Migu 1M" charset="-128"/>
                <a:cs typeface="Migu 1M" charset="-128"/>
              </a:rPr>
              <a:t>:n],</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000000"/>
                </a:solidFill>
                <a:latin typeface="Migu 1M" charset="-128"/>
                <a:ea typeface="Migu 1M" charset="-128"/>
                <a:cs typeface="Migu 1M" charset="-128"/>
              </a:rPr>
              <a:t>pathLengths_internal</a:t>
            </a:r>
            <a:r>
              <a:rPr lang="mr-IN" altLang="ja-JP" sz="1200" dirty="0">
                <a:solidFill>
                  <a:srgbClr val="000000"/>
                </a:solidFill>
                <a:latin typeface="Migu 1M" charset="-128"/>
                <a:ea typeface="Migu 1M" charset="-128"/>
                <a:cs typeface="Migu 1M" charset="-128"/>
              </a:rPr>
              <a:t>,</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000000"/>
                </a:solidFill>
                <a:latin typeface="Migu 1M" charset="-128"/>
                <a:ea typeface="Migu 1M" charset="-128"/>
                <a:cs typeface="Migu 1M" charset="-128"/>
              </a:rPr>
              <a:t>diameters</a:t>
            </a:r>
            <a:r>
              <a:rPr lang="mr-IN" altLang="ja-JP" sz="1200" dirty="0">
                <a:solidFill>
                  <a:srgbClr val="000000"/>
                </a:solidFill>
                <a:latin typeface="Migu 1M" charset="-128"/>
                <a:ea typeface="Migu 1M" charset="-128"/>
                <a:cs typeface="Migu 1M" charset="-128"/>
              </a:rPr>
              <a:t>,</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000000"/>
                </a:solidFill>
                <a:latin typeface="Migu 1M" charset="-128"/>
                <a:ea typeface="Migu 1M" charset="-128"/>
                <a:cs typeface="Migu 1M" charset="-128"/>
              </a:rPr>
              <a:t>g</a:t>
            </a:r>
            <a:r>
              <a:rPr lang="mr-IN" altLang="ja-JP" sz="1200" dirty="0">
                <a:solidFill>
                  <a:srgbClr val="000000"/>
                </a:solidFill>
                <a:latin typeface="Migu 1M" charset="-128"/>
                <a:ea typeface="Migu 1M" charset="-128"/>
                <a:cs typeface="Migu 1M" charset="-128"/>
              </a:rPr>
              <a:t>*</a:t>
            </a:r>
            <a:r>
              <a:rPr lang="mr-IN" altLang="ja-JP" sz="1200" dirty="0" err="1">
                <a:solidFill>
                  <a:srgbClr val="000000"/>
                </a:solidFill>
                <a:latin typeface="Migu 1M" charset="-128"/>
                <a:ea typeface="Migu 1M" charset="-128"/>
                <a:cs typeface="Migu 1M" charset="-128"/>
              </a:rPr>
              <a:t>dheights</a:t>
            </a:r>
            <a:r>
              <a:rPr lang="mr-IN" altLang="ja-JP" sz="1200" dirty="0">
                <a:solidFill>
                  <a:srgbClr val="000000"/>
                </a:solidFill>
                <a:latin typeface="Migu 1M" charset="-128"/>
                <a:ea typeface="Migu 1M" charset="-128"/>
                <a:cs typeface="Migu 1M" charset="-128"/>
              </a:rPr>
              <a:t>,</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000000"/>
                </a:solidFill>
                <a:latin typeface="Migu 1M" charset="-128"/>
                <a:ea typeface="Migu 1M" charset="-128"/>
                <a:cs typeface="Migu 1M" charset="-128"/>
              </a:rPr>
              <a:t>crossAreas</a:t>
            </a:r>
            <a:r>
              <a:rPr lang="mr-IN" altLang="ja-JP" sz="1200" dirty="0">
                <a:solidFill>
                  <a:srgbClr val="000000"/>
                </a:solidFill>
                <a:latin typeface="Migu 1M" charset="-128"/>
                <a:ea typeface="Migu 1M" charset="-128"/>
                <a:cs typeface="Migu 1M" charset="-128"/>
              </a:rPr>
              <a:t>[</a:t>
            </a:r>
            <a:r>
              <a:rPr lang="mr-IN" altLang="ja-JP" sz="1200" dirty="0">
                <a:solidFill>
                  <a:srgbClr val="760078"/>
                </a:solidFill>
                <a:latin typeface="Migu 1M" charset="-128"/>
                <a:ea typeface="Migu 1M" charset="-128"/>
                <a:cs typeface="Migu 1M" charset="-128"/>
              </a:rPr>
              <a:t>1</a:t>
            </a:r>
            <a:r>
              <a:rPr lang="mr-IN" altLang="ja-JP" sz="1200" dirty="0">
                <a:solidFill>
                  <a:srgbClr val="000000"/>
                </a:solidFill>
                <a:latin typeface="Migu 1M" charset="-128"/>
                <a:ea typeface="Migu 1M" charset="-128"/>
                <a:cs typeface="Migu 1M" charset="-128"/>
              </a:rPr>
              <a:t>:n-</a:t>
            </a:r>
            <a:r>
              <a:rPr lang="mr-IN" altLang="ja-JP" sz="1200" dirty="0">
                <a:solidFill>
                  <a:srgbClr val="760078"/>
                </a:solidFill>
                <a:latin typeface="Migu 1M" charset="-128"/>
                <a:ea typeface="Migu 1M" charset="-128"/>
                <a:cs typeface="Migu 1M" charset="-128"/>
              </a:rPr>
              <a:t>1</a:t>
            </a:r>
            <a:r>
              <a:rPr lang="mr-IN" altLang="ja-JP" sz="1200" dirty="0">
                <a:solidFill>
                  <a:srgbClr val="000000"/>
                </a:solidFill>
                <a:latin typeface="Migu 1M" charset="-128"/>
                <a:ea typeface="Migu 1M" charset="-128"/>
                <a:cs typeface="Migu 1M" charset="-128"/>
              </a:rPr>
              <a:t>]+</a:t>
            </a:r>
            <a:r>
              <a:rPr lang="mr-IN" altLang="ja-JP" sz="1200" dirty="0" err="1">
                <a:solidFill>
                  <a:srgbClr val="000000"/>
                </a:solidFill>
                <a:latin typeface="Migu 1M" charset="-128"/>
                <a:ea typeface="Migu 1M" charset="-128"/>
                <a:cs typeface="Migu 1M" charset="-128"/>
              </a:rPr>
              <a:t>crossAreas</a:t>
            </a:r>
            <a:r>
              <a:rPr lang="mr-IN" altLang="ja-JP" sz="1200" dirty="0">
                <a:solidFill>
                  <a:srgbClr val="000000"/>
                </a:solidFill>
                <a:latin typeface="Migu 1M" charset="-128"/>
                <a:ea typeface="Migu 1M" charset="-128"/>
                <a:cs typeface="Migu 1M" charset="-128"/>
              </a:rPr>
              <a:t>[</a:t>
            </a:r>
            <a:r>
              <a:rPr lang="mr-IN" altLang="ja-JP" sz="1200" dirty="0">
                <a:solidFill>
                  <a:srgbClr val="760078"/>
                </a:solidFill>
                <a:latin typeface="Migu 1M" charset="-128"/>
                <a:ea typeface="Migu 1M" charset="-128"/>
                <a:cs typeface="Migu 1M" charset="-128"/>
              </a:rPr>
              <a:t>2</a:t>
            </a:r>
            <a:r>
              <a:rPr lang="mr-IN" altLang="ja-JP" sz="1200" dirty="0">
                <a:solidFill>
                  <a:srgbClr val="000000"/>
                </a:solidFill>
                <a:latin typeface="Migu 1M" charset="-128"/>
                <a:ea typeface="Migu 1M" charset="-128"/>
                <a:cs typeface="Migu 1M" charset="-128"/>
              </a:rPr>
              <a:t>:n])/</a:t>
            </a:r>
            <a:r>
              <a:rPr lang="mr-IN" altLang="ja-JP" sz="1200" dirty="0">
                <a:solidFill>
                  <a:srgbClr val="760078"/>
                </a:solidFill>
                <a:latin typeface="Migu 1M" charset="-128"/>
                <a:ea typeface="Migu 1M" charset="-128"/>
                <a:cs typeface="Migu 1M" charset="-128"/>
              </a:rPr>
              <a:t>2</a:t>
            </a:r>
            <a:r>
              <a:rPr lang="mr-IN" altLang="ja-JP" sz="1200" dirty="0">
                <a:solidFill>
                  <a:srgbClr val="000000"/>
                </a:solidFill>
                <a:latin typeface="Migu 1M" charset="-128"/>
                <a:ea typeface="Migu 1M" charset="-128"/>
                <a:cs typeface="Migu 1M" charset="-128"/>
              </a:rPr>
              <a:t>,</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000000"/>
                </a:solidFill>
                <a:latin typeface="Migu 1M" charset="-128"/>
                <a:ea typeface="Migu 1M" charset="-128"/>
                <a:cs typeface="Migu 1M" charset="-128"/>
              </a:rPr>
              <a:t>roughnesses</a:t>
            </a:r>
            <a:r>
              <a:rPr lang="mr-IN" altLang="ja-JP" sz="1200" dirty="0">
                <a:solidFill>
                  <a:srgbClr val="000000"/>
                </a:solidFill>
                <a:latin typeface="Migu 1M" charset="-128"/>
                <a:ea typeface="Migu 1M" charset="-128"/>
                <a:cs typeface="Migu 1M" charset="-128"/>
              </a:rPr>
              <a:t>[</a:t>
            </a:r>
            <a:r>
              <a:rPr lang="mr-IN" altLang="ja-JP" sz="1200" dirty="0">
                <a:solidFill>
                  <a:srgbClr val="760078"/>
                </a:solidFill>
                <a:latin typeface="Migu 1M" charset="-128"/>
                <a:ea typeface="Migu 1M" charset="-128"/>
                <a:cs typeface="Migu 1M" charset="-128"/>
              </a:rPr>
              <a:t>1</a:t>
            </a:r>
            <a:r>
              <a:rPr lang="mr-IN" altLang="ja-JP" sz="1200" dirty="0">
                <a:solidFill>
                  <a:srgbClr val="000000"/>
                </a:solidFill>
                <a:latin typeface="Migu 1M" charset="-128"/>
                <a:ea typeface="Migu 1M" charset="-128"/>
                <a:cs typeface="Migu 1M" charset="-128"/>
              </a:rPr>
              <a:t>:n-</a:t>
            </a:r>
            <a:r>
              <a:rPr lang="mr-IN" altLang="ja-JP" sz="1200" dirty="0">
                <a:solidFill>
                  <a:srgbClr val="760078"/>
                </a:solidFill>
                <a:latin typeface="Migu 1M" charset="-128"/>
                <a:ea typeface="Migu 1M" charset="-128"/>
                <a:cs typeface="Migu 1M" charset="-128"/>
              </a:rPr>
              <a:t>1</a:t>
            </a:r>
            <a:r>
              <a:rPr lang="mr-IN" altLang="ja-JP" sz="1200" dirty="0">
                <a:solidFill>
                  <a:srgbClr val="000000"/>
                </a:solidFill>
                <a:latin typeface="Migu 1M" charset="-128"/>
                <a:ea typeface="Migu 1M" charset="-128"/>
                <a:cs typeface="Migu 1M" charset="-128"/>
              </a:rPr>
              <a:t>]+</a:t>
            </a:r>
            <a:r>
              <a:rPr lang="mr-IN" altLang="ja-JP" sz="1200" dirty="0" err="1">
                <a:solidFill>
                  <a:srgbClr val="000000"/>
                </a:solidFill>
                <a:latin typeface="Migu 1M" charset="-128"/>
                <a:ea typeface="Migu 1M" charset="-128"/>
                <a:cs typeface="Migu 1M" charset="-128"/>
              </a:rPr>
              <a:t>roughnesses</a:t>
            </a:r>
            <a:r>
              <a:rPr lang="mr-IN" altLang="ja-JP" sz="1200" dirty="0">
                <a:solidFill>
                  <a:srgbClr val="000000"/>
                </a:solidFill>
                <a:latin typeface="Migu 1M" charset="-128"/>
                <a:ea typeface="Migu 1M" charset="-128"/>
                <a:cs typeface="Migu 1M" charset="-128"/>
              </a:rPr>
              <a:t>[</a:t>
            </a:r>
            <a:r>
              <a:rPr lang="mr-IN" altLang="ja-JP" sz="1200" dirty="0">
                <a:solidFill>
                  <a:srgbClr val="760078"/>
                </a:solidFill>
                <a:latin typeface="Migu 1M" charset="-128"/>
                <a:ea typeface="Migu 1M" charset="-128"/>
                <a:cs typeface="Migu 1M" charset="-128"/>
              </a:rPr>
              <a:t>2</a:t>
            </a:r>
            <a:r>
              <a:rPr lang="mr-IN" altLang="ja-JP" sz="1200" dirty="0">
                <a:solidFill>
                  <a:srgbClr val="000000"/>
                </a:solidFill>
                <a:latin typeface="Migu 1M" charset="-128"/>
                <a:ea typeface="Migu 1M" charset="-128"/>
                <a:cs typeface="Migu 1M" charset="-128"/>
              </a:rPr>
              <a:t>:n])/</a:t>
            </a:r>
            <a:r>
              <a:rPr lang="mr-IN" altLang="ja-JP" sz="1200" dirty="0">
                <a:solidFill>
                  <a:srgbClr val="760078"/>
                </a:solidFill>
                <a:latin typeface="Migu 1M" charset="-128"/>
                <a:ea typeface="Migu 1M" charset="-128"/>
                <a:cs typeface="Migu 1M" charset="-128"/>
              </a:rPr>
              <a:t>2</a:t>
            </a:r>
            <a:r>
              <a:rPr lang="mr-IN" altLang="ja-JP" sz="1200" dirty="0">
                <a:solidFill>
                  <a:srgbClr val="000000"/>
                </a:solidFill>
                <a:latin typeface="Migu 1M" charset="-128"/>
                <a:ea typeface="Migu 1M" charset="-128"/>
                <a:cs typeface="Migu 1M" charset="-128"/>
              </a:rPr>
              <a:t>,</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000000"/>
                </a:solidFill>
                <a:latin typeface="Migu 1M" charset="-128"/>
                <a:ea typeface="Migu 1M" charset="-128"/>
                <a:cs typeface="Migu 1M" charset="-128"/>
              </a:rPr>
              <a:t>dp_small</a:t>
            </a:r>
            <a:r>
              <a:rPr lang="mr-IN" altLang="ja-JP" sz="1200" dirty="0">
                <a:solidFill>
                  <a:srgbClr val="000000"/>
                </a:solidFill>
                <a:latin typeface="Migu 1M" charset="-128"/>
                <a:ea typeface="Migu 1M" charset="-128"/>
                <a:cs typeface="Migu 1M" charset="-128"/>
              </a:rPr>
              <a:t>/(n-</a:t>
            </a:r>
            <a:r>
              <a:rPr lang="mr-IN" altLang="ja-JP" sz="1200" dirty="0">
                <a:solidFill>
                  <a:srgbClr val="760078"/>
                </a:solidFill>
                <a:latin typeface="Migu 1M" charset="-128"/>
                <a:ea typeface="Migu 1M" charset="-128"/>
                <a:cs typeface="Migu 1M" charset="-128"/>
              </a:rPr>
              <a:t>1</a:t>
            </a:r>
            <a:r>
              <a:rPr lang="mr-IN" altLang="ja-JP" sz="1200" dirty="0">
                <a:solidFill>
                  <a:srgbClr val="000000"/>
                </a:solidFill>
                <a:latin typeface="Migu 1M" charset="-128"/>
                <a:ea typeface="Migu 1M" charset="-128"/>
                <a:cs typeface="Migu 1M" charset="-128"/>
              </a:rPr>
              <a:t>),</a:t>
            </a:r>
          </a:p>
          <a:p>
            <a:pPr>
              <a:lnSpc>
                <a:spcPts val="1300"/>
              </a:lnSpc>
            </a:pPr>
            <a:r>
              <a:rPr lang="en-US" altLang="ja-JP" sz="1200" dirty="0">
                <a:solidFill>
                  <a:srgbClr val="000000"/>
                </a:solidFill>
                <a:latin typeface="Migu 1M" charset="-128"/>
                <a:ea typeface="Migu 1M" charset="-128"/>
                <a:cs typeface="Migu 1M" charset="-128"/>
              </a:rPr>
              <a:t>                   </a:t>
            </a:r>
            <a:r>
              <a:rPr lang="en-US" altLang="ja-JP" sz="1200" dirty="0" err="1">
                <a:solidFill>
                  <a:srgbClr val="000000"/>
                </a:solidFill>
                <a:latin typeface="Migu 1M" charset="-128"/>
                <a:ea typeface="Migu 1M" charset="-128"/>
                <a:cs typeface="Migu 1M" charset="-128"/>
              </a:rPr>
              <a:t>Res_turbulent_internal</a:t>
            </a:r>
            <a:r>
              <a:rPr lang="en-US" altLang="ja-JP" sz="1200" dirty="0">
                <a:solidFill>
                  <a:srgbClr val="000000"/>
                </a:solidFill>
                <a:latin typeface="Migu 1M" charset="-128"/>
                <a:ea typeface="Migu 1M" charset="-128"/>
                <a:cs typeface="Migu 1M" charset="-128"/>
              </a:rPr>
              <a:t>)*</a:t>
            </a:r>
            <a:r>
              <a:rPr lang="en-US" altLang="ja-JP" sz="1200" dirty="0" err="1">
                <a:solidFill>
                  <a:srgbClr val="000000"/>
                </a:solidFill>
                <a:latin typeface="Migu 1M" charset="-128"/>
                <a:ea typeface="Migu 1M" charset="-128"/>
                <a:cs typeface="Migu 1M" charset="-128"/>
              </a:rPr>
              <a:t>nParallel</a:t>
            </a:r>
            <a:r>
              <a:rPr lang="en-US" altLang="ja-JP" sz="1200" dirty="0">
                <a:solidFill>
                  <a:srgbClr val="000000"/>
                </a:solidFill>
                <a:latin typeface="Migu 1M" charset="-128"/>
                <a:ea typeface="Migu 1M" charset="-128"/>
                <a:cs typeface="Migu 1M" charset="-128"/>
              </a:rPr>
              <a:t>,</a:t>
            </a:r>
          </a:p>
          <a:p>
            <a:pPr>
              <a:lnSpc>
                <a:spcPts val="1300"/>
              </a:lnSpc>
            </a:pPr>
            <a:r>
              <a:rPr lang="en-US" altLang="ja-JP" sz="1200" dirty="0">
                <a:solidFill>
                  <a:srgbClr val="000000"/>
                </a:solidFill>
                <a:latin typeface="Migu 1M" charset="-128"/>
                <a:ea typeface="Migu 1M" charset="-128"/>
                <a:cs typeface="Migu 1M" charset="-128"/>
              </a:rPr>
              <a:t>        simplified=  </a:t>
            </a:r>
            <a:r>
              <a:rPr lang="en-US" altLang="ja-JP" sz="1200" dirty="0" err="1">
                <a:solidFill>
                  <a:srgbClr val="000000"/>
                </a:solidFill>
                <a:latin typeface="Migu 1M" charset="-128"/>
                <a:ea typeface="Migu 1M" charset="-128"/>
                <a:cs typeface="Migu 1M" charset="-128"/>
              </a:rPr>
              <a:t>m_flow_nominal</a:t>
            </a:r>
            <a:r>
              <a:rPr lang="en-US" altLang="ja-JP" sz="1200" dirty="0">
                <a:solidFill>
                  <a:srgbClr val="000000"/>
                </a:solidFill>
                <a:latin typeface="Migu 1M" charset="-128"/>
                <a:ea typeface="Migu 1M" charset="-128"/>
                <a:cs typeface="Migu 1M" charset="-128"/>
              </a:rPr>
              <a:t>/</a:t>
            </a:r>
            <a:r>
              <a:rPr lang="en-US" altLang="ja-JP" sz="1200" dirty="0" err="1">
                <a:solidFill>
                  <a:srgbClr val="000000"/>
                </a:solidFill>
                <a:latin typeface="Migu 1M" charset="-128"/>
                <a:ea typeface="Migu 1M" charset="-128"/>
                <a:cs typeface="Migu 1M" charset="-128"/>
              </a:rPr>
              <a:t>dp_nominal</a:t>
            </a:r>
            <a:r>
              <a:rPr lang="en-US" altLang="ja-JP" sz="1200" dirty="0">
                <a:solidFill>
                  <a:srgbClr val="000000"/>
                </a:solidFill>
                <a:latin typeface="Migu 1M" charset="-128"/>
                <a:ea typeface="Migu 1M" charset="-128"/>
                <a:cs typeface="Migu 1M" charset="-128"/>
              </a:rPr>
              <a:t>*(</a:t>
            </a:r>
            <a:r>
              <a:rPr lang="en-US" altLang="ja-JP" sz="1200" dirty="0" err="1">
                <a:solidFill>
                  <a:srgbClr val="000000"/>
                </a:solidFill>
                <a:latin typeface="Migu 1M" charset="-128"/>
                <a:ea typeface="Migu 1M" charset="-128"/>
                <a:cs typeface="Migu 1M" charset="-128"/>
              </a:rPr>
              <a:t>dps_fg</a:t>
            </a:r>
            <a:r>
              <a:rPr lang="en-US" altLang="ja-JP" sz="1200" dirty="0">
                <a:solidFill>
                  <a:srgbClr val="000000"/>
                </a:solidFill>
                <a:latin typeface="Migu 1M" charset="-128"/>
                <a:ea typeface="Migu 1M" charset="-128"/>
                <a:cs typeface="Migu 1M" charset="-128"/>
              </a:rPr>
              <a:t> - g*</a:t>
            </a:r>
            <a:r>
              <a:rPr lang="en-US" altLang="ja-JP" sz="1200" dirty="0" err="1">
                <a:solidFill>
                  <a:srgbClr val="000000"/>
                </a:solidFill>
                <a:latin typeface="Migu 1M" charset="-128"/>
                <a:ea typeface="Migu 1M" charset="-128"/>
                <a:cs typeface="Migu 1M" charset="-128"/>
              </a:rPr>
              <a:t>dheights</a:t>
            </a:r>
            <a:r>
              <a:rPr lang="en-US" altLang="ja-JP" sz="1200" dirty="0">
                <a:solidFill>
                  <a:srgbClr val="000000"/>
                </a:solidFill>
                <a:latin typeface="Migu 1M" charset="-128"/>
                <a:ea typeface="Migu 1M" charset="-128"/>
                <a:cs typeface="Migu 1M" charset="-128"/>
              </a:rPr>
              <a:t>*</a:t>
            </a:r>
            <a:r>
              <a:rPr lang="en-US" altLang="ja-JP" sz="1200" dirty="0" err="1">
                <a:solidFill>
                  <a:srgbClr val="000000"/>
                </a:solidFill>
                <a:latin typeface="Migu 1M" charset="-128"/>
                <a:ea typeface="Migu 1M" charset="-128"/>
                <a:cs typeface="Migu 1M" charset="-128"/>
              </a:rPr>
              <a:t>rho_nominal</a:t>
            </a:r>
            <a:r>
              <a:rPr lang="en-US" altLang="ja-JP" sz="1200" dirty="0">
                <a:solidFill>
                  <a:srgbClr val="000000"/>
                </a:solidFill>
                <a:latin typeface="Migu 1M" charset="-128"/>
                <a:ea typeface="Migu 1M" charset="-128"/>
                <a:cs typeface="Migu 1M" charset="-128"/>
              </a:rPr>
              <a:t>));</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760002"/>
                </a:solidFill>
                <a:latin typeface="Migu 1M" charset="-128"/>
                <a:ea typeface="Migu 1M" charset="-128"/>
                <a:cs typeface="Migu 1M" charset="-128"/>
              </a:rPr>
              <a:t>else</a:t>
            </a:r>
            <a:endParaRPr lang="mr-IN" altLang="ja-JP" sz="1200" dirty="0">
              <a:solidFill>
                <a:srgbClr val="000000"/>
              </a:solidFill>
              <a:latin typeface="Migu 1M" charset="-128"/>
              <a:ea typeface="Migu 1M" charset="-128"/>
              <a:cs typeface="Migu 1M" charset="-128"/>
            </a:endParaRPr>
          </a:p>
          <a:p>
            <a:pPr>
              <a:lnSpc>
                <a:spcPts val="1300"/>
              </a:lnSpc>
            </a:pPr>
            <a:r>
              <a:rPr lang="en-US" altLang="ja-JP" sz="1200" dirty="0">
                <a:solidFill>
                  <a:srgbClr val="000000"/>
                </a:solidFill>
                <a:latin typeface="Migu 1M" charset="-128"/>
                <a:ea typeface="Migu 1M" charset="-128"/>
                <a:cs typeface="Migu 1M" charset="-128"/>
              </a:rPr>
              <a:t>      </a:t>
            </a:r>
            <a:r>
              <a:rPr lang="en-US" altLang="ja-JP" sz="1200" dirty="0" err="1">
                <a:solidFill>
                  <a:srgbClr val="000000"/>
                </a:solidFill>
                <a:latin typeface="Migu 1M" charset="-128"/>
                <a:ea typeface="Migu 1M" charset="-128"/>
                <a:cs typeface="Migu 1M" charset="-128"/>
              </a:rPr>
              <a:t>dps_fg</a:t>
            </a:r>
            <a:r>
              <a:rPr lang="en-US" altLang="ja-JP" sz="1200" dirty="0">
                <a:solidFill>
                  <a:srgbClr val="000000"/>
                </a:solidFill>
                <a:latin typeface="Migu 1M" charset="-128"/>
                <a:ea typeface="Migu 1M" charset="-128"/>
                <a:cs typeface="Migu 1M" charset="-128"/>
              </a:rPr>
              <a:t> = </a:t>
            </a:r>
            <a:r>
              <a:rPr lang="en-US" altLang="ja-JP" sz="1200" dirty="0" err="1">
                <a:solidFill>
                  <a:srgbClr val="0000FF"/>
                </a:solidFill>
                <a:latin typeface="Migu 1M" charset="-128"/>
                <a:ea typeface="Migu 1M" charset="-128"/>
                <a:cs typeface="Migu 1M" charset="-128"/>
              </a:rPr>
              <a:t>homotopy</a:t>
            </a:r>
            <a:r>
              <a:rPr lang="en-US" altLang="ja-JP" sz="1200" dirty="0">
                <a:solidFill>
                  <a:srgbClr val="000000"/>
                </a:solidFill>
                <a:latin typeface="Migu 1M" charset="-128"/>
                <a:ea typeface="Migu 1M" charset="-128"/>
                <a:cs typeface="Migu 1M" charset="-128"/>
              </a:rPr>
              <a:t>(</a:t>
            </a:r>
          </a:p>
          <a:p>
            <a:pPr>
              <a:lnSpc>
                <a:spcPts val="1300"/>
              </a:lnSpc>
            </a:pPr>
            <a:r>
              <a:rPr lang="en-US" altLang="ja-JP" sz="1200" dirty="0">
                <a:solidFill>
                  <a:srgbClr val="000000"/>
                </a:solidFill>
                <a:latin typeface="Migu 1M" charset="-128"/>
                <a:ea typeface="Migu 1M" charset="-128"/>
                <a:cs typeface="Migu 1M" charset="-128"/>
              </a:rPr>
              <a:t>        actual=  </a:t>
            </a:r>
            <a:r>
              <a:rPr lang="en-US" altLang="ja-JP" sz="1200" b="1" dirty="0" err="1">
                <a:latin typeface="Migu 1M" charset="-128"/>
                <a:ea typeface="Migu 1M" charset="-128"/>
                <a:cs typeface="Migu 1M" charset="-128"/>
              </a:rPr>
              <a:t>WallFriction.</a:t>
            </a:r>
            <a:r>
              <a:rPr lang="en-US" altLang="ja-JP" sz="1200" b="1" dirty="0" err="1">
                <a:solidFill>
                  <a:srgbClr val="0432FF"/>
                </a:solidFill>
                <a:latin typeface="Migu 1M" charset="-128"/>
                <a:ea typeface="Migu 1M" charset="-128"/>
                <a:cs typeface="Migu 1M" charset="-128"/>
              </a:rPr>
              <a:t>pressureLoss_m_flow_staticHead</a:t>
            </a:r>
            <a:r>
              <a:rPr lang="en-US" altLang="ja-JP" sz="1200" dirty="0">
                <a:solidFill>
                  <a:srgbClr val="000000"/>
                </a:solidFill>
                <a:latin typeface="Migu 1M" charset="-128"/>
                <a:ea typeface="Migu 1M" charset="-128"/>
                <a:cs typeface="Migu 1M" charset="-128"/>
              </a:rPr>
              <a:t>(</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000000"/>
                </a:solidFill>
                <a:latin typeface="Migu 1M" charset="-128"/>
                <a:ea typeface="Migu 1M" charset="-128"/>
                <a:cs typeface="Migu 1M" charset="-128"/>
              </a:rPr>
              <a:t>m_flows</a:t>
            </a:r>
            <a:r>
              <a:rPr lang="mr-IN" altLang="ja-JP" sz="1200" dirty="0">
                <a:solidFill>
                  <a:srgbClr val="000000"/>
                </a:solidFill>
                <a:latin typeface="Migu 1M" charset="-128"/>
                <a:ea typeface="Migu 1M" charset="-128"/>
                <a:cs typeface="Migu 1M" charset="-128"/>
              </a:rPr>
              <a:t>/</a:t>
            </a:r>
            <a:r>
              <a:rPr lang="mr-IN" altLang="ja-JP" sz="1200" dirty="0" err="1">
                <a:solidFill>
                  <a:srgbClr val="000000"/>
                </a:solidFill>
                <a:latin typeface="Migu 1M" charset="-128"/>
                <a:ea typeface="Migu 1M" charset="-128"/>
                <a:cs typeface="Migu 1M" charset="-128"/>
              </a:rPr>
              <a:t>nParallel</a:t>
            </a:r>
            <a:r>
              <a:rPr lang="mr-IN" altLang="ja-JP" sz="1200" dirty="0">
                <a:solidFill>
                  <a:srgbClr val="000000"/>
                </a:solidFill>
                <a:latin typeface="Migu 1M" charset="-128"/>
                <a:ea typeface="Migu 1M" charset="-128"/>
                <a:cs typeface="Migu 1M" charset="-128"/>
              </a:rPr>
              <a:t>,</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000000"/>
                </a:solidFill>
                <a:latin typeface="Migu 1M" charset="-128"/>
                <a:ea typeface="Migu 1M" charset="-128"/>
                <a:cs typeface="Migu 1M" charset="-128"/>
              </a:rPr>
              <a:t>rhos</a:t>
            </a:r>
            <a:r>
              <a:rPr lang="mr-IN" altLang="ja-JP" sz="1200" dirty="0">
                <a:solidFill>
                  <a:srgbClr val="000000"/>
                </a:solidFill>
                <a:latin typeface="Migu 1M" charset="-128"/>
                <a:ea typeface="Migu 1M" charset="-128"/>
                <a:cs typeface="Migu 1M" charset="-128"/>
              </a:rPr>
              <a:t>[</a:t>
            </a:r>
            <a:r>
              <a:rPr lang="mr-IN" altLang="ja-JP" sz="1200" dirty="0">
                <a:solidFill>
                  <a:srgbClr val="760078"/>
                </a:solidFill>
                <a:latin typeface="Migu 1M" charset="-128"/>
                <a:ea typeface="Migu 1M" charset="-128"/>
                <a:cs typeface="Migu 1M" charset="-128"/>
              </a:rPr>
              <a:t>1</a:t>
            </a:r>
            <a:r>
              <a:rPr lang="mr-IN" altLang="ja-JP" sz="1200" dirty="0">
                <a:solidFill>
                  <a:srgbClr val="000000"/>
                </a:solidFill>
                <a:latin typeface="Migu 1M" charset="-128"/>
                <a:ea typeface="Migu 1M" charset="-128"/>
                <a:cs typeface="Migu 1M" charset="-128"/>
              </a:rPr>
              <a:t>:n-</a:t>
            </a:r>
            <a:r>
              <a:rPr lang="mr-IN" altLang="ja-JP" sz="1200" dirty="0">
                <a:solidFill>
                  <a:srgbClr val="760078"/>
                </a:solidFill>
                <a:latin typeface="Migu 1M" charset="-128"/>
                <a:ea typeface="Migu 1M" charset="-128"/>
                <a:cs typeface="Migu 1M" charset="-128"/>
              </a:rPr>
              <a:t>1</a:t>
            </a:r>
            <a:r>
              <a:rPr lang="mr-IN" altLang="ja-JP" sz="1200" dirty="0">
                <a:solidFill>
                  <a:srgbClr val="000000"/>
                </a:solidFill>
                <a:latin typeface="Migu 1M" charset="-128"/>
                <a:ea typeface="Migu 1M" charset="-128"/>
                <a:cs typeface="Migu 1M" charset="-128"/>
              </a:rPr>
              <a:t>],</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000000"/>
                </a:solidFill>
                <a:latin typeface="Migu 1M" charset="-128"/>
                <a:ea typeface="Migu 1M" charset="-128"/>
                <a:cs typeface="Migu 1M" charset="-128"/>
              </a:rPr>
              <a:t>rhos</a:t>
            </a:r>
            <a:r>
              <a:rPr lang="mr-IN" altLang="ja-JP" sz="1200" dirty="0">
                <a:solidFill>
                  <a:srgbClr val="000000"/>
                </a:solidFill>
                <a:latin typeface="Migu 1M" charset="-128"/>
                <a:ea typeface="Migu 1M" charset="-128"/>
                <a:cs typeface="Migu 1M" charset="-128"/>
              </a:rPr>
              <a:t>[</a:t>
            </a:r>
            <a:r>
              <a:rPr lang="mr-IN" altLang="ja-JP" sz="1200" dirty="0">
                <a:solidFill>
                  <a:srgbClr val="760078"/>
                </a:solidFill>
                <a:latin typeface="Migu 1M" charset="-128"/>
                <a:ea typeface="Migu 1M" charset="-128"/>
                <a:cs typeface="Migu 1M" charset="-128"/>
              </a:rPr>
              <a:t>2</a:t>
            </a:r>
            <a:r>
              <a:rPr lang="mr-IN" altLang="ja-JP" sz="1200" dirty="0">
                <a:solidFill>
                  <a:srgbClr val="000000"/>
                </a:solidFill>
                <a:latin typeface="Migu 1M" charset="-128"/>
                <a:ea typeface="Migu 1M" charset="-128"/>
                <a:cs typeface="Migu 1M" charset="-128"/>
              </a:rPr>
              <a:t>:n],</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000000"/>
                </a:solidFill>
                <a:latin typeface="Migu 1M" charset="-128"/>
                <a:ea typeface="Migu 1M" charset="-128"/>
                <a:cs typeface="Migu 1M" charset="-128"/>
              </a:rPr>
              <a:t>mus</a:t>
            </a:r>
            <a:r>
              <a:rPr lang="mr-IN" altLang="ja-JP" sz="1200" dirty="0">
                <a:solidFill>
                  <a:srgbClr val="000000"/>
                </a:solidFill>
                <a:latin typeface="Migu 1M" charset="-128"/>
                <a:ea typeface="Migu 1M" charset="-128"/>
                <a:cs typeface="Migu 1M" charset="-128"/>
              </a:rPr>
              <a:t>[</a:t>
            </a:r>
            <a:r>
              <a:rPr lang="mr-IN" altLang="ja-JP" sz="1200" dirty="0">
                <a:solidFill>
                  <a:srgbClr val="760078"/>
                </a:solidFill>
                <a:latin typeface="Migu 1M" charset="-128"/>
                <a:ea typeface="Migu 1M" charset="-128"/>
                <a:cs typeface="Migu 1M" charset="-128"/>
              </a:rPr>
              <a:t>1</a:t>
            </a:r>
            <a:r>
              <a:rPr lang="mr-IN" altLang="ja-JP" sz="1200" dirty="0">
                <a:solidFill>
                  <a:srgbClr val="000000"/>
                </a:solidFill>
                <a:latin typeface="Migu 1M" charset="-128"/>
                <a:ea typeface="Migu 1M" charset="-128"/>
                <a:cs typeface="Migu 1M" charset="-128"/>
              </a:rPr>
              <a:t>:n-</a:t>
            </a:r>
            <a:r>
              <a:rPr lang="mr-IN" altLang="ja-JP" sz="1200" dirty="0">
                <a:solidFill>
                  <a:srgbClr val="760078"/>
                </a:solidFill>
                <a:latin typeface="Migu 1M" charset="-128"/>
                <a:ea typeface="Migu 1M" charset="-128"/>
                <a:cs typeface="Migu 1M" charset="-128"/>
              </a:rPr>
              <a:t>1</a:t>
            </a:r>
            <a:r>
              <a:rPr lang="mr-IN" altLang="ja-JP" sz="1200" dirty="0">
                <a:solidFill>
                  <a:srgbClr val="000000"/>
                </a:solidFill>
                <a:latin typeface="Migu 1M" charset="-128"/>
                <a:ea typeface="Migu 1M" charset="-128"/>
                <a:cs typeface="Migu 1M" charset="-128"/>
              </a:rPr>
              <a:t>],</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000000"/>
                </a:solidFill>
                <a:latin typeface="Migu 1M" charset="-128"/>
                <a:ea typeface="Migu 1M" charset="-128"/>
                <a:cs typeface="Migu 1M" charset="-128"/>
              </a:rPr>
              <a:t>mus</a:t>
            </a:r>
            <a:r>
              <a:rPr lang="mr-IN" altLang="ja-JP" sz="1200" dirty="0">
                <a:solidFill>
                  <a:srgbClr val="000000"/>
                </a:solidFill>
                <a:latin typeface="Migu 1M" charset="-128"/>
                <a:ea typeface="Migu 1M" charset="-128"/>
                <a:cs typeface="Migu 1M" charset="-128"/>
              </a:rPr>
              <a:t>[</a:t>
            </a:r>
            <a:r>
              <a:rPr lang="mr-IN" altLang="ja-JP" sz="1200" dirty="0">
                <a:solidFill>
                  <a:srgbClr val="760078"/>
                </a:solidFill>
                <a:latin typeface="Migu 1M" charset="-128"/>
                <a:ea typeface="Migu 1M" charset="-128"/>
                <a:cs typeface="Migu 1M" charset="-128"/>
              </a:rPr>
              <a:t>2</a:t>
            </a:r>
            <a:r>
              <a:rPr lang="mr-IN" altLang="ja-JP" sz="1200" dirty="0">
                <a:solidFill>
                  <a:srgbClr val="000000"/>
                </a:solidFill>
                <a:latin typeface="Migu 1M" charset="-128"/>
                <a:ea typeface="Migu 1M" charset="-128"/>
                <a:cs typeface="Migu 1M" charset="-128"/>
              </a:rPr>
              <a:t>:n],</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000000"/>
                </a:solidFill>
                <a:latin typeface="Migu 1M" charset="-128"/>
                <a:ea typeface="Migu 1M" charset="-128"/>
                <a:cs typeface="Migu 1M" charset="-128"/>
              </a:rPr>
              <a:t>pathLengths_internal</a:t>
            </a:r>
            <a:r>
              <a:rPr lang="mr-IN" altLang="ja-JP" sz="1200" dirty="0">
                <a:solidFill>
                  <a:srgbClr val="000000"/>
                </a:solidFill>
                <a:latin typeface="Migu 1M" charset="-128"/>
                <a:ea typeface="Migu 1M" charset="-128"/>
                <a:cs typeface="Migu 1M" charset="-128"/>
              </a:rPr>
              <a:t>,</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000000"/>
                </a:solidFill>
                <a:latin typeface="Migu 1M" charset="-128"/>
                <a:ea typeface="Migu 1M" charset="-128"/>
                <a:cs typeface="Migu 1M" charset="-128"/>
              </a:rPr>
              <a:t>diameters</a:t>
            </a:r>
            <a:r>
              <a:rPr lang="mr-IN" altLang="ja-JP" sz="1200" dirty="0">
                <a:solidFill>
                  <a:srgbClr val="000000"/>
                </a:solidFill>
                <a:latin typeface="Migu 1M" charset="-128"/>
                <a:ea typeface="Migu 1M" charset="-128"/>
                <a:cs typeface="Migu 1M" charset="-128"/>
              </a:rPr>
              <a:t>,</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000000"/>
                </a:solidFill>
                <a:latin typeface="Migu 1M" charset="-128"/>
                <a:ea typeface="Migu 1M" charset="-128"/>
                <a:cs typeface="Migu 1M" charset="-128"/>
              </a:rPr>
              <a:t>g</a:t>
            </a:r>
            <a:r>
              <a:rPr lang="mr-IN" altLang="ja-JP" sz="1200" dirty="0">
                <a:solidFill>
                  <a:srgbClr val="000000"/>
                </a:solidFill>
                <a:latin typeface="Migu 1M" charset="-128"/>
                <a:ea typeface="Migu 1M" charset="-128"/>
                <a:cs typeface="Migu 1M" charset="-128"/>
              </a:rPr>
              <a:t>*</a:t>
            </a:r>
            <a:r>
              <a:rPr lang="mr-IN" altLang="ja-JP" sz="1200" dirty="0" err="1">
                <a:solidFill>
                  <a:srgbClr val="000000"/>
                </a:solidFill>
                <a:latin typeface="Migu 1M" charset="-128"/>
                <a:ea typeface="Migu 1M" charset="-128"/>
                <a:cs typeface="Migu 1M" charset="-128"/>
              </a:rPr>
              <a:t>dheights</a:t>
            </a:r>
            <a:r>
              <a:rPr lang="mr-IN" altLang="ja-JP" sz="1200" dirty="0">
                <a:solidFill>
                  <a:srgbClr val="000000"/>
                </a:solidFill>
                <a:latin typeface="Migu 1M" charset="-128"/>
                <a:ea typeface="Migu 1M" charset="-128"/>
                <a:cs typeface="Migu 1M" charset="-128"/>
              </a:rPr>
              <a:t>,</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000000"/>
                </a:solidFill>
                <a:latin typeface="Migu 1M" charset="-128"/>
                <a:ea typeface="Migu 1M" charset="-128"/>
                <a:cs typeface="Migu 1M" charset="-128"/>
              </a:rPr>
              <a:t>crossAreas</a:t>
            </a:r>
            <a:r>
              <a:rPr lang="mr-IN" altLang="ja-JP" sz="1200" dirty="0">
                <a:solidFill>
                  <a:srgbClr val="000000"/>
                </a:solidFill>
                <a:latin typeface="Migu 1M" charset="-128"/>
                <a:ea typeface="Migu 1M" charset="-128"/>
                <a:cs typeface="Migu 1M" charset="-128"/>
              </a:rPr>
              <a:t>[</a:t>
            </a:r>
            <a:r>
              <a:rPr lang="mr-IN" altLang="ja-JP" sz="1200" dirty="0">
                <a:solidFill>
                  <a:srgbClr val="760078"/>
                </a:solidFill>
                <a:latin typeface="Migu 1M" charset="-128"/>
                <a:ea typeface="Migu 1M" charset="-128"/>
                <a:cs typeface="Migu 1M" charset="-128"/>
              </a:rPr>
              <a:t>1</a:t>
            </a:r>
            <a:r>
              <a:rPr lang="mr-IN" altLang="ja-JP" sz="1200" dirty="0">
                <a:solidFill>
                  <a:srgbClr val="000000"/>
                </a:solidFill>
                <a:latin typeface="Migu 1M" charset="-128"/>
                <a:ea typeface="Migu 1M" charset="-128"/>
                <a:cs typeface="Migu 1M" charset="-128"/>
              </a:rPr>
              <a:t>:n-</a:t>
            </a:r>
            <a:r>
              <a:rPr lang="mr-IN" altLang="ja-JP" sz="1200" dirty="0">
                <a:solidFill>
                  <a:srgbClr val="760078"/>
                </a:solidFill>
                <a:latin typeface="Migu 1M" charset="-128"/>
                <a:ea typeface="Migu 1M" charset="-128"/>
                <a:cs typeface="Migu 1M" charset="-128"/>
              </a:rPr>
              <a:t>1</a:t>
            </a:r>
            <a:r>
              <a:rPr lang="mr-IN" altLang="ja-JP" sz="1200" dirty="0">
                <a:solidFill>
                  <a:srgbClr val="000000"/>
                </a:solidFill>
                <a:latin typeface="Migu 1M" charset="-128"/>
                <a:ea typeface="Migu 1M" charset="-128"/>
                <a:cs typeface="Migu 1M" charset="-128"/>
              </a:rPr>
              <a:t>]+</a:t>
            </a:r>
            <a:r>
              <a:rPr lang="mr-IN" altLang="ja-JP" sz="1200" dirty="0" err="1">
                <a:solidFill>
                  <a:srgbClr val="000000"/>
                </a:solidFill>
                <a:latin typeface="Migu 1M" charset="-128"/>
                <a:ea typeface="Migu 1M" charset="-128"/>
                <a:cs typeface="Migu 1M" charset="-128"/>
              </a:rPr>
              <a:t>crossAreas</a:t>
            </a:r>
            <a:r>
              <a:rPr lang="mr-IN" altLang="ja-JP" sz="1200" dirty="0">
                <a:solidFill>
                  <a:srgbClr val="000000"/>
                </a:solidFill>
                <a:latin typeface="Migu 1M" charset="-128"/>
                <a:ea typeface="Migu 1M" charset="-128"/>
                <a:cs typeface="Migu 1M" charset="-128"/>
              </a:rPr>
              <a:t>[</a:t>
            </a:r>
            <a:r>
              <a:rPr lang="mr-IN" altLang="ja-JP" sz="1200" dirty="0">
                <a:solidFill>
                  <a:srgbClr val="760078"/>
                </a:solidFill>
                <a:latin typeface="Migu 1M" charset="-128"/>
                <a:ea typeface="Migu 1M" charset="-128"/>
                <a:cs typeface="Migu 1M" charset="-128"/>
              </a:rPr>
              <a:t>2</a:t>
            </a:r>
            <a:r>
              <a:rPr lang="mr-IN" altLang="ja-JP" sz="1200" dirty="0">
                <a:solidFill>
                  <a:srgbClr val="000000"/>
                </a:solidFill>
                <a:latin typeface="Migu 1M" charset="-128"/>
                <a:ea typeface="Migu 1M" charset="-128"/>
                <a:cs typeface="Migu 1M" charset="-128"/>
              </a:rPr>
              <a:t>:n])/</a:t>
            </a:r>
            <a:r>
              <a:rPr lang="mr-IN" altLang="ja-JP" sz="1200" dirty="0">
                <a:solidFill>
                  <a:srgbClr val="760078"/>
                </a:solidFill>
                <a:latin typeface="Migu 1M" charset="-128"/>
                <a:ea typeface="Migu 1M" charset="-128"/>
                <a:cs typeface="Migu 1M" charset="-128"/>
              </a:rPr>
              <a:t>2</a:t>
            </a:r>
            <a:r>
              <a:rPr lang="mr-IN" altLang="ja-JP" sz="1200" dirty="0">
                <a:solidFill>
                  <a:srgbClr val="000000"/>
                </a:solidFill>
                <a:latin typeface="Migu 1M" charset="-128"/>
                <a:ea typeface="Migu 1M" charset="-128"/>
                <a:cs typeface="Migu 1M" charset="-128"/>
              </a:rPr>
              <a:t>,</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000000"/>
                </a:solidFill>
                <a:latin typeface="Migu 1M" charset="-128"/>
                <a:ea typeface="Migu 1M" charset="-128"/>
                <a:cs typeface="Migu 1M" charset="-128"/>
              </a:rPr>
              <a:t>roughnesses</a:t>
            </a:r>
            <a:r>
              <a:rPr lang="mr-IN" altLang="ja-JP" sz="1200" dirty="0">
                <a:solidFill>
                  <a:srgbClr val="000000"/>
                </a:solidFill>
                <a:latin typeface="Migu 1M" charset="-128"/>
                <a:ea typeface="Migu 1M" charset="-128"/>
                <a:cs typeface="Migu 1M" charset="-128"/>
              </a:rPr>
              <a:t>[</a:t>
            </a:r>
            <a:r>
              <a:rPr lang="mr-IN" altLang="ja-JP" sz="1200" dirty="0">
                <a:solidFill>
                  <a:srgbClr val="760078"/>
                </a:solidFill>
                <a:latin typeface="Migu 1M" charset="-128"/>
                <a:ea typeface="Migu 1M" charset="-128"/>
                <a:cs typeface="Migu 1M" charset="-128"/>
              </a:rPr>
              <a:t>1</a:t>
            </a:r>
            <a:r>
              <a:rPr lang="mr-IN" altLang="ja-JP" sz="1200" dirty="0">
                <a:solidFill>
                  <a:srgbClr val="000000"/>
                </a:solidFill>
                <a:latin typeface="Migu 1M" charset="-128"/>
                <a:ea typeface="Migu 1M" charset="-128"/>
                <a:cs typeface="Migu 1M" charset="-128"/>
              </a:rPr>
              <a:t>:n-</a:t>
            </a:r>
            <a:r>
              <a:rPr lang="mr-IN" altLang="ja-JP" sz="1200" dirty="0">
                <a:solidFill>
                  <a:srgbClr val="760078"/>
                </a:solidFill>
                <a:latin typeface="Migu 1M" charset="-128"/>
                <a:ea typeface="Migu 1M" charset="-128"/>
                <a:cs typeface="Migu 1M" charset="-128"/>
              </a:rPr>
              <a:t>1</a:t>
            </a:r>
            <a:r>
              <a:rPr lang="mr-IN" altLang="ja-JP" sz="1200" dirty="0">
                <a:solidFill>
                  <a:srgbClr val="000000"/>
                </a:solidFill>
                <a:latin typeface="Migu 1M" charset="-128"/>
                <a:ea typeface="Migu 1M" charset="-128"/>
                <a:cs typeface="Migu 1M" charset="-128"/>
              </a:rPr>
              <a:t>]+</a:t>
            </a:r>
            <a:r>
              <a:rPr lang="mr-IN" altLang="ja-JP" sz="1200" dirty="0" err="1">
                <a:solidFill>
                  <a:srgbClr val="000000"/>
                </a:solidFill>
                <a:latin typeface="Migu 1M" charset="-128"/>
                <a:ea typeface="Migu 1M" charset="-128"/>
                <a:cs typeface="Migu 1M" charset="-128"/>
              </a:rPr>
              <a:t>roughnesses</a:t>
            </a:r>
            <a:r>
              <a:rPr lang="mr-IN" altLang="ja-JP" sz="1200" dirty="0">
                <a:solidFill>
                  <a:srgbClr val="000000"/>
                </a:solidFill>
                <a:latin typeface="Migu 1M" charset="-128"/>
                <a:ea typeface="Migu 1M" charset="-128"/>
                <a:cs typeface="Migu 1M" charset="-128"/>
              </a:rPr>
              <a:t>[</a:t>
            </a:r>
            <a:r>
              <a:rPr lang="mr-IN" altLang="ja-JP" sz="1200" dirty="0">
                <a:solidFill>
                  <a:srgbClr val="760078"/>
                </a:solidFill>
                <a:latin typeface="Migu 1M" charset="-128"/>
                <a:ea typeface="Migu 1M" charset="-128"/>
                <a:cs typeface="Migu 1M" charset="-128"/>
              </a:rPr>
              <a:t>2</a:t>
            </a:r>
            <a:r>
              <a:rPr lang="mr-IN" altLang="ja-JP" sz="1200" dirty="0">
                <a:solidFill>
                  <a:srgbClr val="000000"/>
                </a:solidFill>
                <a:latin typeface="Migu 1M" charset="-128"/>
                <a:ea typeface="Migu 1M" charset="-128"/>
                <a:cs typeface="Migu 1M" charset="-128"/>
              </a:rPr>
              <a:t>:n])/</a:t>
            </a:r>
            <a:r>
              <a:rPr lang="mr-IN" altLang="ja-JP" sz="1200" dirty="0">
                <a:solidFill>
                  <a:srgbClr val="760078"/>
                </a:solidFill>
                <a:latin typeface="Migu 1M" charset="-128"/>
                <a:ea typeface="Migu 1M" charset="-128"/>
                <a:cs typeface="Migu 1M" charset="-128"/>
              </a:rPr>
              <a:t>2</a:t>
            </a:r>
            <a:r>
              <a:rPr lang="mr-IN" altLang="ja-JP" sz="1200" dirty="0">
                <a:solidFill>
                  <a:srgbClr val="000000"/>
                </a:solidFill>
                <a:latin typeface="Migu 1M" charset="-128"/>
                <a:ea typeface="Migu 1M" charset="-128"/>
                <a:cs typeface="Migu 1M" charset="-128"/>
              </a:rPr>
              <a:t>,</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000000"/>
                </a:solidFill>
                <a:latin typeface="Migu 1M" charset="-128"/>
                <a:ea typeface="Migu 1M" charset="-128"/>
                <a:cs typeface="Migu 1M" charset="-128"/>
              </a:rPr>
              <a:t>m_flow_small</a:t>
            </a:r>
            <a:r>
              <a:rPr lang="mr-IN" altLang="ja-JP" sz="1200" dirty="0">
                <a:solidFill>
                  <a:srgbClr val="000000"/>
                </a:solidFill>
                <a:latin typeface="Migu 1M" charset="-128"/>
                <a:ea typeface="Migu 1M" charset="-128"/>
                <a:cs typeface="Migu 1M" charset="-128"/>
              </a:rPr>
              <a:t>/</a:t>
            </a:r>
            <a:r>
              <a:rPr lang="mr-IN" altLang="ja-JP" sz="1200" dirty="0" err="1">
                <a:solidFill>
                  <a:srgbClr val="000000"/>
                </a:solidFill>
                <a:latin typeface="Migu 1M" charset="-128"/>
                <a:ea typeface="Migu 1M" charset="-128"/>
                <a:cs typeface="Migu 1M" charset="-128"/>
              </a:rPr>
              <a:t>nParallel</a:t>
            </a:r>
            <a:r>
              <a:rPr lang="mr-IN" altLang="ja-JP" sz="1200" dirty="0">
                <a:solidFill>
                  <a:srgbClr val="000000"/>
                </a:solidFill>
                <a:latin typeface="Migu 1M" charset="-128"/>
                <a:ea typeface="Migu 1M" charset="-128"/>
                <a:cs typeface="Migu 1M" charset="-128"/>
              </a:rPr>
              <a:t>,</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000000"/>
                </a:solidFill>
                <a:latin typeface="Migu 1M" charset="-128"/>
                <a:ea typeface="Migu 1M" charset="-128"/>
                <a:cs typeface="Migu 1M" charset="-128"/>
              </a:rPr>
              <a:t>Res_turbulent_internal</a:t>
            </a:r>
            <a:r>
              <a:rPr lang="mr-IN" altLang="ja-JP" sz="1200" dirty="0">
                <a:solidFill>
                  <a:srgbClr val="000000"/>
                </a:solidFill>
                <a:latin typeface="Migu 1M" charset="-128"/>
                <a:ea typeface="Migu 1M" charset="-128"/>
                <a:cs typeface="Migu 1M" charset="-128"/>
              </a:rPr>
              <a:t>),</a:t>
            </a:r>
          </a:p>
          <a:p>
            <a:pPr>
              <a:lnSpc>
                <a:spcPts val="1300"/>
              </a:lnSpc>
            </a:pPr>
            <a:r>
              <a:rPr lang="en-US" altLang="ja-JP" sz="1200" dirty="0">
                <a:solidFill>
                  <a:srgbClr val="000000"/>
                </a:solidFill>
                <a:latin typeface="Migu 1M" charset="-128"/>
                <a:ea typeface="Migu 1M" charset="-128"/>
                <a:cs typeface="Migu 1M" charset="-128"/>
              </a:rPr>
              <a:t>        simplified=  </a:t>
            </a:r>
            <a:r>
              <a:rPr lang="en-US" altLang="ja-JP" sz="1200" dirty="0" err="1">
                <a:solidFill>
                  <a:srgbClr val="000000"/>
                </a:solidFill>
                <a:latin typeface="Migu 1M" charset="-128"/>
                <a:ea typeface="Migu 1M" charset="-128"/>
                <a:cs typeface="Migu 1M" charset="-128"/>
              </a:rPr>
              <a:t>dp_nominal</a:t>
            </a:r>
            <a:r>
              <a:rPr lang="en-US" altLang="ja-JP" sz="1200" dirty="0">
                <a:solidFill>
                  <a:srgbClr val="000000"/>
                </a:solidFill>
                <a:latin typeface="Migu 1M" charset="-128"/>
                <a:ea typeface="Migu 1M" charset="-128"/>
                <a:cs typeface="Migu 1M" charset="-128"/>
              </a:rPr>
              <a:t>/</a:t>
            </a:r>
            <a:r>
              <a:rPr lang="en-US" altLang="ja-JP" sz="1200" dirty="0" err="1">
                <a:solidFill>
                  <a:srgbClr val="000000"/>
                </a:solidFill>
                <a:latin typeface="Migu 1M" charset="-128"/>
                <a:ea typeface="Migu 1M" charset="-128"/>
                <a:cs typeface="Migu 1M" charset="-128"/>
              </a:rPr>
              <a:t>m_flow_nominal</a:t>
            </a:r>
            <a:r>
              <a:rPr lang="en-US" altLang="ja-JP" sz="1200" dirty="0">
                <a:solidFill>
                  <a:srgbClr val="000000"/>
                </a:solidFill>
                <a:latin typeface="Migu 1M" charset="-128"/>
                <a:ea typeface="Migu 1M" charset="-128"/>
                <a:cs typeface="Migu 1M" charset="-128"/>
              </a:rPr>
              <a:t>*</a:t>
            </a:r>
            <a:r>
              <a:rPr lang="en-US" altLang="ja-JP" sz="1200" dirty="0" err="1">
                <a:solidFill>
                  <a:srgbClr val="000000"/>
                </a:solidFill>
                <a:latin typeface="Migu 1M" charset="-128"/>
                <a:ea typeface="Migu 1M" charset="-128"/>
                <a:cs typeface="Migu 1M" charset="-128"/>
              </a:rPr>
              <a:t>m_flows</a:t>
            </a:r>
            <a:r>
              <a:rPr lang="en-US" altLang="ja-JP" sz="1200" dirty="0">
                <a:solidFill>
                  <a:srgbClr val="000000"/>
                </a:solidFill>
                <a:latin typeface="Migu 1M" charset="-128"/>
                <a:ea typeface="Migu 1M" charset="-128"/>
                <a:cs typeface="Migu 1M" charset="-128"/>
              </a:rPr>
              <a:t> + g*</a:t>
            </a:r>
            <a:r>
              <a:rPr lang="en-US" altLang="ja-JP" sz="1200" dirty="0" err="1">
                <a:solidFill>
                  <a:srgbClr val="000000"/>
                </a:solidFill>
                <a:latin typeface="Migu 1M" charset="-128"/>
                <a:ea typeface="Migu 1M" charset="-128"/>
                <a:cs typeface="Migu 1M" charset="-128"/>
              </a:rPr>
              <a:t>dheights</a:t>
            </a:r>
            <a:r>
              <a:rPr lang="en-US" altLang="ja-JP" sz="1200" dirty="0">
                <a:solidFill>
                  <a:srgbClr val="000000"/>
                </a:solidFill>
                <a:latin typeface="Migu 1M" charset="-128"/>
                <a:ea typeface="Migu 1M" charset="-128"/>
                <a:cs typeface="Migu 1M" charset="-128"/>
              </a:rPr>
              <a:t>*</a:t>
            </a:r>
            <a:r>
              <a:rPr lang="en-US" altLang="ja-JP" sz="1200" dirty="0" err="1">
                <a:solidFill>
                  <a:srgbClr val="000000"/>
                </a:solidFill>
                <a:latin typeface="Migu 1M" charset="-128"/>
                <a:ea typeface="Migu 1M" charset="-128"/>
                <a:cs typeface="Migu 1M" charset="-128"/>
              </a:rPr>
              <a:t>rho_nominal</a:t>
            </a:r>
            <a:r>
              <a:rPr lang="en-US" altLang="ja-JP" sz="1200" dirty="0">
                <a:solidFill>
                  <a:srgbClr val="000000"/>
                </a:solidFill>
                <a:latin typeface="Migu 1M" charset="-128"/>
                <a:ea typeface="Migu 1M" charset="-128"/>
                <a:cs typeface="Migu 1M" charset="-128"/>
              </a:rPr>
              <a:t>);</a:t>
            </a:r>
          </a:p>
          <a:p>
            <a:pPr>
              <a:lnSpc>
                <a:spcPts val="1300"/>
              </a:lnSpc>
            </a:pPr>
            <a:r>
              <a:rPr lang="mr-IN" altLang="ja-JP" sz="1200" dirty="0">
                <a:solidFill>
                  <a:srgbClr val="000000"/>
                </a:solidFill>
                <a:latin typeface="Migu 1M" charset="-128"/>
                <a:ea typeface="Migu 1M" charset="-128"/>
                <a:cs typeface="Migu 1M" charset="-128"/>
              </a:rPr>
              <a:t>    </a:t>
            </a:r>
            <a:r>
              <a:rPr lang="mr-IN" altLang="ja-JP" sz="1200" dirty="0" err="1">
                <a:solidFill>
                  <a:srgbClr val="760002"/>
                </a:solidFill>
                <a:latin typeface="Migu 1M" charset="-128"/>
                <a:ea typeface="Migu 1M" charset="-128"/>
                <a:cs typeface="Migu 1M" charset="-128"/>
              </a:rPr>
              <a:t>end</a:t>
            </a:r>
            <a:r>
              <a:rPr lang="mr-IN" altLang="ja-JP" sz="1200" dirty="0">
                <a:solidFill>
                  <a:srgbClr val="000000"/>
                </a:solidFill>
                <a:latin typeface="Migu 1M" charset="-128"/>
                <a:ea typeface="Migu 1M" charset="-128"/>
                <a:cs typeface="Migu 1M" charset="-128"/>
              </a:rPr>
              <a:t> </a:t>
            </a:r>
            <a:r>
              <a:rPr lang="mr-IN" altLang="ja-JP" sz="1200" dirty="0" err="1">
                <a:solidFill>
                  <a:srgbClr val="760002"/>
                </a:solidFill>
                <a:latin typeface="Migu 1M" charset="-128"/>
                <a:ea typeface="Migu 1M" charset="-128"/>
                <a:cs typeface="Migu 1M" charset="-128"/>
              </a:rPr>
              <a:t>if</a:t>
            </a:r>
            <a:r>
              <a:rPr lang="mr-IN" altLang="ja-JP" sz="1200" dirty="0">
                <a:solidFill>
                  <a:srgbClr val="000000"/>
                </a:solidFill>
                <a:latin typeface="Migu 1M" charset="-128"/>
                <a:ea typeface="Migu 1M" charset="-128"/>
                <a:cs typeface="Migu 1M" charset="-128"/>
              </a:rPr>
              <a:t>;</a:t>
            </a:r>
          </a:p>
          <a:p>
            <a:pPr>
              <a:lnSpc>
                <a:spcPts val="1300"/>
              </a:lnSpc>
            </a:pPr>
            <a:r>
              <a:rPr lang="en-US" altLang="ja-JP" sz="1200" dirty="0">
                <a:solidFill>
                  <a:srgbClr val="000000"/>
                </a:solidFill>
                <a:latin typeface="Migu 1M" charset="-128"/>
                <a:ea typeface="Migu 1M" charset="-128"/>
                <a:cs typeface="Migu 1M" charset="-128"/>
              </a:rPr>
              <a:t>  </a:t>
            </a:r>
            <a:r>
              <a:rPr lang="en-US" altLang="ja-JP" sz="1200" dirty="0">
                <a:solidFill>
                  <a:srgbClr val="760002"/>
                </a:solidFill>
                <a:latin typeface="Migu 1M" charset="-128"/>
                <a:ea typeface="Migu 1M" charset="-128"/>
                <a:cs typeface="Migu 1M" charset="-128"/>
              </a:rPr>
              <a:t>end</a:t>
            </a:r>
            <a:r>
              <a:rPr lang="en-US" altLang="ja-JP" sz="1200" dirty="0">
                <a:solidFill>
                  <a:srgbClr val="000000"/>
                </a:solidFill>
                <a:latin typeface="Migu 1M" charset="-128"/>
                <a:ea typeface="Migu 1M" charset="-128"/>
                <a:cs typeface="Migu 1M" charset="-128"/>
              </a:rPr>
              <a:t> </a:t>
            </a:r>
            <a:r>
              <a:rPr lang="en-US" altLang="ja-JP" sz="1200" dirty="0">
                <a:solidFill>
                  <a:srgbClr val="760002"/>
                </a:solidFill>
                <a:latin typeface="Migu 1M" charset="-128"/>
                <a:ea typeface="Migu 1M" charset="-128"/>
                <a:cs typeface="Migu 1M" charset="-128"/>
              </a:rPr>
              <a:t>if</a:t>
            </a:r>
            <a:r>
              <a:rPr lang="en-US" altLang="ja-JP" sz="1200" dirty="0">
                <a:solidFill>
                  <a:srgbClr val="000000"/>
                </a:solidFill>
                <a:latin typeface="Migu 1M" charset="-128"/>
                <a:ea typeface="Migu 1M" charset="-128"/>
                <a:cs typeface="Migu 1M" charset="-128"/>
              </a:rPr>
              <a:t>;</a:t>
            </a:r>
          </a:p>
        </p:txBody>
      </p:sp>
      <p:sp>
        <p:nvSpPr>
          <p:cNvPr id="2" name="フッター プレースホルダー 1"/>
          <p:cNvSpPr>
            <a:spLocks noGrp="1"/>
          </p:cNvSpPr>
          <p:nvPr>
            <p:ph type="ftr" sz="quarter" idx="11"/>
          </p:nvPr>
        </p:nvSpPr>
        <p:spPr/>
        <p:txBody>
          <a:bodyPr/>
          <a:lstStyle/>
          <a:p>
            <a:r>
              <a:rPr lang="ja-JP" altLang="en-US"/>
              <a:t>オープン</a:t>
            </a:r>
            <a:r>
              <a:rPr lang="en-US" altLang="ja-JP"/>
              <a:t>CAE</a:t>
            </a:r>
            <a:r>
              <a:rPr lang="ja-JP" altLang="en-US"/>
              <a:t>シンポジウム講習会</a:t>
            </a:r>
          </a:p>
        </p:txBody>
      </p:sp>
    </p:spTree>
    <p:extLst>
      <p:ext uri="{BB962C8B-B14F-4D97-AF65-F5344CB8AC3E}">
        <p14:creationId xmlns:p14="http://schemas.microsoft.com/office/powerpoint/2010/main" val="1778263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t>
            </a:r>
            <a:r>
              <a:rPr kumimoji="1" lang="ja-JP" altLang="en-US" dirty="0"/>
              <a:t>２</a:t>
            </a:r>
            <a:r>
              <a:rPr kumimoji="1" lang="en-US" altLang="ja-JP" dirty="0"/>
              <a:t>) </a:t>
            </a:r>
            <a:r>
              <a:rPr kumimoji="1" lang="ja-JP" altLang="en-US" dirty="0"/>
              <a:t>計算方法の場合分けのパラメータ</a:t>
            </a:r>
          </a:p>
        </p:txBody>
      </p:sp>
      <p:sp>
        <p:nvSpPr>
          <p:cNvPr id="3" name="日付プレースホルダー 2"/>
          <p:cNvSpPr>
            <a:spLocks noGrp="1"/>
          </p:cNvSpPr>
          <p:nvPr>
            <p:ph type="dt" sz="half" idx="10"/>
          </p:nvPr>
        </p:nvSpPr>
        <p:spPr/>
        <p:txBody>
          <a:bodyPr/>
          <a:lstStyle/>
          <a:p>
            <a:r>
              <a:rPr lang="en-US" altLang="ja-JP"/>
              <a:t>2017/12/07</a:t>
            </a:r>
            <a:endParaRPr lang="ja-JP" altLang="en-US"/>
          </a:p>
        </p:txBody>
      </p:sp>
      <p:sp>
        <p:nvSpPr>
          <p:cNvPr id="4" name="スライド番号プレースホルダー 3"/>
          <p:cNvSpPr>
            <a:spLocks noGrp="1"/>
          </p:cNvSpPr>
          <p:nvPr>
            <p:ph type="sldNum" sz="quarter" idx="12"/>
          </p:nvPr>
        </p:nvSpPr>
        <p:spPr/>
        <p:txBody>
          <a:bodyPr/>
          <a:lstStyle/>
          <a:p>
            <a:fld id="{522546E2-FFC9-E74A-B833-4B01CD764E6B}" type="slidenum">
              <a:rPr lang="ja-JP" altLang="en-US" smtClean="0"/>
              <a:pPr/>
              <a:t>7</a:t>
            </a:fld>
            <a:endParaRPr lang="ja-JP" altLang="en-US"/>
          </a:p>
        </p:txBody>
      </p:sp>
      <p:sp>
        <p:nvSpPr>
          <p:cNvPr id="5" name="正方形/長方形 4"/>
          <p:cNvSpPr/>
          <p:nvPr/>
        </p:nvSpPr>
        <p:spPr>
          <a:xfrm>
            <a:off x="628650" y="832926"/>
            <a:ext cx="6655553" cy="1015663"/>
          </a:xfrm>
          <a:prstGeom prst="rect">
            <a:avLst/>
          </a:prstGeom>
        </p:spPr>
        <p:txBody>
          <a:bodyPr wrap="square">
            <a:spAutoFit/>
          </a:bodyPr>
          <a:lstStyle/>
          <a:p>
            <a:r>
              <a:rPr lang="ja-JP" altLang="en-US" sz="2000" dirty="0">
                <a:latin typeface="Migu 1M" charset="-128"/>
                <a:ea typeface="Migu 1M" charset="-128"/>
                <a:cs typeface="Migu 1M" charset="-128"/>
              </a:rPr>
              <a:t>①</a:t>
            </a:r>
            <a:r>
              <a:rPr lang="en-US" altLang="ja-JP" sz="2000" dirty="0">
                <a:latin typeface="Migu 1M" charset="-128"/>
                <a:ea typeface="Migu 1M" charset="-128"/>
                <a:cs typeface="Migu 1M" charset="-128"/>
              </a:rPr>
              <a:t> </a:t>
            </a:r>
            <a:r>
              <a:rPr lang="en-US" altLang="ja-JP" sz="2000" dirty="0" err="1">
                <a:latin typeface="Migu 1M" charset="-128"/>
                <a:ea typeface="Migu 1M" charset="-128"/>
                <a:cs typeface="Migu 1M" charset="-128"/>
              </a:rPr>
              <a:t>from_dp</a:t>
            </a:r>
            <a:endParaRPr lang="en-US" altLang="ja-JP" sz="2000" dirty="0">
              <a:latin typeface="Migu 1M" charset="-128"/>
              <a:ea typeface="Migu 1M" charset="-128"/>
              <a:cs typeface="Migu 1M" charset="-128"/>
            </a:endParaRPr>
          </a:p>
          <a:p>
            <a:r>
              <a:rPr lang="en-US" altLang="ja-JP" sz="2000" dirty="0">
                <a:latin typeface="Migu 1M" charset="-128"/>
                <a:ea typeface="Migu 1M" charset="-128"/>
                <a:cs typeface="Migu 1M" charset="-128"/>
              </a:rPr>
              <a:t>   true </a:t>
            </a:r>
            <a:r>
              <a:rPr lang="ja-JP" altLang="en-US" sz="2000" dirty="0">
                <a:latin typeface="Migu 1M" charset="-128"/>
                <a:ea typeface="Migu 1M" charset="-128"/>
                <a:cs typeface="Migu 1M" charset="-128"/>
              </a:rPr>
              <a:t>なら圧力差から質量流量を計算する</a:t>
            </a:r>
            <a:endParaRPr lang="en-US" altLang="ja-JP" sz="2000" dirty="0">
              <a:latin typeface="Migu 1M" charset="-128"/>
              <a:ea typeface="Migu 1M" charset="-128"/>
              <a:cs typeface="Migu 1M" charset="-128"/>
            </a:endParaRPr>
          </a:p>
          <a:p>
            <a:r>
              <a:rPr lang="en-US" altLang="ja-JP" sz="2000" dirty="0">
                <a:latin typeface="Migu 1M" charset="-128"/>
                <a:ea typeface="Migu 1M" charset="-128"/>
                <a:cs typeface="Migu 1M" charset="-128"/>
              </a:rPr>
              <a:t>   </a:t>
            </a:r>
            <a:r>
              <a:rPr lang="en-US" altLang="ja-JP" sz="2000" dirty="0" err="1">
                <a:latin typeface="Migu 1M" charset="-128"/>
                <a:ea typeface="Migu 1M" charset="-128"/>
                <a:cs typeface="Migu 1M" charset="-128"/>
              </a:rPr>
              <a:t>flase</a:t>
            </a:r>
            <a:r>
              <a:rPr lang="en-US" altLang="ja-JP" sz="2000" dirty="0">
                <a:latin typeface="Migu 1M" charset="-128"/>
                <a:ea typeface="Migu 1M" charset="-128"/>
                <a:cs typeface="Migu 1M" charset="-128"/>
              </a:rPr>
              <a:t> </a:t>
            </a:r>
            <a:r>
              <a:rPr lang="ja-JP" altLang="en-US" sz="2000" dirty="0">
                <a:latin typeface="Migu 1M" charset="-128"/>
                <a:ea typeface="Migu 1M" charset="-128"/>
                <a:cs typeface="Migu 1M" charset="-128"/>
              </a:rPr>
              <a:t>なら質量流量から圧力差を計算する</a:t>
            </a:r>
          </a:p>
        </p:txBody>
      </p:sp>
      <p:sp>
        <p:nvSpPr>
          <p:cNvPr id="7" name="正方形/長方形 6"/>
          <p:cNvSpPr/>
          <p:nvPr/>
        </p:nvSpPr>
        <p:spPr>
          <a:xfrm>
            <a:off x="1035996" y="2640899"/>
            <a:ext cx="7877602" cy="523220"/>
          </a:xfrm>
          <a:prstGeom prst="rect">
            <a:avLst/>
          </a:prstGeom>
          <a:ln>
            <a:solidFill>
              <a:srgbClr val="0070C0"/>
            </a:solidFill>
          </a:ln>
        </p:spPr>
        <p:txBody>
          <a:bodyPr wrap="square">
            <a:spAutoFit/>
          </a:bodyPr>
          <a:lstStyle/>
          <a:p>
            <a:r>
              <a:rPr lang="en-US" altLang="ja-JP" sz="1400" dirty="0">
                <a:solidFill>
                  <a:srgbClr val="000000"/>
                </a:solidFill>
                <a:latin typeface="RictyDiminished-Regular" charset="0"/>
              </a:rPr>
              <a:t> </a:t>
            </a:r>
            <a:r>
              <a:rPr lang="en-US" altLang="ja-JP" sz="1400" dirty="0">
                <a:solidFill>
                  <a:srgbClr val="760002"/>
                </a:solidFill>
                <a:latin typeface="Migu 1M" charset="-128"/>
                <a:ea typeface="Migu 1M" charset="-128"/>
                <a:cs typeface="Migu 1M" charset="-128"/>
              </a:rPr>
              <a:t>parameter</a:t>
            </a:r>
            <a:r>
              <a:rPr lang="en-US" altLang="ja-JP" sz="1400" dirty="0">
                <a:solidFill>
                  <a:srgbClr val="000000"/>
                </a:solidFill>
                <a:latin typeface="Migu 1M" charset="-128"/>
                <a:ea typeface="Migu 1M" charset="-128"/>
                <a:cs typeface="Migu 1M" charset="-128"/>
              </a:rPr>
              <a:t> </a:t>
            </a:r>
            <a:r>
              <a:rPr lang="en-US" altLang="ja-JP" sz="1400" dirty="0">
                <a:solidFill>
                  <a:srgbClr val="FB000D"/>
                </a:solidFill>
                <a:latin typeface="Migu 1M" charset="-128"/>
                <a:ea typeface="Migu 1M" charset="-128"/>
                <a:cs typeface="Migu 1M" charset="-128"/>
              </a:rPr>
              <a:t>Boolean</a:t>
            </a:r>
            <a:r>
              <a:rPr lang="en-US" altLang="ja-JP" sz="1400" dirty="0">
                <a:solidFill>
                  <a:srgbClr val="000000"/>
                </a:solidFill>
                <a:latin typeface="Migu 1M" charset="-128"/>
                <a:ea typeface="Migu 1M" charset="-128"/>
                <a:cs typeface="Migu 1M" charset="-128"/>
              </a:rPr>
              <a:t> </a:t>
            </a:r>
            <a:r>
              <a:rPr lang="en-US" altLang="ja-JP" sz="1400" b="1" dirty="0" err="1">
                <a:solidFill>
                  <a:srgbClr val="000000"/>
                </a:solidFill>
                <a:latin typeface="Migu 1M" charset="-128"/>
                <a:ea typeface="Migu 1M" charset="-128"/>
                <a:cs typeface="Migu 1M" charset="-128"/>
              </a:rPr>
              <a:t>from_dp</a:t>
            </a:r>
            <a:r>
              <a:rPr lang="en-US" altLang="ja-JP" sz="1400" b="1" dirty="0">
                <a:solidFill>
                  <a:srgbClr val="000000"/>
                </a:solidFill>
                <a:latin typeface="Migu 1M" charset="-128"/>
                <a:ea typeface="Migu 1M" charset="-128"/>
                <a:cs typeface="Migu 1M" charset="-128"/>
              </a:rPr>
              <a:t> = </a:t>
            </a:r>
            <a:r>
              <a:rPr lang="en-US" altLang="ja-JP" sz="1400" b="1" dirty="0" err="1">
                <a:solidFill>
                  <a:srgbClr val="000000"/>
                </a:solidFill>
                <a:latin typeface="Migu 1M" charset="-128"/>
                <a:ea typeface="Migu 1M" charset="-128"/>
                <a:cs typeface="Migu 1M" charset="-128"/>
              </a:rPr>
              <a:t>momentumDynamics</a:t>
            </a:r>
            <a:r>
              <a:rPr lang="en-US" altLang="ja-JP" sz="1400" b="1" dirty="0">
                <a:solidFill>
                  <a:srgbClr val="000000"/>
                </a:solidFill>
                <a:latin typeface="Migu 1M" charset="-128"/>
                <a:ea typeface="Migu 1M" charset="-128"/>
                <a:cs typeface="Migu 1M" charset="-128"/>
              </a:rPr>
              <a:t> &gt;= </a:t>
            </a:r>
            <a:r>
              <a:rPr lang="en-US" altLang="ja-JP" sz="1400" b="1" dirty="0" err="1">
                <a:solidFill>
                  <a:srgbClr val="000000"/>
                </a:solidFill>
                <a:latin typeface="Migu 1M" charset="-128"/>
                <a:ea typeface="Migu 1M" charset="-128"/>
                <a:cs typeface="Migu 1M" charset="-128"/>
              </a:rPr>
              <a:t>Types.Dynamics.SteadyStateInitial</a:t>
            </a:r>
            <a:endParaRPr lang="en-US" altLang="ja-JP" sz="1400" b="1" dirty="0">
              <a:solidFill>
                <a:srgbClr val="000000"/>
              </a:solidFill>
              <a:latin typeface="Migu 1M" charset="-128"/>
              <a:ea typeface="Migu 1M" charset="-128"/>
              <a:cs typeface="Migu 1M" charset="-128"/>
            </a:endParaRPr>
          </a:p>
          <a:p>
            <a:r>
              <a:rPr lang="en-US" altLang="ja-JP" sz="1400" dirty="0">
                <a:solidFill>
                  <a:srgbClr val="107C02"/>
                </a:solidFill>
                <a:latin typeface="Migu 1M" charset="-128"/>
                <a:ea typeface="Migu 1M" charset="-128"/>
                <a:cs typeface="Migu 1M" charset="-128"/>
              </a:rPr>
              <a:t>"= true, use </a:t>
            </a:r>
            <a:r>
              <a:rPr lang="en-US" altLang="ja-JP" sz="1400" dirty="0" err="1">
                <a:solidFill>
                  <a:srgbClr val="107C02"/>
                </a:solidFill>
                <a:latin typeface="Migu 1M" charset="-128"/>
                <a:ea typeface="Migu 1M" charset="-128"/>
                <a:cs typeface="Migu 1M" charset="-128"/>
              </a:rPr>
              <a:t>m_flow</a:t>
            </a:r>
            <a:r>
              <a:rPr lang="en-US" altLang="ja-JP" sz="1400" dirty="0">
                <a:solidFill>
                  <a:srgbClr val="107C02"/>
                </a:solidFill>
                <a:latin typeface="Migu 1M" charset="-128"/>
                <a:ea typeface="Migu 1M" charset="-128"/>
                <a:cs typeface="Migu 1M" charset="-128"/>
              </a:rPr>
              <a:t> = f(</a:t>
            </a:r>
            <a:r>
              <a:rPr lang="en-US" altLang="ja-JP" sz="1400" dirty="0" err="1">
                <a:solidFill>
                  <a:srgbClr val="107C02"/>
                </a:solidFill>
                <a:latin typeface="Migu 1M" charset="-128"/>
                <a:ea typeface="Migu 1M" charset="-128"/>
                <a:cs typeface="Migu 1M" charset="-128"/>
              </a:rPr>
              <a:t>dp</a:t>
            </a:r>
            <a:r>
              <a:rPr lang="en-US" altLang="ja-JP" sz="1400" dirty="0">
                <a:solidFill>
                  <a:srgbClr val="107C02"/>
                </a:solidFill>
                <a:latin typeface="Migu 1M" charset="-128"/>
                <a:ea typeface="Migu 1M" charset="-128"/>
                <a:cs typeface="Migu 1M" charset="-128"/>
              </a:rPr>
              <a:t>), otherwise </a:t>
            </a:r>
            <a:r>
              <a:rPr lang="en-US" altLang="ja-JP" sz="1400" dirty="0" err="1">
                <a:solidFill>
                  <a:srgbClr val="107C02"/>
                </a:solidFill>
                <a:latin typeface="Migu 1M" charset="-128"/>
                <a:ea typeface="Migu 1M" charset="-128"/>
                <a:cs typeface="Migu 1M" charset="-128"/>
              </a:rPr>
              <a:t>dp</a:t>
            </a:r>
            <a:r>
              <a:rPr lang="en-US" altLang="ja-JP" sz="1400" dirty="0">
                <a:solidFill>
                  <a:srgbClr val="107C02"/>
                </a:solidFill>
                <a:latin typeface="Migu 1M" charset="-128"/>
                <a:ea typeface="Migu 1M" charset="-128"/>
                <a:cs typeface="Migu 1M" charset="-128"/>
              </a:rPr>
              <a:t> = f(</a:t>
            </a:r>
            <a:r>
              <a:rPr lang="en-US" altLang="ja-JP" sz="1400" dirty="0" err="1">
                <a:solidFill>
                  <a:srgbClr val="107C02"/>
                </a:solidFill>
                <a:latin typeface="Migu 1M" charset="-128"/>
                <a:ea typeface="Migu 1M" charset="-128"/>
                <a:cs typeface="Migu 1M" charset="-128"/>
              </a:rPr>
              <a:t>m_flow</a:t>
            </a:r>
            <a:r>
              <a:rPr lang="en-US" altLang="ja-JP" sz="1400" dirty="0">
                <a:solidFill>
                  <a:srgbClr val="107C02"/>
                </a:solidFill>
                <a:latin typeface="Migu 1M" charset="-128"/>
                <a:ea typeface="Migu 1M" charset="-128"/>
                <a:cs typeface="Migu 1M" charset="-128"/>
              </a:rPr>
              <a:t>)” </a:t>
            </a:r>
            <a:r>
              <a:rPr lang="en-US" altLang="ja-JP" sz="1400" dirty="0">
                <a:solidFill>
                  <a:srgbClr val="760002"/>
                </a:solidFill>
                <a:latin typeface="Migu 1M" charset="-128"/>
                <a:ea typeface="Migu 1M" charset="-128"/>
                <a:cs typeface="Migu 1M" charset="-128"/>
              </a:rPr>
              <a:t>annotation( ...);</a:t>
            </a:r>
            <a:r>
              <a:rPr lang="en-US" altLang="ja-JP" sz="1400" dirty="0">
                <a:solidFill>
                  <a:srgbClr val="000000"/>
                </a:solidFill>
                <a:latin typeface="Migu 1M" charset="-128"/>
                <a:ea typeface="Migu 1M" charset="-128"/>
                <a:cs typeface="Migu 1M" charset="-128"/>
              </a:rPr>
              <a:t> </a:t>
            </a:r>
          </a:p>
        </p:txBody>
      </p:sp>
      <p:sp>
        <p:nvSpPr>
          <p:cNvPr id="9" name="テキスト ボックス 8"/>
          <p:cNvSpPr txBox="1"/>
          <p:nvPr/>
        </p:nvSpPr>
        <p:spPr>
          <a:xfrm>
            <a:off x="1035996" y="1879223"/>
            <a:ext cx="4915353" cy="400110"/>
          </a:xfrm>
          <a:prstGeom prst="rect">
            <a:avLst/>
          </a:prstGeom>
          <a:noFill/>
        </p:spPr>
        <p:txBody>
          <a:bodyPr wrap="square" rtlCol="0">
            <a:spAutoFit/>
          </a:bodyPr>
          <a:lstStyle/>
          <a:p>
            <a:r>
              <a:rPr lang="en-US" altLang="ja-JP" sz="2000" dirty="0" err="1">
                <a:solidFill>
                  <a:srgbClr val="0070C0"/>
                </a:solidFill>
                <a:latin typeface="Migu 1M" charset="-128"/>
                <a:ea typeface="Migu 1M" charset="-128"/>
                <a:cs typeface="Migu 1M" charset="-128"/>
              </a:rPr>
              <a:t>momentumDynamics</a:t>
            </a:r>
            <a:r>
              <a:rPr lang="en-US" altLang="ja-JP" sz="2000" dirty="0">
                <a:solidFill>
                  <a:srgbClr val="0070C0"/>
                </a:solidFill>
                <a:latin typeface="Migu 1M" charset="-128"/>
                <a:ea typeface="Migu 1M" charset="-128"/>
                <a:cs typeface="Migu 1M" charset="-128"/>
              </a:rPr>
              <a:t> </a:t>
            </a:r>
            <a:r>
              <a:rPr lang="ja-JP" altLang="en-US" sz="2000" dirty="0">
                <a:solidFill>
                  <a:srgbClr val="0070C0"/>
                </a:solidFill>
                <a:latin typeface="Migu 1M" charset="-128"/>
                <a:ea typeface="Migu 1M" charset="-128"/>
                <a:cs typeface="Migu 1M" charset="-128"/>
              </a:rPr>
              <a:t>によって切り替わる</a:t>
            </a:r>
            <a:endParaRPr kumimoji="1" lang="ja-JP" altLang="en-US" sz="2000" dirty="0">
              <a:solidFill>
                <a:srgbClr val="0070C0"/>
              </a:solidFill>
              <a:latin typeface="Migu 1M" charset="-128"/>
              <a:ea typeface="Migu 1M" charset="-128"/>
              <a:cs typeface="Migu 1M" charset="-128"/>
            </a:endParaRPr>
          </a:p>
        </p:txBody>
      </p:sp>
      <p:graphicFrame>
        <p:nvGraphicFramePr>
          <p:cNvPr id="18" name="表 17"/>
          <p:cNvGraphicFramePr>
            <a:graphicFrameLocks noGrp="1"/>
          </p:cNvGraphicFramePr>
          <p:nvPr>
            <p:extLst>
              <p:ext uri="{D42A27DB-BD31-4B8C-83A1-F6EECF244321}">
                <p14:modId xmlns:p14="http://schemas.microsoft.com/office/powerpoint/2010/main" val="146705483"/>
              </p:ext>
            </p:extLst>
          </p:nvPr>
        </p:nvGraphicFramePr>
        <p:xfrm>
          <a:off x="1035996" y="3278354"/>
          <a:ext cx="5867481" cy="1854200"/>
        </p:xfrm>
        <a:graphic>
          <a:graphicData uri="http://schemas.openxmlformats.org/drawingml/2006/table">
            <a:tbl>
              <a:tblPr firstRow="1" bandRow="1">
                <a:tableStyleId>{7DF18680-E054-41AD-8BC1-D1AEF772440D}</a:tableStyleId>
              </a:tblPr>
              <a:tblGrid>
                <a:gridCol w="2535345">
                  <a:extLst>
                    <a:ext uri="{9D8B030D-6E8A-4147-A177-3AD203B41FA5}">
                      <a16:colId xmlns:a16="http://schemas.microsoft.com/office/drawing/2014/main" val="20000"/>
                    </a:ext>
                  </a:extLst>
                </a:gridCol>
                <a:gridCol w="1193370">
                  <a:extLst>
                    <a:ext uri="{9D8B030D-6E8A-4147-A177-3AD203B41FA5}">
                      <a16:colId xmlns:a16="http://schemas.microsoft.com/office/drawing/2014/main" val="20001"/>
                    </a:ext>
                  </a:extLst>
                </a:gridCol>
                <a:gridCol w="2138766">
                  <a:extLst>
                    <a:ext uri="{9D8B030D-6E8A-4147-A177-3AD203B41FA5}">
                      <a16:colId xmlns:a16="http://schemas.microsoft.com/office/drawing/2014/main" val="20002"/>
                    </a:ext>
                  </a:extLst>
                </a:gridCol>
              </a:tblGrid>
              <a:tr h="370840">
                <a:tc>
                  <a:txBody>
                    <a:bodyPr/>
                    <a:lstStyle/>
                    <a:p>
                      <a:r>
                        <a:rPr kumimoji="1" lang="en-US" altLang="ja-JP" dirty="0" err="1">
                          <a:latin typeface="MigMix 1P" charset="-128"/>
                          <a:ea typeface="MigMix 1P" charset="-128"/>
                          <a:cs typeface="MigMix 1P" charset="-128"/>
                        </a:rPr>
                        <a:t>momentumDynamics</a:t>
                      </a:r>
                      <a:endParaRPr kumimoji="1" lang="ja-JP" altLang="en-US" dirty="0">
                        <a:latin typeface="MigMix 1P" charset="-128"/>
                        <a:ea typeface="MigMix 1P" charset="-128"/>
                        <a:cs typeface="MigMix 1P" charset="-128"/>
                      </a:endParaRPr>
                    </a:p>
                  </a:txBody>
                  <a:tcPr/>
                </a:tc>
                <a:tc>
                  <a:txBody>
                    <a:bodyPr/>
                    <a:lstStyle/>
                    <a:p>
                      <a:r>
                        <a:rPr kumimoji="1" lang="en-US" altLang="ja-JP" dirty="0" err="1"/>
                        <a:t>from_dp</a:t>
                      </a:r>
                      <a:endParaRPr kumimoji="1" lang="ja-JP" altLang="en-US" dirty="0"/>
                    </a:p>
                  </a:txBody>
                  <a:tcPr/>
                </a:tc>
                <a:tc>
                  <a:txBody>
                    <a:bodyPr/>
                    <a:lstStyle/>
                    <a:p>
                      <a:r>
                        <a:rPr kumimoji="1" lang="en-US" altLang="ja-JP" dirty="0"/>
                        <a:t>initial condition</a:t>
                      </a:r>
                      <a:endParaRPr kumimoji="1" lang="ja-JP" altLang="en-US" dirty="0"/>
                    </a:p>
                  </a:txBody>
                  <a:tcPr/>
                </a:tc>
                <a:extLst>
                  <a:ext uri="{0D108BD9-81ED-4DB2-BD59-A6C34878D82A}">
                    <a16:rowId xmlns:a16="http://schemas.microsoft.com/office/drawing/2014/main" val="10000"/>
                  </a:ext>
                </a:extLst>
              </a:tr>
              <a:tr h="370840">
                <a:tc>
                  <a:txBody>
                    <a:bodyPr/>
                    <a:lstStyle/>
                    <a:p>
                      <a:r>
                        <a:rPr kumimoji="1" lang="en-US" altLang="ja-JP" dirty="0" err="1">
                          <a:latin typeface="MigMix 1P" charset="-128"/>
                          <a:ea typeface="MigMix 1P" charset="-128"/>
                          <a:cs typeface="MigMix 1P" charset="-128"/>
                        </a:rPr>
                        <a:t>DynamicFreeInitial</a:t>
                      </a:r>
                      <a:endParaRPr kumimoji="1" lang="ja-JP" altLang="en-US" dirty="0">
                        <a:latin typeface="MigMix 1P" charset="-128"/>
                        <a:ea typeface="MigMix 1P" charset="-128"/>
                        <a:cs typeface="MigMix 1P" charset="-128"/>
                      </a:endParaRPr>
                    </a:p>
                  </a:txBody>
                  <a:tcPr/>
                </a:tc>
                <a:tc>
                  <a:txBody>
                    <a:bodyPr/>
                    <a:lstStyle/>
                    <a:p>
                      <a:r>
                        <a:rPr kumimoji="1" lang="en-US" altLang="ja-JP" dirty="0"/>
                        <a:t>false</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001"/>
                  </a:ext>
                </a:extLst>
              </a:tr>
              <a:tr h="370840">
                <a:tc>
                  <a:txBody>
                    <a:bodyPr/>
                    <a:lstStyle/>
                    <a:p>
                      <a:r>
                        <a:rPr kumimoji="1" lang="en-US" altLang="ja-JP" dirty="0" err="1">
                          <a:latin typeface="MigMix 1P" charset="-128"/>
                          <a:ea typeface="MigMix 1P" charset="-128"/>
                          <a:cs typeface="MigMix 1P" charset="-128"/>
                        </a:rPr>
                        <a:t>FixedInitial</a:t>
                      </a:r>
                      <a:endParaRPr kumimoji="1" lang="ja-JP" altLang="en-US" dirty="0">
                        <a:latin typeface="MigMix 1P" charset="-128"/>
                        <a:ea typeface="MigMix 1P" charset="-128"/>
                        <a:cs typeface="MigMix 1P" charset="-128"/>
                      </a:endParaRPr>
                    </a:p>
                  </a:txBody>
                  <a:tcPr/>
                </a:tc>
                <a:tc>
                  <a:txBody>
                    <a:bodyPr/>
                    <a:lstStyle/>
                    <a:p>
                      <a:r>
                        <a:rPr kumimoji="1" lang="en-US" altLang="ja-JP" dirty="0"/>
                        <a:t>false</a:t>
                      </a:r>
                      <a:endParaRPr kumimoji="1" lang="ja-JP" altLang="en-US" dirty="0"/>
                    </a:p>
                  </a:txBody>
                  <a:tcPr/>
                </a:tc>
                <a:tc>
                  <a:txBody>
                    <a:bodyPr/>
                    <a:lstStyle/>
                    <a:p>
                      <a:r>
                        <a:rPr kumimoji="1" lang="en-US" altLang="ja-JP" dirty="0" err="1"/>
                        <a:t>m_flow_start</a:t>
                      </a:r>
                      <a:endParaRPr kumimoji="1" lang="ja-JP" altLang="en-US" dirty="0"/>
                    </a:p>
                  </a:txBody>
                  <a:tcPr/>
                </a:tc>
                <a:extLst>
                  <a:ext uri="{0D108BD9-81ED-4DB2-BD59-A6C34878D82A}">
                    <a16:rowId xmlns:a16="http://schemas.microsoft.com/office/drawing/2014/main" val="10002"/>
                  </a:ext>
                </a:extLst>
              </a:tr>
              <a:tr h="370840">
                <a:tc>
                  <a:txBody>
                    <a:bodyPr/>
                    <a:lstStyle/>
                    <a:p>
                      <a:r>
                        <a:rPr kumimoji="1" lang="en-US" altLang="ja-JP" dirty="0" err="1">
                          <a:latin typeface="MigMix 1P" charset="-128"/>
                          <a:ea typeface="MigMix 1P" charset="-128"/>
                          <a:cs typeface="MigMix 1P" charset="-128"/>
                        </a:rPr>
                        <a:t>SteadyStateInitial</a:t>
                      </a:r>
                      <a:endParaRPr kumimoji="1" lang="ja-JP" altLang="en-US" dirty="0">
                        <a:latin typeface="MigMix 1P" charset="-128"/>
                        <a:ea typeface="MigMix 1P" charset="-128"/>
                        <a:cs typeface="MigMix 1P" charset="-128"/>
                      </a:endParaRPr>
                    </a:p>
                  </a:txBody>
                  <a:tcPr/>
                </a:tc>
                <a:tc>
                  <a:txBody>
                    <a:bodyPr/>
                    <a:lstStyle/>
                    <a:p>
                      <a:r>
                        <a:rPr kumimoji="1" lang="en-US" altLang="ja-JP" dirty="0"/>
                        <a:t>true</a:t>
                      </a:r>
                      <a:endParaRPr kumimoji="1" lang="ja-JP" altLang="en-US" dirty="0"/>
                    </a:p>
                  </a:txBody>
                  <a:tcPr/>
                </a:tc>
                <a:tc>
                  <a:txBody>
                    <a:bodyPr/>
                    <a:lstStyle/>
                    <a:p>
                      <a:r>
                        <a:rPr kumimoji="1" lang="en-US" altLang="ja-JP" dirty="0"/>
                        <a:t>d(</a:t>
                      </a:r>
                      <a:r>
                        <a:rPr kumimoji="1" lang="en-US" altLang="ja-JP" dirty="0" err="1"/>
                        <a:t>m_flow</a:t>
                      </a:r>
                      <a:r>
                        <a:rPr kumimoji="1" lang="en-US" altLang="ja-JP" dirty="0"/>
                        <a:t>)/</a:t>
                      </a:r>
                      <a:r>
                        <a:rPr kumimoji="1" lang="en-US" altLang="ja-JP" dirty="0" err="1"/>
                        <a:t>dt</a:t>
                      </a:r>
                      <a:r>
                        <a:rPr kumimoji="1" lang="en-US" altLang="ja-JP" dirty="0"/>
                        <a:t> = 0</a:t>
                      </a:r>
                      <a:endParaRPr kumimoji="1" lang="ja-JP" altLang="en-US" dirty="0"/>
                    </a:p>
                  </a:txBody>
                  <a:tcPr/>
                </a:tc>
                <a:extLst>
                  <a:ext uri="{0D108BD9-81ED-4DB2-BD59-A6C34878D82A}">
                    <a16:rowId xmlns:a16="http://schemas.microsoft.com/office/drawing/2014/main" val="10003"/>
                  </a:ext>
                </a:extLst>
              </a:tr>
              <a:tr h="370840">
                <a:tc>
                  <a:txBody>
                    <a:bodyPr/>
                    <a:lstStyle/>
                    <a:p>
                      <a:r>
                        <a:rPr kumimoji="1" lang="en-US" altLang="ja-JP" dirty="0">
                          <a:latin typeface="MigMix 1P" charset="-128"/>
                          <a:ea typeface="MigMix 1P" charset="-128"/>
                          <a:cs typeface="MigMix 1P" charset="-128"/>
                        </a:rPr>
                        <a:t>SteadyState</a:t>
                      </a:r>
                      <a:endParaRPr kumimoji="1" lang="ja-JP" altLang="en-US" dirty="0">
                        <a:latin typeface="MigMix 1P" charset="-128"/>
                        <a:ea typeface="MigMix 1P" charset="-128"/>
                        <a:cs typeface="MigMix 1P" charset="-128"/>
                      </a:endParaRPr>
                    </a:p>
                  </a:txBody>
                  <a:tcPr/>
                </a:tc>
                <a:tc>
                  <a:txBody>
                    <a:bodyPr/>
                    <a:lstStyle/>
                    <a:p>
                      <a:r>
                        <a:rPr kumimoji="1" lang="en-US" altLang="ja-JP" dirty="0"/>
                        <a:t>true</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004"/>
                  </a:ext>
                </a:extLst>
              </a:tr>
            </a:tbl>
          </a:graphicData>
        </a:graphic>
      </p:graphicFrame>
      <p:sp>
        <p:nvSpPr>
          <p:cNvPr id="20" name="テキスト ボックス 19"/>
          <p:cNvSpPr txBox="1"/>
          <p:nvPr/>
        </p:nvSpPr>
        <p:spPr>
          <a:xfrm>
            <a:off x="1022685" y="2309967"/>
            <a:ext cx="4218967" cy="400110"/>
          </a:xfrm>
          <a:prstGeom prst="rect">
            <a:avLst/>
          </a:prstGeom>
          <a:noFill/>
        </p:spPr>
        <p:txBody>
          <a:bodyPr wrap="square" rtlCol="0">
            <a:spAutoFit/>
          </a:bodyPr>
          <a:lstStyle/>
          <a:p>
            <a:r>
              <a:rPr kumimoji="1" lang="en-US" altLang="ja-JP" sz="2000" dirty="0" err="1">
                <a:solidFill>
                  <a:srgbClr val="0070C0"/>
                </a:solidFill>
                <a:latin typeface="MigMix 1P" charset="-128"/>
                <a:ea typeface="MigMix 1P" charset="-128"/>
                <a:cs typeface="MigMix 1P" charset="-128"/>
              </a:rPr>
              <a:t>PartialGenericPipeFlow</a:t>
            </a:r>
            <a:r>
              <a:rPr kumimoji="1" lang="en-US" altLang="ja-JP" sz="2000" dirty="0">
                <a:solidFill>
                  <a:srgbClr val="0070C0"/>
                </a:solidFill>
                <a:latin typeface="MigMix 1P" charset="-128"/>
                <a:ea typeface="MigMix 1P" charset="-128"/>
                <a:cs typeface="MigMix 1P" charset="-128"/>
              </a:rPr>
              <a:t> </a:t>
            </a:r>
            <a:r>
              <a:rPr kumimoji="1" lang="ja-JP" altLang="en-US" sz="2000" dirty="0">
                <a:solidFill>
                  <a:srgbClr val="0070C0"/>
                </a:solidFill>
                <a:latin typeface="MigMix 1P" charset="-128"/>
                <a:ea typeface="MigMix 1P" charset="-128"/>
                <a:cs typeface="MigMix 1P" charset="-128"/>
              </a:rPr>
              <a:t>の宣言部</a:t>
            </a:r>
          </a:p>
        </p:txBody>
      </p:sp>
      <p:sp>
        <p:nvSpPr>
          <p:cNvPr id="21" name="正方形/長方形 20"/>
          <p:cNvSpPr/>
          <p:nvPr/>
        </p:nvSpPr>
        <p:spPr>
          <a:xfrm>
            <a:off x="559741" y="5190965"/>
            <a:ext cx="6819990" cy="707886"/>
          </a:xfrm>
          <a:prstGeom prst="rect">
            <a:avLst/>
          </a:prstGeom>
        </p:spPr>
        <p:txBody>
          <a:bodyPr wrap="square">
            <a:spAutoFit/>
          </a:bodyPr>
          <a:lstStyle/>
          <a:p>
            <a:r>
              <a:rPr lang="ja-JP" altLang="en-US" sz="2000" dirty="0">
                <a:latin typeface="Migu 1M" charset="-128"/>
                <a:ea typeface="Migu 1M" charset="-128"/>
                <a:cs typeface="Migu 1M" charset="-128"/>
              </a:rPr>
              <a:t>②</a:t>
            </a:r>
            <a:r>
              <a:rPr lang="en-US" altLang="ja-JP" sz="2000" dirty="0">
                <a:latin typeface="Migu 1M" charset="-128"/>
                <a:ea typeface="Migu 1M" charset="-128"/>
                <a:cs typeface="Migu 1M" charset="-128"/>
              </a:rPr>
              <a:t> </a:t>
            </a:r>
            <a:r>
              <a:rPr lang="en-US" altLang="ja-JP" sz="2000" dirty="0" err="1">
                <a:latin typeface="Migu 1M" charset="-128"/>
                <a:ea typeface="Migu 1M" charset="-128"/>
                <a:cs typeface="Migu 1M" charset="-128"/>
              </a:rPr>
              <a:t>WallFriction.dp_is_zero</a:t>
            </a:r>
            <a:endParaRPr lang="en-US" altLang="ja-JP" sz="2000" dirty="0">
              <a:latin typeface="Migu 1M" charset="-128"/>
              <a:ea typeface="Migu 1M" charset="-128"/>
              <a:cs typeface="Migu 1M" charset="-128"/>
            </a:endParaRPr>
          </a:p>
          <a:p>
            <a:r>
              <a:rPr lang="en-US" altLang="ja-JP" sz="2000" dirty="0">
                <a:latin typeface="Migu 1M" charset="-128"/>
                <a:ea typeface="Migu 1M" charset="-128"/>
                <a:cs typeface="Migu 1M" charset="-128"/>
              </a:rPr>
              <a:t>   </a:t>
            </a:r>
            <a:r>
              <a:rPr lang="ja-JP" altLang="en-US" sz="2000" dirty="0">
                <a:latin typeface="Migu 1M" charset="-128"/>
                <a:ea typeface="Migu 1M" charset="-128"/>
                <a:cs typeface="Migu 1M" charset="-128"/>
              </a:rPr>
              <a:t>粘性圧力損失が存在しない場合</a:t>
            </a:r>
            <a:r>
              <a:rPr lang="en-US" altLang="ja-JP" sz="2000" dirty="0">
                <a:latin typeface="Migu 1M" charset="-128"/>
                <a:ea typeface="Migu 1M" charset="-128"/>
                <a:cs typeface="Migu 1M" charset="-128"/>
              </a:rPr>
              <a:t> true</a:t>
            </a:r>
            <a:endParaRPr lang="ja-JP" altLang="en-US" sz="2000" dirty="0">
              <a:latin typeface="Migu 1M" charset="-128"/>
              <a:ea typeface="Migu 1M" charset="-128"/>
              <a:cs typeface="Migu 1M" charset="-128"/>
            </a:endParaRPr>
          </a:p>
        </p:txBody>
      </p:sp>
      <p:sp>
        <p:nvSpPr>
          <p:cNvPr id="6" name="フッター プレースホルダー 5"/>
          <p:cNvSpPr>
            <a:spLocks noGrp="1"/>
          </p:cNvSpPr>
          <p:nvPr>
            <p:ph type="ftr" sz="quarter" idx="11"/>
          </p:nvPr>
        </p:nvSpPr>
        <p:spPr/>
        <p:txBody>
          <a:bodyPr/>
          <a:lstStyle/>
          <a:p>
            <a:r>
              <a:rPr lang="ja-JP" altLang="en-US"/>
              <a:t>オープン</a:t>
            </a:r>
            <a:r>
              <a:rPr lang="en-US" altLang="ja-JP"/>
              <a:t>CAE</a:t>
            </a:r>
            <a:r>
              <a:rPr lang="ja-JP" altLang="en-US"/>
              <a:t>シンポジウム講習会</a:t>
            </a:r>
          </a:p>
        </p:txBody>
      </p:sp>
    </p:spTree>
    <p:extLst>
      <p:ext uri="{BB962C8B-B14F-4D97-AF65-F5344CB8AC3E}">
        <p14:creationId xmlns:p14="http://schemas.microsoft.com/office/powerpoint/2010/main" val="913989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r>
              <a:rPr lang="en-US" altLang="ja-JP"/>
              <a:t>2017/12/07</a:t>
            </a:r>
            <a:endParaRPr lang="ja-JP" altLang="en-US"/>
          </a:p>
        </p:txBody>
      </p:sp>
      <p:sp>
        <p:nvSpPr>
          <p:cNvPr id="4" name="スライド番号プレースホルダー 3"/>
          <p:cNvSpPr>
            <a:spLocks noGrp="1"/>
          </p:cNvSpPr>
          <p:nvPr>
            <p:ph type="sldNum" sz="quarter" idx="12"/>
          </p:nvPr>
        </p:nvSpPr>
        <p:spPr/>
        <p:txBody>
          <a:bodyPr/>
          <a:lstStyle/>
          <a:p>
            <a:fld id="{522546E2-FFC9-E74A-B833-4B01CD764E6B}" type="slidenum">
              <a:rPr lang="ja-JP" altLang="en-US" smtClean="0"/>
              <a:pPr/>
              <a:t>8</a:t>
            </a:fld>
            <a:endParaRPr lang="ja-JP" altLang="en-US"/>
          </a:p>
        </p:txBody>
      </p:sp>
      <p:sp>
        <p:nvSpPr>
          <p:cNvPr id="6" name="テキスト ボックス 5"/>
          <p:cNvSpPr txBox="1"/>
          <p:nvPr/>
        </p:nvSpPr>
        <p:spPr>
          <a:xfrm>
            <a:off x="628650" y="831600"/>
            <a:ext cx="8284516" cy="707886"/>
          </a:xfrm>
          <a:prstGeom prst="rect">
            <a:avLst/>
          </a:prstGeom>
          <a:noFill/>
        </p:spPr>
        <p:txBody>
          <a:bodyPr wrap="square" rtlCol="0">
            <a:spAutoFit/>
          </a:bodyPr>
          <a:lstStyle/>
          <a:p>
            <a:r>
              <a:rPr lang="ja-JP" altLang="en-US" sz="2000" dirty="0">
                <a:latin typeface="Migu 1M" charset="-128"/>
                <a:ea typeface="Migu 1M" charset="-128"/>
                <a:cs typeface="Migu 1M" charset="-128"/>
              </a:rPr>
              <a:t>③</a:t>
            </a:r>
            <a:r>
              <a:rPr kumimoji="1" lang="en-US" altLang="ja-JP" sz="2000" dirty="0">
                <a:latin typeface="Migu 1M" charset="-128"/>
                <a:ea typeface="Migu 1M" charset="-128"/>
                <a:cs typeface="Migu 1M" charset="-128"/>
              </a:rPr>
              <a:t> </a:t>
            </a:r>
            <a:r>
              <a:rPr kumimoji="1" lang="en-US" altLang="ja-JP" sz="2000" dirty="0" err="1">
                <a:latin typeface="Migu 1M" charset="-128"/>
                <a:ea typeface="Migu 1M" charset="-128"/>
                <a:cs typeface="Migu 1M" charset="-128"/>
              </a:rPr>
              <a:t>continuousFlowReversal</a:t>
            </a:r>
            <a:endParaRPr kumimoji="1" lang="en-US" altLang="ja-JP" sz="2000" dirty="0">
              <a:latin typeface="Migu 1M" charset="-128"/>
              <a:ea typeface="Migu 1M" charset="-128"/>
              <a:cs typeface="Migu 1M" charset="-128"/>
            </a:endParaRPr>
          </a:p>
          <a:p>
            <a:r>
              <a:rPr lang="en-US" altLang="ja-JP" sz="2000" dirty="0">
                <a:latin typeface="Migu 1M" charset="-128"/>
                <a:ea typeface="Migu 1M" charset="-128"/>
                <a:cs typeface="Migu 1M" charset="-128"/>
              </a:rPr>
              <a:t>   </a:t>
            </a:r>
            <a:r>
              <a:rPr lang="ja-JP" altLang="en-US" sz="2000" dirty="0">
                <a:latin typeface="Migu 1M" charset="-128"/>
                <a:ea typeface="Migu 1M" charset="-128"/>
                <a:cs typeface="Migu 1M" charset="-128"/>
              </a:rPr>
              <a:t>順流から逆流に変化するとき圧力が連続的に変化する場合</a:t>
            </a:r>
            <a:r>
              <a:rPr lang="en-US" altLang="ja-JP" sz="2000" dirty="0">
                <a:latin typeface="Migu 1M" charset="-128"/>
                <a:ea typeface="Migu 1M" charset="-128"/>
                <a:cs typeface="Migu 1M" charset="-128"/>
              </a:rPr>
              <a:t> true</a:t>
            </a:r>
            <a:endParaRPr kumimoji="1" lang="ja-JP" altLang="en-US" sz="2000" dirty="0">
              <a:latin typeface="Migu 1M" charset="-128"/>
              <a:ea typeface="Migu 1M" charset="-128"/>
              <a:cs typeface="Migu 1M" charset="-128"/>
            </a:endParaRPr>
          </a:p>
        </p:txBody>
      </p:sp>
      <p:sp>
        <p:nvSpPr>
          <p:cNvPr id="7" name="正方形/長方形 6"/>
          <p:cNvSpPr/>
          <p:nvPr/>
        </p:nvSpPr>
        <p:spPr>
          <a:xfrm>
            <a:off x="798452" y="2130126"/>
            <a:ext cx="5110639" cy="1077218"/>
          </a:xfrm>
          <a:prstGeom prst="rect">
            <a:avLst/>
          </a:prstGeom>
          <a:ln>
            <a:solidFill>
              <a:srgbClr val="0070C0"/>
            </a:solidFill>
          </a:ln>
        </p:spPr>
        <p:txBody>
          <a:bodyPr wrap="square">
            <a:spAutoFit/>
          </a:bodyPr>
          <a:lstStyle/>
          <a:p>
            <a:r>
              <a:rPr lang="en-US" altLang="ja-JP" sz="1100" dirty="0">
                <a:solidFill>
                  <a:srgbClr val="000000"/>
                </a:solidFill>
                <a:latin typeface="Migu 1M" charset="-128"/>
                <a:ea typeface="Migu 1M" charset="-128"/>
                <a:cs typeface="Migu 1M" charset="-128"/>
              </a:rPr>
              <a:t> </a:t>
            </a:r>
            <a:r>
              <a:rPr lang="en-US" altLang="ja-JP" sz="1600" dirty="0">
                <a:solidFill>
                  <a:srgbClr val="760002"/>
                </a:solidFill>
                <a:latin typeface="Migu 1M" charset="-128"/>
                <a:ea typeface="Migu 1M" charset="-128"/>
                <a:cs typeface="Migu 1M" charset="-128"/>
              </a:rPr>
              <a:t>final</a:t>
            </a:r>
            <a:r>
              <a:rPr lang="en-US" altLang="ja-JP" sz="1600" dirty="0">
                <a:solidFill>
                  <a:srgbClr val="000000"/>
                </a:solidFill>
                <a:latin typeface="Migu 1M" charset="-128"/>
                <a:ea typeface="Migu 1M" charset="-128"/>
                <a:cs typeface="Migu 1M" charset="-128"/>
              </a:rPr>
              <a:t> </a:t>
            </a:r>
            <a:r>
              <a:rPr lang="en-US" altLang="ja-JP" sz="1600" dirty="0">
                <a:solidFill>
                  <a:srgbClr val="760002"/>
                </a:solidFill>
                <a:latin typeface="Migu 1M" charset="-128"/>
                <a:ea typeface="Migu 1M" charset="-128"/>
                <a:cs typeface="Migu 1M" charset="-128"/>
              </a:rPr>
              <a:t>parameter</a:t>
            </a:r>
            <a:r>
              <a:rPr lang="en-US" altLang="ja-JP" sz="1600" dirty="0">
                <a:solidFill>
                  <a:srgbClr val="000000"/>
                </a:solidFill>
                <a:latin typeface="Migu 1M" charset="-128"/>
                <a:ea typeface="Migu 1M" charset="-128"/>
                <a:cs typeface="Migu 1M" charset="-128"/>
              </a:rPr>
              <a:t> </a:t>
            </a:r>
            <a:r>
              <a:rPr lang="en-US" altLang="ja-JP" sz="1600" dirty="0">
                <a:solidFill>
                  <a:srgbClr val="FB000D"/>
                </a:solidFill>
                <a:latin typeface="Migu 1M" charset="-128"/>
                <a:ea typeface="Migu 1M" charset="-128"/>
                <a:cs typeface="Migu 1M" charset="-128"/>
              </a:rPr>
              <a:t>Boolean</a:t>
            </a:r>
            <a:r>
              <a:rPr lang="en-US" altLang="ja-JP" sz="1600" dirty="0">
                <a:solidFill>
                  <a:srgbClr val="000000"/>
                </a:solidFill>
                <a:latin typeface="Migu 1M" charset="-128"/>
                <a:ea typeface="Migu 1M" charset="-128"/>
                <a:cs typeface="Migu 1M" charset="-128"/>
              </a:rPr>
              <a:t> </a:t>
            </a:r>
            <a:r>
              <a:rPr lang="en-US" altLang="ja-JP" sz="1600" dirty="0" err="1">
                <a:solidFill>
                  <a:srgbClr val="000000"/>
                </a:solidFill>
                <a:latin typeface="Migu 1M" charset="-128"/>
                <a:ea typeface="Migu 1M" charset="-128"/>
                <a:cs typeface="Migu 1M" charset="-128"/>
              </a:rPr>
              <a:t>continuousFlowReversal</a:t>
            </a:r>
            <a:r>
              <a:rPr lang="en-US" altLang="ja-JP" sz="1600" dirty="0">
                <a:solidFill>
                  <a:srgbClr val="000000"/>
                </a:solidFill>
                <a:latin typeface="Migu 1M" charset="-128"/>
                <a:ea typeface="Migu 1M" charset="-128"/>
                <a:cs typeface="Migu 1M" charset="-128"/>
              </a:rPr>
              <a:t>=</a:t>
            </a:r>
          </a:p>
          <a:p>
            <a:r>
              <a:rPr lang="en-US" altLang="ja-JP" sz="1600" dirty="0">
                <a:solidFill>
                  <a:srgbClr val="000000"/>
                </a:solidFill>
                <a:latin typeface="Migu 1M" charset="-128"/>
                <a:ea typeface="Migu 1M" charset="-128"/>
                <a:cs typeface="Migu 1M" charset="-128"/>
              </a:rPr>
              <a:t>     (</a:t>
            </a:r>
            <a:r>
              <a:rPr lang="en-US" altLang="ja-JP" sz="1600" dirty="0">
                <a:solidFill>
                  <a:srgbClr val="760002"/>
                </a:solidFill>
                <a:latin typeface="Migu 1M" charset="-128"/>
                <a:ea typeface="Migu 1M" charset="-128"/>
                <a:cs typeface="Migu 1M" charset="-128"/>
              </a:rPr>
              <a:t>not</a:t>
            </a:r>
            <a:r>
              <a:rPr lang="en-US" altLang="ja-JP" sz="1600" dirty="0">
                <a:solidFill>
                  <a:srgbClr val="000000"/>
                </a:solidFill>
                <a:latin typeface="Migu 1M" charset="-128"/>
                <a:ea typeface="Migu 1M" charset="-128"/>
                <a:cs typeface="Migu 1M" charset="-128"/>
              </a:rPr>
              <a:t> </a:t>
            </a:r>
            <a:r>
              <a:rPr lang="en-US" altLang="ja-JP" sz="1600" dirty="0" err="1">
                <a:solidFill>
                  <a:srgbClr val="000000"/>
                </a:solidFill>
                <a:latin typeface="Migu 1M" charset="-128"/>
                <a:ea typeface="Migu 1M" charset="-128"/>
                <a:cs typeface="Migu 1M" charset="-128"/>
              </a:rPr>
              <a:t>useUpstreamScheme</a:t>
            </a:r>
            <a:r>
              <a:rPr lang="en-US" altLang="ja-JP" sz="1600" dirty="0">
                <a:solidFill>
                  <a:srgbClr val="000000"/>
                </a:solidFill>
                <a:latin typeface="Migu 1M" charset="-128"/>
                <a:ea typeface="Migu 1M" charset="-128"/>
                <a:cs typeface="Migu 1M" charset="-128"/>
              </a:rPr>
              <a:t>)</a:t>
            </a:r>
          </a:p>
          <a:p>
            <a:r>
              <a:rPr lang="en-US" altLang="ja-JP" sz="1600" dirty="0">
                <a:solidFill>
                  <a:srgbClr val="000000"/>
                </a:solidFill>
                <a:latin typeface="Migu 1M" charset="-128"/>
                <a:ea typeface="Migu 1M" charset="-128"/>
                <a:cs typeface="Migu 1M" charset="-128"/>
              </a:rPr>
              <a:t>     </a:t>
            </a:r>
            <a:r>
              <a:rPr lang="en-US" altLang="ja-JP" sz="1600" dirty="0">
                <a:solidFill>
                  <a:srgbClr val="760002"/>
                </a:solidFill>
                <a:latin typeface="Migu 1M" charset="-128"/>
                <a:ea typeface="Migu 1M" charset="-128"/>
                <a:cs typeface="Migu 1M" charset="-128"/>
              </a:rPr>
              <a:t>or</a:t>
            </a:r>
            <a:r>
              <a:rPr lang="en-US" altLang="ja-JP" sz="1600" dirty="0">
                <a:solidFill>
                  <a:srgbClr val="000000"/>
                </a:solidFill>
                <a:latin typeface="Migu 1M" charset="-128"/>
                <a:ea typeface="Migu 1M" charset="-128"/>
                <a:cs typeface="Migu 1M" charset="-128"/>
              </a:rPr>
              <a:t> </a:t>
            </a:r>
            <a:r>
              <a:rPr lang="en-US" altLang="ja-JP" sz="1600" dirty="0" err="1">
                <a:solidFill>
                  <a:srgbClr val="000000"/>
                </a:solidFill>
                <a:latin typeface="Migu 1M" charset="-128"/>
                <a:ea typeface="Migu 1M" charset="-128"/>
                <a:cs typeface="Migu 1M" charset="-128"/>
              </a:rPr>
              <a:t>constantPressureLossCoefficient</a:t>
            </a:r>
            <a:endParaRPr lang="en-US" altLang="ja-JP" sz="1600" dirty="0">
              <a:solidFill>
                <a:srgbClr val="000000"/>
              </a:solidFill>
              <a:latin typeface="Migu 1M" charset="-128"/>
              <a:ea typeface="Migu 1M" charset="-128"/>
              <a:cs typeface="Migu 1M" charset="-128"/>
            </a:endParaRPr>
          </a:p>
          <a:p>
            <a:r>
              <a:rPr lang="en-US" altLang="ja-JP" sz="1600" dirty="0">
                <a:solidFill>
                  <a:srgbClr val="000000"/>
                </a:solidFill>
                <a:latin typeface="Migu 1M" charset="-128"/>
                <a:ea typeface="Migu 1M" charset="-128"/>
                <a:cs typeface="Migu 1M" charset="-128"/>
              </a:rPr>
              <a:t>     </a:t>
            </a:r>
            <a:r>
              <a:rPr lang="en-US" altLang="ja-JP" sz="1600" dirty="0">
                <a:solidFill>
                  <a:srgbClr val="760002"/>
                </a:solidFill>
                <a:latin typeface="Migu 1M" charset="-128"/>
                <a:ea typeface="Migu 1M" charset="-128"/>
                <a:cs typeface="Migu 1M" charset="-128"/>
              </a:rPr>
              <a:t>or</a:t>
            </a:r>
            <a:r>
              <a:rPr lang="en-US" altLang="ja-JP" sz="1600" dirty="0">
                <a:solidFill>
                  <a:srgbClr val="000000"/>
                </a:solidFill>
                <a:latin typeface="Migu 1M" charset="-128"/>
                <a:ea typeface="Migu 1M" charset="-128"/>
                <a:cs typeface="Migu 1M" charset="-128"/>
              </a:rPr>
              <a:t> </a:t>
            </a:r>
            <a:r>
              <a:rPr lang="en-US" altLang="ja-JP" sz="1600" dirty="0">
                <a:solidFill>
                  <a:srgbClr val="760002"/>
                </a:solidFill>
                <a:latin typeface="Migu 1M" charset="-128"/>
                <a:ea typeface="Migu 1M" charset="-128"/>
                <a:cs typeface="Migu 1M" charset="-128"/>
              </a:rPr>
              <a:t>not</a:t>
            </a:r>
            <a:r>
              <a:rPr lang="en-US" altLang="ja-JP" sz="1600" dirty="0">
                <a:solidFill>
                  <a:srgbClr val="000000"/>
                </a:solidFill>
                <a:latin typeface="Migu 1M" charset="-128"/>
                <a:ea typeface="Migu 1M" charset="-128"/>
                <a:cs typeface="Migu 1M" charset="-128"/>
              </a:rPr>
              <a:t> </a:t>
            </a:r>
            <a:r>
              <a:rPr lang="en-US" altLang="ja-JP" sz="1600" dirty="0" err="1">
                <a:solidFill>
                  <a:srgbClr val="000000"/>
                </a:solidFill>
                <a:latin typeface="Migu 1M" charset="-128"/>
                <a:ea typeface="Migu 1M" charset="-128"/>
                <a:cs typeface="Migu 1M" charset="-128"/>
              </a:rPr>
              <a:t>allowFlowReversal</a:t>
            </a:r>
            <a:endParaRPr lang="en-US" altLang="ja-JP" sz="1600" dirty="0">
              <a:solidFill>
                <a:srgbClr val="000000"/>
              </a:solidFill>
              <a:latin typeface="Migu 1M" charset="-128"/>
              <a:ea typeface="Migu 1M" charset="-128"/>
              <a:cs typeface="Migu 1M" charset="-128"/>
            </a:endParaRPr>
          </a:p>
        </p:txBody>
      </p:sp>
      <p:sp>
        <p:nvSpPr>
          <p:cNvPr id="8" name="テキスト ボックス 7"/>
          <p:cNvSpPr txBox="1"/>
          <p:nvPr/>
        </p:nvSpPr>
        <p:spPr>
          <a:xfrm>
            <a:off x="786926" y="3538391"/>
            <a:ext cx="5110639" cy="1631216"/>
          </a:xfrm>
          <a:prstGeom prst="rect">
            <a:avLst/>
          </a:prstGeom>
          <a:noFill/>
        </p:spPr>
        <p:txBody>
          <a:bodyPr wrap="square" rtlCol="0">
            <a:spAutoFit/>
          </a:bodyPr>
          <a:lstStyle/>
          <a:p>
            <a:r>
              <a:rPr kumimoji="1" lang="ja-JP" altLang="en-US" sz="2000" dirty="0">
                <a:solidFill>
                  <a:srgbClr val="0070C0"/>
                </a:solidFill>
                <a:latin typeface="Migu 1M" charset="-128"/>
                <a:ea typeface="Migu 1M" charset="-128"/>
                <a:cs typeface="Migu 1M" charset="-128"/>
              </a:rPr>
              <a:t>より、</a:t>
            </a:r>
            <a:endParaRPr kumimoji="1" lang="en-US" altLang="ja-JP" sz="2000" dirty="0">
              <a:solidFill>
                <a:srgbClr val="0070C0"/>
              </a:solidFill>
              <a:latin typeface="Migu 1M" charset="-128"/>
              <a:ea typeface="Migu 1M" charset="-128"/>
              <a:cs typeface="Migu 1M" charset="-128"/>
            </a:endParaRPr>
          </a:p>
          <a:p>
            <a:pPr marL="285750" indent="-285750">
              <a:buFont typeface="Arial" charset="0"/>
              <a:buChar char="•"/>
            </a:pPr>
            <a:r>
              <a:rPr kumimoji="1" lang="ja-JP" altLang="en-US" sz="2000" dirty="0">
                <a:solidFill>
                  <a:srgbClr val="0070C0"/>
                </a:solidFill>
                <a:latin typeface="Migu 1M" charset="-128"/>
                <a:ea typeface="Migu 1M" charset="-128"/>
                <a:cs typeface="Migu 1M" charset="-128"/>
              </a:rPr>
              <a:t>風上差分スキームで無い</a:t>
            </a:r>
            <a:endParaRPr kumimoji="1" lang="en-US" altLang="ja-JP" sz="2000" dirty="0">
              <a:solidFill>
                <a:srgbClr val="0070C0"/>
              </a:solidFill>
              <a:latin typeface="Migu 1M" charset="-128"/>
              <a:ea typeface="Migu 1M" charset="-128"/>
              <a:cs typeface="Migu 1M" charset="-128"/>
            </a:endParaRPr>
          </a:p>
          <a:p>
            <a:pPr marL="285750" indent="-285750">
              <a:buFont typeface="Arial" charset="0"/>
              <a:buChar char="•"/>
            </a:pPr>
            <a:r>
              <a:rPr lang="ja-JP" altLang="en-US" sz="2000" dirty="0">
                <a:solidFill>
                  <a:srgbClr val="0070C0"/>
                </a:solidFill>
                <a:latin typeface="Migu 1M" charset="-128"/>
                <a:ea typeface="Migu 1M" charset="-128"/>
                <a:cs typeface="Migu 1M" charset="-128"/>
              </a:rPr>
              <a:t>圧力損失係数が一定</a:t>
            </a:r>
            <a:endParaRPr lang="en-US" altLang="ja-JP" sz="2000" dirty="0">
              <a:solidFill>
                <a:srgbClr val="0070C0"/>
              </a:solidFill>
              <a:latin typeface="Migu 1M" charset="-128"/>
              <a:ea typeface="Migu 1M" charset="-128"/>
              <a:cs typeface="Migu 1M" charset="-128"/>
            </a:endParaRPr>
          </a:p>
          <a:p>
            <a:pPr marL="285750" indent="-285750">
              <a:buFont typeface="Arial" charset="0"/>
              <a:buChar char="•"/>
            </a:pPr>
            <a:r>
              <a:rPr kumimoji="1" lang="ja-JP" altLang="en-US" sz="2000" dirty="0">
                <a:solidFill>
                  <a:srgbClr val="0070C0"/>
                </a:solidFill>
                <a:latin typeface="Migu 1M" charset="-128"/>
                <a:ea typeface="Migu 1M" charset="-128"/>
                <a:cs typeface="Migu 1M" charset="-128"/>
              </a:rPr>
              <a:t>逆流を考慮しない</a:t>
            </a:r>
            <a:endParaRPr kumimoji="1" lang="en-US" altLang="ja-JP" sz="2000" dirty="0">
              <a:solidFill>
                <a:srgbClr val="0070C0"/>
              </a:solidFill>
              <a:latin typeface="Migu 1M" charset="-128"/>
              <a:ea typeface="Migu 1M" charset="-128"/>
              <a:cs typeface="Migu 1M" charset="-128"/>
            </a:endParaRPr>
          </a:p>
          <a:p>
            <a:r>
              <a:rPr lang="ja-JP" altLang="en-US" sz="2000" dirty="0">
                <a:solidFill>
                  <a:srgbClr val="0070C0"/>
                </a:solidFill>
                <a:latin typeface="Migu 1M" charset="-128"/>
                <a:ea typeface="Migu 1M" charset="-128"/>
                <a:cs typeface="Migu 1M" charset="-128"/>
              </a:rPr>
              <a:t>のいずれかの場合</a:t>
            </a:r>
            <a:r>
              <a:rPr lang="en-US" altLang="ja-JP" sz="2000" dirty="0">
                <a:solidFill>
                  <a:srgbClr val="0070C0"/>
                </a:solidFill>
                <a:latin typeface="Migu 1M" charset="-128"/>
                <a:ea typeface="Migu 1M" charset="-128"/>
                <a:cs typeface="Migu 1M" charset="-128"/>
              </a:rPr>
              <a:t> true </a:t>
            </a:r>
            <a:r>
              <a:rPr lang="ja-JP" altLang="en-US" sz="2000" dirty="0">
                <a:solidFill>
                  <a:srgbClr val="0070C0"/>
                </a:solidFill>
                <a:latin typeface="Migu 1M" charset="-128"/>
                <a:ea typeface="Migu 1M" charset="-128"/>
                <a:cs typeface="Migu 1M" charset="-128"/>
              </a:rPr>
              <a:t>となる。</a:t>
            </a:r>
            <a:endParaRPr kumimoji="1" lang="ja-JP" altLang="en-US" sz="2000" dirty="0">
              <a:solidFill>
                <a:srgbClr val="0070C0"/>
              </a:solidFill>
              <a:latin typeface="Migu 1M" charset="-128"/>
              <a:ea typeface="Migu 1M" charset="-128"/>
              <a:cs typeface="Migu 1M" charset="-128"/>
            </a:endParaRPr>
          </a:p>
        </p:txBody>
      </p:sp>
      <p:sp>
        <p:nvSpPr>
          <p:cNvPr id="18" name="テキスト ボックス 17"/>
          <p:cNvSpPr txBox="1"/>
          <p:nvPr/>
        </p:nvSpPr>
        <p:spPr>
          <a:xfrm>
            <a:off x="786926" y="1611341"/>
            <a:ext cx="4218967" cy="400110"/>
          </a:xfrm>
          <a:prstGeom prst="rect">
            <a:avLst/>
          </a:prstGeom>
          <a:noFill/>
        </p:spPr>
        <p:txBody>
          <a:bodyPr wrap="square" rtlCol="0">
            <a:spAutoFit/>
          </a:bodyPr>
          <a:lstStyle/>
          <a:p>
            <a:r>
              <a:rPr kumimoji="1" lang="en-US" altLang="ja-JP" sz="2000" dirty="0" err="1">
                <a:solidFill>
                  <a:srgbClr val="0070C0"/>
                </a:solidFill>
                <a:latin typeface="MigMix 1P" charset="-128"/>
                <a:ea typeface="MigMix 1P" charset="-128"/>
                <a:cs typeface="MigMix 1P" charset="-128"/>
              </a:rPr>
              <a:t>PartialGenericPipeFlow</a:t>
            </a:r>
            <a:r>
              <a:rPr kumimoji="1" lang="en-US" altLang="ja-JP" sz="2000" dirty="0">
                <a:solidFill>
                  <a:srgbClr val="0070C0"/>
                </a:solidFill>
                <a:latin typeface="MigMix 1P" charset="-128"/>
                <a:ea typeface="MigMix 1P" charset="-128"/>
                <a:cs typeface="MigMix 1P" charset="-128"/>
              </a:rPr>
              <a:t> </a:t>
            </a:r>
            <a:r>
              <a:rPr kumimoji="1" lang="ja-JP" altLang="en-US" sz="2000" dirty="0">
                <a:solidFill>
                  <a:srgbClr val="0070C0"/>
                </a:solidFill>
                <a:latin typeface="MigMix 1P" charset="-128"/>
                <a:ea typeface="MigMix 1P" charset="-128"/>
                <a:cs typeface="MigMix 1P" charset="-128"/>
              </a:rPr>
              <a:t>の宣言部</a:t>
            </a:r>
          </a:p>
        </p:txBody>
      </p:sp>
      <p:cxnSp>
        <p:nvCxnSpPr>
          <p:cNvPr id="21" name="直線コネクタ 20"/>
          <p:cNvCxnSpPr/>
          <p:nvPr/>
        </p:nvCxnSpPr>
        <p:spPr>
          <a:xfrm>
            <a:off x="6129580" y="3375207"/>
            <a:ext cx="2533973" cy="774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flipV="1">
            <a:off x="7335540" y="2626963"/>
            <a:ext cx="1" cy="1459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フリーフォーム 41"/>
          <p:cNvSpPr/>
          <p:nvPr/>
        </p:nvSpPr>
        <p:spPr>
          <a:xfrm>
            <a:off x="6501539" y="2789695"/>
            <a:ext cx="1642820" cy="1201119"/>
          </a:xfrm>
          <a:custGeom>
            <a:avLst/>
            <a:gdLst>
              <a:gd name="connsiteX0" fmla="*/ 1642820 w 1642820"/>
              <a:gd name="connsiteY0" fmla="*/ 0 h 1201119"/>
              <a:gd name="connsiteX1" fmla="*/ 1208868 w 1642820"/>
              <a:gd name="connsiteY1" fmla="*/ 426203 h 1201119"/>
              <a:gd name="connsiteX2" fmla="*/ 433953 w 1642820"/>
              <a:gd name="connsiteY2" fmla="*/ 767166 h 1201119"/>
              <a:gd name="connsiteX3" fmla="*/ 0 w 1642820"/>
              <a:gd name="connsiteY3" fmla="*/ 1201119 h 1201119"/>
            </a:gdLst>
            <a:ahLst/>
            <a:cxnLst>
              <a:cxn ang="0">
                <a:pos x="connsiteX0" y="connsiteY0"/>
              </a:cxn>
              <a:cxn ang="0">
                <a:pos x="connsiteX1" y="connsiteY1"/>
              </a:cxn>
              <a:cxn ang="0">
                <a:pos x="connsiteX2" y="connsiteY2"/>
              </a:cxn>
              <a:cxn ang="0">
                <a:pos x="connsiteX3" y="connsiteY3"/>
              </a:cxn>
            </a:cxnLst>
            <a:rect l="l" t="t" r="r" b="b"/>
            <a:pathLst>
              <a:path w="1642820" h="1201119">
                <a:moveTo>
                  <a:pt x="1642820" y="0"/>
                </a:moveTo>
                <a:cubicBezTo>
                  <a:pt x="1526583" y="149171"/>
                  <a:pt x="1410346" y="298342"/>
                  <a:pt x="1208868" y="426203"/>
                </a:cubicBezTo>
                <a:cubicBezTo>
                  <a:pt x="1007390" y="554064"/>
                  <a:pt x="635431" y="638013"/>
                  <a:pt x="433953" y="767166"/>
                </a:cubicBezTo>
                <a:cubicBezTo>
                  <a:pt x="232475" y="896319"/>
                  <a:pt x="0" y="1201119"/>
                  <a:pt x="0" y="120111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5" name="テキスト ボックス 44"/>
              <p:cNvSpPr txBox="1"/>
              <p:nvPr/>
            </p:nvSpPr>
            <p:spPr>
              <a:xfrm>
                <a:off x="6690290" y="2574781"/>
                <a:ext cx="533992" cy="2995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charset="0"/>
                        </a:rPr>
                        <m:t>Δ</m:t>
                      </m:r>
                      <m:sSub>
                        <m:sSubPr>
                          <m:ctrlPr>
                            <a:rPr kumimoji="1" lang="en-US" altLang="ja-JP" b="0" i="1" smtClean="0">
                              <a:latin typeface="Cambria Math" panose="02040503050406030204" pitchFamily="18" charset="0"/>
                            </a:rPr>
                          </m:ctrlPr>
                        </m:sSubPr>
                        <m:e>
                          <m:r>
                            <a:rPr kumimoji="1" lang="en-US" altLang="ja-JP" b="0" i="1" smtClean="0">
                              <a:latin typeface="Cambria Math" charset="0"/>
                            </a:rPr>
                            <m:t>𝑝</m:t>
                          </m:r>
                        </m:e>
                        <m:sub>
                          <m:r>
                            <a:rPr kumimoji="1" lang="en-US" altLang="ja-JP" b="0" i="1" smtClean="0">
                              <a:latin typeface="Cambria Math" charset="0"/>
                            </a:rPr>
                            <m:t>𝑓𝑔</m:t>
                          </m:r>
                        </m:sub>
                      </m:sSub>
                    </m:oMath>
                  </m:oMathPara>
                </a14:m>
                <a:endParaRPr kumimoji="1" lang="ja-JP" altLang="en-US" dirty="0"/>
              </a:p>
            </p:txBody>
          </p:sp>
        </mc:Choice>
        <mc:Fallback xmlns="">
          <p:sp>
            <p:nvSpPr>
              <p:cNvPr id="45" name="テキスト ボックス 44"/>
              <p:cNvSpPr txBox="1">
                <a:spLocks noRot="1" noChangeAspect="1" noMove="1" noResize="1" noEditPoints="1" noAdjustHandles="1" noChangeArrowheads="1" noChangeShapeType="1" noTextEdit="1"/>
              </p:cNvSpPr>
              <p:nvPr/>
            </p:nvSpPr>
            <p:spPr>
              <a:xfrm>
                <a:off x="6690290" y="2574781"/>
                <a:ext cx="533992" cy="299569"/>
              </a:xfrm>
              <a:prstGeom prst="rect">
                <a:avLst/>
              </a:prstGeom>
              <a:blipFill rotWithShape="0">
                <a:blip r:embed="rId2"/>
                <a:stretch>
                  <a:fillRect l="-9091" r="-7955" b="-2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p:cNvSpPr txBox="1"/>
              <p:nvPr/>
            </p:nvSpPr>
            <p:spPr>
              <a:xfrm>
                <a:off x="8388581" y="3472936"/>
                <a:ext cx="2508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charset="0"/>
                            </a:rPr>
                            <m:t>𝑚</m:t>
                          </m:r>
                        </m:e>
                      </m:acc>
                    </m:oMath>
                  </m:oMathPara>
                </a14:m>
                <a:endParaRPr kumimoji="1" lang="ja-JP" altLang="en-US" dirty="0"/>
              </a:p>
            </p:txBody>
          </p:sp>
        </mc:Choice>
        <mc:Fallback xmlns="">
          <p:sp>
            <p:nvSpPr>
              <p:cNvPr id="46" name="テキスト ボックス 45"/>
              <p:cNvSpPr txBox="1">
                <a:spLocks noRot="1" noChangeAspect="1" noMove="1" noResize="1" noEditPoints="1" noAdjustHandles="1" noChangeArrowheads="1" noChangeShapeType="1" noTextEdit="1"/>
              </p:cNvSpPr>
              <p:nvPr/>
            </p:nvSpPr>
            <p:spPr>
              <a:xfrm>
                <a:off x="8388581" y="3472936"/>
                <a:ext cx="250838" cy="276999"/>
              </a:xfrm>
              <a:prstGeom prst="rect">
                <a:avLst/>
              </a:prstGeom>
              <a:blipFill rotWithShape="0">
                <a:blip r:embed="rId3"/>
                <a:stretch>
                  <a:fillRect l="-12195" t="-4444" r="-26829"/>
                </a:stretch>
              </a:blipFill>
            </p:spPr>
            <p:txBody>
              <a:bodyPr/>
              <a:lstStyle/>
              <a:p>
                <a:r>
                  <a:rPr lang="ja-JP" altLang="en-US">
                    <a:noFill/>
                  </a:rPr>
                  <a:t> </a:t>
                </a:r>
              </a:p>
            </p:txBody>
          </p:sp>
        </mc:Fallback>
      </mc:AlternateContent>
      <p:cxnSp>
        <p:nvCxnSpPr>
          <p:cNvPr id="47" name="直線コネクタ 46"/>
          <p:cNvCxnSpPr/>
          <p:nvPr/>
        </p:nvCxnSpPr>
        <p:spPr>
          <a:xfrm>
            <a:off x="6142171" y="5268521"/>
            <a:ext cx="2533973" cy="774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p:nvPr/>
        </p:nvCxnSpPr>
        <p:spPr>
          <a:xfrm flipH="1" flipV="1">
            <a:off x="7348131" y="4520277"/>
            <a:ext cx="1" cy="1459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テキスト ボックス 49"/>
              <p:cNvSpPr txBox="1"/>
              <p:nvPr/>
            </p:nvSpPr>
            <p:spPr>
              <a:xfrm>
                <a:off x="6702881" y="4468095"/>
                <a:ext cx="533992" cy="2995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charset="0"/>
                        </a:rPr>
                        <m:t>Δ</m:t>
                      </m:r>
                      <m:sSub>
                        <m:sSubPr>
                          <m:ctrlPr>
                            <a:rPr kumimoji="1" lang="en-US" altLang="ja-JP" b="0" i="1" smtClean="0">
                              <a:latin typeface="Cambria Math" panose="02040503050406030204" pitchFamily="18" charset="0"/>
                            </a:rPr>
                          </m:ctrlPr>
                        </m:sSubPr>
                        <m:e>
                          <m:r>
                            <a:rPr kumimoji="1" lang="en-US" altLang="ja-JP" b="0" i="1" smtClean="0">
                              <a:latin typeface="Cambria Math" charset="0"/>
                            </a:rPr>
                            <m:t>𝑝</m:t>
                          </m:r>
                        </m:e>
                        <m:sub>
                          <m:r>
                            <a:rPr kumimoji="1" lang="en-US" altLang="ja-JP" b="0" i="1" smtClean="0">
                              <a:latin typeface="Cambria Math" charset="0"/>
                            </a:rPr>
                            <m:t>𝑓𝑔</m:t>
                          </m:r>
                        </m:sub>
                      </m:sSub>
                    </m:oMath>
                  </m:oMathPara>
                </a14:m>
                <a:endParaRPr kumimoji="1" lang="ja-JP" altLang="en-US" dirty="0"/>
              </a:p>
            </p:txBody>
          </p:sp>
        </mc:Choice>
        <mc:Fallback xmlns="">
          <p:sp>
            <p:nvSpPr>
              <p:cNvPr id="50" name="テキスト ボックス 49"/>
              <p:cNvSpPr txBox="1">
                <a:spLocks noRot="1" noChangeAspect="1" noMove="1" noResize="1" noEditPoints="1" noAdjustHandles="1" noChangeArrowheads="1" noChangeShapeType="1" noTextEdit="1"/>
              </p:cNvSpPr>
              <p:nvPr/>
            </p:nvSpPr>
            <p:spPr>
              <a:xfrm>
                <a:off x="6702881" y="4468095"/>
                <a:ext cx="533992" cy="299569"/>
              </a:xfrm>
              <a:prstGeom prst="rect">
                <a:avLst/>
              </a:prstGeom>
              <a:blipFill rotWithShape="0">
                <a:blip r:embed="rId4"/>
                <a:stretch>
                  <a:fillRect l="-10345" r="-9195"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p:cNvSpPr txBox="1"/>
              <p:nvPr/>
            </p:nvSpPr>
            <p:spPr>
              <a:xfrm>
                <a:off x="8401172" y="5366250"/>
                <a:ext cx="2508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charset="0"/>
                            </a:rPr>
                            <m:t>𝑚</m:t>
                          </m:r>
                        </m:e>
                      </m:acc>
                    </m:oMath>
                  </m:oMathPara>
                </a14:m>
                <a:endParaRPr kumimoji="1" lang="ja-JP" altLang="en-US" dirty="0"/>
              </a:p>
            </p:txBody>
          </p:sp>
        </mc:Choice>
        <mc:Fallback xmlns="">
          <p:sp>
            <p:nvSpPr>
              <p:cNvPr id="51" name="テキスト ボックス 50"/>
              <p:cNvSpPr txBox="1">
                <a:spLocks noRot="1" noChangeAspect="1" noMove="1" noResize="1" noEditPoints="1" noAdjustHandles="1" noChangeArrowheads="1" noChangeShapeType="1" noTextEdit="1"/>
              </p:cNvSpPr>
              <p:nvPr/>
            </p:nvSpPr>
            <p:spPr>
              <a:xfrm>
                <a:off x="8401172" y="5366250"/>
                <a:ext cx="250838" cy="276999"/>
              </a:xfrm>
              <a:prstGeom prst="rect">
                <a:avLst/>
              </a:prstGeom>
              <a:blipFill rotWithShape="0">
                <a:blip r:embed="rId3"/>
                <a:stretch>
                  <a:fillRect l="-12195" t="-2174" r="-26829"/>
                </a:stretch>
              </a:blipFill>
            </p:spPr>
            <p:txBody>
              <a:bodyPr/>
              <a:lstStyle/>
              <a:p>
                <a:r>
                  <a:rPr lang="ja-JP" altLang="en-US">
                    <a:noFill/>
                  </a:rPr>
                  <a:t> </a:t>
                </a:r>
              </a:p>
            </p:txBody>
          </p:sp>
        </mc:Fallback>
      </mc:AlternateContent>
      <p:cxnSp>
        <p:nvCxnSpPr>
          <p:cNvPr id="53" name="直線コネクタ 52"/>
          <p:cNvCxnSpPr/>
          <p:nvPr/>
        </p:nvCxnSpPr>
        <p:spPr>
          <a:xfrm>
            <a:off x="7348131" y="5005953"/>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フリーフォーム 53"/>
          <p:cNvSpPr/>
          <p:nvPr/>
        </p:nvSpPr>
        <p:spPr>
          <a:xfrm>
            <a:off x="7335540" y="4604372"/>
            <a:ext cx="750305" cy="595221"/>
          </a:xfrm>
          <a:custGeom>
            <a:avLst/>
            <a:gdLst>
              <a:gd name="connsiteX0" fmla="*/ 0 w 750305"/>
              <a:gd name="connsiteY0" fmla="*/ 595221 h 595221"/>
              <a:gd name="connsiteX1" fmla="*/ 387458 w 750305"/>
              <a:gd name="connsiteY1" fmla="*/ 424739 h 595221"/>
              <a:gd name="connsiteX2" fmla="*/ 720671 w 750305"/>
              <a:gd name="connsiteY2" fmla="*/ 37282 h 595221"/>
              <a:gd name="connsiteX3" fmla="*/ 712922 w 750305"/>
              <a:gd name="connsiteY3" fmla="*/ 37282 h 595221"/>
            </a:gdLst>
            <a:ahLst/>
            <a:cxnLst>
              <a:cxn ang="0">
                <a:pos x="connsiteX0" y="connsiteY0"/>
              </a:cxn>
              <a:cxn ang="0">
                <a:pos x="connsiteX1" y="connsiteY1"/>
              </a:cxn>
              <a:cxn ang="0">
                <a:pos x="connsiteX2" y="connsiteY2"/>
              </a:cxn>
              <a:cxn ang="0">
                <a:pos x="connsiteX3" y="connsiteY3"/>
              </a:cxn>
            </a:cxnLst>
            <a:rect l="l" t="t" r="r" b="b"/>
            <a:pathLst>
              <a:path w="750305" h="595221">
                <a:moveTo>
                  <a:pt x="0" y="595221"/>
                </a:moveTo>
                <a:cubicBezTo>
                  <a:pt x="133673" y="556475"/>
                  <a:pt x="267346" y="517729"/>
                  <a:pt x="387458" y="424739"/>
                </a:cubicBezTo>
                <a:cubicBezTo>
                  <a:pt x="507570" y="331749"/>
                  <a:pt x="666427" y="101858"/>
                  <a:pt x="720671" y="37282"/>
                </a:cubicBezTo>
                <a:cubicBezTo>
                  <a:pt x="774915" y="-27294"/>
                  <a:pt x="743918" y="4994"/>
                  <a:pt x="712922" y="3728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リーフォーム 54"/>
          <p:cNvSpPr/>
          <p:nvPr/>
        </p:nvSpPr>
        <p:spPr>
          <a:xfrm>
            <a:off x="6614868" y="5364295"/>
            <a:ext cx="720672" cy="550190"/>
          </a:xfrm>
          <a:custGeom>
            <a:avLst/>
            <a:gdLst>
              <a:gd name="connsiteX0" fmla="*/ 720672 w 720672"/>
              <a:gd name="connsiteY0" fmla="*/ 0 h 550190"/>
              <a:gd name="connsiteX1" fmla="*/ 348712 w 720672"/>
              <a:gd name="connsiteY1" fmla="*/ 178231 h 550190"/>
              <a:gd name="connsiteX2" fmla="*/ 0 w 720672"/>
              <a:gd name="connsiteY2" fmla="*/ 550190 h 550190"/>
              <a:gd name="connsiteX3" fmla="*/ 0 w 720672"/>
              <a:gd name="connsiteY3" fmla="*/ 550190 h 550190"/>
            </a:gdLst>
            <a:ahLst/>
            <a:cxnLst>
              <a:cxn ang="0">
                <a:pos x="connsiteX0" y="connsiteY0"/>
              </a:cxn>
              <a:cxn ang="0">
                <a:pos x="connsiteX1" y="connsiteY1"/>
              </a:cxn>
              <a:cxn ang="0">
                <a:pos x="connsiteX2" y="connsiteY2"/>
              </a:cxn>
              <a:cxn ang="0">
                <a:pos x="connsiteX3" y="connsiteY3"/>
              </a:cxn>
            </a:cxnLst>
            <a:rect l="l" t="t" r="r" b="b"/>
            <a:pathLst>
              <a:path w="720672" h="550190">
                <a:moveTo>
                  <a:pt x="720672" y="0"/>
                </a:moveTo>
                <a:cubicBezTo>
                  <a:pt x="594748" y="43266"/>
                  <a:pt x="468824" y="86533"/>
                  <a:pt x="348712" y="178231"/>
                </a:cubicBezTo>
                <a:cubicBezTo>
                  <a:pt x="228600" y="269929"/>
                  <a:pt x="0" y="550190"/>
                  <a:pt x="0" y="550190"/>
                </a:cubicBezTo>
                <a:lnTo>
                  <a:pt x="0" y="55019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p:cNvSpPr txBox="1"/>
          <p:nvPr/>
        </p:nvSpPr>
        <p:spPr>
          <a:xfrm>
            <a:off x="6214820" y="2084522"/>
            <a:ext cx="1009462" cy="369332"/>
          </a:xfrm>
          <a:prstGeom prst="rect">
            <a:avLst/>
          </a:prstGeom>
          <a:noFill/>
        </p:spPr>
        <p:txBody>
          <a:bodyPr wrap="square" rtlCol="0">
            <a:spAutoFit/>
          </a:bodyPr>
          <a:lstStyle/>
          <a:p>
            <a:r>
              <a:rPr kumimoji="1" lang="en-US" altLang="ja-JP" dirty="0">
                <a:latin typeface="MigMix 1P" charset="-128"/>
                <a:ea typeface="MigMix 1P" charset="-128"/>
                <a:cs typeface="MigMix 1P" charset="-128"/>
              </a:rPr>
              <a:t>true</a:t>
            </a:r>
            <a:endParaRPr kumimoji="1" lang="ja-JP" altLang="en-US" dirty="0">
              <a:latin typeface="MigMix 1P" charset="-128"/>
              <a:ea typeface="MigMix 1P" charset="-128"/>
              <a:cs typeface="MigMix 1P" charset="-128"/>
            </a:endParaRPr>
          </a:p>
        </p:txBody>
      </p:sp>
      <p:sp>
        <p:nvSpPr>
          <p:cNvPr id="57" name="テキスト ボックス 56"/>
          <p:cNvSpPr txBox="1"/>
          <p:nvPr/>
        </p:nvSpPr>
        <p:spPr>
          <a:xfrm>
            <a:off x="6142171" y="4095205"/>
            <a:ext cx="1009462" cy="369332"/>
          </a:xfrm>
          <a:prstGeom prst="rect">
            <a:avLst/>
          </a:prstGeom>
          <a:noFill/>
        </p:spPr>
        <p:txBody>
          <a:bodyPr wrap="square" rtlCol="0">
            <a:spAutoFit/>
          </a:bodyPr>
          <a:lstStyle/>
          <a:p>
            <a:r>
              <a:rPr kumimoji="1" lang="en-US" altLang="ja-JP">
                <a:latin typeface="MigMix 1P" charset="-128"/>
                <a:ea typeface="MigMix 1P" charset="-128"/>
                <a:cs typeface="MigMix 1P" charset="-128"/>
              </a:rPr>
              <a:t>false</a:t>
            </a:r>
            <a:endParaRPr kumimoji="1" lang="ja-JP" altLang="en-US" dirty="0">
              <a:latin typeface="MigMix 1P" charset="-128"/>
              <a:ea typeface="MigMix 1P" charset="-128"/>
              <a:cs typeface="MigMix 1P" charset="-128"/>
            </a:endParaRPr>
          </a:p>
        </p:txBody>
      </p:sp>
      <p:sp>
        <p:nvSpPr>
          <p:cNvPr id="58" name="テキスト ボックス 57"/>
          <p:cNvSpPr txBox="1"/>
          <p:nvPr/>
        </p:nvSpPr>
        <p:spPr>
          <a:xfrm>
            <a:off x="1657350" y="5278151"/>
            <a:ext cx="4432975" cy="646331"/>
          </a:xfrm>
          <a:prstGeom prst="rect">
            <a:avLst/>
          </a:prstGeom>
          <a:noFill/>
        </p:spPr>
        <p:txBody>
          <a:bodyPr wrap="square" rtlCol="0">
            <a:spAutoFit/>
          </a:bodyPr>
          <a:lstStyle/>
          <a:p>
            <a:r>
              <a:rPr kumimoji="1" lang="en-US" altLang="ja-JP" dirty="0">
                <a:solidFill>
                  <a:srgbClr val="0070C0"/>
                </a:solidFill>
                <a:latin typeface="MigMix 1P" charset="-128"/>
                <a:ea typeface="MigMix 1P" charset="-128"/>
                <a:cs typeface="MigMix 1P" charset="-128"/>
              </a:rPr>
              <a:t>false </a:t>
            </a:r>
            <a:r>
              <a:rPr kumimoji="1" lang="ja-JP" altLang="en-US" dirty="0">
                <a:solidFill>
                  <a:srgbClr val="0070C0"/>
                </a:solidFill>
                <a:latin typeface="MigMix 1P" charset="-128"/>
                <a:ea typeface="MigMix 1P" charset="-128"/>
                <a:cs typeface="MigMix 1P" charset="-128"/>
              </a:rPr>
              <a:t>の場合、特別な</a:t>
            </a:r>
            <a:r>
              <a:rPr kumimoji="1" lang="en-US" altLang="ja-JP" dirty="0">
                <a:solidFill>
                  <a:srgbClr val="0070C0"/>
                </a:solidFill>
                <a:latin typeface="MigMix 1P" charset="-128"/>
                <a:ea typeface="MigMix 1P" charset="-128"/>
                <a:cs typeface="MigMix 1P" charset="-128"/>
              </a:rPr>
              <a:t> </a:t>
            </a:r>
            <a:r>
              <a:rPr kumimoji="1" lang="en-US" altLang="ja-JP" dirty="0">
                <a:solidFill>
                  <a:srgbClr val="FF0000"/>
                </a:solidFill>
                <a:latin typeface="MigMix 1P" charset="-128"/>
                <a:ea typeface="MigMix 1P" charset="-128"/>
                <a:cs typeface="MigMix 1P" charset="-128"/>
              </a:rPr>
              <a:t>regularization</a:t>
            </a:r>
            <a:r>
              <a:rPr kumimoji="1" lang="ja-JP" altLang="en-US" dirty="0">
                <a:solidFill>
                  <a:srgbClr val="0070C0"/>
                </a:solidFill>
                <a:latin typeface="MigMix 1P" charset="-128"/>
                <a:ea typeface="MigMix 1P" charset="-128"/>
                <a:cs typeface="MigMix 1P" charset="-128"/>
              </a:rPr>
              <a:t>が必要となるので場合分けする。</a:t>
            </a:r>
          </a:p>
        </p:txBody>
      </p:sp>
      <p:sp>
        <p:nvSpPr>
          <p:cNvPr id="2" name="フッター プレースホルダー 1"/>
          <p:cNvSpPr>
            <a:spLocks noGrp="1"/>
          </p:cNvSpPr>
          <p:nvPr>
            <p:ph type="ftr" sz="quarter" idx="11"/>
          </p:nvPr>
        </p:nvSpPr>
        <p:spPr/>
        <p:txBody>
          <a:bodyPr/>
          <a:lstStyle/>
          <a:p>
            <a:r>
              <a:rPr lang="ja-JP" altLang="en-US"/>
              <a:t>オープン</a:t>
            </a:r>
            <a:r>
              <a:rPr lang="en-US" altLang="ja-JP"/>
              <a:t>CAE</a:t>
            </a:r>
            <a:r>
              <a:rPr lang="ja-JP" altLang="en-US"/>
              <a:t>シンポジウム講習会</a:t>
            </a:r>
          </a:p>
        </p:txBody>
      </p:sp>
    </p:spTree>
    <p:extLst>
      <p:ext uri="{BB962C8B-B14F-4D97-AF65-F5344CB8AC3E}">
        <p14:creationId xmlns:p14="http://schemas.microsoft.com/office/powerpoint/2010/main" val="402017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３</a:t>
            </a:r>
            <a:r>
              <a:rPr lang="en-US" altLang="ja-JP" dirty="0"/>
              <a:t>) </a:t>
            </a:r>
            <a:r>
              <a:rPr lang="ja-JP" altLang="en-US" dirty="0"/>
              <a:t>ホモトピー法とホモトピーオペレータ</a:t>
            </a:r>
            <a:endParaRPr kumimoji="1" lang="ja-JP" altLang="en-US" dirty="0"/>
          </a:p>
        </p:txBody>
      </p:sp>
      <p:sp>
        <p:nvSpPr>
          <p:cNvPr id="3" name="日付プレースホルダー 2"/>
          <p:cNvSpPr>
            <a:spLocks noGrp="1"/>
          </p:cNvSpPr>
          <p:nvPr>
            <p:ph type="dt" sz="half" idx="10"/>
          </p:nvPr>
        </p:nvSpPr>
        <p:spPr/>
        <p:txBody>
          <a:bodyPr/>
          <a:lstStyle/>
          <a:p>
            <a:r>
              <a:rPr lang="en-US" altLang="ja-JP"/>
              <a:t>2017/12/07</a:t>
            </a:r>
            <a:endParaRPr lang="ja-JP" altLang="en-US"/>
          </a:p>
        </p:txBody>
      </p:sp>
      <p:sp>
        <p:nvSpPr>
          <p:cNvPr id="4" name="スライド番号プレースホルダー 3"/>
          <p:cNvSpPr>
            <a:spLocks noGrp="1"/>
          </p:cNvSpPr>
          <p:nvPr>
            <p:ph type="sldNum" sz="quarter" idx="12"/>
          </p:nvPr>
        </p:nvSpPr>
        <p:spPr/>
        <p:txBody>
          <a:bodyPr/>
          <a:lstStyle/>
          <a:p>
            <a:fld id="{522546E2-FFC9-E74A-B833-4B01CD764E6B}" type="slidenum">
              <a:rPr lang="ja-JP" altLang="en-US" smtClean="0"/>
              <a:pPr/>
              <a:t>9</a:t>
            </a:fld>
            <a:endParaRPr lang="ja-JP" altLang="en-US"/>
          </a:p>
        </p:txBody>
      </p:sp>
      <mc:AlternateContent xmlns:mc="http://schemas.openxmlformats.org/markup-compatibility/2006" xmlns:a14="http://schemas.microsoft.com/office/drawing/2010/main">
        <mc:Choice Requires="a14">
          <p:sp>
            <p:nvSpPr>
              <p:cNvPr id="5" name="正方形/長方形 4"/>
              <p:cNvSpPr/>
              <p:nvPr/>
            </p:nvSpPr>
            <p:spPr>
              <a:xfrm>
                <a:off x="1229735" y="4959267"/>
                <a:ext cx="6338393" cy="120032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charset="0"/>
                        </a:rPr>
                        <m:t>                                                                                                         </m:t>
                      </m:r>
                    </m:oMath>
                  </m:oMathPara>
                </a14:m>
                <a:endParaRPr lang="en-US" altLang="ja-JP" b="0" i="1" dirty="0"/>
              </a:p>
              <a:p>
                <a:endParaRPr lang="en-US" altLang="ja-JP" b="0" i="1" dirty="0">
                  <a:latin typeface="Cambria Math" charset="0"/>
                </a:endParaRPr>
              </a:p>
              <a:p>
                <a:endParaRPr lang="en-US" altLang="ja-JP" b="0" i="1" dirty="0">
                  <a:latin typeface="Cambria Math" charset="0"/>
                </a:endParaRPr>
              </a:p>
              <a:p>
                <a:pPr/>
                <a14:m>
                  <m:oMathPara xmlns:m="http://schemas.openxmlformats.org/officeDocument/2006/math">
                    <m:oMathParaPr>
                      <m:jc m:val="centerGroup"/>
                    </m:oMathParaPr>
                    <m:oMath xmlns:m="http://schemas.openxmlformats.org/officeDocument/2006/math">
                      <m:r>
                        <a:rPr lang="en-US" altLang="ja-JP" b="0" i="1" smtClean="0">
                          <a:latin typeface="Cambria Math" charset="0"/>
                        </a:rPr>
                        <m:t>𝑚</m:t>
                      </m:r>
                      <m:r>
                        <a:rPr lang="en-US" altLang="ja-JP" b="0" i="1" smtClean="0">
                          <a:latin typeface="Cambria Math" charset="0"/>
                        </a:rPr>
                        <m:t>_</m:t>
                      </m:r>
                      <m:r>
                        <a:rPr lang="en-US" altLang="ja-JP" b="0" i="1" smtClean="0">
                          <a:latin typeface="Cambria Math" charset="0"/>
                        </a:rPr>
                        <m:t>𝑓𝑙𝑜𝑤𝑠</m:t>
                      </m:r>
                      <m:r>
                        <a:rPr lang="en-US" altLang="ja-JP" b="0" i="1" smtClean="0">
                          <a:latin typeface="Cambria Math" charset="0"/>
                        </a:rPr>
                        <m:t>=</m:t>
                      </m:r>
                      <m:r>
                        <a:rPr lang="en-US" altLang="ja-JP" b="0" i="1" smtClean="0">
                          <a:latin typeface="Cambria Math" charset="0"/>
                        </a:rPr>
                        <m:t>h𝑜𝑚𝑜𝑡𝑝𝑦</m:t>
                      </m:r>
                      <m:d>
                        <m:dPr>
                          <m:ctrlPr>
                            <a:rPr lang="en-US" altLang="ja-JP" b="0" i="1" smtClean="0">
                              <a:latin typeface="Cambria Math" panose="02040503050406030204" pitchFamily="18" charset="0"/>
                            </a:rPr>
                          </m:ctrlPr>
                        </m:dPr>
                        <m:e>
                          <m:r>
                            <a:rPr lang="en-US" altLang="ja-JP" b="0" i="1" smtClean="0">
                              <a:latin typeface="Cambria Math" charset="0"/>
                            </a:rPr>
                            <m:t>𝑎𝑐𝑡𝑢𝑎𝑙</m:t>
                          </m:r>
                          <m:r>
                            <a:rPr lang="en-US" altLang="ja-JP" b="0" i="1" smtClean="0">
                              <a:latin typeface="Cambria Math" charset="0"/>
                            </a:rPr>
                            <m:t>, </m:t>
                          </m:r>
                          <m:r>
                            <a:rPr lang="en-US" altLang="ja-JP" b="0" i="1" smtClean="0">
                              <a:latin typeface="Cambria Math" charset="0"/>
                            </a:rPr>
                            <m:t>𝑠𝑖𝑚𝑝𝑙𝑖𝑓𝑖𝑒𝑑</m:t>
                          </m:r>
                        </m:e>
                      </m:d>
                    </m:oMath>
                  </m:oMathPara>
                </a14:m>
                <a:endParaRPr lang="en-US" altLang="ja-JP" dirty="0"/>
              </a:p>
            </p:txBody>
          </p:sp>
        </mc:Choice>
        <mc:Fallback xmlns="">
          <p:sp>
            <p:nvSpPr>
              <p:cNvPr id="5" name="正方形/長方形 4"/>
              <p:cNvSpPr>
                <a:spLocks noRot="1" noChangeAspect="1" noMove="1" noResize="1" noEditPoints="1" noAdjustHandles="1" noChangeArrowheads="1" noChangeShapeType="1" noTextEdit="1"/>
              </p:cNvSpPr>
              <p:nvPr/>
            </p:nvSpPr>
            <p:spPr>
              <a:xfrm>
                <a:off x="1229735" y="4959267"/>
                <a:ext cx="6338393" cy="1200329"/>
              </a:xfrm>
              <a:prstGeom prst="rect">
                <a:avLst/>
              </a:prstGeom>
              <a:blipFill rotWithShape="0">
                <a:blip r:embed="rId2"/>
                <a:stretch>
                  <a:fillRect t="-30102" b="-3571"/>
                </a:stretch>
              </a:blipFill>
            </p:spPr>
            <p:txBody>
              <a:bodyPr/>
              <a:lstStyle/>
              <a:p>
                <a:r>
                  <a:rPr lang="ja-JP" altLang="en-US">
                    <a:noFill/>
                  </a:rPr>
                  <a:t> </a:t>
                </a:r>
              </a:p>
            </p:txBody>
          </p:sp>
        </mc:Fallback>
      </mc:AlternateContent>
      <p:sp>
        <p:nvSpPr>
          <p:cNvPr id="6" name="テキスト ボックス 5"/>
          <p:cNvSpPr txBox="1"/>
          <p:nvPr/>
        </p:nvSpPr>
        <p:spPr>
          <a:xfrm>
            <a:off x="605432" y="902295"/>
            <a:ext cx="8135611" cy="2246769"/>
          </a:xfrm>
          <a:prstGeom prst="rect">
            <a:avLst/>
          </a:prstGeom>
          <a:noFill/>
        </p:spPr>
        <p:txBody>
          <a:bodyPr wrap="square" rtlCol="0">
            <a:spAutoFit/>
          </a:bodyPr>
          <a:lstStyle/>
          <a:p>
            <a:r>
              <a:rPr kumimoji="1" lang="ja-JP" altLang="en-US" sz="2000" b="1" dirty="0">
                <a:solidFill>
                  <a:srgbClr val="0070C0"/>
                </a:solidFill>
                <a:latin typeface="MigMix 1P" charset="-128"/>
                <a:ea typeface="MigMix 1P" charset="-128"/>
                <a:cs typeface="MigMix 1P" charset="-128"/>
              </a:rPr>
              <a:t>概要</a:t>
            </a:r>
            <a:endParaRPr kumimoji="1" lang="en-US" altLang="ja-JP" sz="2000" b="1" dirty="0">
              <a:solidFill>
                <a:srgbClr val="0070C0"/>
              </a:solidFill>
              <a:latin typeface="MigMix 1P" charset="-128"/>
              <a:ea typeface="MigMix 1P" charset="-128"/>
              <a:cs typeface="MigMix 1P" charset="-128"/>
            </a:endParaRPr>
          </a:p>
          <a:p>
            <a:pPr marL="342900" indent="-342900">
              <a:buFont typeface="Arial" charset="0"/>
              <a:buChar char="•"/>
            </a:pPr>
            <a:r>
              <a:rPr kumimoji="1" lang="ja-JP" altLang="en-US" sz="2000" dirty="0">
                <a:latin typeface="MigMix 1P" charset="-128"/>
                <a:ea typeface="MigMix 1P" charset="-128"/>
                <a:cs typeface="MigMix 1P" charset="-128"/>
              </a:rPr>
              <a:t>動的シミュレーションの初期化フェーズで</a:t>
            </a:r>
            <a:r>
              <a:rPr lang="ja-JP" altLang="en-US" sz="2000" dirty="0">
                <a:latin typeface="MigMix 1P" charset="-128"/>
                <a:ea typeface="MigMix 1P" charset="-128"/>
                <a:cs typeface="MigMix 1P" charset="-128"/>
              </a:rPr>
              <a:t>は</a:t>
            </a:r>
            <a:r>
              <a:rPr kumimoji="1" lang="ja-JP" altLang="en-US" sz="2000" dirty="0">
                <a:latin typeface="MigMix 1P" charset="-128"/>
                <a:ea typeface="MigMix 1P" charset="-128"/>
                <a:cs typeface="MigMix 1P" charset="-128"/>
              </a:rPr>
              <a:t>、大きな非線形方程式系を繰り返し計算で解く必要がある場合がある。</a:t>
            </a:r>
            <a:endParaRPr kumimoji="1" lang="en-US" altLang="ja-JP" sz="2000" dirty="0">
              <a:latin typeface="MigMix 1P" charset="-128"/>
              <a:ea typeface="MigMix 1P" charset="-128"/>
              <a:cs typeface="MigMix 1P" charset="-128"/>
            </a:endParaRPr>
          </a:p>
          <a:p>
            <a:pPr marL="342900" indent="-342900">
              <a:buFont typeface="Arial" charset="0"/>
              <a:buChar char="•"/>
            </a:pPr>
            <a:r>
              <a:rPr kumimoji="1" lang="ja-JP" altLang="en-US" sz="2000" dirty="0">
                <a:latin typeface="MigMix 1P" charset="-128"/>
                <a:ea typeface="MigMix 1P" charset="-128"/>
                <a:cs typeface="MigMix 1P" charset="-128"/>
              </a:rPr>
              <a:t>ホモトピー法は、まず、簡単に収束するモデル</a:t>
            </a:r>
            <a:r>
              <a:rPr kumimoji="1" lang="en-US" altLang="ja-JP" sz="2000" dirty="0">
                <a:latin typeface="MigMix 1P" charset="-128"/>
                <a:ea typeface="MigMix 1P" charset="-128"/>
                <a:cs typeface="MigMix 1P" charset="-128"/>
              </a:rPr>
              <a:t> (simplified model)</a:t>
            </a:r>
            <a:r>
              <a:rPr kumimoji="1" lang="ja-JP" altLang="en-US" sz="2000" dirty="0">
                <a:latin typeface="MigMix 1P" charset="-128"/>
                <a:ea typeface="MigMix 1P" charset="-128"/>
                <a:cs typeface="MigMix 1P" charset="-128"/>
              </a:rPr>
              <a:t>を解き、このモデルから実際のモデル</a:t>
            </a:r>
            <a:r>
              <a:rPr kumimoji="1" lang="en-US" altLang="ja-JP" sz="2000" dirty="0">
                <a:latin typeface="MigMix 1P" charset="-128"/>
                <a:ea typeface="MigMix 1P" charset="-128"/>
                <a:cs typeface="MigMix 1P" charset="-128"/>
              </a:rPr>
              <a:t>(actual model) </a:t>
            </a:r>
            <a:r>
              <a:rPr kumimoji="1" lang="ja-JP" altLang="en-US" sz="2000" dirty="0">
                <a:latin typeface="MigMix 1P" charset="-128"/>
                <a:ea typeface="MigMix 1P" charset="-128"/>
                <a:cs typeface="MigMix 1P" charset="-128"/>
              </a:rPr>
              <a:t>までモデルを連続的に変形させて解を追跡することによって</a:t>
            </a:r>
            <a:r>
              <a:rPr lang="ja-JP" altLang="en-US" sz="2000" dirty="0">
                <a:latin typeface="MigMix 1P" charset="-128"/>
                <a:ea typeface="MigMix 1P" charset="-128"/>
                <a:cs typeface="MigMix 1P" charset="-128"/>
              </a:rPr>
              <a:t>非線形方程式系を</a:t>
            </a:r>
            <a:r>
              <a:rPr kumimoji="1" lang="ja-JP" altLang="en-US" sz="2000" dirty="0">
                <a:latin typeface="MigMix 1P" charset="-128"/>
                <a:ea typeface="MigMix 1P" charset="-128"/>
                <a:cs typeface="MigMix 1P" charset="-128"/>
              </a:rPr>
              <a:t>解く方法である。</a:t>
            </a:r>
            <a:endParaRPr kumimoji="1" lang="en-US" altLang="ja-JP" sz="2000" dirty="0">
              <a:latin typeface="MigMix 1P" charset="-128"/>
              <a:ea typeface="MigMix 1P" charset="-128"/>
              <a:cs typeface="MigMix 1P" charset="-128"/>
            </a:endParaRPr>
          </a:p>
        </p:txBody>
      </p:sp>
      <p:sp>
        <p:nvSpPr>
          <p:cNvPr id="7" name="テキスト ボックス 6"/>
          <p:cNvSpPr txBox="1"/>
          <p:nvPr/>
        </p:nvSpPr>
        <p:spPr>
          <a:xfrm>
            <a:off x="552874" y="4207275"/>
            <a:ext cx="8038251" cy="1015663"/>
          </a:xfrm>
          <a:prstGeom prst="rect">
            <a:avLst/>
          </a:prstGeom>
          <a:noFill/>
        </p:spPr>
        <p:txBody>
          <a:bodyPr wrap="square" rtlCol="0">
            <a:spAutoFit/>
          </a:bodyPr>
          <a:lstStyle/>
          <a:p>
            <a:r>
              <a:rPr lang="en-US" altLang="ja-JP" sz="2000" b="1" dirty="0" err="1">
                <a:solidFill>
                  <a:srgbClr val="0070C0"/>
                </a:solidFill>
                <a:latin typeface="MigMix 1P" charset="-128"/>
                <a:ea typeface="MigMix 1P" charset="-128"/>
                <a:cs typeface="MigMix 1P" charset="-128"/>
              </a:rPr>
              <a:t>Modelica</a:t>
            </a:r>
            <a:r>
              <a:rPr lang="en-US" altLang="ja-JP" sz="2000" b="1" dirty="0">
                <a:solidFill>
                  <a:srgbClr val="0070C0"/>
                </a:solidFill>
                <a:latin typeface="MigMix 1P" charset="-128"/>
                <a:ea typeface="MigMix 1P" charset="-128"/>
                <a:cs typeface="MigMix 1P" charset="-128"/>
              </a:rPr>
              <a:t> </a:t>
            </a:r>
            <a:r>
              <a:rPr lang="ja-JP" altLang="en-US" sz="2000" b="1" dirty="0">
                <a:solidFill>
                  <a:srgbClr val="0070C0"/>
                </a:solidFill>
                <a:latin typeface="MigMix 1P" charset="-128"/>
                <a:ea typeface="MigMix 1P" charset="-128"/>
                <a:cs typeface="MigMix 1P" charset="-128"/>
              </a:rPr>
              <a:t>のホモトピーオペレータ</a:t>
            </a:r>
            <a:endParaRPr lang="en-US" altLang="ja-JP" sz="2000" b="1" dirty="0">
              <a:solidFill>
                <a:srgbClr val="0070C0"/>
              </a:solidFill>
              <a:latin typeface="MigMix 1P" charset="-128"/>
              <a:ea typeface="MigMix 1P" charset="-128"/>
              <a:cs typeface="MigMix 1P" charset="-128"/>
            </a:endParaRPr>
          </a:p>
          <a:p>
            <a:r>
              <a:rPr lang="ja-JP" altLang="en-US" sz="2000" dirty="0">
                <a:latin typeface="MigMix 1P" charset="-128"/>
                <a:ea typeface="MigMix 1P" charset="-128"/>
                <a:cs typeface="MigMix 1P" charset="-128"/>
              </a:rPr>
              <a:t>　ホモトピーオペレータは、非線形方程式に入力する変数に対して使用する。</a:t>
            </a:r>
            <a:endParaRPr lang="en-US" altLang="ja-JP" sz="2000" dirty="0">
              <a:latin typeface="MigMix 1P" charset="-128"/>
              <a:ea typeface="MigMix 1P" charset="-128"/>
              <a:cs typeface="MigMix 1P" charset="-128"/>
            </a:endParaRPr>
          </a:p>
        </p:txBody>
      </p:sp>
      <mc:AlternateContent xmlns:mc="http://schemas.openxmlformats.org/markup-compatibility/2006" xmlns:a14="http://schemas.microsoft.com/office/drawing/2010/main">
        <mc:Choice Requires="a14">
          <p:sp>
            <p:nvSpPr>
              <p:cNvPr id="8" name="テキスト ボックス 7"/>
              <p:cNvSpPr txBox="1"/>
              <p:nvPr/>
            </p:nvSpPr>
            <p:spPr>
              <a:xfrm>
                <a:off x="552874" y="3165497"/>
                <a:ext cx="8324969" cy="1015663"/>
              </a:xfrm>
              <a:prstGeom prst="rect">
                <a:avLst/>
              </a:prstGeom>
              <a:noFill/>
            </p:spPr>
            <p:txBody>
              <a:bodyPr wrap="square" rtlCol="0">
                <a:spAutoFit/>
              </a:bodyPr>
              <a:lstStyle/>
              <a:p>
                <a:r>
                  <a:rPr kumimoji="1" lang="ja-JP" altLang="en-US" sz="2000" b="1" dirty="0">
                    <a:solidFill>
                      <a:srgbClr val="0070C0"/>
                    </a:solidFill>
                    <a:latin typeface="MigMix 1P" charset="-128"/>
                    <a:ea typeface="MigMix 1P" charset="-128"/>
                    <a:cs typeface="MigMix 1P" charset="-128"/>
                  </a:rPr>
                  <a:t>ホモトピー変換</a:t>
                </a:r>
                <a:r>
                  <a:rPr lang="en-US" altLang="ja-JP" sz="2000" b="1" dirty="0">
                    <a:solidFill>
                      <a:srgbClr val="0070C0"/>
                    </a:solidFill>
                    <a:latin typeface="MigMix 1P" charset="-128"/>
                    <a:ea typeface="MigMix 1P" charset="-128"/>
                    <a:cs typeface="MigMix 1P" charset="-128"/>
                  </a:rPr>
                  <a:t> </a:t>
                </a:r>
                <a:r>
                  <a:rPr lang="en-US" altLang="ja-JP" sz="2000" dirty="0">
                    <a:latin typeface="MigMix 1P" charset="-128"/>
                    <a:ea typeface="MigMix 1P" charset="-128"/>
                    <a:cs typeface="MigMix 1P" charset="-128"/>
                  </a:rPr>
                  <a:t>(</a:t>
                </a:r>
                <a:r>
                  <a:rPr lang="en-US" altLang="ja-JP" sz="2000" dirty="0" err="1">
                    <a:latin typeface="MigMix 1P" charset="-128"/>
                    <a:ea typeface="MigMix 1P" charset="-128"/>
                    <a:cs typeface="MigMix 1P" charset="-128"/>
                  </a:rPr>
                  <a:t>homotopy</a:t>
                </a:r>
                <a:r>
                  <a:rPr lang="en-US" altLang="ja-JP" sz="2000" dirty="0">
                    <a:latin typeface="MigMix 1P" charset="-128"/>
                    <a:ea typeface="MigMix 1P" charset="-128"/>
                    <a:cs typeface="MigMix 1P" charset="-128"/>
                  </a:rPr>
                  <a:t> transformation) </a:t>
                </a:r>
              </a:p>
              <a:p>
                <a:r>
                  <a:rPr lang="ja-JP" altLang="en-US" sz="2000" dirty="0">
                    <a:latin typeface="MigMix 1P" charset="-128"/>
                    <a:ea typeface="MigMix 1P" charset="-128"/>
                    <a:cs typeface="MigMix 1P" charset="-128"/>
                  </a:rPr>
                  <a:t>　次のような式で</a:t>
                </a:r>
                <a:r>
                  <a:rPr lang="en-US" altLang="ja-JP" sz="2000" dirty="0">
                    <a:latin typeface="MigMix 1P" charset="-128"/>
                    <a:ea typeface="MigMix 1P" charset="-128"/>
                    <a:cs typeface="MigMix 1P" charset="-128"/>
                  </a:rPr>
                  <a:t> </a:t>
                </a:r>
                <a14:m>
                  <m:oMath xmlns:m="http://schemas.openxmlformats.org/officeDocument/2006/math">
                    <m:r>
                      <a:rPr lang="en-US" altLang="ja-JP" sz="2000" b="0" i="1" smtClean="0">
                        <a:latin typeface="Cambria Math" charset="0"/>
                        <a:ea typeface="MigMix 1P" charset="-128"/>
                        <a:cs typeface="MigMix 1P" charset="-128"/>
                      </a:rPr>
                      <m:t>𝜆</m:t>
                    </m:r>
                  </m:oMath>
                </a14:m>
                <a:r>
                  <a:rPr kumimoji="1" lang="en-US" altLang="ja-JP" sz="2000" dirty="0">
                    <a:latin typeface="MigMix 1P" charset="-128"/>
                    <a:ea typeface="MigMix 1P" charset="-128"/>
                    <a:cs typeface="MigMix 1P" charset="-128"/>
                  </a:rPr>
                  <a:t> </a:t>
                </a:r>
                <a:r>
                  <a:rPr kumimoji="1" lang="ja-JP" altLang="en-US" sz="2000" dirty="0">
                    <a:latin typeface="MigMix 1P" charset="-128"/>
                    <a:ea typeface="MigMix 1P" charset="-128"/>
                    <a:cs typeface="MigMix 1P" charset="-128"/>
                  </a:rPr>
                  <a:t>を</a:t>
                </a:r>
                <a:r>
                  <a:rPr lang="en-US" altLang="ja-JP" sz="2000" dirty="0">
                    <a:latin typeface="MigMix 1P" charset="-128"/>
                    <a:ea typeface="MigMix 1P" charset="-128"/>
                    <a:cs typeface="MigMix 1P" charset="-128"/>
                  </a:rPr>
                  <a:t> </a:t>
                </a:r>
                <a14:m>
                  <m:oMath xmlns:m="http://schemas.openxmlformats.org/officeDocument/2006/math">
                    <m:r>
                      <a:rPr lang="en-US" altLang="ja-JP" sz="2000" b="0" i="1" smtClean="0">
                        <a:latin typeface="Cambria Math" charset="0"/>
                        <a:ea typeface="MigMix 1P" charset="-128"/>
                        <a:cs typeface="MigMix 1P" charset="-128"/>
                      </a:rPr>
                      <m:t>0</m:t>
                    </m:r>
                  </m:oMath>
                </a14:m>
                <a:r>
                  <a:rPr kumimoji="1" lang="en-US" altLang="ja-JP" sz="2000" dirty="0">
                    <a:latin typeface="MigMix 1P" charset="-128"/>
                    <a:ea typeface="MigMix 1P" charset="-128"/>
                    <a:cs typeface="MigMix 1P" charset="-128"/>
                  </a:rPr>
                  <a:t> </a:t>
                </a:r>
                <a:r>
                  <a:rPr kumimoji="1" lang="ja-JP" altLang="en-US" sz="2000" dirty="0">
                    <a:latin typeface="MigMix 1P" charset="-128"/>
                    <a:ea typeface="MigMix 1P" charset="-128"/>
                    <a:cs typeface="MigMix 1P" charset="-128"/>
                  </a:rPr>
                  <a:t>から</a:t>
                </a:r>
                <a:r>
                  <a:rPr kumimoji="1" lang="en-US" altLang="ja-JP" sz="2000" dirty="0">
                    <a:latin typeface="MigMix 1P" charset="-128"/>
                    <a:ea typeface="MigMix 1P" charset="-128"/>
                    <a:cs typeface="MigMix 1P" charset="-128"/>
                  </a:rPr>
                  <a:t> </a:t>
                </a:r>
                <a14:m>
                  <m:oMath xmlns:m="http://schemas.openxmlformats.org/officeDocument/2006/math">
                    <m:r>
                      <a:rPr kumimoji="1" lang="en-US" altLang="ja-JP" sz="2000" b="0" i="1" smtClean="0">
                        <a:latin typeface="Cambria Math" charset="0"/>
                        <a:ea typeface="MigMix 1P" charset="-128"/>
                        <a:cs typeface="MigMix 1P" charset="-128"/>
                      </a:rPr>
                      <m:t>1</m:t>
                    </m:r>
                  </m:oMath>
                </a14:m>
                <a:r>
                  <a:rPr kumimoji="1" lang="en-US" altLang="ja-JP" sz="2000" dirty="0">
                    <a:latin typeface="MigMix 1P" charset="-128"/>
                    <a:ea typeface="MigMix 1P" charset="-128"/>
                    <a:cs typeface="MigMix 1P" charset="-128"/>
                  </a:rPr>
                  <a:t> </a:t>
                </a:r>
                <a:r>
                  <a:rPr kumimoji="1" lang="ja-JP" altLang="en-US" sz="2000" dirty="0">
                    <a:latin typeface="MigMix 1P" charset="-128"/>
                    <a:ea typeface="MigMix 1P" charset="-128"/>
                    <a:cs typeface="MigMix 1P" charset="-128"/>
                  </a:rPr>
                  <a:t>まで連続的に変化させる。</a:t>
                </a:r>
                <a:endParaRPr kumimoji="1" lang="en-US" altLang="ja-JP" sz="2000" dirty="0">
                  <a:latin typeface="MigMix 1P" charset="-128"/>
                  <a:ea typeface="MigMix 1P" charset="-128"/>
                  <a:cs typeface="MigMix 1P" charset="-128"/>
                </a:endParaRPr>
              </a:p>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charset="0"/>
                        </a:rPr>
                        <m:t>𝜆</m:t>
                      </m:r>
                      <m:r>
                        <a:rPr kumimoji="1" lang="en-US" altLang="ja-JP" sz="2000" b="0" i="1" smtClean="0">
                          <a:latin typeface="Cambria Math" charset="0"/>
                        </a:rPr>
                        <m:t>∗</m:t>
                      </m:r>
                      <m:r>
                        <a:rPr kumimoji="1" lang="en-US" altLang="ja-JP" sz="2000" b="0" i="1" smtClean="0">
                          <a:latin typeface="Cambria Math" charset="0"/>
                        </a:rPr>
                        <m:t>𝑎𝑐𝑡𝑢𝑎𝑙</m:t>
                      </m:r>
                      <m:r>
                        <a:rPr kumimoji="1" lang="en-US" altLang="ja-JP" sz="2000" b="0" i="1" smtClean="0">
                          <a:latin typeface="Cambria Math" charset="0"/>
                        </a:rPr>
                        <m:t>+</m:t>
                      </m:r>
                      <m:d>
                        <m:dPr>
                          <m:ctrlPr>
                            <a:rPr kumimoji="1" lang="en-US" altLang="ja-JP" sz="2000" b="0" i="1" smtClean="0">
                              <a:latin typeface="Cambria Math" panose="02040503050406030204" pitchFamily="18" charset="0"/>
                            </a:rPr>
                          </m:ctrlPr>
                        </m:dPr>
                        <m:e>
                          <m:r>
                            <a:rPr kumimoji="1" lang="en-US" altLang="ja-JP" sz="2000" b="0" i="1" smtClean="0">
                              <a:latin typeface="Cambria Math" charset="0"/>
                            </a:rPr>
                            <m:t>1−</m:t>
                          </m:r>
                          <m:r>
                            <a:rPr kumimoji="1" lang="en-US" altLang="ja-JP" sz="2000" b="0" i="1" smtClean="0">
                              <a:latin typeface="Cambria Math" charset="0"/>
                            </a:rPr>
                            <m:t>𝜆</m:t>
                          </m:r>
                        </m:e>
                      </m:d>
                      <m:r>
                        <a:rPr kumimoji="1" lang="en-US" altLang="ja-JP" sz="2000" b="0" i="1" smtClean="0">
                          <a:latin typeface="Cambria Math" charset="0"/>
                        </a:rPr>
                        <m:t>∗</m:t>
                      </m:r>
                      <m:r>
                        <a:rPr kumimoji="1" lang="en-US" altLang="ja-JP" sz="2000" b="0" i="1" smtClean="0">
                          <a:latin typeface="Cambria Math" charset="0"/>
                        </a:rPr>
                        <m:t>𝑠𝑖𝑚𝑝𝑙𝑖𝑓𝑖𝑒𝑑</m:t>
                      </m:r>
                    </m:oMath>
                  </m:oMathPara>
                </a14:m>
                <a:endParaRPr kumimoji="1" lang="ja-JP" altLang="en-US" sz="2000"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552874" y="3165497"/>
                <a:ext cx="8324969" cy="1015663"/>
              </a:xfrm>
              <a:prstGeom prst="rect">
                <a:avLst/>
              </a:prstGeom>
              <a:blipFill rotWithShape="0">
                <a:blip r:embed="rId3"/>
                <a:stretch>
                  <a:fillRect l="-806" t="-2994" b="-5988"/>
                </a:stretch>
              </a:blipFill>
            </p:spPr>
            <p:txBody>
              <a:bodyPr/>
              <a:lstStyle/>
              <a:p>
                <a:r>
                  <a:rPr lang="ja-JP" altLang="en-US">
                    <a:noFill/>
                  </a:rPr>
                  <a:t> </a:t>
                </a:r>
              </a:p>
            </p:txBody>
          </p:sp>
        </mc:Fallback>
      </mc:AlternateContent>
      <p:sp>
        <p:nvSpPr>
          <p:cNvPr id="9" name="テキスト ボックス 8"/>
          <p:cNvSpPr txBox="1"/>
          <p:nvPr/>
        </p:nvSpPr>
        <p:spPr>
          <a:xfrm>
            <a:off x="3827803" y="5040464"/>
            <a:ext cx="2918613" cy="400110"/>
          </a:xfrm>
          <a:prstGeom prst="rect">
            <a:avLst/>
          </a:prstGeom>
          <a:noFill/>
        </p:spPr>
        <p:txBody>
          <a:bodyPr wrap="square" rtlCol="0">
            <a:spAutoFit/>
          </a:bodyPr>
          <a:lstStyle/>
          <a:p>
            <a:r>
              <a:rPr kumimoji="1" lang="ja-JP" altLang="en-US" sz="2000" b="1" dirty="0">
                <a:solidFill>
                  <a:srgbClr val="0070C0"/>
                </a:solidFill>
                <a:latin typeface="MigMix 1P" charset="-128"/>
                <a:ea typeface="MigMix 1P" charset="-128"/>
                <a:cs typeface="MigMix 1P" charset="-128"/>
              </a:rPr>
              <a:t>ホモトピーオペレータ</a:t>
            </a:r>
          </a:p>
        </p:txBody>
      </p:sp>
      <p:cxnSp>
        <p:nvCxnSpPr>
          <p:cNvPr id="10" name="直線矢印コネクタ 9"/>
          <p:cNvCxnSpPr/>
          <p:nvPr/>
        </p:nvCxnSpPr>
        <p:spPr>
          <a:xfrm flipH="1">
            <a:off x="3932342" y="5534031"/>
            <a:ext cx="309985" cy="266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フッター プレースホルダー 10"/>
          <p:cNvSpPr>
            <a:spLocks noGrp="1"/>
          </p:cNvSpPr>
          <p:nvPr>
            <p:ph type="ftr" sz="quarter" idx="11"/>
          </p:nvPr>
        </p:nvSpPr>
        <p:spPr/>
        <p:txBody>
          <a:bodyPr/>
          <a:lstStyle/>
          <a:p>
            <a:r>
              <a:rPr lang="ja-JP" altLang="en-US"/>
              <a:t>オープン</a:t>
            </a:r>
            <a:r>
              <a:rPr lang="en-US" altLang="ja-JP"/>
              <a:t>CAE</a:t>
            </a:r>
            <a:r>
              <a:rPr lang="ja-JP" altLang="en-US"/>
              <a:t>シンポジウム講習会</a:t>
            </a:r>
          </a:p>
        </p:txBody>
      </p:sp>
    </p:spTree>
    <p:extLst>
      <p:ext uri="{BB962C8B-B14F-4D97-AF65-F5344CB8AC3E}">
        <p14:creationId xmlns:p14="http://schemas.microsoft.com/office/powerpoint/2010/main" val="1758721180"/>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ホワイ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講習会" id="{F106ED0A-09C6-3A44-817A-E0EA50BA254B}" vid="{ECB7F9CD-296F-BC44-A0AE-11868C234539}"/>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講習会</Template>
  <TotalTime>2727</TotalTime>
  <Words>2903</Words>
  <Application>Microsoft Macintosh PowerPoint</Application>
  <PresentationFormat>画面に合わせる (4:3)</PresentationFormat>
  <Paragraphs>461</Paragraphs>
  <Slides>24</Slides>
  <Notes>1</Notes>
  <HiddenSlides>0</HiddenSlides>
  <MMClips>0</MMClips>
  <ScaleCrop>false</ScaleCrop>
  <HeadingPairs>
    <vt:vector size="6" baseType="variant">
      <vt:variant>
        <vt:lpstr>使用されているフォント</vt:lpstr>
      </vt:variant>
      <vt:variant>
        <vt:i4>14</vt:i4>
      </vt:variant>
      <vt:variant>
        <vt:lpstr>テーマ</vt:lpstr>
      </vt:variant>
      <vt:variant>
        <vt:i4>1</vt:i4>
      </vt:variant>
      <vt:variant>
        <vt:lpstr>スライド タイトル</vt:lpstr>
      </vt:variant>
      <vt:variant>
        <vt:i4>24</vt:i4>
      </vt:variant>
    </vt:vector>
  </HeadingPairs>
  <TitlesOfParts>
    <vt:vector size="39" baseType="lpstr">
      <vt:lpstr>Arial Unicode MS</vt:lpstr>
      <vt:lpstr>MigMix 1P</vt:lpstr>
      <vt:lpstr>Migu 1M</vt:lpstr>
      <vt:lpstr>RictyDiminished-Regular</vt:lpstr>
      <vt:lpstr>游ゴシック</vt:lpstr>
      <vt:lpstr>游ゴシック</vt:lpstr>
      <vt:lpstr>游ゴシック Light</vt:lpstr>
      <vt:lpstr>Arial</vt:lpstr>
      <vt:lpstr>Calibri</vt:lpstr>
      <vt:lpstr>Calibri Light</vt:lpstr>
      <vt:lpstr>Cambria Math</vt:lpstr>
      <vt:lpstr>Helvetica</vt:lpstr>
      <vt:lpstr>Mangal</vt:lpstr>
      <vt:lpstr>Times-Roman</vt:lpstr>
      <vt:lpstr>ホワイト</vt:lpstr>
      <vt:lpstr>OpenModelica講習中級 Modelica.Fluidライブラリ解説</vt:lpstr>
      <vt:lpstr>付録1. パイプの圧力損失と質量流量　</vt:lpstr>
      <vt:lpstr>(1) 概要</vt:lpstr>
      <vt:lpstr>PowerPoint プレゼンテーション</vt:lpstr>
      <vt:lpstr>PowerPoint プレゼンテーション</vt:lpstr>
      <vt:lpstr>PowerPoint プレゼンテーション</vt:lpstr>
      <vt:lpstr>(２) 計算方法の場合分けのパラメータ</vt:lpstr>
      <vt:lpstr>PowerPoint プレゼンテーション</vt:lpstr>
      <vt:lpstr>(３) ホモトピー法とホモトピーオペレータ</vt:lpstr>
      <vt:lpstr>(4) WallFriction.Detailed</vt:lpstr>
      <vt:lpstr>PowerPoint プレゼンテーション</vt:lpstr>
      <vt:lpstr>λ_2≡λRe^2 の導入 </vt:lpstr>
      <vt:lpstr>massFlowRate_dp　圧力差から質量流量を求める  </vt:lpstr>
      <vt:lpstr>pressureLoss_m_flow 質量流量から圧力差を求める  </vt:lpstr>
      <vt:lpstr>遷移領域の補間方法の考え方</vt:lpstr>
      <vt:lpstr>付録２. PartialLumpedVesselの圧力計算式</vt:lpstr>
      <vt:lpstr>(1) 一般的な圧力損失係数と圧力流量関係式</vt:lpstr>
      <vt:lpstr>(2)液位がポートの高さに近い場合の補正</vt:lpstr>
      <vt:lpstr>PowerPoint プレゼンテーション</vt:lpstr>
      <vt:lpstr>PowerPoint プレゼンテーション</vt:lpstr>
      <vt:lpstr>(3) 流量が小さい場合の regularization (流れの適正化)</vt:lpstr>
      <vt:lpstr>(4) ホモトピー法による非線形方程式の計算</vt:lpstr>
      <vt:lpstr>PowerPoint プレゼンテーション</vt:lpstr>
      <vt:lpstr>PowerPoint プレゼンテーション</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田中周</dc:creator>
  <cp:keywords/>
  <dc:description/>
  <cp:lastModifiedBy>田中周</cp:lastModifiedBy>
  <cp:revision>91</cp:revision>
  <cp:lastPrinted>2017-11-21T22:53:35Z</cp:lastPrinted>
  <dcterms:created xsi:type="dcterms:W3CDTF">2017-10-28T05:07:18Z</dcterms:created>
  <dcterms:modified xsi:type="dcterms:W3CDTF">2018-08-25T18:59:49Z</dcterms:modified>
  <cp:category/>
</cp:coreProperties>
</file>