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313" r:id="rId2"/>
    <p:sldId id="304" r:id="rId3"/>
    <p:sldId id="306" r:id="rId4"/>
    <p:sldId id="308" r:id="rId5"/>
    <p:sldId id="309" r:id="rId6"/>
    <p:sldId id="310" r:id="rId7"/>
    <p:sldId id="311" r:id="rId8"/>
    <p:sldId id="257" r:id="rId9"/>
    <p:sldId id="260" r:id="rId10"/>
    <p:sldId id="258" r:id="rId11"/>
    <p:sldId id="262" r:id="rId12"/>
    <p:sldId id="263" r:id="rId13"/>
    <p:sldId id="261" r:id="rId14"/>
    <p:sldId id="264" r:id="rId15"/>
    <p:sldId id="265" r:id="rId16"/>
    <p:sldId id="266" r:id="rId17"/>
    <p:sldId id="267" r:id="rId18"/>
    <p:sldId id="312" r:id="rId19"/>
    <p:sldId id="268" r:id="rId20"/>
    <p:sldId id="269" r:id="rId21"/>
    <p:sldId id="271" r:id="rId22"/>
    <p:sldId id="272" r:id="rId23"/>
    <p:sldId id="273" r:id="rId24"/>
    <p:sldId id="275" r:id="rId25"/>
    <p:sldId id="307" r:id="rId26"/>
    <p:sldId id="558"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1"/>
    <p:restoredTop sz="94698"/>
  </p:normalViewPr>
  <p:slideViewPr>
    <p:cSldViewPr snapToGrid="0" snapToObjects="1">
      <p:cViewPr varScale="1">
        <p:scale>
          <a:sx n="194" d="100"/>
          <a:sy n="194" d="100"/>
        </p:scale>
        <p:origin x="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EF8F6-EDB5-6644-B42D-DFAA89002644}" type="datetimeFigureOut">
              <a:rPr kumimoji="1" lang="ja-JP" altLang="en-US" smtClean="0"/>
              <a:t>2018/8/12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2AC35-6657-8240-ABD8-C3D323CDD5DE}" type="slidenum">
              <a:rPr kumimoji="1" lang="ja-JP" altLang="en-US" smtClean="0"/>
              <a:t>‹#›</a:t>
            </a:fld>
            <a:endParaRPr kumimoji="1" lang="ja-JP" altLang="en-US"/>
          </a:p>
        </p:txBody>
      </p:sp>
    </p:spTree>
    <p:extLst>
      <p:ext uri="{BB962C8B-B14F-4D97-AF65-F5344CB8AC3E}">
        <p14:creationId xmlns:p14="http://schemas.microsoft.com/office/powerpoint/2010/main" val="13475257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322AC35-6657-8240-ABD8-C3D323CDD5DE}" type="slidenum">
              <a:rPr kumimoji="1" lang="ja-JP" altLang="en-US" smtClean="0"/>
              <a:t>1</a:t>
            </a:fld>
            <a:endParaRPr kumimoji="1" lang="ja-JP" altLang="en-US"/>
          </a:p>
        </p:txBody>
      </p:sp>
    </p:spTree>
    <p:extLst>
      <p:ext uri="{BB962C8B-B14F-4D97-AF65-F5344CB8AC3E}">
        <p14:creationId xmlns:p14="http://schemas.microsoft.com/office/powerpoint/2010/main" val="41379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322AC35-6657-8240-ABD8-C3D323CDD5DE}" type="slidenum">
              <a:rPr kumimoji="1" lang="ja-JP" altLang="en-US" smtClean="0"/>
              <a:t>10</a:t>
            </a:fld>
            <a:endParaRPr kumimoji="1" lang="ja-JP" altLang="en-US"/>
          </a:p>
        </p:txBody>
      </p:sp>
    </p:spTree>
    <p:extLst>
      <p:ext uri="{BB962C8B-B14F-4D97-AF65-F5344CB8AC3E}">
        <p14:creationId xmlns:p14="http://schemas.microsoft.com/office/powerpoint/2010/main" val="108144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2017/12/07</a:t>
            </a:r>
            <a:endParaRPr kumimoji="1" lang="ja-JP" altLang="en-US"/>
          </a:p>
        </p:txBody>
      </p:sp>
      <p:sp>
        <p:nvSpPr>
          <p:cNvPr id="6" name="Footer Placeholder 5"/>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7" name="Slide Number Placeholder 6"/>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00192" y="3041145"/>
            <a:ext cx="3600000" cy="74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60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000" y="360000"/>
            <a:ext cx="7885350" cy="1080000"/>
          </a:xfrm>
        </p:spPr>
        <p:txBody>
          <a:bodyPr anchor="t" anchorCtr="0">
            <a:normAutofit/>
          </a:bodyPr>
          <a:lstStyle>
            <a:lvl1pPr>
              <a:defRPr sz="4000">
                <a:latin typeface="MigMix 1P" charset="-128"/>
                <a:ea typeface="MigMix 1P" charset="-128"/>
                <a:cs typeface="MigMix 1P" charset="-128"/>
              </a:defRPr>
            </a:lvl1pPr>
          </a:lstStyle>
          <a:p>
            <a:r>
              <a:rPr lang="ja-JP" altLang="en-US"/>
              <a:t>マスター タイトルの書式設定</a:t>
            </a:r>
            <a:endParaRPr lang="en-US" dirty="0"/>
          </a:p>
        </p:txBody>
      </p:sp>
      <p:sp>
        <p:nvSpPr>
          <p:cNvPr id="4" name="Date Placeholder 3"/>
          <p:cNvSpPr>
            <a:spLocks noGrp="1"/>
          </p:cNvSpPr>
          <p:nvPr>
            <p:ph type="dt" sz="half" idx="10"/>
          </p:nvPr>
        </p:nvSpPr>
        <p:spPr/>
        <p:txBody>
          <a:bodyPr/>
          <a:lstStyle>
            <a:lvl1pPr>
              <a:defRPr>
                <a:latin typeface="MigMix 1P" charset="-128"/>
                <a:ea typeface="MigMix 1P" charset="-128"/>
                <a:cs typeface="MigMix 1P" charset="-128"/>
              </a:defRPr>
            </a:lvl1pPr>
          </a:lstStyle>
          <a:p>
            <a:r>
              <a:rPr lang="en-US" altLang="ja-JP"/>
              <a:t>2017/12/07</a:t>
            </a:r>
            <a:endParaRPr lang="ja-JP" altLang="en-US"/>
          </a:p>
        </p:txBody>
      </p:sp>
      <p:sp>
        <p:nvSpPr>
          <p:cNvPr id="5" name="Footer Placeholder 4"/>
          <p:cNvSpPr>
            <a:spLocks noGrp="1"/>
          </p:cNvSpPr>
          <p:nvPr>
            <p:ph type="ftr" sz="quarter" idx="11"/>
          </p:nvPr>
        </p:nvSpPr>
        <p:spPr/>
        <p:txBody>
          <a:bodyPr/>
          <a:lstStyle>
            <a:lvl1pPr>
              <a:defRPr>
                <a:latin typeface="MigMix 1P" charset="-128"/>
                <a:ea typeface="MigMix 1P" charset="-128"/>
                <a:cs typeface="MigMix 1P" charset="-128"/>
              </a:defRPr>
            </a:lvl1pPr>
          </a:lstStyle>
          <a:p>
            <a:r>
              <a:rPr lang="ja-JP" altLang="en-US"/>
              <a:t>オープン</a:t>
            </a:r>
            <a:r>
              <a:rPr lang="en-US" altLang="ja-JP"/>
              <a:t>CAE</a:t>
            </a:r>
            <a:r>
              <a:rPr lang="ja-JP" altLang="en-US"/>
              <a:t>シンポジウム講習会</a:t>
            </a:r>
          </a:p>
        </p:txBody>
      </p:sp>
      <p:sp>
        <p:nvSpPr>
          <p:cNvPr id="6" name="Slide Number Placeholder 5"/>
          <p:cNvSpPr>
            <a:spLocks noGrp="1"/>
          </p:cNvSpPr>
          <p:nvPr>
            <p:ph type="sldNum" sz="quarter" idx="12"/>
          </p:nvPr>
        </p:nvSpPr>
        <p:spPr/>
        <p:txBody>
          <a:bodyPr/>
          <a:lstStyle>
            <a:lvl1pPr>
              <a:defRPr>
                <a:latin typeface="MigMix 1P" charset="-128"/>
                <a:ea typeface="MigMix 1P" charset="-128"/>
                <a:cs typeface="MigMix 1P" charset="-128"/>
              </a:defRPr>
            </a:lvl1pPr>
          </a:lstStyle>
          <a:p>
            <a:fld id="{522546E2-FFC9-E74A-B833-4B01CD764E6B}"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001" y="360001"/>
            <a:ext cx="7883999" cy="503999"/>
          </a:xfrm>
        </p:spPr>
        <p:txBody>
          <a:bodyPr anchor="t" anchorCtr="0">
            <a:normAutofit/>
          </a:bodyPr>
          <a:lstStyle>
            <a:lvl1pPr>
              <a:defRPr sz="2400" b="1">
                <a:latin typeface="MigMix 1P" charset="-128"/>
                <a:ea typeface="MigMix 1P" charset="-128"/>
                <a:cs typeface="MigMix 1P" charset="-128"/>
              </a:defRPr>
            </a:lvl1pPr>
          </a:lstStyle>
          <a:p>
            <a:r>
              <a:rPr lang="ja-JP" altLang="en-US"/>
              <a:t>マスター タイトルの書式設定</a:t>
            </a:r>
            <a:endParaRPr lang="en-US" dirty="0"/>
          </a:p>
        </p:txBody>
      </p:sp>
      <p:sp>
        <p:nvSpPr>
          <p:cNvPr id="4" name="Date Placeholder 3"/>
          <p:cNvSpPr>
            <a:spLocks noGrp="1"/>
          </p:cNvSpPr>
          <p:nvPr>
            <p:ph type="dt" sz="half" idx="10"/>
          </p:nvPr>
        </p:nvSpPr>
        <p:spPr/>
        <p:txBody>
          <a:bodyPr/>
          <a:lstStyle>
            <a:lvl1pPr>
              <a:defRPr>
                <a:latin typeface="MigMix 1P" charset="-128"/>
                <a:ea typeface="MigMix 1P" charset="-128"/>
                <a:cs typeface="MigMix 1P" charset="-128"/>
              </a:defRPr>
            </a:lvl1pPr>
          </a:lstStyle>
          <a:p>
            <a:r>
              <a:rPr lang="en-US" altLang="ja-JP"/>
              <a:t>2017/12/07</a:t>
            </a:r>
            <a:endParaRPr lang="ja-JP" altLang="en-US"/>
          </a:p>
        </p:txBody>
      </p:sp>
      <p:sp>
        <p:nvSpPr>
          <p:cNvPr id="5" name="Footer Placeholder 4"/>
          <p:cNvSpPr>
            <a:spLocks noGrp="1"/>
          </p:cNvSpPr>
          <p:nvPr>
            <p:ph type="ftr" sz="quarter" idx="11"/>
          </p:nvPr>
        </p:nvSpPr>
        <p:spPr/>
        <p:txBody>
          <a:bodyPr/>
          <a:lstStyle>
            <a:lvl1pPr>
              <a:defRPr>
                <a:latin typeface="MigMix 1P" charset="-128"/>
                <a:ea typeface="MigMix 1P" charset="-128"/>
                <a:cs typeface="MigMix 1P" charset="-128"/>
              </a:defRPr>
            </a:lvl1pPr>
          </a:lstStyle>
          <a:p>
            <a:r>
              <a:rPr lang="ja-JP" altLang="en-US"/>
              <a:t>オープン</a:t>
            </a:r>
            <a:r>
              <a:rPr lang="en-US" altLang="ja-JP"/>
              <a:t>CAE</a:t>
            </a:r>
            <a:r>
              <a:rPr lang="ja-JP" altLang="en-US"/>
              <a:t>シンポジウム講習会</a:t>
            </a:r>
          </a:p>
        </p:txBody>
      </p:sp>
      <p:sp>
        <p:nvSpPr>
          <p:cNvPr id="6" name="Slide Number Placeholder 5"/>
          <p:cNvSpPr>
            <a:spLocks noGrp="1"/>
          </p:cNvSpPr>
          <p:nvPr>
            <p:ph type="sldNum" sz="quarter" idx="12"/>
          </p:nvPr>
        </p:nvSpPr>
        <p:spPr/>
        <p:txBody>
          <a:bodyPr/>
          <a:lstStyle>
            <a:lvl1pPr>
              <a:defRPr>
                <a:latin typeface="MigMix 1P" charset="-128"/>
                <a:ea typeface="MigMix 1P" charset="-128"/>
                <a:cs typeface="MigMix 1P" charset="-128"/>
              </a:defRPr>
            </a:lvl1pPr>
          </a:lstStyle>
          <a:p>
            <a:fld id="{522546E2-FFC9-E74A-B833-4B01CD764E6B}"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2017/12/07</a:t>
            </a:r>
            <a:endParaRPr kumimoji="1" lang="ja-JP" altLang="en-US"/>
          </a:p>
        </p:txBody>
      </p:sp>
      <p:sp>
        <p:nvSpPr>
          <p:cNvPr id="6" name="Footer Placeholder 5"/>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7" name="Slide Number Placeholder 6"/>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2017/12/07</a:t>
            </a:r>
            <a:endParaRPr kumimoji="1" lang="ja-JP" altLang="en-US"/>
          </a:p>
        </p:txBody>
      </p:sp>
      <p:sp>
        <p:nvSpPr>
          <p:cNvPr id="8" name="Footer Placeholder 7"/>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9" name="Slide Number Placeholder 8"/>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2017/12/07</a:t>
            </a:r>
            <a:endParaRPr kumimoji="1" lang="ja-JP" altLang="en-US"/>
          </a:p>
        </p:txBody>
      </p:sp>
      <p:sp>
        <p:nvSpPr>
          <p:cNvPr id="4" name="Footer Placeholder 3"/>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5" name="Slide Number Placeholder 4"/>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2017/12/07</a:t>
            </a:r>
            <a:endParaRPr kumimoji="1" lang="ja-JP" altLang="en-US"/>
          </a:p>
        </p:txBody>
      </p:sp>
      <p:sp>
        <p:nvSpPr>
          <p:cNvPr id="3" name="Footer Placeholder 2"/>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4" name="Slide Number Placeholder 3"/>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2017/12/07</a:t>
            </a:r>
            <a:endParaRPr kumimoji="1" lang="ja-JP" altLang="en-US"/>
          </a:p>
        </p:txBody>
      </p:sp>
      <p:sp>
        <p:nvSpPr>
          <p:cNvPr id="6" name="Footer Placeholder 5"/>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7" name="Slide Number Placeholder 6"/>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2017/12/07</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546E2-FFC9-E74A-B833-4B01CD764E6B}" type="slidenum">
              <a:rPr kumimoji="1" lang="ja-JP" altLang="en-US" smtClean="0"/>
              <a:t>‹#›</a:t>
            </a:fld>
            <a:endParaRPr kumimoji="1" lang="ja-JP" altLang="en-US"/>
          </a:p>
        </p:txBody>
      </p:sp>
    </p:spTree>
    <p:extLst>
      <p:ext uri="{BB962C8B-B14F-4D97-AF65-F5344CB8AC3E}">
        <p14:creationId xmlns:p14="http://schemas.microsoft.com/office/powerpoint/2010/main" val="1507715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iapws.org/relguide/IF97-Rev.pdf" TargetMode="Externa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000" dirty="0" err="1">
                <a:latin typeface="MigMix 1P" charset="-128"/>
                <a:ea typeface="MigMix 1P" charset="-128"/>
                <a:cs typeface="MigMix 1P" charset="-128"/>
              </a:rPr>
              <a:t>OpenModelica</a:t>
            </a:r>
            <a:r>
              <a:rPr kumimoji="1" lang="ja-JP" altLang="en-US" sz="4000" dirty="0">
                <a:latin typeface="MigMix 1P" charset="-128"/>
                <a:ea typeface="MigMix 1P" charset="-128"/>
                <a:cs typeface="MigMix 1P" charset="-128"/>
              </a:rPr>
              <a:t>講習中級</a:t>
            </a:r>
            <a:br>
              <a:rPr kumimoji="1" lang="en-US" altLang="ja-JP" sz="4000" dirty="0">
                <a:latin typeface="MigMix 1P" charset="-128"/>
                <a:ea typeface="MigMix 1P" charset="-128"/>
                <a:cs typeface="MigMix 1P" charset="-128"/>
              </a:rPr>
            </a:br>
            <a:r>
              <a:rPr kumimoji="1" lang="en-US" altLang="ja-JP" sz="4000" dirty="0" err="1">
                <a:latin typeface="MigMix 1P" charset="-128"/>
                <a:ea typeface="MigMix 1P" charset="-128"/>
                <a:cs typeface="MigMix 1P" charset="-128"/>
              </a:rPr>
              <a:t>Modelica.Fluid</a:t>
            </a:r>
            <a:r>
              <a:rPr kumimoji="1" lang="ja-JP" altLang="en-US" sz="4000" dirty="0">
                <a:latin typeface="MigMix 1P" charset="-128"/>
                <a:ea typeface="MigMix 1P" charset="-128"/>
                <a:cs typeface="MigMix 1P" charset="-128"/>
              </a:rPr>
              <a:t>ライブラリ解説</a:t>
            </a:r>
          </a:p>
        </p:txBody>
      </p:sp>
      <p:sp>
        <p:nvSpPr>
          <p:cNvPr id="3" name="サブタイトル 2"/>
          <p:cNvSpPr>
            <a:spLocks noGrp="1"/>
          </p:cNvSpPr>
          <p:nvPr>
            <p:ph type="subTitle" idx="1"/>
          </p:nvPr>
        </p:nvSpPr>
        <p:spPr/>
        <p:txBody>
          <a:bodyPr>
            <a:normAutofit/>
          </a:bodyPr>
          <a:lstStyle/>
          <a:p>
            <a:r>
              <a:rPr kumimoji="1" lang="en-US" altLang="ja-JP" sz="2800" dirty="0">
                <a:latin typeface="MigMix 1P" charset="-128"/>
                <a:ea typeface="MigMix 1P" charset="-128"/>
                <a:cs typeface="MigMix 1P" charset="-128"/>
              </a:rPr>
              <a:t>2. </a:t>
            </a:r>
            <a:r>
              <a:rPr kumimoji="1" lang="en-US" altLang="ja-JP" sz="2800" dirty="0" err="1">
                <a:latin typeface="MigMix 1P" charset="-128"/>
                <a:ea typeface="MigMix 1P" charset="-128"/>
                <a:cs typeface="MigMix 1P" charset="-128"/>
              </a:rPr>
              <a:t>Modelica.Media</a:t>
            </a:r>
            <a:r>
              <a:rPr kumimoji="1" lang="ja-JP" altLang="en-US" sz="2800" dirty="0">
                <a:latin typeface="MigMix 1P" charset="-128"/>
                <a:ea typeface="MigMix 1P" charset="-128"/>
                <a:cs typeface="MigMix 1P" charset="-128"/>
              </a:rPr>
              <a:t>ライブラリ</a:t>
            </a:r>
            <a:endParaRPr kumimoji="1" lang="en-US" altLang="ja-JP" sz="2800" dirty="0">
              <a:latin typeface="MigMix 1P" charset="-128"/>
              <a:ea typeface="MigMix 1P" charset="-128"/>
              <a:cs typeface="MigMix 1P" charset="-128"/>
            </a:endParaRPr>
          </a:p>
          <a:p>
            <a:r>
              <a:rPr kumimoji="1" lang="en-US" altLang="ja-JP" sz="2000" dirty="0">
                <a:latin typeface="MigMix 1P" charset="-128"/>
                <a:ea typeface="MigMix 1P" charset="-128"/>
                <a:cs typeface="MigMix 1P" charset="-128"/>
              </a:rPr>
              <a:t>2017</a:t>
            </a:r>
            <a:r>
              <a:rPr kumimoji="1" lang="ja-JP" altLang="en-US" sz="2000" dirty="0">
                <a:latin typeface="MigMix 1P" charset="-128"/>
                <a:ea typeface="MigMix 1P" charset="-128"/>
                <a:cs typeface="MigMix 1P" charset="-128"/>
              </a:rPr>
              <a:t>年</a:t>
            </a:r>
            <a:r>
              <a:rPr kumimoji="1" lang="en-US" altLang="ja-JP" sz="2000" dirty="0">
                <a:latin typeface="MigMix 1P" charset="-128"/>
                <a:ea typeface="MigMix 1P" charset="-128"/>
                <a:cs typeface="MigMix 1P" charset="-128"/>
              </a:rPr>
              <a:t>12</a:t>
            </a:r>
            <a:r>
              <a:rPr kumimoji="1" lang="ja-JP" altLang="en-US" sz="2000" dirty="0">
                <a:latin typeface="MigMix 1P" charset="-128"/>
                <a:ea typeface="MigMix 1P" charset="-128"/>
                <a:cs typeface="MigMix 1P" charset="-128"/>
              </a:rPr>
              <a:t>月</a:t>
            </a:r>
            <a:r>
              <a:rPr kumimoji="1" lang="en-US" altLang="ja-JP" sz="2000" dirty="0">
                <a:latin typeface="MigMix 1P" charset="-128"/>
                <a:ea typeface="MigMix 1P" charset="-128"/>
                <a:cs typeface="MigMix 1P" charset="-128"/>
              </a:rPr>
              <a:t>7</a:t>
            </a:r>
            <a:r>
              <a:rPr kumimoji="1" lang="ja-JP" altLang="en-US" sz="2000" dirty="0">
                <a:latin typeface="MigMix 1P" charset="-128"/>
                <a:ea typeface="MigMix 1P" charset="-128"/>
                <a:cs typeface="MigMix 1P" charset="-128"/>
              </a:rPr>
              <a:t>日　田中</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周</a:t>
            </a:r>
            <a:r>
              <a:rPr kumimoji="1" lang="en-US" altLang="ja-JP" sz="2000" dirty="0">
                <a:latin typeface="MigMix 1P" charset="-128"/>
                <a:ea typeface="MigMix 1P" charset="-128"/>
                <a:cs typeface="MigMix 1P" charset="-128"/>
              </a:rPr>
              <a:t>(</a:t>
            </a:r>
            <a:r>
              <a:rPr kumimoji="1" lang="ja-JP" altLang="en-US" sz="2000" dirty="0">
                <a:latin typeface="MigMix 1P" charset="-128"/>
                <a:ea typeface="MigMix 1P" charset="-128"/>
                <a:cs typeface="MigMix 1P" charset="-128"/>
              </a:rPr>
              <a:t>有限会社アマネ流研</a:t>
            </a:r>
            <a:r>
              <a:rPr kumimoji="1" lang="en-US" altLang="ja-JP" sz="2000" dirty="0">
                <a:latin typeface="MigMix 1P" charset="-128"/>
                <a:ea typeface="MigMix 1P" charset="-128"/>
                <a:cs typeface="MigMix 1P" charset="-128"/>
              </a:rPr>
              <a:t>)</a:t>
            </a:r>
            <a:endParaRPr kumimoji="1" lang="ja-JP" altLang="en-US" sz="2000" dirty="0">
              <a:latin typeface="MigMix 1P" charset="-128"/>
              <a:ea typeface="MigMix 1P" charset="-128"/>
              <a:cs typeface="MigMix 1P" charset="-128"/>
            </a:endParaRPr>
          </a:p>
        </p:txBody>
      </p:sp>
      <p:sp>
        <p:nvSpPr>
          <p:cNvPr id="4" name="日付プレースホルダー 3"/>
          <p:cNvSpPr>
            <a:spLocks noGrp="1"/>
          </p:cNvSpPr>
          <p:nvPr>
            <p:ph type="dt" sz="half" idx="10"/>
          </p:nvPr>
        </p:nvSpPr>
        <p:spPr/>
        <p:txBody>
          <a:bodyPr/>
          <a:lstStyle/>
          <a:p>
            <a:r>
              <a:rPr kumimoji="1" lang="en-US" altLang="ja-JP">
                <a:latin typeface="MigMix 1P" charset="-128"/>
                <a:ea typeface="MigMix 1P" charset="-128"/>
                <a:cs typeface="MigMix 1P" charset="-128"/>
              </a:rPr>
              <a:t>2017/12/07</a:t>
            </a:r>
            <a:endParaRPr kumimoji="1" lang="ja-JP" altLang="en-US" dirty="0">
              <a:latin typeface="MigMix 1P" charset="-128"/>
              <a:ea typeface="MigMix 1P" charset="-128"/>
              <a:cs typeface="MigMix 1P" charset="-128"/>
            </a:endParaRPr>
          </a:p>
        </p:txBody>
      </p:sp>
      <p:sp>
        <p:nvSpPr>
          <p:cNvPr id="5" name="スライド番号プレースホルダー 4"/>
          <p:cNvSpPr>
            <a:spLocks noGrp="1"/>
          </p:cNvSpPr>
          <p:nvPr>
            <p:ph type="sldNum" sz="quarter" idx="12"/>
          </p:nvPr>
        </p:nvSpPr>
        <p:spPr/>
        <p:txBody>
          <a:bodyPr/>
          <a:lstStyle/>
          <a:p>
            <a:fld id="{522546E2-FFC9-E74A-B833-4B01CD764E6B}" type="slidenum">
              <a:rPr kumimoji="1" lang="ja-JP" altLang="en-US" smtClean="0">
                <a:latin typeface="MigMix 1P" charset="-128"/>
                <a:ea typeface="MigMix 1P" charset="-128"/>
                <a:cs typeface="MigMix 1P" charset="-128"/>
              </a:rPr>
              <a:t>1</a:t>
            </a:fld>
            <a:endParaRPr kumimoji="1" lang="ja-JP" altLang="en-US" dirty="0">
              <a:latin typeface="MigMix 1P" charset="-128"/>
              <a:ea typeface="MigMix 1P" charset="-128"/>
              <a:cs typeface="MigMix 1P" charset="-128"/>
            </a:endParaRPr>
          </a:p>
        </p:txBody>
      </p:sp>
      <p:sp>
        <p:nvSpPr>
          <p:cNvPr id="6" name="フッター プレースホルダー 5"/>
          <p:cNvSpPr>
            <a:spLocks noGrp="1"/>
          </p:cNvSpPr>
          <p:nvPr>
            <p:ph type="ftr" sz="quarter" idx="11"/>
          </p:nvPr>
        </p:nvSpPr>
        <p:spPr/>
        <p:txBody>
          <a:bodyPr/>
          <a:lstStyle/>
          <a:p>
            <a:r>
              <a:rPr kumimoji="1" lang="ja-JP" altLang="en-US" dirty="0">
                <a:latin typeface="MigMix 1P" charset="-128"/>
                <a:ea typeface="MigMix 1P" charset="-128"/>
                <a:cs typeface="MigMix 1P" charset="-128"/>
              </a:rPr>
              <a:t>オープン</a:t>
            </a:r>
            <a:r>
              <a:rPr kumimoji="1" lang="en-US" altLang="ja-JP" dirty="0">
                <a:latin typeface="MigMix 1P" charset="-128"/>
                <a:ea typeface="MigMix 1P" charset="-128"/>
                <a:cs typeface="MigMix 1P" charset="-128"/>
              </a:rPr>
              <a:t>CAE</a:t>
            </a:r>
            <a:r>
              <a:rPr kumimoji="1" lang="ja-JP" altLang="en-US" dirty="0">
                <a:latin typeface="MigMix 1P" charset="-128"/>
                <a:ea typeface="MigMix 1P" charset="-128"/>
                <a:cs typeface="MigMix 1P" charset="-128"/>
              </a:rPr>
              <a:t>シンポジウム講習会</a:t>
            </a:r>
          </a:p>
        </p:txBody>
      </p:sp>
    </p:spTree>
    <p:extLst>
      <p:ext uri="{BB962C8B-B14F-4D97-AF65-F5344CB8AC3E}">
        <p14:creationId xmlns:p14="http://schemas.microsoft.com/office/powerpoint/2010/main" val="75558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⑤</a:t>
            </a:r>
            <a:r>
              <a:rPr lang="en-US" altLang="ja-JP" dirty="0"/>
              <a:t> </a:t>
            </a:r>
            <a:r>
              <a:rPr lang="ja-JP" altLang="en-US" dirty="0"/>
              <a:t>物性関数</a:t>
            </a:r>
            <a:r>
              <a:rPr lang="en-US" altLang="ja-JP" dirty="0"/>
              <a:t>(</a:t>
            </a:r>
            <a:r>
              <a:rPr lang="ja-JP" altLang="en-US" dirty="0"/>
              <a:t>その</a:t>
            </a:r>
            <a:r>
              <a:rPr lang="en-US" altLang="ja-JP" dirty="0"/>
              <a:t>1)</a:t>
            </a:r>
            <a:endParaRPr lang="ja-JP" altLang="en-US" dirty="0"/>
          </a:p>
        </p:txBody>
      </p:sp>
      <p:sp>
        <p:nvSpPr>
          <p:cNvPr id="20" name="日付プレースホルダー 19"/>
          <p:cNvSpPr>
            <a:spLocks noGrp="1"/>
          </p:cNvSpPr>
          <p:nvPr>
            <p:ph type="dt" sz="half" idx="10"/>
          </p:nvPr>
        </p:nvSpPr>
        <p:spPr/>
        <p:txBody>
          <a:bodyPr/>
          <a:lstStyle/>
          <a:p>
            <a:r>
              <a:rPr lang="en-US" altLang="ja-JP"/>
              <a:t>2017/12/07</a:t>
            </a:r>
            <a:endParaRPr lang="ja-JP" altLang="en-US"/>
          </a:p>
        </p:txBody>
      </p:sp>
      <p:sp>
        <p:nvSpPr>
          <p:cNvPr id="21" name="スライド番号プレースホルダー 20"/>
          <p:cNvSpPr>
            <a:spLocks noGrp="1"/>
          </p:cNvSpPr>
          <p:nvPr>
            <p:ph type="sldNum" sz="quarter" idx="12"/>
          </p:nvPr>
        </p:nvSpPr>
        <p:spPr/>
        <p:txBody>
          <a:bodyPr/>
          <a:lstStyle/>
          <a:p>
            <a:fld id="{522546E2-FFC9-E74A-B833-4B01CD764E6B}" type="slidenum">
              <a:rPr lang="ja-JP" altLang="en-US" smtClean="0"/>
              <a:pPr/>
              <a:t>10</a:t>
            </a:fld>
            <a:endParaRPr lang="ja-JP" altLang="en-US" dirty="0"/>
          </a:p>
        </p:txBody>
      </p:sp>
      <p:sp>
        <p:nvSpPr>
          <p:cNvPr id="14" name="コンテンツ プレースホルダー 2"/>
          <p:cNvSpPr txBox="1">
            <a:spLocks/>
          </p:cNvSpPr>
          <p:nvPr/>
        </p:nvSpPr>
        <p:spPr>
          <a:xfrm>
            <a:off x="266707" y="1268088"/>
            <a:ext cx="4000500" cy="41293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i="1" dirty="0" err="1">
                <a:latin typeface="MigMix 1P" charset="-128"/>
                <a:ea typeface="MigMix 1P" charset="-128"/>
                <a:cs typeface="MigMix 1P" charset="-128"/>
              </a:rPr>
              <a:t>dynamicViscosity</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thermalConductivity</a:t>
            </a:r>
            <a:r>
              <a:rPr lang="en-US" altLang="ja-JP" sz="1800" i="1" dirty="0">
                <a:latin typeface="MigMix 1P" charset="-128"/>
                <a:ea typeface="MigMix 1P" charset="-128"/>
                <a:cs typeface="MigMix 1P" charset="-128"/>
              </a:rPr>
              <a:t>(state)</a:t>
            </a:r>
          </a:p>
          <a:p>
            <a:r>
              <a:rPr lang="en-US" altLang="ja-JP" sz="1800" dirty="0" err="1">
                <a:latin typeface="MigMix 1P" charset="-128"/>
                <a:ea typeface="MigMix 1P" charset="-128"/>
                <a:cs typeface="MigMix 1P" charset="-128"/>
              </a:rPr>
              <a:t>prandtlNumber</a:t>
            </a:r>
            <a:r>
              <a:rPr lang="en-US" altLang="ja-JP" sz="1800" dirty="0">
                <a:latin typeface="MigMix 1P" charset="-128"/>
                <a:ea typeface="MigMix 1P" charset="-128"/>
                <a:cs typeface="MigMix 1P" charset="-128"/>
              </a:rPr>
              <a:t>(state)</a:t>
            </a:r>
          </a:p>
          <a:p>
            <a:r>
              <a:rPr lang="en-US" altLang="ja-JP" sz="1800" i="1" dirty="0">
                <a:latin typeface="MigMix 1P" charset="-128"/>
                <a:ea typeface="MigMix 1P" charset="-128"/>
                <a:cs typeface="MigMix 1P" charset="-128"/>
              </a:rPr>
              <a:t>pressure(state)</a:t>
            </a:r>
          </a:p>
          <a:p>
            <a:r>
              <a:rPr lang="en-US" altLang="ja-JP" sz="1800" i="1" dirty="0">
                <a:latin typeface="MigMix 1P" charset="-128"/>
                <a:ea typeface="MigMix 1P" charset="-128"/>
                <a:cs typeface="MigMix 1P" charset="-128"/>
              </a:rPr>
              <a:t>temperature(state)</a:t>
            </a:r>
          </a:p>
          <a:p>
            <a:r>
              <a:rPr lang="en-US" altLang="ja-JP" sz="1800" i="1" dirty="0">
                <a:latin typeface="MigMix 1P" charset="-128"/>
                <a:ea typeface="MigMix 1P" charset="-128"/>
                <a:cs typeface="MigMix 1P" charset="-128"/>
              </a:rPr>
              <a:t>density(state)</a:t>
            </a:r>
          </a:p>
          <a:p>
            <a:r>
              <a:rPr lang="en-US" altLang="ja-JP" sz="1800" i="1" dirty="0" err="1">
                <a:latin typeface="MigMix 1P" charset="-128"/>
                <a:ea typeface="MigMix 1P" charset="-128"/>
                <a:cs typeface="MigMix 1P" charset="-128"/>
              </a:rPr>
              <a:t>specificEntalpy</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specificInternalEnergy</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specificEntropy</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specificGibbsEnergy</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specificHelmholtzEnergy</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specificHeatCapacityCp</a:t>
            </a:r>
            <a:r>
              <a:rPr lang="en-US" altLang="ja-JP" sz="1800" i="1" dirty="0">
                <a:latin typeface="MigMix 1P" charset="-128"/>
                <a:ea typeface="MigMix 1P" charset="-128"/>
                <a:cs typeface="MigMix 1P" charset="-128"/>
              </a:rPr>
              <a:t>(state)</a:t>
            </a:r>
          </a:p>
          <a:p>
            <a:r>
              <a:rPr lang="en-US" altLang="ja-JP" sz="1800" dirty="0" err="1">
                <a:latin typeface="MigMix 1P" charset="-128"/>
                <a:ea typeface="MigMix 1P" charset="-128"/>
                <a:cs typeface="MigMix 1P" charset="-128"/>
              </a:rPr>
              <a:t>heatCapacity_cp</a:t>
            </a:r>
            <a:r>
              <a:rPr lang="en-US" altLang="ja-JP" sz="1800" dirty="0">
                <a:latin typeface="MigMix 1P" charset="-128"/>
                <a:ea typeface="MigMix 1P" charset="-128"/>
                <a:cs typeface="MigMix 1P" charset="-128"/>
              </a:rPr>
              <a:t>(state)</a:t>
            </a:r>
          </a:p>
          <a:p>
            <a:endParaRPr lang="ja-JP" altLang="en-US" sz="1800" dirty="0">
              <a:latin typeface="MigMix 1P" charset="-128"/>
              <a:ea typeface="MigMix 1P" charset="-128"/>
              <a:cs typeface="MigMix 1P" charset="-128"/>
            </a:endParaRPr>
          </a:p>
        </p:txBody>
      </p:sp>
      <p:sp>
        <p:nvSpPr>
          <p:cNvPr id="15" name="コンテンツ プレースホルダー 2"/>
          <p:cNvSpPr txBox="1">
            <a:spLocks/>
          </p:cNvSpPr>
          <p:nvPr/>
        </p:nvSpPr>
        <p:spPr>
          <a:xfrm>
            <a:off x="4403855" y="1268088"/>
            <a:ext cx="4478452" cy="3990003"/>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i="1" dirty="0" err="1">
                <a:latin typeface="MigMix 1P" charset="-128"/>
                <a:ea typeface="MigMix 1P" charset="-128"/>
                <a:cs typeface="MigMix 1P" charset="-128"/>
              </a:rPr>
              <a:t>specificHeatCapacityCv</a:t>
            </a:r>
            <a:r>
              <a:rPr lang="en-US" altLang="ja-JP" sz="1800" i="1" dirty="0">
                <a:latin typeface="MigMix 1P" charset="-128"/>
                <a:ea typeface="MigMix 1P" charset="-128"/>
                <a:cs typeface="MigMix 1P" charset="-128"/>
              </a:rPr>
              <a:t>(state)</a:t>
            </a:r>
          </a:p>
          <a:p>
            <a:r>
              <a:rPr lang="en-US" altLang="ja-JP" sz="1800" dirty="0" err="1">
                <a:latin typeface="MigMix 1P" charset="-128"/>
                <a:ea typeface="MigMix 1P" charset="-128"/>
                <a:cs typeface="MigMix 1P" charset="-128"/>
              </a:rPr>
              <a:t>heatCapacity_cv</a:t>
            </a:r>
            <a:r>
              <a:rPr lang="en-US" altLang="ja-JP" sz="1800"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isentropicExponent</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isentropicEnthalpy</a:t>
            </a:r>
            <a:r>
              <a:rPr lang="en-US" altLang="ja-JP" sz="1800" i="1" dirty="0">
                <a:latin typeface="MigMix 1P" charset="-128"/>
                <a:ea typeface="MigMix 1P" charset="-128"/>
                <a:cs typeface="MigMix 1P" charset="-128"/>
              </a:rPr>
              <a:t>(</a:t>
            </a:r>
            <a:r>
              <a:rPr lang="en-US" altLang="ja-JP" sz="1800" i="1" dirty="0" err="1">
                <a:latin typeface="MigMix 1P" charset="-128"/>
                <a:ea typeface="MigMix 1P" charset="-128"/>
                <a:cs typeface="MigMix 1P" charset="-128"/>
              </a:rPr>
              <a:t>p_sownstream</a:t>
            </a:r>
            <a:r>
              <a:rPr lang="en-US" altLang="ja-JP" sz="1800" i="1" dirty="0">
                <a:latin typeface="MigMix 1P" charset="-128"/>
                <a:ea typeface="MigMix 1P" charset="-128"/>
                <a:cs typeface="MigMix 1P" charset="-128"/>
              </a:rPr>
              <a:t>, </a:t>
            </a:r>
            <a:r>
              <a:rPr lang="en-US" altLang="ja-JP" sz="1800" i="1" dirty="0" err="1">
                <a:latin typeface="MigMix 1P" charset="-128"/>
                <a:ea typeface="MigMix 1P" charset="-128"/>
                <a:cs typeface="MigMix 1P" charset="-128"/>
              </a:rPr>
              <a:t>refState</a:t>
            </a:r>
            <a:r>
              <a:rPr lang="en-US" altLang="ja-JP" sz="1800" i="1" dirty="0">
                <a:latin typeface="MigMix 1P" charset="-128"/>
                <a:ea typeface="MigMix 1P" charset="-128"/>
                <a:cs typeface="MigMix 1P" charset="-128"/>
              </a:rPr>
              <a:t>)</a:t>
            </a:r>
          </a:p>
          <a:p>
            <a:r>
              <a:rPr lang="en-US" altLang="ja-JP" sz="1800" i="1" dirty="0" err="1">
                <a:latin typeface="MigMix 1P" charset="-128"/>
                <a:ea typeface="MigMix 1P" charset="-128"/>
                <a:cs typeface="MigMix 1P" charset="-128"/>
              </a:rPr>
              <a:t>velocityOfSount</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isobaricExpansionCoefficinet</a:t>
            </a:r>
            <a:r>
              <a:rPr lang="en-US" altLang="ja-JP" sz="1800" i="1" dirty="0">
                <a:latin typeface="MigMix 1P" charset="-128"/>
                <a:ea typeface="MigMix 1P" charset="-128"/>
                <a:cs typeface="MigMix 1P" charset="-128"/>
              </a:rPr>
              <a:t>(state)</a:t>
            </a:r>
          </a:p>
          <a:p>
            <a:r>
              <a:rPr lang="en-US" altLang="ja-JP" sz="1800" dirty="0">
                <a:latin typeface="MigMix 1P" charset="-128"/>
                <a:ea typeface="MigMix 1P" charset="-128"/>
                <a:cs typeface="MigMix 1P" charset="-128"/>
              </a:rPr>
              <a:t>beta(state)</a:t>
            </a:r>
          </a:p>
          <a:p>
            <a:r>
              <a:rPr lang="en-US" altLang="ja-JP" sz="1800" i="1" dirty="0" err="1">
                <a:latin typeface="MigMix 1P" charset="-128"/>
                <a:ea typeface="MigMix 1P" charset="-128"/>
                <a:cs typeface="MigMix 1P" charset="-128"/>
              </a:rPr>
              <a:t>isothermalCompressibility</a:t>
            </a:r>
            <a:r>
              <a:rPr lang="en-US" altLang="ja-JP" sz="1800" i="1" dirty="0">
                <a:latin typeface="MigMix 1P" charset="-128"/>
                <a:ea typeface="MigMix 1P" charset="-128"/>
                <a:cs typeface="MigMix 1P" charset="-128"/>
              </a:rPr>
              <a:t>(state)</a:t>
            </a:r>
          </a:p>
          <a:p>
            <a:r>
              <a:rPr lang="en-US" altLang="ja-JP" sz="1800" dirty="0">
                <a:latin typeface="MigMix 1P" charset="-128"/>
                <a:ea typeface="MigMix 1P" charset="-128"/>
                <a:cs typeface="MigMix 1P" charset="-128"/>
              </a:rPr>
              <a:t>kappa(state)</a:t>
            </a:r>
          </a:p>
          <a:p>
            <a:r>
              <a:rPr lang="en-US" altLang="ja-JP" sz="1800" i="1" dirty="0" err="1">
                <a:latin typeface="MigMix 1P" charset="-128"/>
                <a:ea typeface="MigMix 1P" charset="-128"/>
                <a:cs typeface="MigMix 1P" charset="-128"/>
              </a:rPr>
              <a:t>molarMass</a:t>
            </a:r>
            <a:r>
              <a:rPr lang="en-US" altLang="ja-JP" sz="1800" i="1" dirty="0">
                <a:latin typeface="MigMix 1P" charset="-128"/>
                <a:ea typeface="MigMix 1P" charset="-128"/>
                <a:cs typeface="MigMix 1P" charset="-128"/>
              </a:rPr>
              <a:t>(state)</a:t>
            </a:r>
            <a:endParaRPr lang="ja-JP" altLang="en-US" sz="1800" i="1" dirty="0">
              <a:latin typeface="MigMix 1P" charset="-128"/>
              <a:ea typeface="MigMix 1P" charset="-128"/>
              <a:cs typeface="MigMix 1P" charset="-128"/>
            </a:endParaRPr>
          </a:p>
        </p:txBody>
      </p:sp>
      <p:sp>
        <p:nvSpPr>
          <p:cNvPr id="16" name="テキスト ボックス 15"/>
          <p:cNvSpPr txBox="1"/>
          <p:nvPr/>
        </p:nvSpPr>
        <p:spPr>
          <a:xfrm>
            <a:off x="720000" y="867978"/>
            <a:ext cx="8072308" cy="400110"/>
          </a:xfrm>
          <a:prstGeom prst="rect">
            <a:avLst/>
          </a:prstGeom>
          <a:noFill/>
        </p:spPr>
        <p:txBody>
          <a:bodyPr wrap="square" rtlCol="0">
            <a:spAutoFit/>
          </a:bodyPr>
          <a:lstStyle/>
          <a:p>
            <a:r>
              <a:rPr kumimoji="1" lang="en-US" altLang="ja-JP" sz="2000" b="1" dirty="0">
                <a:latin typeface="MigMix 1P" charset="-128"/>
                <a:ea typeface="MigMix 1P" charset="-128"/>
                <a:cs typeface="MigMix 1P" charset="-128"/>
              </a:rPr>
              <a:t>record </a:t>
            </a:r>
            <a:r>
              <a:rPr kumimoji="1" lang="en-US" altLang="ja-JP" sz="2000" b="1" dirty="0" err="1">
                <a:latin typeface="MigMix 1P" charset="-128"/>
                <a:ea typeface="MigMix 1P" charset="-128"/>
                <a:cs typeface="MigMix 1P" charset="-128"/>
              </a:rPr>
              <a:t>ThermodynamicState</a:t>
            </a:r>
            <a:r>
              <a:rPr kumimoji="1" lang="en-US" altLang="ja-JP" sz="2000" b="1" dirty="0">
                <a:latin typeface="MigMix 1P" charset="-128"/>
                <a:ea typeface="MigMix 1P" charset="-128"/>
                <a:cs typeface="MigMix 1P" charset="-128"/>
              </a:rPr>
              <a:t> </a:t>
            </a:r>
            <a:r>
              <a:rPr kumimoji="1" lang="ja-JP" altLang="en-US" sz="2000" b="1" dirty="0">
                <a:latin typeface="MigMix 1P" charset="-128"/>
                <a:ea typeface="MigMix 1P" charset="-128"/>
                <a:cs typeface="MigMix 1P" charset="-128"/>
              </a:rPr>
              <a:t>を引数として、物性値を返す関数</a:t>
            </a: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88674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⑤</a:t>
            </a:r>
            <a:r>
              <a:rPr lang="en-US" altLang="ja-JP" dirty="0"/>
              <a:t> </a:t>
            </a:r>
            <a:r>
              <a:rPr lang="ja-JP" altLang="en-US" dirty="0"/>
              <a:t>物性関数</a:t>
            </a:r>
            <a:r>
              <a:rPr lang="en-US" altLang="ja-JP" dirty="0"/>
              <a:t>(</a:t>
            </a:r>
            <a:r>
              <a:rPr lang="ja-JP" altLang="en-US" dirty="0"/>
              <a:t>その</a:t>
            </a:r>
            <a:r>
              <a:rPr lang="en-US" altLang="ja-JP" dirty="0"/>
              <a:t>2)</a:t>
            </a:r>
            <a:endParaRPr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11</a:t>
            </a:fld>
            <a:endParaRPr lang="ja-JP" altLang="en-US"/>
          </a:p>
        </p:txBody>
      </p:sp>
      <p:sp>
        <p:nvSpPr>
          <p:cNvPr id="18" name="コンテンツ プレースホルダー 2"/>
          <p:cNvSpPr txBox="1">
            <a:spLocks/>
          </p:cNvSpPr>
          <p:nvPr/>
        </p:nvSpPr>
        <p:spPr>
          <a:xfrm>
            <a:off x="686948" y="1277758"/>
            <a:ext cx="3855720" cy="185300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i="1" dirty="0" err="1">
                <a:latin typeface="MigMix 1P" charset="-128"/>
                <a:ea typeface="MigMix 1P" charset="-128"/>
                <a:cs typeface="MigMix 1P" charset="-128"/>
              </a:rPr>
              <a:t>density_derp_h</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density_derh_p</a:t>
            </a:r>
            <a:r>
              <a:rPr lang="en-US" altLang="ja-JP" sz="1800" i="1" dirty="0">
                <a:latin typeface="MigMix 1P" charset="-128"/>
                <a:ea typeface="MigMix 1P" charset="-128"/>
                <a:cs typeface="MigMix 1P" charset="-128"/>
              </a:rPr>
              <a:t>(state)</a:t>
            </a:r>
          </a:p>
          <a:p>
            <a:r>
              <a:rPr lang="en-US" altLang="ja-JP" sz="1800" i="1" dirty="0">
                <a:latin typeface="MigMix 1P" charset="-128"/>
                <a:ea typeface="MigMix 1P" charset="-128"/>
                <a:cs typeface="MigMix 1P" charset="-128"/>
              </a:rPr>
              <a:t>density </a:t>
            </a:r>
            <a:r>
              <a:rPr lang="en-US" altLang="ja-JP" sz="1800" i="1" dirty="0" err="1">
                <a:latin typeface="MigMix 1P" charset="-128"/>
                <a:ea typeface="MigMix 1P" charset="-128"/>
                <a:cs typeface="MigMix 1P" charset="-128"/>
              </a:rPr>
              <a:t>derp_T</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density_derT_p</a:t>
            </a:r>
            <a:r>
              <a:rPr lang="en-US" altLang="ja-JP" sz="1800" i="1" dirty="0">
                <a:latin typeface="MigMix 1P" charset="-128"/>
                <a:ea typeface="MigMix 1P" charset="-128"/>
                <a:cs typeface="MigMix 1P" charset="-128"/>
              </a:rPr>
              <a:t>(state)</a:t>
            </a:r>
          </a:p>
          <a:p>
            <a:r>
              <a:rPr lang="en-US" altLang="ja-JP" sz="1800" i="1" dirty="0" err="1">
                <a:latin typeface="MigMix 1P" charset="-128"/>
                <a:ea typeface="MigMix 1P" charset="-128"/>
                <a:cs typeface="MigMix 1P" charset="-128"/>
              </a:rPr>
              <a:t>density_derX</a:t>
            </a:r>
            <a:r>
              <a:rPr lang="en-US" altLang="ja-JP" sz="1800" i="1" dirty="0">
                <a:latin typeface="MigMix 1P" charset="-128"/>
                <a:ea typeface="MigMix 1P" charset="-128"/>
                <a:cs typeface="MigMix 1P" charset="-128"/>
              </a:rPr>
              <a:t>(state</a:t>
            </a:r>
            <a:r>
              <a:rPr lang="en-US" altLang="ja-JP" sz="1800" dirty="0">
                <a:latin typeface="MigMix 1P" charset="-128"/>
                <a:ea typeface="MigMix 1P" charset="-128"/>
                <a:cs typeface="MigMix 1P" charset="-128"/>
              </a:rPr>
              <a:t>)</a:t>
            </a:r>
            <a:endParaRPr lang="ja-JP" altLang="en-US" sz="1800" dirty="0">
              <a:latin typeface="MigMix 1P" charset="-128"/>
              <a:ea typeface="MigMix 1P" charset="-128"/>
              <a:cs typeface="MigMix 1P" charset="-128"/>
            </a:endParaRPr>
          </a:p>
        </p:txBody>
      </p:sp>
      <p:sp>
        <p:nvSpPr>
          <p:cNvPr id="19" name="コンテンツ プレースホルダー 2"/>
          <p:cNvSpPr txBox="1">
            <a:spLocks/>
          </p:cNvSpPr>
          <p:nvPr/>
        </p:nvSpPr>
        <p:spPr>
          <a:xfrm>
            <a:off x="3962310" y="1264110"/>
            <a:ext cx="4400550" cy="2985048"/>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err="1">
                <a:latin typeface="MigMix 1P" charset="-128"/>
                <a:ea typeface="MigMix 1P" charset="-128"/>
                <a:cs typeface="MigMix 1P" charset="-128"/>
              </a:rPr>
              <a:t>specificEnthalpy_pTX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p,T,X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specificEntropy_pTX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p,T,X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density_pTX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p,T,X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temperature_phX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p,h,X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density_phX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p,h,X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temperature_psX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p,s,X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density_psX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p,s,X</a:t>
            </a:r>
            <a:r>
              <a:rPr lang="en-US" altLang="ja-JP" sz="1800" dirty="0">
                <a:latin typeface="MigMix 1P" charset="-128"/>
                <a:ea typeface="MigMix 1P" charset="-128"/>
                <a:cs typeface="MigMix 1P" charset="-128"/>
              </a:rPr>
              <a:t>)</a:t>
            </a:r>
          </a:p>
          <a:p>
            <a:r>
              <a:rPr lang="en-US" altLang="ja-JP" sz="1800" dirty="0" err="1">
                <a:latin typeface="MigMix 1P" charset="-128"/>
                <a:ea typeface="MigMix 1P" charset="-128"/>
                <a:cs typeface="MigMix 1P" charset="-128"/>
              </a:rPr>
              <a:t>specificEnthalpy_psX</a:t>
            </a:r>
            <a:r>
              <a:rPr lang="en-US" altLang="ja-JP" sz="1800" dirty="0">
                <a:latin typeface="MigMix 1P" charset="-128"/>
                <a:ea typeface="MigMix 1P" charset="-128"/>
                <a:cs typeface="MigMix 1P" charset="-128"/>
              </a:rPr>
              <a:t>(</a:t>
            </a:r>
            <a:r>
              <a:rPr lang="en-US" altLang="ja-JP" sz="1800" dirty="0" err="1">
                <a:latin typeface="MigMix 1P" charset="-128"/>
                <a:ea typeface="MigMix 1P" charset="-128"/>
                <a:cs typeface="MigMix 1P" charset="-128"/>
              </a:rPr>
              <a:t>p,s,X</a:t>
            </a:r>
            <a:r>
              <a:rPr lang="en-US" altLang="ja-JP" sz="1800" dirty="0">
                <a:latin typeface="MigMix 1P" charset="-128"/>
                <a:ea typeface="MigMix 1P" charset="-128"/>
                <a:cs typeface="MigMix 1P" charset="-128"/>
              </a:rPr>
              <a:t>)</a:t>
            </a:r>
            <a:endParaRPr lang="ja-JP" altLang="en-US" sz="1800" dirty="0"/>
          </a:p>
        </p:txBody>
      </p:sp>
      <p:sp>
        <p:nvSpPr>
          <p:cNvPr id="20" name="テキスト ボックス 19"/>
          <p:cNvSpPr txBox="1"/>
          <p:nvPr/>
        </p:nvSpPr>
        <p:spPr>
          <a:xfrm>
            <a:off x="686948" y="864000"/>
            <a:ext cx="3048806" cy="400110"/>
          </a:xfrm>
          <a:prstGeom prst="rect">
            <a:avLst/>
          </a:prstGeom>
          <a:noFill/>
        </p:spPr>
        <p:txBody>
          <a:bodyPr wrap="square" rtlCol="0">
            <a:spAutoFit/>
          </a:bodyPr>
          <a:lstStyle/>
          <a:p>
            <a:r>
              <a:rPr kumimoji="1" lang="ja-JP" altLang="en-US" sz="2000" b="1" dirty="0">
                <a:latin typeface="MigMix 1P" charset="-128"/>
                <a:ea typeface="MigMix 1P" charset="-128"/>
                <a:cs typeface="MigMix 1P" charset="-128"/>
              </a:rPr>
              <a:t>密度の偏微分を返す関数</a:t>
            </a:r>
          </a:p>
        </p:txBody>
      </p:sp>
      <p:sp>
        <p:nvSpPr>
          <p:cNvPr id="21" name="テキスト ボックス 20"/>
          <p:cNvSpPr txBox="1"/>
          <p:nvPr/>
        </p:nvSpPr>
        <p:spPr>
          <a:xfrm>
            <a:off x="3962310" y="864000"/>
            <a:ext cx="4673690" cy="400110"/>
          </a:xfrm>
          <a:prstGeom prst="rect">
            <a:avLst/>
          </a:prstGeom>
          <a:noFill/>
        </p:spPr>
        <p:txBody>
          <a:bodyPr wrap="square" rtlCol="0">
            <a:spAutoFit/>
          </a:bodyPr>
          <a:lstStyle/>
          <a:p>
            <a:r>
              <a:rPr lang="ja-JP" altLang="en-US" sz="2000" b="1" dirty="0">
                <a:latin typeface="MigMix 1P" charset="-128"/>
                <a:ea typeface="MigMix 1P" charset="-128"/>
                <a:cs typeface="MigMix 1P" charset="-128"/>
              </a:rPr>
              <a:t>状態変数から他の状態変数を返す関数</a:t>
            </a:r>
            <a:endParaRPr kumimoji="1" lang="ja-JP" altLang="en-US" sz="2000" b="1" dirty="0">
              <a:latin typeface="MigMix 1P" charset="-128"/>
              <a:ea typeface="MigMix 1P" charset="-128"/>
              <a:cs typeface="MigMix 1P" charset="-128"/>
            </a:endParaRPr>
          </a:p>
        </p:txBody>
      </p:sp>
      <p:sp>
        <p:nvSpPr>
          <p:cNvPr id="22" name="テキスト ボックス 21"/>
          <p:cNvSpPr txBox="1"/>
          <p:nvPr/>
        </p:nvSpPr>
        <p:spPr>
          <a:xfrm>
            <a:off x="686948" y="4384622"/>
            <a:ext cx="7827052" cy="1477328"/>
          </a:xfrm>
          <a:prstGeom prst="rect">
            <a:avLst/>
          </a:prstGeom>
          <a:noFill/>
        </p:spPr>
        <p:txBody>
          <a:bodyPr wrap="square" rtlCol="0">
            <a:spAutoFit/>
          </a:bodyPr>
          <a:lstStyle/>
          <a:p>
            <a:pPr marL="285750" indent="-285750">
              <a:buFont typeface="Arial" charset="0"/>
              <a:buChar char="•"/>
            </a:pPr>
            <a:r>
              <a:rPr lang="ja-JP" altLang="en-US" dirty="0">
                <a:solidFill>
                  <a:srgbClr val="0070C0"/>
                </a:solidFill>
                <a:latin typeface="MigMix 1P" charset="-128"/>
                <a:ea typeface="MigMix 1P" charset="-128"/>
                <a:cs typeface="MigMix 1P" charset="-128"/>
              </a:rPr>
              <a:t>斜線は、</a:t>
            </a:r>
            <a:r>
              <a:rPr lang="en-US" altLang="ja-JP" dirty="0" err="1">
                <a:solidFill>
                  <a:srgbClr val="0070C0"/>
                </a:solidFill>
                <a:latin typeface="MigMix 1P" charset="-128"/>
                <a:ea typeface="MigMix 1P" charset="-128"/>
                <a:cs typeface="MigMix 1P" charset="-128"/>
              </a:rPr>
              <a:t>PartialMedium</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では</a:t>
            </a:r>
            <a:r>
              <a:rPr lang="en-US" altLang="ja-JP" dirty="0">
                <a:solidFill>
                  <a:srgbClr val="0070C0"/>
                </a:solidFill>
                <a:latin typeface="MigMix 1P" charset="-128"/>
                <a:ea typeface="MigMix 1P" charset="-128"/>
                <a:cs typeface="MigMix 1P" charset="-128"/>
              </a:rPr>
              <a:t> algorithm </a:t>
            </a:r>
            <a:r>
              <a:rPr lang="ja-JP" altLang="en-US" dirty="0">
                <a:solidFill>
                  <a:srgbClr val="0070C0"/>
                </a:solidFill>
                <a:latin typeface="MigMix 1P" charset="-128"/>
                <a:ea typeface="MigMix 1P" charset="-128"/>
                <a:cs typeface="MigMix 1P" charset="-128"/>
              </a:rPr>
              <a:t>が定義されていない</a:t>
            </a:r>
            <a:r>
              <a:rPr lang="en-US" altLang="ja-JP" dirty="0">
                <a:solidFill>
                  <a:srgbClr val="0070C0"/>
                </a:solidFill>
                <a:latin typeface="MigMix 1P" charset="-128"/>
                <a:ea typeface="MigMix 1P" charset="-128"/>
                <a:cs typeface="MigMix 1P" charset="-128"/>
              </a:rPr>
              <a:t> partial function </a:t>
            </a:r>
            <a:r>
              <a:rPr lang="ja-JP" altLang="en-US" dirty="0">
                <a:solidFill>
                  <a:srgbClr val="0070C0"/>
                </a:solidFill>
                <a:latin typeface="MigMix 1P" charset="-128"/>
                <a:ea typeface="MigMix 1P" charset="-128"/>
                <a:cs typeface="MigMix 1P" charset="-128"/>
              </a:rPr>
              <a:t>である。</a:t>
            </a:r>
            <a:endParaRPr kumimoji="1" lang="en-US" altLang="ja-JP" dirty="0">
              <a:solidFill>
                <a:srgbClr val="0070C0"/>
              </a:solidFill>
              <a:latin typeface="MigMix 1P" charset="-128"/>
              <a:ea typeface="MigMix 1P" charset="-128"/>
              <a:cs typeface="MigMix 1P" charset="-128"/>
            </a:endParaRPr>
          </a:p>
          <a:p>
            <a:pPr marL="285750" indent="-285750">
              <a:buFont typeface="Arial" charset="0"/>
              <a:buChar char="•"/>
            </a:pPr>
            <a:r>
              <a:rPr kumimoji="1" lang="ja-JP" altLang="en-US" dirty="0">
                <a:solidFill>
                  <a:srgbClr val="0070C0"/>
                </a:solidFill>
                <a:latin typeface="MigMix 1P" charset="-128"/>
                <a:ea typeface="MigMix 1P" charset="-128"/>
                <a:cs typeface="MigMix 1P" charset="-128"/>
              </a:rPr>
              <a:t>これらの物性関数は、オプション的な扱いであり、物質によっては実装不可能なものもある。全てが実装されていなければならないわけではない。</a:t>
            </a: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72046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SimpleAir</a:t>
            </a:r>
            <a:r>
              <a:rPr kumimoji="1" lang="en-US" altLang="ja-JP" dirty="0"/>
              <a:t>, </a:t>
            </a:r>
            <a:r>
              <a:rPr kumimoji="1" lang="en-US" altLang="ja-JP" dirty="0" err="1"/>
              <a:t>DryAirNasa</a:t>
            </a:r>
            <a:r>
              <a:rPr kumimoji="1" lang="en-US" altLang="ja-JP" dirty="0"/>
              <a:t> </a:t>
            </a:r>
            <a:r>
              <a:rPr kumimoji="1" lang="ja-JP" altLang="en-US" dirty="0"/>
              <a:t>の継承関係</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12</a:t>
            </a:fld>
            <a:endParaRPr lang="ja-JP" altLang="en-US"/>
          </a:p>
        </p:txBody>
      </p:sp>
      <p:pic>
        <p:nvPicPr>
          <p:cNvPr id="12" name="図 11"/>
          <p:cNvPicPr>
            <a:picLocks noChangeAspect="1"/>
          </p:cNvPicPr>
          <p:nvPr/>
        </p:nvPicPr>
        <p:blipFill>
          <a:blip r:embed="rId2"/>
          <a:stretch>
            <a:fillRect/>
          </a:stretch>
        </p:blipFill>
        <p:spPr>
          <a:xfrm>
            <a:off x="248948" y="903473"/>
            <a:ext cx="7313585" cy="5413404"/>
          </a:xfrm>
          <a:prstGeom prst="rect">
            <a:avLst/>
          </a:prstGeom>
        </p:spPr>
      </p:pic>
      <p:sp>
        <p:nvSpPr>
          <p:cNvPr id="13" name="テキスト ボックス 12"/>
          <p:cNvSpPr txBox="1"/>
          <p:nvPr/>
        </p:nvSpPr>
        <p:spPr>
          <a:xfrm>
            <a:off x="5078651" y="710737"/>
            <a:ext cx="2555013" cy="646331"/>
          </a:xfrm>
          <a:prstGeom prst="rect">
            <a:avLst/>
          </a:prstGeom>
          <a:noFill/>
        </p:spPr>
        <p:txBody>
          <a:bodyPr wrap="square" rtlCol="0">
            <a:spAutoFit/>
          </a:bodyPr>
          <a:lstStyle/>
          <a:p>
            <a:r>
              <a:rPr lang="ja-JP" altLang="en-US" b="1" dirty="0">
                <a:solidFill>
                  <a:schemeClr val="accent1"/>
                </a:solidFill>
                <a:latin typeface="MigMix 1P" charset="-128"/>
                <a:ea typeface="MigMix 1P" charset="-128"/>
                <a:cs typeface="MigMix 1P" charset="-128"/>
              </a:rPr>
              <a:t>全ての</a:t>
            </a:r>
            <a:r>
              <a:rPr kumimoji="1" lang="ja-JP" altLang="en-US" b="1" dirty="0">
                <a:solidFill>
                  <a:schemeClr val="accent1"/>
                </a:solidFill>
                <a:latin typeface="MigMix 1P" charset="-128"/>
                <a:ea typeface="MigMix 1P" charset="-128"/>
                <a:cs typeface="MigMix 1P" charset="-128"/>
              </a:rPr>
              <a:t>物質モデルのベースパッケージ</a:t>
            </a:r>
          </a:p>
        </p:txBody>
      </p:sp>
      <p:sp>
        <p:nvSpPr>
          <p:cNvPr id="14" name="テキスト ボックス 13"/>
          <p:cNvSpPr txBox="1"/>
          <p:nvPr/>
        </p:nvSpPr>
        <p:spPr>
          <a:xfrm>
            <a:off x="5133250" y="2487356"/>
            <a:ext cx="2824649" cy="646331"/>
          </a:xfrm>
          <a:prstGeom prst="rect">
            <a:avLst/>
          </a:prstGeom>
          <a:noFill/>
        </p:spPr>
        <p:txBody>
          <a:bodyPr wrap="square" rtlCol="0">
            <a:spAutoFit/>
          </a:bodyPr>
          <a:lstStyle/>
          <a:p>
            <a:r>
              <a:rPr kumimoji="1" lang="ja-JP" altLang="en-US" b="1" dirty="0">
                <a:solidFill>
                  <a:schemeClr val="accent1"/>
                </a:solidFill>
                <a:latin typeface="MigMix 1P" charset="-128"/>
                <a:ea typeface="MigMix 1P" charset="-128"/>
                <a:cs typeface="MigMix 1P" charset="-128"/>
              </a:rPr>
              <a:t>純物質</a:t>
            </a:r>
            <a:r>
              <a:rPr kumimoji="1" lang="en-US" altLang="ja-JP" b="1" dirty="0">
                <a:solidFill>
                  <a:schemeClr val="accent1"/>
                </a:solidFill>
                <a:latin typeface="MigMix 1P" charset="-128"/>
                <a:ea typeface="MigMix 1P" charset="-128"/>
                <a:cs typeface="MigMix 1P" charset="-128"/>
              </a:rPr>
              <a:t>(</a:t>
            </a:r>
            <a:r>
              <a:rPr kumimoji="1" lang="ja-JP" altLang="en-US" b="1" dirty="0">
                <a:solidFill>
                  <a:schemeClr val="accent1"/>
                </a:solidFill>
                <a:latin typeface="MigMix 1P" charset="-128"/>
                <a:ea typeface="MigMix 1P" charset="-128"/>
                <a:cs typeface="MigMix 1P" charset="-128"/>
              </a:rPr>
              <a:t>単一成分物質</a:t>
            </a:r>
            <a:r>
              <a:rPr kumimoji="1" lang="en-US" altLang="ja-JP" b="1" dirty="0">
                <a:solidFill>
                  <a:schemeClr val="accent1"/>
                </a:solidFill>
                <a:latin typeface="MigMix 1P" charset="-128"/>
                <a:ea typeface="MigMix 1P" charset="-128"/>
                <a:cs typeface="MigMix 1P" charset="-128"/>
              </a:rPr>
              <a:t>)</a:t>
            </a:r>
          </a:p>
          <a:p>
            <a:r>
              <a:rPr kumimoji="1" lang="ja-JP" altLang="en-US" b="1" dirty="0">
                <a:solidFill>
                  <a:schemeClr val="accent1"/>
                </a:solidFill>
                <a:latin typeface="MigMix 1P" charset="-128"/>
                <a:ea typeface="MigMix 1P" charset="-128"/>
                <a:cs typeface="MigMix 1P" charset="-128"/>
              </a:rPr>
              <a:t>のベースパッケージ</a:t>
            </a:r>
          </a:p>
        </p:txBody>
      </p:sp>
      <p:sp>
        <p:nvSpPr>
          <p:cNvPr id="15" name="テキスト ボックス 14"/>
          <p:cNvSpPr txBox="1"/>
          <p:nvPr/>
        </p:nvSpPr>
        <p:spPr>
          <a:xfrm>
            <a:off x="5886305" y="1271854"/>
            <a:ext cx="3001164" cy="1200329"/>
          </a:xfrm>
          <a:prstGeom prst="rect">
            <a:avLst/>
          </a:prstGeom>
          <a:noFill/>
        </p:spPr>
        <p:txBody>
          <a:bodyPr wrap="square" rtlCol="0">
            <a:spAutoFit/>
          </a:bodyPr>
          <a:lstStyle/>
          <a:p>
            <a:r>
              <a:rPr kumimoji="1" lang="en-US" altLang="ja-JP" dirty="0">
                <a:solidFill>
                  <a:srgbClr val="0070C0"/>
                </a:solidFill>
                <a:latin typeface="MigMix 1P" charset="-128"/>
                <a:ea typeface="MigMix 1P" charset="-128"/>
                <a:cs typeface="MigMix 1P" charset="-128"/>
              </a:rPr>
              <a:t>p</a:t>
            </a:r>
            <a:r>
              <a:rPr kumimoji="1" lang="ja-JP" altLang="en-US" dirty="0">
                <a:solidFill>
                  <a:srgbClr val="0070C0"/>
                </a:solidFill>
                <a:latin typeface="MigMix 1P" charset="-128"/>
                <a:ea typeface="MigMix 1P" charset="-128"/>
                <a:cs typeface="MigMix 1P" charset="-128"/>
              </a:rPr>
              <a:t>と</a:t>
            </a:r>
            <a:r>
              <a:rPr kumimoji="1" lang="en-US" altLang="ja-JP" dirty="0">
                <a:solidFill>
                  <a:srgbClr val="0070C0"/>
                </a:solidFill>
                <a:latin typeface="MigMix 1P" charset="-128"/>
                <a:ea typeface="MigMix 1P" charset="-128"/>
                <a:cs typeface="MigMix 1P" charset="-128"/>
              </a:rPr>
              <a:t>T, p</a:t>
            </a:r>
            <a:r>
              <a:rPr kumimoji="1" lang="ja-JP" altLang="en-US" dirty="0">
                <a:solidFill>
                  <a:srgbClr val="0070C0"/>
                </a:solidFill>
                <a:latin typeface="MigMix 1P" charset="-128"/>
                <a:ea typeface="MigMix 1P" charset="-128"/>
                <a:cs typeface="MigMix 1P" charset="-128"/>
              </a:rPr>
              <a:t>と</a:t>
            </a:r>
            <a:r>
              <a:rPr kumimoji="1" lang="en-US" altLang="ja-JP" dirty="0">
                <a:solidFill>
                  <a:srgbClr val="0070C0"/>
                </a:solidFill>
                <a:latin typeface="MigMix 1P" charset="-128"/>
                <a:ea typeface="MigMix 1P" charset="-128"/>
                <a:cs typeface="MigMix 1P" charset="-128"/>
              </a:rPr>
              <a:t>h </a:t>
            </a:r>
            <a:r>
              <a:rPr kumimoji="1" lang="ja-JP" altLang="en-US" dirty="0">
                <a:solidFill>
                  <a:srgbClr val="0070C0"/>
                </a:solidFill>
                <a:latin typeface="MigMix 1P" charset="-128"/>
                <a:ea typeface="MigMix 1P" charset="-128"/>
                <a:cs typeface="MigMix 1P" charset="-128"/>
              </a:rPr>
              <a:t>など２つの熱力学的状態変数を与えると熱力学的状態や物性値を返す関数の導入</a:t>
            </a:r>
          </a:p>
        </p:txBody>
      </p:sp>
      <p:sp>
        <p:nvSpPr>
          <p:cNvPr id="16" name="テキスト ボックス 15"/>
          <p:cNvSpPr txBox="1"/>
          <p:nvPr/>
        </p:nvSpPr>
        <p:spPr>
          <a:xfrm>
            <a:off x="3477816" y="4968395"/>
            <a:ext cx="1101103" cy="646331"/>
          </a:xfrm>
          <a:prstGeom prst="rect">
            <a:avLst/>
          </a:prstGeom>
          <a:noFill/>
          <a:ln>
            <a:noFill/>
          </a:ln>
        </p:spPr>
        <p:txBody>
          <a:bodyPr wrap="square" rtlCol="0">
            <a:spAutoFit/>
          </a:bodyPr>
          <a:lstStyle/>
          <a:p>
            <a:r>
              <a:rPr kumimoji="1" lang="ja-JP" altLang="en-US" dirty="0">
                <a:solidFill>
                  <a:srgbClr val="0070C0"/>
                </a:solidFill>
                <a:latin typeface="MigMix 1P" charset="-128"/>
                <a:ea typeface="MigMix 1P" charset="-128"/>
                <a:cs typeface="MigMix 1P" charset="-128"/>
              </a:rPr>
              <a:t>空の</a:t>
            </a:r>
            <a:endParaRPr kumimoji="1" lang="en-US" altLang="ja-JP" dirty="0">
              <a:solidFill>
                <a:srgbClr val="0070C0"/>
              </a:solidFill>
              <a:latin typeface="MigMix 1P" charset="-128"/>
              <a:ea typeface="MigMix 1P" charset="-128"/>
              <a:cs typeface="MigMix 1P" charset="-128"/>
            </a:endParaRPr>
          </a:p>
          <a:p>
            <a:r>
              <a:rPr kumimoji="1" lang="ja-JP" altLang="en-US" dirty="0">
                <a:solidFill>
                  <a:srgbClr val="0070C0"/>
                </a:solidFill>
                <a:latin typeface="MigMix 1P" charset="-128"/>
                <a:ea typeface="MigMix 1P" charset="-128"/>
                <a:cs typeface="MigMix 1P" charset="-128"/>
              </a:rPr>
              <a:t>定数宣言</a:t>
            </a:r>
          </a:p>
        </p:txBody>
      </p:sp>
      <p:sp>
        <p:nvSpPr>
          <p:cNvPr id="26" name="テキスト ボックス 25"/>
          <p:cNvSpPr txBox="1"/>
          <p:nvPr/>
        </p:nvSpPr>
        <p:spPr>
          <a:xfrm>
            <a:off x="6656712" y="3306401"/>
            <a:ext cx="2104083" cy="646331"/>
          </a:xfrm>
          <a:prstGeom prst="rect">
            <a:avLst/>
          </a:prstGeom>
          <a:noFill/>
          <a:ln>
            <a:noFill/>
          </a:ln>
        </p:spPr>
        <p:txBody>
          <a:bodyPr wrap="square" rtlCol="0">
            <a:spAutoFit/>
          </a:bodyPr>
          <a:lstStyle/>
          <a:p>
            <a:r>
              <a:rPr kumimoji="1" lang="en-US" altLang="ja-JP" dirty="0">
                <a:solidFill>
                  <a:srgbClr val="0070C0"/>
                </a:solidFill>
                <a:latin typeface="MigMix 1P" charset="-128"/>
                <a:ea typeface="MigMix 1P" charset="-128"/>
                <a:cs typeface="MigMix 1P" charset="-128"/>
              </a:rPr>
              <a:t>record</a:t>
            </a:r>
            <a:r>
              <a:rPr kumimoji="1" lang="ja-JP" altLang="en-US" dirty="0">
                <a:solidFill>
                  <a:srgbClr val="0070C0"/>
                </a:solidFill>
                <a:latin typeface="MigMix 1P" charset="-128"/>
                <a:ea typeface="MigMix 1P" charset="-128"/>
                <a:cs typeface="MigMix 1P" charset="-128"/>
              </a:rPr>
              <a:t>、</a:t>
            </a:r>
            <a:r>
              <a:rPr kumimoji="1" lang="en-US" altLang="ja-JP" dirty="0">
                <a:solidFill>
                  <a:srgbClr val="0070C0"/>
                </a:solidFill>
                <a:latin typeface="MigMix 1P" charset="-128"/>
                <a:ea typeface="MigMix 1P" charset="-128"/>
                <a:cs typeface="MigMix 1P" charset="-128"/>
              </a:rPr>
              <a:t>model</a:t>
            </a:r>
            <a:r>
              <a:rPr kumimoji="1" lang="ja-JP" altLang="en-US" dirty="0">
                <a:solidFill>
                  <a:srgbClr val="0070C0"/>
                </a:solidFill>
                <a:latin typeface="MigMix 1P" charset="-128"/>
                <a:ea typeface="MigMix 1P" charset="-128"/>
                <a:cs typeface="MigMix 1P" charset="-128"/>
              </a:rPr>
              <a:t>、</a:t>
            </a:r>
            <a:endParaRPr kumimoji="1" lang="en-US" altLang="ja-JP" dirty="0">
              <a:solidFill>
                <a:srgbClr val="0070C0"/>
              </a:solidFill>
              <a:latin typeface="MigMix 1P" charset="-128"/>
              <a:ea typeface="MigMix 1P" charset="-128"/>
              <a:cs typeface="MigMix 1P" charset="-128"/>
            </a:endParaRPr>
          </a:p>
          <a:p>
            <a:r>
              <a:rPr lang="en-US" altLang="ja-JP" dirty="0">
                <a:solidFill>
                  <a:srgbClr val="0070C0"/>
                </a:solidFill>
                <a:latin typeface="MigMix 1P" charset="-128"/>
                <a:ea typeface="MigMix 1P" charset="-128"/>
                <a:cs typeface="MigMix 1P" charset="-128"/>
              </a:rPr>
              <a:t>function</a:t>
            </a:r>
            <a:r>
              <a:rPr kumimoji="1" lang="ja-JP" altLang="en-US" dirty="0">
                <a:solidFill>
                  <a:srgbClr val="0070C0"/>
                </a:solidFill>
                <a:latin typeface="MigMix 1P" charset="-128"/>
                <a:ea typeface="MigMix 1P" charset="-128"/>
                <a:cs typeface="MigMix 1P" charset="-128"/>
              </a:rPr>
              <a:t>の実装</a:t>
            </a:r>
            <a:endParaRPr kumimoji="1" lang="en-US" altLang="ja-JP" dirty="0">
              <a:solidFill>
                <a:srgbClr val="0070C0"/>
              </a:solidFill>
              <a:latin typeface="MigMix 1P" charset="-128"/>
              <a:ea typeface="MigMix 1P" charset="-128"/>
              <a:cs typeface="MigMix 1P" charset="-128"/>
            </a:endParaRPr>
          </a:p>
        </p:txBody>
      </p:sp>
      <p:sp>
        <p:nvSpPr>
          <p:cNvPr id="27" name="テキスト ボックス 26"/>
          <p:cNvSpPr txBox="1"/>
          <p:nvPr/>
        </p:nvSpPr>
        <p:spPr>
          <a:xfrm>
            <a:off x="6614015" y="4322064"/>
            <a:ext cx="1443364" cy="646331"/>
          </a:xfrm>
          <a:prstGeom prst="rect">
            <a:avLst/>
          </a:prstGeom>
          <a:noFill/>
          <a:ln>
            <a:noFill/>
          </a:ln>
        </p:spPr>
        <p:txBody>
          <a:bodyPr wrap="square" rtlCol="0">
            <a:spAutoFit/>
          </a:bodyPr>
          <a:lstStyle/>
          <a:p>
            <a:r>
              <a:rPr kumimoji="1" lang="ja-JP" altLang="en-US" dirty="0">
                <a:solidFill>
                  <a:srgbClr val="0070C0"/>
                </a:solidFill>
                <a:latin typeface="MigMix 1P" charset="-128"/>
                <a:ea typeface="MigMix 1P" charset="-128"/>
                <a:cs typeface="MigMix 1P" charset="-128"/>
              </a:rPr>
              <a:t>空の</a:t>
            </a:r>
            <a:endParaRPr kumimoji="1" lang="en-US" altLang="ja-JP" dirty="0">
              <a:solidFill>
                <a:srgbClr val="0070C0"/>
              </a:solidFill>
              <a:latin typeface="MigMix 1P" charset="-128"/>
              <a:ea typeface="MigMix 1P" charset="-128"/>
              <a:cs typeface="MigMix 1P" charset="-128"/>
            </a:endParaRPr>
          </a:p>
          <a:p>
            <a:r>
              <a:rPr kumimoji="1" lang="ja-JP" altLang="en-US" dirty="0">
                <a:solidFill>
                  <a:srgbClr val="0070C0"/>
                </a:solidFill>
                <a:latin typeface="MigMix 1P" charset="-128"/>
                <a:ea typeface="MigMix 1P" charset="-128"/>
                <a:cs typeface="MigMix 1P" charset="-128"/>
              </a:rPr>
              <a:t>定数宣言</a:t>
            </a:r>
          </a:p>
        </p:txBody>
      </p:sp>
      <p:sp>
        <p:nvSpPr>
          <p:cNvPr id="28" name="テキスト ボックス 27"/>
          <p:cNvSpPr txBox="1"/>
          <p:nvPr/>
        </p:nvSpPr>
        <p:spPr>
          <a:xfrm>
            <a:off x="1922376" y="3693299"/>
            <a:ext cx="2142560" cy="646331"/>
          </a:xfrm>
          <a:prstGeom prst="rect">
            <a:avLst/>
          </a:prstGeom>
          <a:noFill/>
        </p:spPr>
        <p:txBody>
          <a:bodyPr wrap="square" rtlCol="0">
            <a:spAutoFit/>
          </a:bodyPr>
          <a:lstStyle/>
          <a:p>
            <a:r>
              <a:rPr kumimoji="1" lang="ja-JP" altLang="en-US" b="1" dirty="0">
                <a:solidFill>
                  <a:schemeClr val="accent1"/>
                </a:solidFill>
                <a:latin typeface="MigMix 1P" charset="-128"/>
                <a:ea typeface="MigMix 1P" charset="-128"/>
                <a:cs typeface="MigMix 1P" charset="-128"/>
              </a:rPr>
              <a:t>理想気体の</a:t>
            </a:r>
            <a:endParaRPr kumimoji="1" lang="en-US" altLang="ja-JP" b="1" dirty="0">
              <a:solidFill>
                <a:schemeClr val="accent1"/>
              </a:solidFill>
              <a:latin typeface="MigMix 1P" charset="-128"/>
              <a:ea typeface="MigMix 1P" charset="-128"/>
              <a:cs typeface="MigMix 1P" charset="-128"/>
            </a:endParaRPr>
          </a:p>
          <a:p>
            <a:r>
              <a:rPr kumimoji="1" lang="ja-JP" altLang="en-US" b="1" dirty="0">
                <a:solidFill>
                  <a:schemeClr val="accent1"/>
                </a:solidFill>
                <a:latin typeface="MigMix 1P" charset="-128"/>
                <a:ea typeface="MigMix 1P" charset="-128"/>
                <a:cs typeface="MigMix 1P" charset="-128"/>
              </a:rPr>
              <a:t>ベースパッケージ</a:t>
            </a:r>
          </a:p>
        </p:txBody>
      </p:sp>
      <p:sp>
        <p:nvSpPr>
          <p:cNvPr id="29" name="テキスト ボックス 28"/>
          <p:cNvSpPr txBox="1"/>
          <p:nvPr/>
        </p:nvSpPr>
        <p:spPr>
          <a:xfrm>
            <a:off x="5950115" y="3976167"/>
            <a:ext cx="2810680" cy="369332"/>
          </a:xfrm>
          <a:prstGeom prst="rect">
            <a:avLst/>
          </a:prstGeom>
          <a:noFill/>
        </p:spPr>
        <p:txBody>
          <a:bodyPr wrap="square" rtlCol="0">
            <a:spAutoFit/>
          </a:bodyPr>
          <a:lstStyle/>
          <a:p>
            <a:r>
              <a:rPr kumimoji="1" lang="ja-JP" altLang="en-US" b="1" dirty="0">
                <a:solidFill>
                  <a:schemeClr val="accent1"/>
                </a:solidFill>
                <a:latin typeface="MigMix 1P" charset="-128"/>
                <a:ea typeface="MigMix 1P" charset="-128"/>
                <a:cs typeface="MigMix 1P" charset="-128"/>
              </a:rPr>
              <a:t>理想気体の</a:t>
            </a:r>
            <a:r>
              <a:rPr kumimoji="1" lang="en-US" altLang="ja-JP" b="1" dirty="0">
                <a:solidFill>
                  <a:schemeClr val="accent1"/>
                </a:solidFill>
                <a:latin typeface="MigMix 1P" charset="-128"/>
                <a:ea typeface="MigMix 1P" charset="-128"/>
                <a:cs typeface="MigMix 1P" charset="-128"/>
              </a:rPr>
              <a:t>NASA</a:t>
            </a:r>
            <a:r>
              <a:rPr kumimoji="1" lang="ja-JP" altLang="en-US" b="1" dirty="0">
                <a:solidFill>
                  <a:schemeClr val="accent1"/>
                </a:solidFill>
                <a:latin typeface="MigMix 1P" charset="-128"/>
                <a:ea typeface="MigMix 1P" charset="-128"/>
                <a:cs typeface="MigMix 1P" charset="-128"/>
              </a:rPr>
              <a:t>モデル</a:t>
            </a:r>
          </a:p>
        </p:txBody>
      </p:sp>
      <p:sp>
        <p:nvSpPr>
          <p:cNvPr id="30" name="テキスト ボックス 29"/>
          <p:cNvSpPr txBox="1"/>
          <p:nvPr/>
        </p:nvSpPr>
        <p:spPr>
          <a:xfrm>
            <a:off x="1998868" y="5777367"/>
            <a:ext cx="1374363" cy="369332"/>
          </a:xfrm>
          <a:prstGeom prst="rect">
            <a:avLst/>
          </a:prstGeom>
          <a:noFill/>
          <a:ln>
            <a:noFill/>
          </a:ln>
        </p:spPr>
        <p:txBody>
          <a:bodyPr wrap="square" rtlCol="0">
            <a:spAutoFit/>
          </a:bodyPr>
          <a:lstStyle/>
          <a:p>
            <a:r>
              <a:rPr kumimoji="1" lang="ja-JP" altLang="en-US" dirty="0">
                <a:solidFill>
                  <a:srgbClr val="0070C0"/>
                </a:solidFill>
                <a:latin typeface="MigMix 1P" charset="-128"/>
                <a:ea typeface="MigMix 1P" charset="-128"/>
                <a:cs typeface="MigMix 1P" charset="-128"/>
              </a:rPr>
              <a:t>定数の実装</a:t>
            </a:r>
          </a:p>
        </p:txBody>
      </p:sp>
      <p:sp>
        <p:nvSpPr>
          <p:cNvPr id="31" name="テキスト ボックス 30"/>
          <p:cNvSpPr txBox="1"/>
          <p:nvPr/>
        </p:nvSpPr>
        <p:spPr>
          <a:xfrm>
            <a:off x="4927175" y="5777367"/>
            <a:ext cx="4091779" cy="369332"/>
          </a:xfrm>
          <a:prstGeom prst="rect">
            <a:avLst/>
          </a:prstGeom>
          <a:noFill/>
          <a:ln>
            <a:noFill/>
          </a:ln>
        </p:spPr>
        <p:txBody>
          <a:bodyPr wrap="square" rtlCol="0">
            <a:spAutoFit/>
          </a:bodyPr>
          <a:lstStyle/>
          <a:p>
            <a:r>
              <a:rPr kumimoji="1" lang="ja-JP" altLang="en-US" dirty="0">
                <a:solidFill>
                  <a:srgbClr val="0070C0"/>
                </a:solidFill>
                <a:latin typeface="MigMix 1P" charset="-128"/>
                <a:ea typeface="MigMix 1P" charset="-128"/>
                <a:cs typeface="MigMix 1P" charset="-128"/>
              </a:rPr>
              <a:t>物質名などの定数の実装、成分の定義</a:t>
            </a:r>
          </a:p>
        </p:txBody>
      </p:sp>
      <p:cxnSp>
        <p:nvCxnSpPr>
          <p:cNvPr id="6" name="直線矢印コネクタ 5"/>
          <p:cNvCxnSpPr/>
          <p:nvPr/>
        </p:nvCxnSpPr>
        <p:spPr>
          <a:xfrm flipH="1" flipV="1">
            <a:off x="6135077" y="4565319"/>
            <a:ext cx="461108" cy="9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16" idx="1"/>
          </p:cNvCxnSpPr>
          <p:nvPr/>
        </p:nvCxnSpPr>
        <p:spPr>
          <a:xfrm flipH="1" flipV="1">
            <a:off x="2790092" y="5100060"/>
            <a:ext cx="687724" cy="191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6161867" y="3487317"/>
            <a:ext cx="494845" cy="21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2407139" y="3499573"/>
            <a:ext cx="4249573" cy="6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72653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水（</a:t>
            </a:r>
            <a:r>
              <a:rPr lang="en-US" altLang="ja-JP" dirty="0"/>
              <a:t>2</a:t>
            </a:r>
            <a:r>
              <a:rPr lang="ja-JP" altLang="en-US" dirty="0"/>
              <a:t>相流体</a:t>
            </a:r>
            <a:r>
              <a:rPr lang="en-US" altLang="ja-JP" dirty="0"/>
              <a:t>)</a:t>
            </a:r>
            <a:r>
              <a:rPr lang="ja-JP" altLang="en-US" dirty="0"/>
              <a:t>のモデル</a:t>
            </a:r>
          </a:p>
        </p:txBody>
      </p:sp>
      <p:sp>
        <p:nvSpPr>
          <p:cNvPr id="4" name="日付プレースホルダー 3"/>
          <p:cNvSpPr>
            <a:spLocks noGrp="1"/>
          </p:cNvSpPr>
          <p:nvPr>
            <p:ph type="dt" sz="half" idx="10"/>
          </p:nvPr>
        </p:nvSpPr>
        <p:spPr/>
        <p:txBody>
          <a:bodyPr/>
          <a:lstStyle/>
          <a:p>
            <a:r>
              <a:rPr lang="en-US" altLang="ja-JP"/>
              <a:t>2017/12/07</a:t>
            </a:r>
            <a:endParaRPr lang="ja-JP" altLang="en-US"/>
          </a:p>
        </p:txBody>
      </p:sp>
      <p:sp>
        <p:nvSpPr>
          <p:cNvPr id="5" name="スライド番号プレースホルダー 4"/>
          <p:cNvSpPr>
            <a:spLocks noGrp="1"/>
          </p:cNvSpPr>
          <p:nvPr>
            <p:ph type="sldNum" sz="quarter" idx="12"/>
          </p:nvPr>
        </p:nvSpPr>
        <p:spPr/>
        <p:txBody>
          <a:bodyPr/>
          <a:lstStyle/>
          <a:p>
            <a:fld id="{522546E2-FFC9-E74A-B833-4B01CD764E6B}" type="slidenum">
              <a:rPr lang="ja-JP" altLang="en-US" smtClean="0"/>
              <a:pPr/>
              <a:t>13</a:t>
            </a:fld>
            <a:endParaRPr lang="ja-JP" altLang="en-US"/>
          </a:p>
        </p:txBody>
      </p:sp>
      <p:sp>
        <p:nvSpPr>
          <p:cNvPr id="37" name="正方形/長方形 36"/>
          <p:cNvSpPr/>
          <p:nvPr/>
        </p:nvSpPr>
        <p:spPr>
          <a:xfrm>
            <a:off x="2955948" y="1596861"/>
            <a:ext cx="6121830" cy="369332"/>
          </a:xfrm>
          <a:prstGeom prst="rect">
            <a:avLst/>
          </a:prstGeom>
        </p:spPr>
        <p:txBody>
          <a:bodyPr wrap="square">
            <a:spAutoFit/>
          </a:bodyPr>
          <a:lstStyle/>
          <a:p>
            <a:r>
              <a:rPr lang="ja-JP" altLang="en-US" dirty="0">
                <a:latin typeface="MigMix 1P" charset="-128"/>
                <a:ea typeface="MigMix 1P" charset="-128"/>
                <a:cs typeface="MigMix 1P" charset="-128"/>
                <a:hlinkClick r:id="rId2"/>
              </a:rPr>
              <a:t>http://www.iapws.org/relguide/IF97-Rev.pdf</a:t>
            </a:r>
            <a:r>
              <a:rPr lang="en-US" altLang="ja-JP" dirty="0">
                <a:latin typeface="MigMix 1P" charset="-128"/>
                <a:ea typeface="MigMix 1P" charset="-128"/>
                <a:cs typeface="MigMix 1P" charset="-128"/>
              </a:rPr>
              <a:t> </a:t>
            </a:r>
            <a:endParaRPr lang="ja-JP" altLang="en-US" dirty="0">
              <a:latin typeface="MigMix 1P" charset="-128"/>
              <a:ea typeface="MigMix 1P" charset="-128"/>
              <a:cs typeface="MigMix 1P" charset="-128"/>
            </a:endParaRPr>
          </a:p>
        </p:txBody>
      </p:sp>
      <p:sp>
        <p:nvSpPr>
          <p:cNvPr id="38" name="正方形/長方形 37"/>
          <p:cNvSpPr/>
          <p:nvPr/>
        </p:nvSpPr>
        <p:spPr>
          <a:xfrm>
            <a:off x="628650" y="1258307"/>
            <a:ext cx="6879922" cy="707886"/>
          </a:xfrm>
          <a:prstGeom prst="rect">
            <a:avLst/>
          </a:prstGeom>
        </p:spPr>
        <p:txBody>
          <a:bodyPr wrap="square">
            <a:spAutoFit/>
          </a:bodyPr>
          <a:lstStyle/>
          <a:p>
            <a:r>
              <a:rPr lang="en-US" altLang="ja-JP" sz="2000" dirty="0">
                <a:latin typeface="Migu 1M" charset="-128"/>
                <a:ea typeface="Migu 1M" charset="-128"/>
                <a:cs typeface="Migu 1M" charset="-128"/>
              </a:rPr>
              <a:t>The International Association for the Properties of Water and Stea</a:t>
            </a:r>
            <a:r>
              <a:rPr lang="en-US" altLang="ja-JP" sz="2000" dirty="0">
                <a:latin typeface="Arial,Bold" charset="0"/>
              </a:rPr>
              <a:t>m </a:t>
            </a:r>
            <a:endParaRPr lang="en-US" altLang="ja-JP" sz="2000" dirty="0"/>
          </a:p>
        </p:txBody>
      </p:sp>
      <p:sp>
        <p:nvSpPr>
          <p:cNvPr id="39" name="正方形/長方形 38"/>
          <p:cNvSpPr/>
          <p:nvPr/>
        </p:nvSpPr>
        <p:spPr>
          <a:xfrm>
            <a:off x="628650" y="858197"/>
            <a:ext cx="4572000" cy="400110"/>
          </a:xfrm>
          <a:prstGeom prst="rect">
            <a:avLst/>
          </a:prstGeom>
        </p:spPr>
        <p:txBody>
          <a:bodyPr>
            <a:spAutoFit/>
          </a:bodyPr>
          <a:lstStyle/>
          <a:p>
            <a:r>
              <a:rPr lang="ja-JP" altLang="en-US" sz="2000" b="1" dirty="0">
                <a:solidFill>
                  <a:srgbClr val="000000"/>
                </a:solidFill>
                <a:latin typeface="MigMix 1P" charset="-128"/>
                <a:ea typeface="MigMix 1P" charset="-128"/>
                <a:cs typeface="MigMix 1P" charset="-128"/>
              </a:rPr>
              <a:t>実用国際蒸気状態式</a:t>
            </a:r>
            <a:r>
              <a:rPr lang="en-US" altLang="ja-JP" sz="2000" b="1" dirty="0">
                <a:solidFill>
                  <a:srgbClr val="000000"/>
                </a:solidFill>
                <a:latin typeface="MigMix 1P" charset="-128"/>
                <a:ea typeface="MigMix 1P" charset="-128"/>
                <a:cs typeface="MigMix 1P" charset="-128"/>
              </a:rPr>
              <a:t>(IAPWS-IF97)</a:t>
            </a:r>
            <a:endParaRPr lang="en-US" altLang="ja-JP" sz="2000" b="1" i="0" dirty="0">
              <a:solidFill>
                <a:srgbClr val="000000"/>
              </a:solidFill>
              <a:effectLst/>
              <a:latin typeface="MigMix 1P" charset="-128"/>
              <a:ea typeface="MigMix 1P" charset="-128"/>
              <a:cs typeface="MigMix 1P" charset="-128"/>
            </a:endParaRPr>
          </a:p>
        </p:txBody>
      </p:sp>
      <p:pic>
        <p:nvPicPr>
          <p:cNvPr id="40" name="図 39"/>
          <p:cNvPicPr>
            <a:picLocks noChangeAspect="1"/>
          </p:cNvPicPr>
          <p:nvPr/>
        </p:nvPicPr>
        <p:blipFill>
          <a:blip r:embed="rId3"/>
          <a:stretch>
            <a:fillRect/>
          </a:stretch>
        </p:blipFill>
        <p:spPr>
          <a:xfrm>
            <a:off x="441766" y="2389989"/>
            <a:ext cx="8702234" cy="2127451"/>
          </a:xfrm>
          <a:prstGeom prst="rect">
            <a:avLst/>
          </a:prstGeom>
        </p:spPr>
      </p:pic>
      <p:sp>
        <p:nvSpPr>
          <p:cNvPr id="41" name="テキスト ボックス 40"/>
          <p:cNvSpPr txBox="1"/>
          <p:nvPr/>
        </p:nvSpPr>
        <p:spPr>
          <a:xfrm>
            <a:off x="628650" y="1966193"/>
            <a:ext cx="5765394" cy="400110"/>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水の状態を５つの領域に分けて記述するモデル</a:t>
            </a:r>
          </a:p>
        </p:txBody>
      </p:sp>
      <p:sp>
        <p:nvSpPr>
          <p:cNvPr id="42" name="右中かっこ 41"/>
          <p:cNvSpPr/>
          <p:nvPr/>
        </p:nvSpPr>
        <p:spPr>
          <a:xfrm>
            <a:off x="5954585" y="3499187"/>
            <a:ext cx="124555" cy="8872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3" name="直線矢印コネクタ 42"/>
          <p:cNvCxnSpPr/>
          <p:nvPr/>
        </p:nvCxnSpPr>
        <p:spPr>
          <a:xfrm flipH="1" flipV="1">
            <a:off x="6089076" y="3942835"/>
            <a:ext cx="368874" cy="44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95968" y="3556936"/>
            <a:ext cx="2807058" cy="400110"/>
          </a:xfrm>
          <a:prstGeom prst="rect">
            <a:avLst/>
          </a:prstGeom>
          <a:noFill/>
        </p:spPr>
        <p:txBody>
          <a:bodyPr wrap="square" rtlCol="0">
            <a:spAutoFit/>
          </a:bodyPr>
          <a:lstStyle/>
          <a:p>
            <a:r>
              <a:rPr kumimoji="1" lang="en-US" altLang="ja-JP" sz="2000" dirty="0" err="1">
                <a:solidFill>
                  <a:srgbClr val="0070C0"/>
                </a:solidFill>
                <a:latin typeface="MigMix 1P" charset="-128"/>
                <a:ea typeface="MigMix 1P" charset="-128"/>
                <a:cs typeface="MigMix 1P" charset="-128"/>
              </a:rPr>
              <a:t>ThermodynamicState</a:t>
            </a:r>
            <a:endParaRPr kumimoji="1" lang="ja-JP" altLang="en-US" sz="2000" dirty="0">
              <a:solidFill>
                <a:srgbClr val="0070C0"/>
              </a:solidFill>
              <a:latin typeface="MigMix 1P" charset="-128"/>
              <a:ea typeface="MigMix 1P" charset="-128"/>
              <a:cs typeface="MigMix 1P" charset="-128"/>
            </a:endParaRPr>
          </a:p>
        </p:txBody>
      </p:sp>
      <p:pic>
        <p:nvPicPr>
          <p:cNvPr id="45" name="図 44"/>
          <p:cNvPicPr>
            <a:picLocks noChangeAspect="1"/>
          </p:cNvPicPr>
          <p:nvPr/>
        </p:nvPicPr>
        <p:blipFill>
          <a:blip r:embed="rId4"/>
          <a:stretch>
            <a:fillRect/>
          </a:stretch>
        </p:blipFill>
        <p:spPr>
          <a:xfrm>
            <a:off x="628650" y="3942835"/>
            <a:ext cx="3798509" cy="2520828"/>
          </a:xfrm>
          <a:prstGeom prst="rect">
            <a:avLst/>
          </a:prstGeom>
        </p:spPr>
      </p:pic>
      <p:sp>
        <p:nvSpPr>
          <p:cNvPr id="46" name="テキスト ボックス 45"/>
          <p:cNvSpPr txBox="1"/>
          <p:nvPr/>
        </p:nvSpPr>
        <p:spPr>
          <a:xfrm>
            <a:off x="6089076" y="4460320"/>
            <a:ext cx="2665709" cy="707886"/>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５つの領域毎の</a:t>
            </a:r>
            <a:endParaRPr kumimoji="1" lang="en-US" altLang="ja-JP" sz="2000" dirty="0">
              <a:latin typeface="MigMix 1P" charset="-128"/>
              <a:ea typeface="MigMix 1P" charset="-128"/>
              <a:cs typeface="MigMix 1P" charset="-128"/>
            </a:endParaRPr>
          </a:p>
          <a:p>
            <a:r>
              <a:rPr kumimoji="1" lang="ja-JP" altLang="en-US" sz="2000" dirty="0">
                <a:latin typeface="MigMix 1P" charset="-128"/>
                <a:ea typeface="MigMix 1P" charset="-128"/>
                <a:cs typeface="MigMix 1P" charset="-128"/>
              </a:rPr>
              <a:t>物性パッケージ</a:t>
            </a:r>
          </a:p>
        </p:txBody>
      </p:sp>
      <p:sp>
        <p:nvSpPr>
          <p:cNvPr id="3" name="フッター プレースホルダー 2"/>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93752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dirty="0"/>
              <a:t>MediaExample1 </a:t>
            </a:r>
            <a:br>
              <a:rPr kumimoji="1" lang="en-US" altLang="ja-JP" dirty="0"/>
            </a:br>
            <a:r>
              <a:rPr lang="ja-JP" altLang="en-US" sz="2400" dirty="0"/>
              <a:t>水を温めて水蒸気にする</a:t>
            </a:r>
            <a:r>
              <a:rPr lang="en-US" altLang="ja-JP" sz="2400" dirty="0"/>
              <a:t> (</a:t>
            </a:r>
            <a:r>
              <a:rPr lang="ja-JP" altLang="en-US" sz="2400" dirty="0"/>
              <a:t>等圧過程</a:t>
            </a:r>
            <a:r>
              <a:rPr lang="en-US" altLang="ja-JP" sz="2400" dirty="0"/>
              <a:t>) </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14</a:t>
            </a:fld>
            <a:endParaRPr lang="ja-JP" altLang="en-US"/>
          </a:p>
        </p:txBody>
      </p:sp>
      <p:sp>
        <p:nvSpPr>
          <p:cNvPr id="14" name="テキスト ボックス 13"/>
          <p:cNvSpPr txBox="1"/>
          <p:nvPr/>
        </p:nvSpPr>
        <p:spPr>
          <a:xfrm>
            <a:off x="628650" y="1440000"/>
            <a:ext cx="7828402" cy="707886"/>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まず、圧力と比エンタルピを入力すると、温度、蒸気クオリティ、比容積、比エントロピを出力するモデルを作成する。</a:t>
            </a:r>
          </a:p>
        </p:txBody>
      </p:sp>
      <p:pic>
        <p:nvPicPr>
          <p:cNvPr id="18" name="図 17"/>
          <p:cNvPicPr>
            <a:picLocks noChangeAspect="1"/>
          </p:cNvPicPr>
          <p:nvPr/>
        </p:nvPicPr>
        <p:blipFill>
          <a:blip r:embed="rId2"/>
          <a:stretch>
            <a:fillRect/>
          </a:stretch>
        </p:blipFill>
        <p:spPr>
          <a:xfrm>
            <a:off x="3293869" y="2836876"/>
            <a:ext cx="2234361" cy="2364666"/>
          </a:xfrm>
          <a:prstGeom prst="rect">
            <a:avLst/>
          </a:prstGeom>
        </p:spPr>
      </p:pic>
      <p:sp>
        <p:nvSpPr>
          <p:cNvPr id="19" name="テキスト ボックス 18"/>
          <p:cNvSpPr txBox="1"/>
          <p:nvPr/>
        </p:nvSpPr>
        <p:spPr>
          <a:xfrm>
            <a:off x="6084230" y="3726140"/>
            <a:ext cx="2600495" cy="707886"/>
          </a:xfrm>
          <a:prstGeom prst="rect">
            <a:avLst/>
          </a:prstGeom>
          <a:noFill/>
        </p:spPr>
        <p:txBody>
          <a:bodyPr wrap="square" rtlCol="0">
            <a:spAutoFit/>
          </a:bodyPr>
          <a:lstStyle/>
          <a:p>
            <a:r>
              <a:rPr lang="ja-JP" altLang="en-US" sz="2000" dirty="0">
                <a:latin typeface="Migu 1M" charset="-128"/>
                <a:ea typeface="Migu 1M" charset="-128"/>
                <a:cs typeface="Migu 1M" charset="-128"/>
              </a:rPr>
              <a:t>蒸気クオリティ</a:t>
            </a:r>
            <a:endParaRPr lang="en-US" altLang="ja-JP" sz="2000" dirty="0">
              <a:latin typeface="Migu 1M" charset="-128"/>
              <a:ea typeface="Migu 1M" charset="-128"/>
              <a:cs typeface="Migu 1M" charset="-128"/>
            </a:endParaRPr>
          </a:p>
          <a:p>
            <a:r>
              <a:rPr lang="ja-JP" altLang="en-US" sz="2000" dirty="0">
                <a:latin typeface="Migu 1M" charset="-128"/>
                <a:ea typeface="Migu 1M" charset="-128"/>
                <a:cs typeface="Migu 1M" charset="-128"/>
              </a:rPr>
              <a:t>（蒸気の質量分率</a:t>
            </a:r>
            <a:r>
              <a:rPr lang="en-US" altLang="ja-JP" sz="2000" dirty="0">
                <a:latin typeface="Migu 1M" charset="-128"/>
                <a:ea typeface="Migu 1M" charset="-128"/>
                <a:cs typeface="Migu 1M" charset="-128"/>
              </a:rPr>
              <a:t>)</a:t>
            </a:r>
            <a:endParaRPr kumimoji="1" lang="ja-JP" altLang="en-US" sz="2000" dirty="0">
              <a:latin typeface="Migu 1M" charset="-128"/>
              <a:ea typeface="Migu 1M" charset="-128"/>
              <a:cs typeface="Migu 1M" charset="-128"/>
            </a:endParaRPr>
          </a:p>
        </p:txBody>
      </p:sp>
      <p:sp>
        <p:nvSpPr>
          <p:cNvPr id="20" name="テキスト ボックス 19"/>
          <p:cNvSpPr txBox="1"/>
          <p:nvPr/>
        </p:nvSpPr>
        <p:spPr>
          <a:xfrm>
            <a:off x="6084230" y="4440336"/>
            <a:ext cx="2315805" cy="400110"/>
          </a:xfrm>
          <a:prstGeom prst="rect">
            <a:avLst/>
          </a:prstGeom>
          <a:noFill/>
        </p:spPr>
        <p:txBody>
          <a:bodyPr wrap="square" rtlCol="0">
            <a:spAutoFit/>
          </a:bodyPr>
          <a:lstStyle/>
          <a:p>
            <a:r>
              <a:rPr lang="ja-JP" altLang="en-US" sz="2000" dirty="0">
                <a:latin typeface="Migu 1M" charset="-128"/>
                <a:ea typeface="Migu 1M" charset="-128"/>
                <a:cs typeface="Migu 1M" charset="-128"/>
              </a:rPr>
              <a:t>比容積</a:t>
            </a:r>
            <a:r>
              <a:rPr lang="en-US" altLang="ja-JP" sz="2000" dirty="0">
                <a:latin typeface="Migu 1M" charset="-128"/>
                <a:ea typeface="Migu 1M" charset="-128"/>
                <a:cs typeface="Migu 1M" charset="-128"/>
              </a:rPr>
              <a:t> [m3/kg]</a:t>
            </a:r>
            <a:endParaRPr kumimoji="1" lang="ja-JP" altLang="en-US" sz="2000" dirty="0">
              <a:latin typeface="Migu 1M" charset="-128"/>
              <a:ea typeface="Migu 1M" charset="-128"/>
              <a:cs typeface="Migu 1M" charset="-128"/>
            </a:endParaRPr>
          </a:p>
        </p:txBody>
      </p:sp>
      <p:sp>
        <p:nvSpPr>
          <p:cNvPr id="38" name="テキスト ボックス 37"/>
          <p:cNvSpPr txBox="1"/>
          <p:nvPr/>
        </p:nvSpPr>
        <p:spPr>
          <a:xfrm>
            <a:off x="1810493" y="3540237"/>
            <a:ext cx="1441082" cy="400110"/>
          </a:xfrm>
          <a:prstGeom prst="rect">
            <a:avLst/>
          </a:prstGeom>
          <a:noFill/>
        </p:spPr>
        <p:txBody>
          <a:bodyPr wrap="square" rtlCol="0">
            <a:spAutoFit/>
          </a:bodyPr>
          <a:lstStyle/>
          <a:p>
            <a:r>
              <a:rPr kumimoji="1" lang="ja-JP" altLang="en-US" sz="2000" dirty="0">
                <a:latin typeface="Migu 1M" charset="-128"/>
                <a:ea typeface="Migu 1M" charset="-128"/>
                <a:cs typeface="Migu 1M" charset="-128"/>
              </a:rPr>
              <a:t>圧力</a:t>
            </a:r>
            <a:r>
              <a:rPr kumimoji="1" lang="en-US" altLang="ja-JP" sz="2000" dirty="0">
                <a:latin typeface="Migu 1M" charset="-128"/>
                <a:ea typeface="Migu 1M" charset="-128"/>
                <a:cs typeface="Migu 1M" charset="-128"/>
              </a:rPr>
              <a:t> [Pa]</a:t>
            </a:r>
            <a:endParaRPr kumimoji="1" lang="ja-JP" altLang="en-US" sz="2000" dirty="0">
              <a:latin typeface="Migu 1M" charset="-128"/>
              <a:ea typeface="Migu 1M" charset="-128"/>
              <a:cs typeface="Migu 1M" charset="-128"/>
            </a:endParaRPr>
          </a:p>
        </p:txBody>
      </p:sp>
      <p:sp>
        <p:nvSpPr>
          <p:cNvPr id="39" name="テキスト ボックス 38"/>
          <p:cNvSpPr txBox="1"/>
          <p:nvPr/>
        </p:nvSpPr>
        <p:spPr>
          <a:xfrm>
            <a:off x="734245" y="4319893"/>
            <a:ext cx="2693260" cy="400110"/>
          </a:xfrm>
          <a:prstGeom prst="rect">
            <a:avLst/>
          </a:prstGeom>
          <a:noFill/>
        </p:spPr>
        <p:txBody>
          <a:bodyPr wrap="square" rtlCol="0">
            <a:spAutoFit/>
          </a:bodyPr>
          <a:lstStyle/>
          <a:p>
            <a:r>
              <a:rPr lang="ja-JP" altLang="en-US" sz="2000" dirty="0">
                <a:latin typeface="Migu 1M" charset="-128"/>
                <a:ea typeface="Migu 1M" charset="-128"/>
                <a:cs typeface="Migu 1M" charset="-128"/>
              </a:rPr>
              <a:t>比エンタルピ</a:t>
            </a:r>
            <a:r>
              <a:rPr lang="en-US" altLang="ja-JP" sz="2000" dirty="0">
                <a:latin typeface="Migu 1M" charset="-128"/>
                <a:ea typeface="Migu 1M" charset="-128"/>
                <a:cs typeface="Migu 1M" charset="-128"/>
              </a:rPr>
              <a:t> [J/kg]</a:t>
            </a:r>
            <a:endParaRPr kumimoji="1" lang="ja-JP" altLang="en-US" sz="2000" dirty="0">
              <a:latin typeface="Migu 1M" charset="-128"/>
              <a:ea typeface="Migu 1M" charset="-128"/>
              <a:cs typeface="Migu 1M" charset="-128"/>
            </a:endParaRPr>
          </a:p>
        </p:txBody>
      </p:sp>
      <p:sp>
        <p:nvSpPr>
          <p:cNvPr id="40" name="テキスト ボックス 39"/>
          <p:cNvSpPr txBox="1"/>
          <p:nvPr/>
        </p:nvSpPr>
        <p:spPr>
          <a:xfrm>
            <a:off x="6084230" y="3256867"/>
            <a:ext cx="1591651" cy="400110"/>
          </a:xfrm>
          <a:prstGeom prst="rect">
            <a:avLst/>
          </a:prstGeom>
          <a:solidFill>
            <a:schemeClr val="bg1"/>
          </a:solidFill>
        </p:spPr>
        <p:txBody>
          <a:bodyPr wrap="square" rtlCol="0">
            <a:spAutoFit/>
          </a:bodyPr>
          <a:lstStyle/>
          <a:p>
            <a:r>
              <a:rPr kumimoji="1" lang="ja-JP" altLang="en-US" sz="2000" dirty="0">
                <a:latin typeface="Migu 1M" charset="-128"/>
                <a:ea typeface="Migu 1M" charset="-128"/>
                <a:cs typeface="Migu 1M" charset="-128"/>
              </a:rPr>
              <a:t>温度</a:t>
            </a:r>
            <a:r>
              <a:rPr lang="en-US" altLang="ja-JP" sz="2000" dirty="0">
                <a:latin typeface="Migu 1M" charset="-128"/>
                <a:ea typeface="Migu 1M" charset="-128"/>
                <a:cs typeface="Migu 1M" charset="-128"/>
              </a:rPr>
              <a:t> [K]</a:t>
            </a:r>
            <a:endParaRPr kumimoji="1" lang="ja-JP" altLang="en-US" sz="2000" dirty="0">
              <a:latin typeface="Migu 1M" charset="-128"/>
              <a:ea typeface="Migu 1M" charset="-128"/>
              <a:cs typeface="Migu 1M" charset="-128"/>
            </a:endParaRPr>
          </a:p>
        </p:txBody>
      </p:sp>
      <p:sp>
        <p:nvSpPr>
          <p:cNvPr id="41" name="テキスト ボックス 40"/>
          <p:cNvSpPr txBox="1"/>
          <p:nvPr/>
        </p:nvSpPr>
        <p:spPr>
          <a:xfrm>
            <a:off x="1372656" y="3526085"/>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(1)</a:t>
            </a:r>
            <a:endParaRPr kumimoji="1" lang="ja-JP" altLang="en-US" sz="2000" dirty="0">
              <a:solidFill>
                <a:srgbClr val="0070C0"/>
              </a:solidFill>
              <a:latin typeface="Migu 1M" charset="-128"/>
              <a:ea typeface="Migu 1M" charset="-128"/>
              <a:cs typeface="Migu 1M" charset="-128"/>
            </a:endParaRPr>
          </a:p>
        </p:txBody>
      </p:sp>
      <p:sp>
        <p:nvSpPr>
          <p:cNvPr id="42" name="テキスト ボックス 41"/>
          <p:cNvSpPr txBox="1"/>
          <p:nvPr/>
        </p:nvSpPr>
        <p:spPr>
          <a:xfrm>
            <a:off x="343956" y="4319893"/>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(2)</a:t>
            </a:r>
            <a:endParaRPr kumimoji="1" lang="ja-JP" altLang="en-US" sz="2000" dirty="0">
              <a:solidFill>
                <a:srgbClr val="0070C0"/>
              </a:solidFill>
              <a:latin typeface="Migu 1M" charset="-128"/>
              <a:ea typeface="Migu 1M" charset="-128"/>
              <a:cs typeface="Migu 1M" charset="-128"/>
            </a:endParaRPr>
          </a:p>
        </p:txBody>
      </p:sp>
      <p:sp>
        <p:nvSpPr>
          <p:cNvPr id="43" name="テキスト ボックス 42"/>
          <p:cNvSpPr txBox="1"/>
          <p:nvPr/>
        </p:nvSpPr>
        <p:spPr>
          <a:xfrm>
            <a:off x="5632101" y="3229233"/>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(3)</a:t>
            </a:r>
            <a:endParaRPr kumimoji="1" lang="ja-JP" altLang="en-US" sz="2000" dirty="0">
              <a:solidFill>
                <a:srgbClr val="0070C0"/>
              </a:solidFill>
              <a:latin typeface="Migu 1M" charset="-128"/>
              <a:ea typeface="Migu 1M" charset="-128"/>
              <a:cs typeface="Migu 1M" charset="-128"/>
            </a:endParaRPr>
          </a:p>
        </p:txBody>
      </p:sp>
      <p:sp>
        <p:nvSpPr>
          <p:cNvPr id="44" name="テキスト ボックス 43"/>
          <p:cNvSpPr txBox="1"/>
          <p:nvPr/>
        </p:nvSpPr>
        <p:spPr>
          <a:xfrm>
            <a:off x="5632100" y="3732450"/>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(4)</a:t>
            </a:r>
            <a:endParaRPr kumimoji="1" lang="ja-JP" altLang="en-US" sz="2000" dirty="0">
              <a:solidFill>
                <a:srgbClr val="0070C0"/>
              </a:solidFill>
              <a:latin typeface="Migu 1M" charset="-128"/>
              <a:ea typeface="Migu 1M" charset="-128"/>
              <a:cs typeface="Migu 1M" charset="-128"/>
            </a:endParaRPr>
          </a:p>
        </p:txBody>
      </p:sp>
      <p:sp>
        <p:nvSpPr>
          <p:cNvPr id="45" name="テキスト ボックス 44"/>
          <p:cNvSpPr txBox="1"/>
          <p:nvPr/>
        </p:nvSpPr>
        <p:spPr>
          <a:xfrm>
            <a:off x="5630559" y="4430018"/>
            <a:ext cx="569387" cy="400110"/>
          </a:xfrm>
          <a:prstGeom prst="rect">
            <a:avLst/>
          </a:prstGeom>
          <a:noFill/>
        </p:spPr>
        <p:txBody>
          <a:bodyPr wrap="none" rtlCol="0">
            <a:spAutoFit/>
          </a:bodyPr>
          <a:lstStyle/>
          <a:p>
            <a:r>
              <a:rPr kumimoji="1" lang="en-US" altLang="ja-JP" sz="2000">
                <a:solidFill>
                  <a:srgbClr val="0070C0"/>
                </a:solidFill>
                <a:latin typeface="Migu 1M" charset="-128"/>
                <a:ea typeface="Migu 1M" charset="-128"/>
                <a:cs typeface="Migu 1M" charset="-128"/>
              </a:rPr>
              <a:t>(5)</a:t>
            </a:r>
            <a:endParaRPr kumimoji="1" lang="ja-JP" altLang="en-US" sz="2000" dirty="0">
              <a:solidFill>
                <a:srgbClr val="0070C0"/>
              </a:solidFill>
              <a:latin typeface="Migu 1M" charset="-128"/>
              <a:ea typeface="Migu 1M" charset="-128"/>
              <a:cs typeface="Migu 1M" charset="-128"/>
            </a:endParaRPr>
          </a:p>
        </p:txBody>
      </p:sp>
      <p:sp>
        <p:nvSpPr>
          <p:cNvPr id="46" name="テキスト ボックス 45"/>
          <p:cNvSpPr txBox="1"/>
          <p:nvPr/>
        </p:nvSpPr>
        <p:spPr>
          <a:xfrm>
            <a:off x="5632100" y="5001487"/>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(6)</a:t>
            </a:r>
            <a:endParaRPr kumimoji="1" lang="ja-JP" altLang="en-US" sz="2000" dirty="0">
              <a:solidFill>
                <a:srgbClr val="0070C0"/>
              </a:solidFill>
              <a:latin typeface="Migu 1M" charset="-128"/>
              <a:ea typeface="Migu 1M" charset="-128"/>
              <a:cs typeface="Migu 1M" charset="-128"/>
            </a:endParaRPr>
          </a:p>
        </p:txBody>
      </p:sp>
      <p:sp>
        <p:nvSpPr>
          <p:cNvPr id="47" name="テキスト ボックス 46"/>
          <p:cNvSpPr txBox="1"/>
          <p:nvPr/>
        </p:nvSpPr>
        <p:spPr>
          <a:xfrm>
            <a:off x="6199946" y="5013852"/>
            <a:ext cx="2573408" cy="400110"/>
          </a:xfrm>
          <a:prstGeom prst="rect">
            <a:avLst/>
          </a:prstGeom>
          <a:noFill/>
        </p:spPr>
        <p:txBody>
          <a:bodyPr wrap="square" rtlCol="0">
            <a:spAutoFit/>
          </a:bodyPr>
          <a:lstStyle/>
          <a:p>
            <a:r>
              <a:rPr lang="ja-JP" altLang="en-US" sz="2000" dirty="0">
                <a:latin typeface="Migu 1M" charset="-128"/>
                <a:ea typeface="Migu 1M" charset="-128"/>
                <a:cs typeface="Migu 1M" charset="-128"/>
              </a:rPr>
              <a:t>比エントロピ</a:t>
            </a:r>
            <a:r>
              <a:rPr lang="en-US" altLang="ja-JP" sz="2000" dirty="0">
                <a:latin typeface="Migu 1M" charset="-128"/>
                <a:ea typeface="Migu 1M" charset="-128"/>
                <a:cs typeface="Migu 1M" charset="-128"/>
              </a:rPr>
              <a:t> [J/K]</a:t>
            </a:r>
            <a:endParaRPr kumimoji="1" lang="ja-JP" altLang="en-US" sz="2000" dirty="0">
              <a:latin typeface="Migu 1M" charset="-128"/>
              <a:ea typeface="Migu 1M" charset="-128"/>
              <a:cs typeface="Migu 1M" charset="-128"/>
            </a:endParaRPr>
          </a:p>
        </p:txBody>
      </p:sp>
      <p:cxnSp>
        <p:nvCxnSpPr>
          <p:cNvPr id="48" name="直線矢印コネクタ 47"/>
          <p:cNvCxnSpPr/>
          <p:nvPr/>
        </p:nvCxnSpPr>
        <p:spPr>
          <a:xfrm flipH="1" flipV="1">
            <a:off x="5528230" y="4738324"/>
            <a:ext cx="275351" cy="2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5447323" y="3429288"/>
            <a:ext cx="184778" cy="110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5431692" y="3932505"/>
            <a:ext cx="200408" cy="32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flipV="1">
            <a:off x="5479962" y="4377551"/>
            <a:ext cx="250198" cy="16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3536450" y="5401597"/>
            <a:ext cx="1749197" cy="369332"/>
          </a:xfrm>
          <a:prstGeom prst="rect">
            <a:avLst/>
          </a:prstGeom>
        </p:spPr>
        <p:txBody>
          <a:bodyPr wrap="none">
            <a:spAutoFit/>
          </a:bodyPr>
          <a:lstStyle/>
          <a:p>
            <a:r>
              <a:rPr lang="en-US" altLang="ja-JP" dirty="0" err="1">
                <a:latin typeface="MigMix 1P" charset="-128"/>
                <a:ea typeface="MigMix 1P" charset="-128"/>
                <a:cs typeface="MigMix 1P" charset="-128"/>
              </a:rPr>
              <a:t>StateCheckPh</a:t>
            </a:r>
            <a:endParaRPr lang="ja-JP" altLang="en-US" dirty="0"/>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40710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MediaExample1</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dirty="0"/>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15</a:t>
            </a:fld>
            <a:endParaRPr lang="ja-JP" altLang="en-US" dirty="0"/>
          </a:p>
        </p:txBody>
      </p:sp>
      <p:sp>
        <p:nvSpPr>
          <p:cNvPr id="12" name="正方形/長方形 11"/>
          <p:cNvSpPr/>
          <p:nvPr/>
        </p:nvSpPr>
        <p:spPr>
          <a:xfrm>
            <a:off x="628650" y="1203475"/>
            <a:ext cx="7691144" cy="4185761"/>
          </a:xfrm>
          <a:prstGeom prst="rect">
            <a:avLst/>
          </a:prstGeom>
          <a:ln>
            <a:solidFill>
              <a:schemeClr val="accent1"/>
            </a:solidFill>
          </a:ln>
        </p:spPr>
        <p:txBody>
          <a:bodyPr wrap="square">
            <a:spAutoFit/>
          </a:bodyPr>
          <a:lstStyle/>
          <a:p>
            <a:r>
              <a:rPr lang="en-US" altLang="ja-JP" sz="1400" dirty="0">
                <a:solidFill>
                  <a:srgbClr val="760002"/>
                </a:solidFill>
                <a:latin typeface="Migu 1M" charset="-128"/>
                <a:ea typeface="Migu 1M" charset="-128"/>
                <a:cs typeface="Migu 1M" charset="-128"/>
              </a:rPr>
              <a:t>package</a:t>
            </a:r>
            <a:r>
              <a:rPr lang="en-US" altLang="ja-JP" sz="1400" dirty="0">
                <a:solidFill>
                  <a:srgbClr val="000000"/>
                </a:solidFill>
                <a:latin typeface="Migu 1M" charset="-128"/>
                <a:ea typeface="Migu 1M" charset="-128"/>
                <a:cs typeface="Migu 1M" charset="-128"/>
              </a:rPr>
              <a:t> MediaExample1</a:t>
            </a:r>
          </a:p>
          <a:p>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model</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StateCheckPh</a:t>
            </a:r>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replaceable</a:t>
            </a:r>
            <a:r>
              <a:rPr lang="en-US" altLang="ja-JP" sz="1400" b="1"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a:t>
            </a:r>
            <a:r>
              <a:rPr lang="en-US" altLang="ja-JP" sz="1400" b="1" dirty="0" err="1">
                <a:solidFill>
                  <a:srgbClr val="000000"/>
                </a:solidFill>
                <a:latin typeface="Migu 1M" charset="-128"/>
                <a:ea typeface="Migu 1M" charset="-128"/>
                <a:cs typeface="Migu 1M" charset="-128"/>
              </a:rPr>
              <a:t>Modelica.Media.Water.StandardWater</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Medium.ThermodynamicState</a:t>
            </a:r>
            <a:r>
              <a:rPr lang="en-US" altLang="ja-JP" sz="1400" dirty="0">
                <a:solidFill>
                  <a:srgbClr val="000000"/>
                </a:solidFill>
                <a:latin typeface="Migu 1M" charset="-128"/>
                <a:ea typeface="Migu 1M" charset="-128"/>
                <a:cs typeface="Migu 1M" charset="-128"/>
              </a:rPr>
              <a:t> state;</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Modelica.Blocks.Interfaces.RealInput</a:t>
            </a:r>
            <a:r>
              <a:rPr lang="en-US" altLang="ja-JP" sz="1400" dirty="0">
                <a:solidFill>
                  <a:srgbClr val="000000"/>
                </a:solidFill>
                <a:latin typeface="Migu 1M" charset="-128"/>
                <a:ea typeface="Migu 1M" charset="-128"/>
                <a:cs typeface="Migu 1M" charset="-128"/>
              </a:rPr>
              <a:t> p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Modelica.Blocks.Interfaces.RealInput</a:t>
            </a:r>
            <a:r>
              <a:rPr lang="en-US" altLang="ja-JP" sz="1400" dirty="0">
                <a:solidFill>
                  <a:srgbClr val="000000"/>
                </a:solidFill>
                <a:latin typeface="Migu 1M" charset="-128"/>
                <a:ea typeface="Migu 1M" charset="-128"/>
                <a:cs typeface="Migu 1M" charset="-128"/>
              </a:rPr>
              <a:t> h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x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v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s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equation</a:t>
            </a:r>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state = </a:t>
            </a:r>
            <a:r>
              <a:rPr lang="en-US" altLang="ja-JP" sz="1400" dirty="0" err="1">
                <a:solidFill>
                  <a:srgbClr val="000000"/>
                </a:solidFill>
                <a:latin typeface="Migu 1M" charset="-128"/>
                <a:ea typeface="Migu 1M" charset="-128"/>
                <a:cs typeface="Migu 1M" charset="-128"/>
              </a:rPr>
              <a:t>Medium.</a:t>
            </a:r>
            <a:r>
              <a:rPr lang="en-US" altLang="ja-JP" sz="1400" dirty="0" err="1">
                <a:solidFill>
                  <a:srgbClr val="0000FF"/>
                </a:solidFill>
                <a:latin typeface="Migu 1M" charset="-128"/>
                <a:ea typeface="Migu 1M" charset="-128"/>
                <a:cs typeface="Migu 1M" charset="-128"/>
              </a:rPr>
              <a:t>setState_ph</a:t>
            </a:r>
            <a:r>
              <a:rPr lang="en-US" altLang="ja-JP" sz="1400" dirty="0">
                <a:solidFill>
                  <a:srgbClr val="000000"/>
                </a:solidFill>
                <a:latin typeface="Migu 1M" charset="-128"/>
                <a:ea typeface="Migu 1M" charset="-128"/>
                <a:cs typeface="Migu 1M" charset="-128"/>
              </a:rPr>
              <a:t>(</a:t>
            </a:r>
            <a:r>
              <a:rPr lang="en-US" altLang="ja-JP" sz="1400" dirty="0" err="1">
                <a:solidFill>
                  <a:srgbClr val="000000"/>
                </a:solidFill>
                <a:latin typeface="Migu 1M" charset="-128"/>
                <a:ea typeface="Migu 1M" charset="-128"/>
                <a:cs typeface="Migu 1M" charset="-128"/>
              </a:rPr>
              <a:t>p,h</a:t>
            </a:r>
            <a:r>
              <a:rPr lang="en-US" altLang="ja-JP" sz="1400" dirty="0">
                <a:solidFill>
                  <a:srgbClr val="000000"/>
                </a:solidFill>
                <a:latin typeface="Migu 1M" charset="-128"/>
                <a:ea typeface="Migu 1M" charset="-128"/>
                <a:cs typeface="Migu 1M" charset="-128"/>
              </a:rPr>
              <a:t>);</a:t>
            </a:r>
          </a:p>
          <a:p>
            <a:r>
              <a:rPr lang="mr-IN" altLang="ja-JP" sz="1400" dirty="0">
                <a:solidFill>
                  <a:srgbClr val="000000"/>
                </a:solidFill>
                <a:latin typeface="Migu 1M" charset="-128"/>
                <a:ea typeface="Migu 1M" charset="-128"/>
                <a:cs typeface="Migu 1M" charset="-128"/>
              </a:rPr>
              <a:t>    </a:t>
            </a:r>
            <a:r>
              <a:rPr lang="mr-IN" altLang="ja-JP" sz="1400" dirty="0" err="1">
                <a:solidFill>
                  <a:srgbClr val="000000"/>
                </a:solidFill>
                <a:latin typeface="Migu 1M" charset="-128"/>
                <a:ea typeface="Migu 1M" charset="-128"/>
                <a:cs typeface="Migu 1M" charset="-128"/>
              </a:rPr>
              <a:t>T</a:t>
            </a:r>
            <a:r>
              <a:rPr lang="mr-IN" altLang="ja-JP" sz="1400" dirty="0">
                <a:solidFill>
                  <a:srgbClr val="000000"/>
                </a:solidFill>
                <a:latin typeface="Migu 1M" charset="-128"/>
                <a:ea typeface="Migu 1M" charset="-128"/>
                <a:cs typeface="Migu 1M" charset="-128"/>
              </a:rPr>
              <a:t> = </a:t>
            </a:r>
            <a:r>
              <a:rPr lang="mr-IN" altLang="ja-JP" sz="1400" dirty="0" err="1">
                <a:solidFill>
                  <a:srgbClr val="000000"/>
                </a:solidFill>
                <a:latin typeface="Migu 1M" charset="-128"/>
                <a:ea typeface="Migu 1M" charset="-128"/>
                <a:cs typeface="Migu 1M" charset="-128"/>
              </a:rPr>
              <a:t>state.T</a:t>
            </a:r>
            <a:r>
              <a:rPr lang="mr-IN"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x = </a:t>
            </a:r>
            <a:r>
              <a:rPr lang="en-US" altLang="ja-JP" sz="1400" dirty="0" err="1">
                <a:solidFill>
                  <a:srgbClr val="000000"/>
                </a:solidFill>
                <a:latin typeface="Migu 1M" charset="-128"/>
                <a:ea typeface="Migu 1M" charset="-128"/>
                <a:cs typeface="Migu 1M" charset="-128"/>
              </a:rPr>
              <a:t>Medium.</a:t>
            </a:r>
            <a:r>
              <a:rPr lang="en-US" altLang="ja-JP" sz="1400" dirty="0" err="1">
                <a:solidFill>
                  <a:srgbClr val="0000FF"/>
                </a:solidFill>
                <a:latin typeface="Migu 1M" charset="-128"/>
                <a:ea typeface="Migu 1M" charset="-128"/>
                <a:cs typeface="Migu 1M" charset="-128"/>
              </a:rPr>
              <a:t>vapourQuality</a:t>
            </a:r>
            <a:r>
              <a:rPr lang="en-US" altLang="ja-JP" sz="1400" dirty="0">
                <a:solidFill>
                  <a:srgbClr val="000000"/>
                </a:solidFill>
                <a:latin typeface="Migu 1M" charset="-128"/>
                <a:ea typeface="Migu 1M" charset="-128"/>
                <a:cs typeface="Migu 1M" charset="-128"/>
              </a:rPr>
              <a:t>(state);</a:t>
            </a:r>
          </a:p>
          <a:p>
            <a:r>
              <a:rPr lang="mr-IN" altLang="ja-JP" sz="1400" dirty="0">
                <a:solidFill>
                  <a:srgbClr val="000000"/>
                </a:solidFill>
                <a:latin typeface="Migu 1M" charset="-128"/>
                <a:ea typeface="Migu 1M" charset="-128"/>
                <a:cs typeface="Migu 1M" charset="-128"/>
              </a:rPr>
              <a:t>    </a:t>
            </a:r>
            <a:r>
              <a:rPr lang="mr-IN" altLang="ja-JP" sz="1400" dirty="0" err="1">
                <a:solidFill>
                  <a:srgbClr val="000000"/>
                </a:solidFill>
                <a:latin typeface="Migu 1M" charset="-128"/>
                <a:ea typeface="Migu 1M" charset="-128"/>
                <a:cs typeface="Migu 1M" charset="-128"/>
              </a:rPr>
              <a:t>v</a:t>
            </a:r>
            <a:r>
              <a:rPr lang="mr-IN" altLang="ja-JP" sz="1400" dirty="0">
                <a:solidFill>
                  <a:srgbClr val="000000"/>
                </a:solidFill>
                <a:latin typeface="Migu 1M" charset="-128"/>
                <a:ea typeface="Migu 1M" charset="-128"/>
                <a:cs typeface="Migu 1M" charset="-128"/>
              </a:rPr>
              <a:t> = </a:t>
            </a:r>
            <a:r>
              <a:rPr lang="mr-IN" altLang="ja-JP" sz="1400" dirty="0">
                <a:solidFill>
                  <a:srgbClr val="760078"/>
                </a:solidFill>
                <a:latin typeface="Migu 1M" charset="-128"/>
                <a:ea typeface="Migu 1M" charset="-128"/>
                <a:cs typeface="Migu 1M" charset="-128"/>
              </a:rPr>
              <a:t>1</a:t>
            </a:r>
            <a:r>
              <a:rPr lang="mr-IN" altLang="ja-JP" sz="1400" dirty="0">
                <a:solidFill>
                  <a:srgbClr val="000000"/>
                </a:solidFill>
                <a:latin typeface="Migu 1M" charset="-128"/>
                <a:ea typeface="Migu 1M" charset="-128"/>
                <a:cs typeface="Migu 1M" charset="-128"/>
              </a:rPr>
              <a:t>/</a:t>
            </a:r>
            <a:r>
              <a:rPr lang="mr-IN" altLang="ja-JP" sz="1400" dirty="0" err="1">
                <a:solidFill>
                  <a:srgbClr val="000000"/>
                </a:solidFill>
                <a:latin typeface="Migu 1M" charset="-128"/>
                <a:ea typeface="Migu 1M" charset="-128"/>
                <a:cs typeface="Migu 1M" charset="-128"/>
              </a:rPr>
              <a:t>state.d</a:t>
            </a:r>
            <a:r>
              <a:rPr lang="mr-IN"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s = </a:t>
            </a:r>
            <a:r>
              <a:rPr lang="en-US" altLang="ja-JP" sz="1400" dirty="0" err="1">
                <a:solidFill>
                  <a:srgbClr val="000000"/>
                </a:solidFill>
                <a:latin typeface="Migu 1M" charset="-128"/>
                <a:ea typeface="Migu 1M" charset="-128"/>
                <a:cs typeface="Migu 1M" charset="-128"/>
              </a:rPr>
              <a:t>Medium.</a:t>
            </a:r>
            <a:r>
              <a:rPr lang="en-US" altLang="ja-JP" sz="1400" dirty="0" err="1">
                <a:solidFill>
                  <a:srgbClr val="0000FF"/>
                </a:solidFill>
                <a:latin typeface="Migu 1M" charset="-128"/>
                <a:ea typeface="Migu 1M" charset="-128"/>
                <a:cs typeface="Migu 1M" charset="-128"/>
              </a:rPr>
              <a:t>specificEntropy</a:t>
            </a:r>
            <a:r>
              <a:rPr lang="en-US" altLang="ja-JP" sz="1400" dirty="0">
                <a:solidFill>
                  <a:srgbClr val="000000"/>
                </a:solidFill>
                <a:latin typeface="Migu 1M" charset="-128"/>
                <a:ea typeface="Migu 1M" charset="-128"/>
                <a:cs typeface="Migu 1M" charset="-128"/>
              </a:rPr>
              <a:t>(state);</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end</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StateCheckPh</a:t>
            </a:r>
            <a:r>
              <a:rPr lang="en-US" altLang="ja-JP" sz="1100" dirty="0">
                <a:solidFill>
                  <a:srgbClr val="000000"/>
                </a:solidFill>
                <a:latin typeface="Migu 1M" charset="-128"/>
                <a:ea typeface="Migu 1M" charset="-128"/>
                <a:cs typeface="Migu 1M" charset="-128"/>
              </a:rPr>
              <a:t>;</a:t>
            </a:r>
          </a:p>
        </p:txBody>
      </p:sp>
      <p:sp>
        <p:nvSpPr>
          <p:cNvPr id="14" name="テキスト ボックス 13"/>
          <p:cNvSpPr txBox="1"/>
          <p:nvPr/>
        </p:nvSpPr>
        <p:spPr>
          <a:xfrm>
            <a:off x="6457950" y="2512980"/>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(2)</a:t>
            </a:r>
            <a:endParaRPr kumimoji="1" lang="ja-JP" altLang="en-US" sz="1400" dirty="0">
              <a:solidFill>
                <a:srgbClr val="0070C0"/>
              </a:solidFill>
              <a:latin typeface="Migu 1M" charset="-128"/>
              <a:ea typeface="Migu 1M" charset="-128"/>
              <a:cs typeface="Migu 1M" charset="-128"/>
            </a:endParaRPr>
          </a:p>
        </p:txBody>
      </p:sp>
      <p:sp>
        <p:nvSpPr>
          <p:cNvPr id="15" name="テキスト ボックス 14"/>
          <p:cNvSpPr txBox="1"/>
          <p:nvPr/>
        </p:nvSpPr>
        <p:spPr>
          <a:xfrm>
            <a:off x="6314798" y="2277593"/>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(1)</a:t>
            </a:r>
            <a:endParaRPr kumimoji="1" lang="ja-JP" altLang="en-US" sz="1400" dirty="0">
              <a:solidFill>
                <a:srgbClr val="0070C0"/>
              </a:solidFill>
              <a:latin typeface="Migu 1M" charset="-128"/>
              <a:ea typeface="Migu 1M" charset="-128"/>
              <a:cs typeface="Migu 1M" charset="-128"/>
            </a:endParaRPr>
          </a:p>
        </p:txBody>
      </p:sp>
      <p:sp>
        <p:nvSpPr>
          <p:cNvPr id="16" name="テキスト ボックス 15"/>
          <p:cNvSpPr txBox="1"/>
          <p:nvPr/>
        </p:nvSpPr>
        <p:spPr>
          <a:xfrm>
            <a:off x="6457950" y="2730722"/>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(3)</a:t>
            </a:r>
            <a:endParaRPr kumimoji="1" lang="ja-JP" altLang="en-US" sz="1400" dirty="0">
              <a:solidFill>
                <a:srgbClr val="0070C0"/>
              </a:solidFill>
              <a:latin typeface="Migu 1M" charset="-128"/>
              <a:ea typeface="Migu 1M" charset="-128"/>
              <a:cs typeface="Migu 1M" charset="-128"/>
            </a:endParaRPr>
          </a:p>
        </p:txBody>
      </p:sp>
      <p:sp>
        <p:nvSpPr>
          <p:cNvPr id="17" name="テキスト ボックス 16"/>
          <p:cNvSpPr txBox="1"/>
          <p:nvPr/>
        </p:nvSpPr>
        <p:spPr>
          <a:xfrm>
            <a:off x="6457950" y="2928294"/>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(4)</a:t>
            </a:r>
            <a:endParaRPr kumimoji="1" lang="ja-JP" altLang="en-US" sz="1400" dirty="0">
              <a:solidFill>
                <a:srgbClr val="0070C0"/>
              </a:solidFill>
              <a:latin typeface="Migu 1M" charset="-128"/>
              <a:ea typeface="Migu 1M" charset="-128"/>
              <a:cs typeface="Migu 1M" charset="-128"/>
            </a:endParaRPr>
          </a:p>
        </p:txBody>
      </p:sp>
      <p:sp>
        <p:nvSpPr>
          <p:cNvPr id="18" name="テキスト ボックス 17"/>
          <p:cNvSpPr txBox="1"/>
          <p:nvPr/>
        </p:nvSpPr>
        <p:spPr>
          <a:xfrm>
            <a:off x="6457950" y="3158006"/>
            <a:ext cx="453970" cy="307777"/>
          </a:xfrm>
          <a:prstGeom prst="rect">
            <a:avLst/>
          </a:prstGeom>
          <a:noFill/>
        </p:spPr>
        <p:txBody>
          <a:bodyPr wrap="none" rtlCol="0">
            <a:spAutoFit/>
          </a:bodyPr>
          <a:lstStyle/>
          <a:p>
            <a:r>
              <a:rPr kumimoji="1" lang="en-US" altLang="ja-JP" sz="1400">
                <a:solidFill>
                  <a:srgbClr val="0070C0"/>
                </a:solidFill>
                <a:latin typeface="Migu 1M" charset="-128"/>
                <a:ea typeface="Migu 1M" charset="-128"/>
                <a:cs typeface="Migu 1M" charset="-128"/>
              </a:rPr>
              <a:t>(5)</a:t>
            </a:r>
            <a:endParaRPr kumimoji="1" lang="ja-JP" altLang="en-US" sz="1400" dirty="0">
              <a:solidFill>
                <a:srgbClr val="0070C0"/>
              </a:solidFill>
              <a:latin typeface="Migu 1M" charset="-128"/>
              <a:ea typeface="Migu 1M" charset="-128"/>
              <a:cs typeface="Migu 1M" charset="-128"/>
            </a:endParaRPr>
          </a:p>
        </p:txBody>
      </p:sp>
      <p:sp>
        <p:nvSpPr>
          <p:cNvPr id="19" name="テキスト ボックス 18"/>
          <p:cNvSpPr txBox="1"/>
          <p:nvPr/>
        </p:nvSpPr>
        <p:spPr>
          <a:xfrm>
            <a:off x="6457950" y="3377906"/>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(6)</a:t>
            </a:r>
            <a:endParaRPr kumimoji="1" lang="ja-JP" altLang="en-US" sz="1400" dirty="0">
              <a:solidFill>
                <a:srgbClr val="0070C0"/>
              </a:solidFill>
              <a:latin typeface="Migu 1M" charset="-128"/>
              <a:ea typeface="Migu 1M" charset="-128"/>
              <a:cs typeface="Migu 1M" charset="-128"/>
            </a:endParaRPr>
          </a:p>
        </p:txBody>
      </p:sp>
      <p:sp>
        <p:nvSpPr>
          <p:cNvPr id="6" name="正方形/長方形 5"/>
          <p:cNvSpPr/>
          <p:nvPr/>
        </p:nvSpPr>
        <p:spPr>
          <a:xfrm>
            <a:off x="628650" y="864000"/>
            <a:ext cx="1749197" cy="369332"/>
          </a:xfrm>
          <a:prstGeom prst="rect">
            <a:avLst/>
          </a:prstGeom>
        </p:spPr>
        <p:txBody>
          <a:bodyPr wrap="none">
            <a:spAutoFit/>
          </a:bodyPr>
          <a:lstStyle/>
          <a:p>
            <a:r>
              <a:rPr lang="en-US" altLang="ja-JP" dirty="0" err="1">
                <a:solidFill>
                  <a:srgbClr val="0070C0"/>
                </a:solidFill>
                <a:latin typeface="MigMix 1P" charset="-128"/>
                <a:ea typeface="MigMix 1P" charset="-128"/>
                <a:cs typeface="MigMix 1P" charset="-128"/>
              </a:rPr>
              <a:t>StateCheckPh</a:t>
            </a:r>
            <a:endParaRPr lang="ja-JP" altLang="en-US" dirty="0"/>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19619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MediaExample1</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dirty="0"/>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16</a:t>
            </a:fld>
            <a:endParaRPr lang="ja-JP" altLang="en-US" dirty="0"/>
          </a:p>
        </p:txBody>
      </p:sp>
      <p:pic>
        <p:nvPicPr>
          <p:cNvPr id="19" name="図 18"/>
          <p:cNvPicPr>
            <a:picLocks noChangeAspect="1"/>
          </p:cNvPicPr>
          <p:nvPr/>
        </p:nvPicPr>
        <p:blipFill>
          <a:blip r:embed="rId2"/>
          <a:stretch>
            <a:fillRect/>
          </a:stretch>
        </p:blipFill>
        <p:spPr>
          <a:xfrm>
            <a:off x="628649" y="2323648"/>
            <a:ext cx="7193462" cy="3607697"/>
          </a:xfrm>
          <a:prstGeom prst="rect">
            <a:avLst/>
          </a:prstGeom>
          <a:ln>
            <a:solidFill>
              <a:schemeClr val="accent1"/>
            </a:solidFill>
          </a:ln>
        </p:spPr>
      </p:pic>
      <p:sp>
        <p:nvSpPr>
          <p:cNvPr id="20" name="テキスト ボックス 19"/>
          <p:cNvSpPr txBox="1"/>
          <p:nvPr/>
        </p:nvSpPr>
        <p:spPr>
          <a:xfrm>
            <a:off x="678270" y="2520529"/>
            <a:ext cx="1693569" cy="400110"/>
          </a:xfrm>
          <a:prstGeom prst="rect">
            <a:avLst/>
          </a:prstGeom>
          <a:noFill/>
        </p:spPr>
        <p:txBody>
          <a:bodyPr wrap="square" rtlCol="0">
            <a:spAutoFit/>
          </a:bodyPr>
          <a:lstStyle/>
          <a:p>
            <a:r>
              <a:rPr kumimoji="1" lang="en-US" altLang="ja-JP" sz="2000" dirty="0">
                <a:solidFill>
                  <a:schemeClr val="accent1"/>
                </a:solidFill>
                <a:latin typeface="Migu 1M" charset="-128"/>
                <a:ea typeface="Migu 1M" charset="-128"/>
                <a:cs typeface="Migu 1M" charset="-128"/>
              </a:rPr>
              <a:t>101325 Pa</a:t>
            </a:r>
            <a:endParaRPr kumimoji="1" lang="ja-JP" altLang="en-US" sz="2000" dirty="0">
              <a:solidFill>
                <a:schemeClr val="accent1"/>
              </a:solidFill>
              <a:latin typeface="Migu 1M" charset="-128"/>
              <a:ea typeface="Migu 1M" charset="-128"/>
              <a:cs typeface="Migu 1M" charset="-128"/>
            </a:endParaRPr>
          </a:p>
        </p:txBody>
      </p:sp>
      <p:sp>
        <p:nvSpPr>
          <p:cNvPr id="21" name="テキスト ボックス 20"/>
          <p:cNvSpPr txBox="1"/>
          <p:nvPr/>
        </p:nvSpPr>
        <p:spPr>
          <a:xfrm>
            <a:off x="4071872" y="2484662"/>
            <a:ext cx="3209248" cy="400110"/>
          </a:xfrm>
          <a:prstGeom prst="rect">
            <a:avLst/>
          </a:prstGeom>
          <a:noFill/>
        </p:spPr>
        <p:txBody>
          <a:bodyPr wrap="square" rtlCol="0">
            <a:spAutoFit/>
          </a:bodyPr>
          <a:lstStyle/>
          <a:p>
            <a:r>
              <a:rPr kumimoji="1" lang="en-US" altLang="ja-JP" sz="2000" dirty="0">
                <a:solidFill>
                  <a:schemeClr val="accent1"/>
                </a:solidFill>
                <a:latin typeface="Migu 1M" charset="-128"/>
                <a:ea typeface="Migu 1M" charset="-128"/>
                <a:cs typeface="Migu 1M" charset="-128"/>
              </a:rPr>
              <a:t>5000000 Pa (5 MPa)</a:t>
            </a:r>
            <a:endParaRPr kumimoji="1" lang="ja-JP" altLang="en-US" sz="2000" dirty="0">
              <a:solidFill>
                <a:schemeClr val="accent1"/>
              </a:solidFill>
              <a:latin typeface="Migu 1M" charset="-128"/>
              <a:ea typeface="Migu 1M" charset="-128"/>
              <a:cs typeface="Migu 1M" charset="-128"/>
            </a:endParaRPr>
          </a:p>
        </p:txBody>
      </p:sp>
      <p:sp>
        <p:nvSpPr>
          <p:cNvPr id="22" name="テキスト ボックス 21"/>
          <p:cNvSpPr txBox="1"/>
          <p:nvPr/>
        </p:nvSpPr>
        <p:spPr>
          <a:xfrm>
            <a:off x="628649" y="1203806"/>
            <a:ext cx="7885351" cy="707886"/>
          </a:xfrm>
          <a:prstGeom prst="rect">
            <a:avLst/>
          </a:prstGeom>
          <a:noFill/>
        </p:spPr>
        <p:txBody>
          <a:bodyPr wrap="square" rtlCol="0">
            <a:spAutoFit/>
          </a:bodyPr>
          <a:lstStyle/>
          <a:p>
            <a:r>
              <a:rPr kumimoji="1" lang="ja-JP" altLang="en-US" sz="2000" dirty="0">
                <a:solidFill>
                  <a:schemeClr val="accent1"/>
                </a:solidFill>
                <a:latin typeface="MigMix 1P" charset="-128"/>
                <a:ea typeface="MigMix 1P" charset="-128"/>
                <a:cs typeface="MigMix 1P" charset="-128"/>
              </a:rPr>
              <a:t>比エンタルピを</a:t>
            </a:r>
            <a:r>
              <a:rPr kumimoji="1" lang="en-US" altLang="ja-JP" sz="2000" dirty="0">
                <a:solidFill>
                  <a:schemeClr val="accent1"/>
                </a:solidFill>
                <a:latin typeface="MigMix 1P" charset="-128"/>
                <a:ea typeface="MigMix 1P" charset="-128"/>
                <a:cs typeface="MigMix 1P" charset="-128"/>
              </a:rPr>
              <a:t>100 s </a:t>
            </a:r>
            <a:r>
              <a:rPr kumimoji="1" lang="ja-JP" altLang="en-US" sz="2000" dirty="0">
                <a:solidFill>
                  <a:schemeClr val="accent1"/>
                </a:solidFill>
                <a:latin typeface="MigMix 1P" charset="-128"/>
                <a:ea typeface="MigMix 1P" charset="-128"/>
                <a:cs typeface="MigMix 1P" charset="-128"/>
              </a:rPr>
              <a:t>で</a:t>
            </a:r>
            <a:r>
              <a:rPr kumimoji="1" lang="en-US" altLang="ja-JP" sz="2000" dirty="0">
                <a:solidFill>
                  <a:schemeClr val="accent1"/>
                </a:solidFill>
                <a:latin typeface="MigMix 1P" charset="-128"/>
                <a:ea typeface="MigMix 1P" charset="-128"/>
                <a:cs typeface="MigMix 1P" charset="-128"/>
              </a:rPr>
              <a:t> 20000 J/kg </a:t>
            </a:r>
            <a:r>
              <a:rPr kumimoji="1" lang="ja-JP" altLang="en-US" sz="2000" dirty="0">
                <a:solidFill>
                  <a:schemeClr val="accent1"/>
                </a:solidFill>
                <a:latin typeface="MigMix 1P" charset="-128"/>
                <a:ea typeface="MigMix 1P" charset="-128"/>
                <a:cs typeface="MigMix 1P" charset="-128"/>
              </a:rPr>
              <a:t>から</a:t>
            </a:r>
            <a:r>
              <a:rPr kumimoji="1" lang="en-US" altLang="ja-JP" sz="2000" dirty="0">
                <a:solidFill>
                  <a:schemeClr val="accent1"/>
                </a:solidFill>
                <a:latin typeface="MigMix 1P" charset="-128"/>
                <a:ea typeface="MigMix 1P" charset="-128"/>
                <a:cs typeface="MigMix 1P" charset="-128"/>
              </a:rPr>
              <a:t> 3800000 J/kg </a:t>
            </a:r>
            <a:r>
              <a:rPr kumimoji="1" lang="ja-JP" altLang="en-US" sz="2000" dirty="0">
                <a:solidFill>
                  <a:schemeClr val="accent1"/>
                </a:solidFill>
                <a:latin typeface="MigMix 1P" charset="-128"/>
                <a:ea typeface="MigMix 1P" charset="-128"/>
                <a:cs typeface="MigMix 1P" charset="-128"/>
              </a:rPr>
              <a:t>まで変化させる。</a:t>
            </a:r>
          </a:p>
        </p:txBody>
      </p:sp>
      <p:cxnSp>
        <p:nvCxnSpPr>
          <p:cNvPr id="23" name="直線矢印コネクタ 22"/>
          <p:cNvCxnSpPr/>
          <p:nvPr/>
        </p:nvCxnSpPr>
        <p:spPr>
          <a:xfrm flipH="1">
            <a:off x="2105970" y="2063474"/>
            <a:ext cx="4217531" cy="671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5339241" y="2059656"/>
            <a:ext cx="1012656" cy="460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28649" y="864000"/>
            <a:ext cx="7885351"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これを使って圧力を固定して比エンタルピを上げるモデルを作る</a:t>
            </a:r>
          </a:p>
        </p:txBody>
      </p:sp>
      <p:sp>
        <p:nvSpPr>
          <p:cNvPr id="26" name="テキスト ボックス 25"/>
          <p:cNvSpPr txBox="1"/>
          <p:nvPr/>
        </p:nvSpPr>
        <p:spPr>
          <a:xfrm>
            <a:off x="1679477" y="2896144"/>
            <a:ext cx="931532" cy="400110"/>
          </a:xfrm>
          <a:prstGeom prst="rect">
            <a:avLst/>
          </a:prstGeom>
          <a:noFill/>
        </p:spPr>
        <p:txBody>
          <a:bodyPr wrap="square" rtlCol="0">
            <a:spAutoFit/>
          </a:bodyPr>
          <a:lstStyle/>
          <a:p>
            <a:r>
              <a:rPr kumimoji="1" lang="en-US" altLang="ja-JP" sz="2000" dirty="0">
                <a:solidFill>
                  <a:srgbClr val="0070C0"/>
                </a:solidFill>
                <a:latin typeface="Migu 1M" charset="-128"/>
                <a:ea typeface="Migu 1M" charset="-128"/>
                <a:cs typeface="Migu 1M" charset="-128"/>
              </a:rPr>
              <a:t>(1)</a:t>
            </a:r>
            <a:endParaRPr kumimoji="1" lang="ja-JP" altLang="en-US" sz="2000" dirty="0">
              <a:solidFill>
                <a:srgbClr val="0070C0"/>
              </a:solidFill>
              <a:latin typeface="Migu 1M" charset="-128"/>
              <a:ea typeface="Migu 1M" charset="-128"/>
              <a:cs typeface="Migu 1M" charset="-128"/>
            </a:endParaRPr>
          </a:p>
        </p:txBody>
      </p:sp>
      <p:sp>
        <p:nvSpPr>
          <p:cNvPr id="27" name="テキスト ボックス 26"/>
          <p:cNvSpPr txBox="1"/>
          <p:nvPr/>
        </p:nvSpPr>
        <p:spPr>
          <a:xfrm>
            <a:off x="1571391" y="4143737"/>
            <a:ext cx="569387" cy="400110"/>
          </a:xfrm>
          <a:prstGeom prst="rect">
            <a:avLst/>
          </a:prstGeom>
          <a:noFill/>
        </p:spPr>
        <p:txBody>
          <a:bodyPr wrap="none" rtlCol="0">
            <a:spAutoFit/>
          </a:bodyPr>
          <a:lstStyle/>
          <a:p>
            <a:r>
              <a:rPr kumimoji="1" lang="en-US" altLang="ja-JP" sz="2000">
                <a:solidFill>
                  <a:srgbClr val="0070C0"/>
                </a:solidFill>
                <a:latin typeface="Migu 1M" charset="-128"/>
                <a:ea typeface="Migu 1M" charset="-128"/>
                <a:cs typeface="Migu 1M" charset="-128"/>
              </a:rPr>
              <a:t>(2)</a:t>
            </a:r>
            <a:endParaRPr kumimoji="1" lang="ja-JP" altLang="en-US" sz="2000" dirty="0">
              <a:solidFill>
                <a:srgbClr val="0070C0"/>
              </a:solidFill>
              <a:latin typeface="Migu 1M" charset="-128"/>
              <a:ea typeface="Migu 1M" charset="-128"/>
              <a:cs typeface="Migu 1M" charset="-128"/>
            </a:endParaRPr>
          </a:p>
        </p:txBody>
      </p:sp>
      <p:sp>
        <p:nvSpPr>
          <p:cNvPr id="28" name="テキスト ボックス 27"/>
          <p:cNvSpPr txBox="1"/>
          <p:nvPr/>
        </p:nvSpPr>
        <p:spPr>
          <a:xfrm>
            <a:off x="3502485" y="3313808"/>
            <a:ext cx="569387" cy="400110"/>
          </a:xfrm>
          <a:prstGeom prst="rect">
            <a:avLst/>
          </a:prstGeom>
          <a:noFill/>
        </p:spPr>
        <p:txBody>
          <a:bodyPr wrap="none" rtlCol="0">
            <a:spAutoFit/>
          </a:bodyPr>
          <a:lstStyle/>
          <a:p>
            <a:r>
              <a:rPr kumimoji="1" lang="en-US" altLang="ja-JP" sz="2000">
                <a:solidFill>
                  <a:srgbClr val="0070C0"/>
                </a:solidFill>
                <a:latin typeface="Migu 1M" charset="-128"/>
                <a:ea typeface="Migu 1M" charset="-128"/>
                <a:cs typeface="Migu 1M" charset="-128"/>
              </a:rPr>
              <a:t>(3)</a:t>
            </a:r>
            <a:endParaRPr kumimoji="1" lang="ja-JP" altLang="en-US" sz="2000" dirty="0">
              <a:solidFill>
                <a:srgbClr val="0070C0"/>
              </a:solidFill>
              <a:latin typeface="Migu 1M" charset="-128"/>
              <a:ea typeface="Migu 1M" charset="-128"/>
              <a:cs typeface="Migu 1M" charset="-128"/>
            </a:endParaRPr>
          </a:p>
        </p:txBody>
      </p:sp>
      <p:sp>
        <p:nvSpPr>
          <p:cNvPr id="29" name="テキスト ボックス 28"/>
          <p:cNvSpPr txBox="1"/>
          <p:nvPr/>
        </p:nvSpPr>
        <p:spPr>
          <a:xfrm>
            <a:off x="5328547" y="2831866"/>
            <a:ext cx="931532" cy="400110"/>
          </a:xfrm>
          <a:prstGeom prst="rect">
            <a:avLst/>
          </a:prstGeom>
          <a:noFill/>
        </p:spPr>
        <p:txBody>
          <a:bodyPr wrap="square" rtlCol="0">
            <a:spAutoFit/>
          </a:bodyPr>
          <a:lstStyle/>
          <a:p>
            <a:r>
              <a:rPr kumimoji="1" lang="en-US" altLang="ja-JP" sz="2000">
                <a:solidFill>
                  <a:srgbClr val="0070C0"/>
                </a:solidFill>
                <a:latin typeface="Migu 1M" charset="-128"/>
                <a:ea typeface="Migu 1M" charset="-128"/>
                <a:cs typeface="Migu 1M" charset="-128"/>
              </a:rPr>
              <a:t>(5)</a:t>
            </a:r>
            <a:endParaRPr kumimoji="1" lang="ja-JP" altLang="en-US" sz="2000" dirty="0">
              <a:solidFill>
                <a:srgbClr val="0070C0"/>
              </a:solidFill>
              <a:latin typeface="Migu 1M" charset="-128"/>
              <a:ea typeface="Migu 1M" charset="-128"/>
              <a:cs typeface="Migu 1M" charset="-128"/>
            </a:endParaRPr>
          </a:p>
        </p:txBody>
      </p:sp>
      <p:sp>
        <p:nvSpPr>
          <p:cNvPr id="30" name="テキスト ボックス 29"/>
          <p:cNvSpPr txBox="1"/>
          <p:nvPr/>
        </p:nvSpPr>
        <p:spPr>
          <a:xfrm>
            <a:off x="5224926" y="4185345"/>
            <a:ext cx="569387" cy="400110"/>
          </a:xfrm>
          <a:prstGeom prst="rect">
            <a:avLst/>
          </a:prstGeom>
          <a:noFill/>
        </p:spPr>
        <p:txBody>
          <a:bodyPr wrap="none" rtlCol="0">
            <a:spAutoFit/>
          </a:bodyPr>
          <a:lstStyle/>
          <a:p>
            <a:r>
              <a:rPr kumimoji="1" lang="en-US" altLang="ja-JP" sz="2000">
                <a:solidFill>
                  <a:srgbClr val="0070C0"/>
                </a:solidFill>
                <a:latin typeface="Migu 1M" charset="-128"/>
                <a:ea typeface="Migu 1M" charset="-128"/>
                <a:cs typeface="Migu 1M" charset="-128"/>
              </a:rPr>
              <a:t>(4)</a:t>
            </a:r>
            <a:endParaRPr kumimoji="1" lang="ja-JP" altLang="en-US" sz="2000" dirty="0">
              <a:solidFill>
                <a:srgbClr val="0070C0"/>
              </a:solidFill>
              <a:latin typeface="Migu 1M" charset="-128"/>
              <a:ea typeface="Migu 1M" charset="-128"/>
              <a:cs typeface="Migu 1M" charset="-128"/>
            </a:endParaRPr>
          </a:p>
        </p:txBody>
      </p:sp>
      <p:sp>
        <p:nvSpPr>
          <p:cNvPr id="31" name="テキスト ボックス 30"/>
          <p:cNvSpPr txBox="1"/>
          <p:nvPr/>
        </p:nvSpPr>
        <p:spPr>
          <a:xfrm>
            <a:off x="7281120" y="3313808"/>
            <a:ext cx="569387" cy="400110"/>
          </a:xfrm>
          <a:prstGeom prst="rect">
            <a:avLst/>
          </a:prstGeom>
          <a:noFill/>
        </p:spPr>
        <p:txBody>
          <a:bodyPr wrap="none" rtlCol="0">
            <a:spAutoFit/>
          </a:bodyPr>
          <a:lstStyle/>
          <a:p>
            <a:r>
              <a:rPr kumimoji="1" lang="en-US" altLang="ja-JP" sz="2000">
                <a:solidFill>
                  <a:srgbClr val="0070C0"/>
                </a:solidFill>
                <a:latin typeface="Migu 1M" charset="-128"/>
                <a:ea typeface="Migu 1M" charset="-128"/>
                <a:cs typeface="Migu 1M" charset="-128"/>
              </a:rPr>
              <a:t>(6)</a:t>
            </a:r>
            <a:endParaRPr kumimoji="1" lang="ja-JP" altLang="en-US" sz="2000" dirty="0">
              <a:solidFill>
                <a:srgbClr val="0070C0"/>
              </a:solidFill>
              <a:latin typeface="Migu 1M" charset="-128"/>
              <a:ea typeface="Migu 1M" charset="-128"/>
              <a:cs typeface="Migu 1M" charset="-128"/>
            </a:endParaRPr>
          </a:p>
        </p:txBody>
      </p:sp>
      <p:sp>
        <p:nvSpPr>
          <p:cNvPr id="32" name="テキスト ボックス 31"/>
          <p:cNvSpPr txBox="1"/>
          <p:nvPr/>
        </p:nvSpPr>
        <p:spPr>
          <a:xfrm>
            <a:off x="6351897" y="1613038"/>
            <a:ext cx="2727372" cy="1477328"/>
          </a:xfrm>
          <a:prstGeom prst="rect">
            <a:avLst/>
          </a:prstGeom>
          <a:solidFill>
            <a:schemeClr val="bg1"/>
          </a:solidFill>
        </p:spPr>
        <p:txBody>
          <a:bodyPr wrap="square" rtlCol="0">
            <a:spAutoFit/>
          </a:bodyPr>
          <a:lstStyle/>
          <a:p>
            <a:r>
              <a:rPr lang="ja-JP" altLang="en-US" dirty="0">
                <a:solidFill>
                  <a:srgbClr val="FF0000"/>
                </a:solidFill>
                <a:latin typeface="MigMix 1P" charset="-128"/>
                <a:ea typeface="MigMix 1P" charset="-128"/>
                <a:cs typeface="MigMix 1P" charset="-128"/>
              </a:rPr>
              <a:t>本当は固定値だが結果のパラメトリックプロットがうまくいかないので</a:t>
            </a:r>
            <a:r>
              <a:rPr lang="en-US" altLang="ja-JP" dirty="0">
                <a:solidFill>
                  <a:srgbClr val="FF0000"/>
                </a:solidFill>
                <a:latin typeface="MigMix 1P" charset="-128"/>
                <a:ea typeface="MigMix 1P" charset="-128"/>
                <a:cs typeface="MigMix 1P" charset="-128"/>
              </a:rPr>
              <a:t> </a:t>
            </a:r>
            <a:r>
              <a:rPr kumimoji="1" lang="en-US" altLang="ja-JP" dirty="0">
                <a:solidFill>
                  <a:srgbClr val="FF0000"/>
                </a:solidFill>
                <a:latin typeface="MigMix 1P" charset="-128"/>
                <a:ea typeface="MigMix 1P" charset="-128"/>
                <a:cs typeface="MigMix 1P" charset="-128"/>
              </a:rPr>
              <a:t>100 s </a:t>
            </a:r>
            <a:r>
              <a:rPr kumimoji="1" lang="ja-JP" altLang="en-US" dirty="0">
                <a:solidFill>
                  <a:srgbClr val="FF0000"/>
                </a:solidFill>
                <a:latin typeface="MigMix 1P" charset="-128"/>
                <a:ea typeface="MigMix 1P" charset="-128"/>
                <a:cs typeface="MigMix 1P" charset="-128"/>
              </a:rPr>
              <a:t>で</a:t>
            </a:r>
            <a:r>
              <a:rPr kumimoji="1" lang="en-US" altLang="ja-JP" dirty="0">
                <a:solidFill>
                  <a:srgbClr val="FF0000"/>
                </a:solidFill>
                <a:latin typeface="MigMix 1P" charset="-128"/>
                <a:ea typeface="MigMix 1P" charset="-128"/>
                <a:cs typeface="MigMix 1P" charset="-128"/>
              </a:rPr>
              <a:t> 0.1 Pa </a:t>
            </a:r>
            <a:r>
              <a:rPr kumimoji="1" lang="ja-JP" altLang="en-US" dirty="0">
                <a:solidFill>
                  <a:srgbClr val="FF0000"/>
                </a:solidFill>
                <a:latin typeface="MigMix 1P" charset="-128"/>
                <a:ea typeface="MigMix 1P" charset="-128"/>
                <a:cs typeface="MigMix 1P" charset="-128"/>
              </a:rPr>
              <a:t>変化させる</a:t>
            </a:r>
            <a:r>
              <a:rPr lang="ja-JP" altLang="en-US" dirty="0">
                <a:solidFill>
                  <a:srgbClr val="FF0000"/>
                </a:solidFill>
                <a:latin typeface="MigMix 1P" charset="-128"/>
                <a:ea typeface="MigMix 1P" charset="-128"/>
                <a:cs typeface="MigMix 1P" charset="-128"/>
              </a:rPr>
              <a:t>。</a:t>
            </a:r>
            <a:endParaRPr kumimoji="1" lang="ja-JP" altLang="en-US" dirty="0">
              <a:solidFill>
                <a:srgbClr val="FF0000"/>
              </a:solidFill>
              <a:latin typeface="MigMix 1P" charset="-128"/>
              <a:ea typeface="MigMix 1P" charset="-128"/>
              <a:cs typeface="MigMix 1P" charset="-128"/>
            </a:endParaRPr>
          </a:p>
        </p:txBody>
      </p:sp>
      <p:sp>
        <p:nvSpPr>
          <p:cNvPr id="33" name="正方形/長方形 32"/>
          <p:cNvSpPr/>
          <p:nvPr/>
        </p:nvSpPr>
        <p:spPr>
          <a:xfrm>
            <a:off x="2990521" y="5956241"/>
            <a:ext cx="2348720" cy="400110"/>
          </a:xfrm>
          <a:prstGeom prst="rect">
            <a:avLst/>
          </a:prstGeom>
        </p:spPr>
        <p:txBody>
          <a:bodyPr wrap="none">
            <a:spAutoFit/>
          </a:bodyPr>
          <a:lstStyle/>
          <a:p>
            <a:r>
              <a:rPr lang="en-US" altLang="ja-JP" sz="2000" dirty="0">
                <a:solidFill>
                  <a:srgbClr val="000000"/>
                </a:solidFill>
                <a:latin typeface="MigMix 1P" charset="-128"/>
                <a:ea typeface="MigMix 1P" charset="-128"/>
                <a:cs typeface="MigMix 1P" charset="-128"/>
              </a:rPr>
              <a:t>StateCheckTest1</a:t>
            </a: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9047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MediaExample1</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dirty="0"/>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17</a:t>
            </a:fld>
            <a:endParaRPr lang="ja-JP" altLang="en-US"/>
          </a:p>
        </p:txBody>
      </p:sp>
      <p:sp>
        <p:nvSpPr>
          <p:cNvPr id="25" name="正方形/長方形 24"/>
          <p:cNvSpPr/>
          <p:nvPr/>
        </p:nvSpPr>
        <p:spPr>
          <a:xfrm>
            <a:off x="305239" y="1233332"/>
            <a:ext cx="8705459" cy="4832092"/>
          </a:xfrm>
          <a:prstGeom prst="rect">
            <a:avLst/>
          </a:prstGeom>
          <a:ln>
            <a:solidFill>
              <a:schemeClr val="accent1"/>
            </a:solidFill>
          </a:ln>
        </p:spPr>
        <p:txBody>
          <a:bodyPr wrap="square">
            <a:spAutoFit/>
          </a:bodyPr>
          <a:lstStyle/>
          <a:p>
            <a:r>
              <a:rPr lang="en-US" altLang="ja-JP" sz="1400" dirty="0">
                <a:solidFill>
                  <a:srgbClr val="760002"/>
                </a:solidFill>
                <a:latin typeface="Migu 1M" charset="-128"/>
                <a:ea typeface="Migu 1M" charset="-128"/>
                <a:cs typeface="Migu 1M" charset="-128"/>
              </a:rPr>
              <a:t>model</a:t>
            </a:r>
            <a:r>
              <a:rPr lang="en-US" altLang="ja-JP" sz="1400" dirty="0">
                <a:solidFill>
                  <a:srgbClr val="000000"/>
                </a:solidFill>
                <a:latin typeface="Migu 1M" charset="-128"/>
                <a:ea typeface="Migu 1M" charset="-128"/>
                <a:cs typeface="Migu 1M" charset="-128"/>
              </a:rPr>
              <a:t> StateCheckTest1</a:t>
            </a:r>
          </a:p>
          <a:p>
            <a:r>
              <a:rPr lang="en-US" altLang="ja-JP" sz="1400"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replaceable</a:t>
            </a:r>
            <a:r>
              <a:rPr lang="en-US" altLang="ja-JP" sz="1400" b="1"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a:t>
            </a:r>
            <a:r>
              <a:rPr lang="en-US" altLang="ja-JP" sz="1400" b="1" dirty="0" err="1">
                <a:solidFill>
                  <a:srgbClr val="000000"/>
                </a:solidFill>
                <a:latin typeface="Migu 1M" charset="-128"/>
                <a:ea typeface="Migu 1M" charset="-128"/>
                <a:cs typeface="Migu 1M" charset="-128"/>
              </a:rPr>
              <a:t>Modelica.Media.Water.StandardWater</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pressure1</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0.1</a:t>
            </a:r>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101325</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enthalpy1</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3780000</a:t>
            </a:r>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20000</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MediaExample1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StateCheckPh </a:t>
            </a:r>
            <a:r>
              <a:rPr lang="en-US" altLang="ja-JP" sz="1400" dirty="0">
                <a:solidFill>
                  <a:srgbClr val="0000FF"/>
                </a:solidFill>
                <a:latin typeface="Migu 1M" charset="-128"/>
                <a:ea typeface="Migu 1M" charset="-128"/>
                <a:cs typeface="Migu 1M" charset="-128"/>
              </a:rPr>
              <a:t>stateCheckPh1</a:t>
            </a:r>
            <a:r>
              <a:rPr lang="en-US" altLang="ja-JP" sz="1400" dirty="0">
                <a:solidFill>
                  <a:srgbClr val="000000"/>
                </a:solidFill>
                <a:latin typeface="Migu 1M" charset="-128"/>
                <a:ea typeface="Migu 1M" charset="-128"/>
                <a:cs typeface="Migu 1M" charset="-128"/>
              </a:rPr>
              <a:t>(</a:t>
            </a:r>
            <a:r>
              <a:rPr lang="en-US" altLang="ja-JP" sz="1400" b="1" dirty="0" err="1">
                <a:solidFill>
                  <a:srgbClr val="760002"/>
                </a:solidFill>
                <a:latin typeface="Migu 1M" charset="-128"/>
                <a:ea typeface="Migu 1M" charset="-128"/>
                <a:cs typeface="Migu 1M" charset="-128"/>
              </a:rPr>
              <a:t>redeclare</a:t>
            </a:r>
            <a:r>
              <a:rPr lang="en-US" altLang="ja-JP" sz="1400" b="1"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Medium</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enthalpy2</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3780000</a:t>
            </a:r>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20000</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pressure2</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0.1</a:t>
            </a:r>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5000000</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MediaExample1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StateCheckPh </a:t>
            </a:r>
            <a:r>
              <a:rPr lang="en-US" altLang="ja-JP" sz="1400" dirty="0">
                <a:solidFill>
                  <a:srgbClr val="0000FF"/>
                </a:solidFill>
                <a:latin typeface="Migu 1M" charset="-128"/>
                <a:ea typeface="Migu 1M" charset="-128"/>
                <a:cs typeface="Migu 1M" charset="-128"/>
              </a:rPr>
              <a:t>stateCheckPh2</a:t>
            </a:r>
            <a:r>
              <a:rPr lang="en-US" altLang="ja-JP" sz="1400" dirty="0">
                <a:solidFill>
                  <a:srgbClr val="000000"/>
                </a:solidFill>
                <a:latin typeface="Migu 1M" charset="-128"/>
                <a:ea typeface="Migu 1M" charset="-128"/>
                <a:cs typeface="Migu 1M" charset="-128"/>
              </a:rPr>
              <a:t>(</a:t>
            </a:r>
            <a:r>
              <a:rPr lang="en-US" altLang="ja-JP" sz="1400" b="1" dirty="0" err="1">
                <a:solidFill>
                  <a:srgbClr val="760002"/>
                </a:solidFill>
                <a:latin typeface="Migu 1M" charset="-128"/>
                <a:ea typeface="Migu 1M" charset="-128"/>
                <a:cs typeface="Migu 1M" charset="-128"/>
              </a:rPr>
              <a:t>redeclare</a:t>
            </a:r>
            <a:r>
              <a:rPr lang="en-US" altLang="ja-JP" sz="1400" b="1"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Medium</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equation</a:t>
            </a:r>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connect</a:t>
            </a:r>
            <a:r>
              <a:rPr lang="en-US" altLang="ja-JP" sz="1400" dirty="0">
                <a:solidFill>
                  <a:srgbClr val="000000"/>
                </a:solidFill>
                <a:latin typeface="Migu 1M" charset="-128"/>
                <a:ea typeface="Migu 1M" charset="-128"/>
                <a:cs typeface="Migu 1M" charset="-128"/>
              </a:rPr>
              <a:t>(enthalpy2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stateCheckPh2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h)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connect</a:t>
            </a:r>
            <a:r>
              <a:rPr lang="en-US" altLang="ja-JP" sz="1400" dirty="0">
                <a:solidFill>
                  <a:srgbClr val="000000"/>
                </a:solidFill>
                <a:latin typeface="Migu 1M" charset="-128"/>
                <a:ea typeface="Migu 1M" charset="-128"/>
                <a:cs typeface="Migu 1M" charset="-128"/>
              </a:rPr>
              <a:t>(pressure2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stateCheckPh2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p)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connect</a:t>
            </a:r>
            <a:r>
              <a:rPr lang="en-US" altLang="ja-JP" sz="1400" dirty="0">
                <a:solidFill>
                  <a:srgbClr val="000000"/>
                </a:solidFill>
                <a:latin typeface="Migu 1M" charset="-128"/>
                <a:ea typeface="Migu 1M" charset="-128"/>
                <a:cs typeface="Migu 1M" charset="-128"/>
              </a:rPr>
              <a:t>(enthalpy1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stateCheckPh1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h)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connect</a:t>
            </a:r>
            <a:r>
              <a:rPr lang="en-US" altLang="ja-JP" sz="1400" dirty="0">
                <a:solidFill>
                  <a:srgbClr val="000000"/>
                </a:solidFill>
                <a:latin typeface="Migu 1M" charset="-128"/>
                <a:ea typeface="Migu 1M" charset="-128"/>
                <a:cs typeface="Migu 1M" charset="-128"/>
              </a:rPr>
              <a:t>(pressure1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stateCheckPh1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p)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end</a:t>
            </a:r>
            <a:r>
              <a:rPr lang="en-US" altLang="ja-JP" sz="1400" dirty="0">
                <a:solidFill>
                  <a:srgbClr val="000000"/>
                </a:solidFill>
                <a:latin typeface="Migu 1M" charset="-128"/>
                <a:ea typeface="Migu 1M" charset="-128"/>
                <a:cs typeface="Migu 1M" charset="-128"/>
              </a:rPr>
              <a:t> StateCheckTest1;</a:t>
            </a:r>
          </a:p>
          <a:p>
            <a:endParaRPr lang="en-US" altLang="ja-JP" sz="1400" dirty="0">
              <a:solidFill>
                <a:srgbClr val="000000"/>
              </a:solidFill>
              <a:latin typeface="Migu 1M" charset="-128"/>
              <a:ea typeface="Migu 1M" charset="-128"/>
              <a:cs typeface="Migu 1M" charset="-128"/>
            </a:endParaRPr>
          </a:p>
          <a:p>
            <a:r>
              <a:rPr lang="en-US" altLang="ja-JP" sz="1400" dirty="0">
                <a:solidFill>
                  <a:srgbClr val="760002"/>
                </a:solidFill>
                <a:latin typeface="RictyDiminished-Regular" charset="0"/>
              </a:rPr>
              <a:t>annotation</a:t>
            </a:r>
            <a:r>
              <a:rPr lang="en-US" altLang="ja-JP" sz="1400" dirty="0">
                <a:solidFill>
                  <a:srgbClr val="000000"/>
                </a:solidFill>
                <a:latin typeface="RictyDiminished-Regular" charset="0"/>
              </a:rPr>
              <a:t>( ...);</a:t>
            </a:r>
            <a:endParaRPr lang="en-US" altLang="ja-JP" sz="1400" dirty="0">
              <a:solidFill>
                <a:srgbClr val="000000"/>
              </a:solidFill>
              <a:latin typeface="Courier" charset="0"/>
            </a:endParaRPr>
          </a:p>
          <a:p>
            <a:r>
              <a:rPr lang="en-US" altLang="ja-JP" sz="1400" dirty="0">
                <a:solidFill>
                  <a:srgbClr val="760002"/>
                </a:solidFill>
                <a:latin typeface="RictyDiminished-Regular" charset="0"/>
              </a:rPr>
              <a:t>end</a:t>
            </a:r>
            <a:r>
              <a:rPr lang="en-US" altLang="ja-JP" sz="1400" dirty="0">
                <a:solidFill>
                  <a:srgbClr val="000000"/>
                </a:solidFill>
                <a:latin typeface="RictyDiminished-Regular" charset="0"/>
              </a:rPr>
              <a:t> MediaExample1;</a:t>
            </a:r>
            <a:endParaRPr lang="en-US" altLang="ja-JP" sz="1400" dirty="0">
              <a:solidFill>
                <a:srgbClr val="000000"/>
              </a:solidFill>
              <a:latin typeface="Courier" charset="0"/>
            </a:endParaRPr>
          </a:p>
          <a:p>
            <a:endParaRPr lang="en-US" altLang="ja-JP" sz="1400" dirty="0">
              <a:solidFill>
                <a:srgbClr val="000000"/>
              </a:solidFill>
              <a:latin typeface="Migu 1M" charset="-128"/>
              <a:ea typeface="Migu 1M" charset="-128"/>
              <a:cs typeface="Migu 1M" charset="-128"/>
            </a:endParaRPr>
          </a:p>
        </p:txBody>
      </p:sp>
      <p:sp>
        <p:nvSpPr>
          <p:cNvPr id="26" name="正方形/長方形 25"/>
          <p:cNvSpPr/>
          <p:nvPr/>
        </p:nvSpPr>
        <p:spPr>
          <a:xfrm>
            <a:off x="628650" y="864000"/>
            <a:ext cx="2132315" cy="369332"/>
          </a:xfrm>
          <a:prstGeom prst="rect">
            <a:avLst/>
          </a:prstGeom>
        </p:spPr>
        <p:txBody>
          <a:bodyPr wrap="none">
            <a:spAutoFit/>
          </a:bodyPr>
          <a:lstStyle/>
          <a:p>
            <a:r>
              <a:rPr lang="en-US" altLang="ja-JP" dirty="0">
                <a:solidFill>
                  <a:srgbClr val="0070C0"/>
                </a:solidFill>
                <a:latin typeface="MigMix 1P" charset="-128"/>
                <a:ea typeface="MigMix 1P" charset="-128"/>
                <a:cs typeface="MigMix 1P" charset="-128"/>
              </a:rPr>
              <a:t>StateCheckTest1</a:t>
            </a:r>
            <a:endParaRPr lang="ja-JP" altLang="en-US" dirty="0"/>
          </a:p>
        </p:txBody>
      </p:sp>
      <p:sp>
        <p:nvSpPr>
          <p:cNvPr id="27" name="テキスト ボックス 26"/>
          <p:cNvSpPr txBox="1"/>
          <p:nvPr/>
        </p:nvSpPr>
        <p:spPr>
          <a:xfrm>
            <a:off x="8556728" y="2079733"/>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(2)</a:t>
            </a:r>
            <a:endParaRPr kumimoji="1" lang="ja-JP" altLang="en-US" sz="1400" dirty="0">
              <a:solidFill>
                <a:srgbClr val="0070C0"/>
              </a:solidFill>
              <a:latin typeface="Migu 1M" charset="-128"/>
              <a:ea typeface="Migu 1M" charset="-128"/>
              <a:cs typeface="Migu 1M" charset="-128"/>
            </a:endParaRPr>
          </a:p>
        </p:txBody>
      </p:sp>
      <p:sp>
        <p:nvSpPr>
          <p:cNvPr id="28" name="テキスト ボックス 27"/>
          <p:cNvSpPr txBox="1"/>
          <p:nvPr/>
        </p:nvSpPr>
        <p:spPr>
          <a:xfrm>
            <a:off x="8514000" y="1660177"/>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(1)</a:t>
            </a:r>
            <a:endParaRPr kumimoji="1" lang="ja-JP" altLang="en-US" sz="1400" dirty="0">
              <a:solidFill>
                <a:srgbClr val="0070C0"/>
              </a:solidFill>
              <a:latin typeface="Migu 1M" charset="-128"/>
              <a:ea typeface="Migu 1M" charset="-128"/>
              <a:cs typeface="Migu 1M" charset="-128"/>
            </a:endParaRPr>
          </a:p>
        </p:txBody>
      </p:sp>
      <p:sp>
        <p:nvSpPr>
          <p:cNvPr id="29" name="テキスト ボックス 28"/>
          <p:cNvSpPr txBox="1"/>
          <p:nvPr/>
        </p:nvSpPr>
        <p:spPr>
          <a:xfrm>
            <a:off x="8690030" y="2418287"/>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(3)</a:t>
            </a:r>
            <a:endParaRPr kumimoji="1" lang="ja-JP" altLang="en-US" sz="1400" dirty="0">
              <a:solidFill>
                <a:srgbClr val="0070C0"/>
              </a:solidFill>
              <a:latin typeface="Migu 1M" charset="-128"/>
              <a:ea typeface="Migu 1M" charset="-128"/>
              <a:cs typeface="Migu 1M" charset="-128"/>
            </a:endParaRPr>
          </a:p>
        </p:txBody>
      </p:sp>
      <p:sp>
        <p:nvSpPr>
          <p:cNvPr id="30" name="テキスト ボックス 29"/>
          <p:cNvSpPr txBox="1"/>
          <p:nvPr/>
        </p:nvSpPr>
        <p:spPr>
          <a:xfrm>
            <a:off x="8556728" y="2756842"/>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(4)</a:t>
            </a:r>
            <a:endParaRPr kumimoji="1" lang="ja-JP" altLang="en-US" sz="1400" dirty="0">
              <a:solidFill>
                <a:srgbClr val="0070C0"/>
              </a:solidFill>
              <a:latin typeface="Migu 1M" charset="-128"/>
              <a:ea typeface="Migu 1M" charset="-128"/>
              <a:cs typeface="Migu 1M" charset="-128"/>
            </a:endParaRPr>
          </a:p>
        </p:txBody>
      </p:sp>
      <p:sp>
        <p:nvSpPr>
          <p:cNvPr id="31" name="テキスト ボックス 30"/>
          <p:cNvSpPr txBox="1"/>
          <p:nvPr/>
        </p:nvSpPr>
        <p:spPr>
          <a:xfrm>
            <a:off x="8556728" y="3160579"/>
            <a:ext cx="453970" cy="307777"/>
          </a:xfrm>
          <a:prstGeom prst="rect">
            <a:avLst/>
          </a:prstGeom>
          <a:noFill/>
        </p:spPr>
        <p:txBody>
          <a:bodyPr wrap="none" rtlCol="0">
            <a:spAutoFit/>
          </a:bodyPr>
          <a:lstStyle/>
          <a:p>
            <a:r>
              <a:rPr kumimoji="1" lang="en-US" altLang="ja-JP" sz="1400">
                <a:solidFill>
                  <a:srgbClr val="0070C0"/>
                </a:solidFill>
                <a:latin typeface="Migu 1M" charset="-128"/>
                <a:ea typeface="Migu 1M" charset="-128"/>
                <a:cs typeface="Migu 1M" charset="-128"/>
              </a:rPr>
              <a:t>(5)</a:t>
            </a:r>
            <a:endParaRPr kumimoji="1" lang="ja-JP" altLang="en-US" sz="1400" dirty="0">
              <a:solidFill>
                <a:srgbClr val="0070C0"/>
              </a:solidFill>
              <a:latin typeface="Migu 1M" charset="-128"/>
              <a:ea typeface="Migu 1M" charset="-128"/>
              <a:cs typeface="Migu 1M" charset="-128"/>
            </a:endParaRPr>
          </a:p>
        </p:txBody>
      </p:sp>
      <p:sp>
        <p:nvSpPr>
          <p:cNvPr id="32" name="テキスト ボックス 31"/>
          <p:cNvSpPr txBox="1"/>
          <p:nvPr/>
        </p:nvSpPr>
        <p:spPr>
          <a:xfrm>
            <a:off x="8623379" y="3422558"/>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(6)</a:t>
            </a:r>
            <a:endParaRPr kumimoji="1" lang="ja-JP" altLang="en-US" sz="1400" dirty="0">
              <a:solidFill>
                <a:srgbClr val="0070C0"/>
              </a:solidFill>
              <a:latin typeface="Migu 1M" charset="-128"/>
              <a:ea typeface="Migu 1M" charset="-128"/>
              <a:cs typeface="Migu 1M" charset="-128"/>
            </a:endParaRP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45604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MediaExample1</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dirty="0"/>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18</a:t>
            </a:fld>
            <a:endParaRPr lang="ja-JP" altLang="en-US"/>
          </a:p>
        </p:txBody>
      </p:sp>
      <p:sp>
        <p:nvSpPr>
          <p:cNvPr id="26" name="正方形/長方形 25"/>
          <p:cNvSpPr/>
          <p:nvPr/>
        </p:nvSpPr>
        <p:spPr>
          <a:xfrm>
            <a:off x="628650" y="864000"/>
            <a:ext cx="2492990" cy="369332"/>
          </a:xfrm>
          <a:prstGeom prst="rect">
            <a:avLst/>
          </a:prstGeom>
        </p:spPr>
        <p:txBody>
          <a:bodyPr wrap="none">
            <a:spAutoFit/>
          </a:bodyPr>
          <a:lstStyle/>
          <a:p>
            <a:r>
              <a:rPr lang="ja-JP" altLang="en-US" dirty="0">
                <a:solidFill>
                  <a:srgbClr val="0070C0"/>
                </a:solidFill>
                <a:latin typeface="MigMix 1P" charset="-128"/>
                <a:ea typeface="MigMix 1P" charset="-128"/>
                <a:cs typeface="MigMix 1P" charset="-128"/>
              </a:rPr>
              <a:t>シミュレーション結果</a:t>
            </a:r>
            <a:endParaRPr lang="ja-JP" altLang="en-US" dirty="0"/>
          </a:p>
        </p:txBody>
      </p:sp>
      <p:pic>
        <p:nvPicPr>
          <p:cNvPr id="41" name="図 40"/>
          <p:cNvPicPr>
            <a:picLocks noChangeAspect="1"/>
          </p:cNvPicPr>
          <p:nvPr/>
        </p:nvPicPr>
        <p:blipFill>
          <a:blip r:embed="rId2"/>
          <a:stretch>
            <a:fillRect/>
          </a:stretch>
        </p:blipFill>
        <p:spPr>
          <a:xfrm>
            <a:off x="4702968" y="1264157"/>
            <a:ext cx="3483726" cy="1630680"/>
          </a:xfrm>
          <a:prstGeom prst="rect">
            <a:avLst/>
          </a:prstGeom>
        </p:spPr>
      </p:pic>
      <p:pic>
        <p:nvPicPr>
          <p:cNvPr id="42" name="図 41"/>
          <p:cNvPicPr>
            <a:picLocks noChangeAspect="1"/>
          </p:cNvPicPr>
          <p:nvPr/>
        </p:nvPicPr>
        <p:blipFill>
          <a:blip r:embed="rId3"/>
          <a:stretch>
            <a:fillRect/>
          </a:stretch>
        </p:blipFill>
        <p:spPr>
          <a:xfrm>
            <a:off x="4699903" y="2939348"/>
            <a:ext cx="3483726" cy="1625739"/>
          </a:xfrm>
          <a:prstGeom prst="rect">
            <a:avLst/>
          </a:prstGeom>
        </p:spPr>
      </p:pic>
      <p:pic>
        <p:nvPicPr>
          <p:cNvPr id="43" name="図 42"/>
          <p:cNvPicPr>
            <a:picLocks noChangeAspect="1"/>
          </p:cNvPicPr>
          <p:nvPr/>
        </p:nvPicPr>
        <p:blipFill>
          <a:blip r:embed="rId4"/>
          <a:stretch>
            <a:fillRect/>
          </a:stretch>
        </p:blipFill>
        <p:spPr>
          <a:xfrm>
            <a:off x="4632633" y="4664709"/>
            <a:ext cx="3528691" cy="1661446"/>
          </a:xfrm>
          <a:prstGeom prst="rect">
            <a:avLst/>
          </a:prstGeom>
        </p:spPr>
      </p:pic>
      <p:pic>
        <p:nvPicPr>
          <p:cNvPr id="44" name="図 43"/>
          <p:cNvPicPr>
            <a:picLocks noChangeAspect="1"/>
          </p:cNvPicPr>
          <p:nvPr/>
        </p:nvPicPr>
        <p:blipFill>
          <a:blip r:embed="rId5"/>
          <a:stretch>
            <a:fillRect/>
          </a:stretch>
        </p:blipFill>
        <p:spPr>
          <a:xfrm>
            <a:off x="684835" y="1233332"/>
            <a:ext cx="3451823" cy="1818761"/>
          </a:xfrm>
          <a:prstGeom prst="rect">
            <a:avLst/>
          </a:prstGeom>
        </p:spPr>
      </p:pic>
      <p:pic>
        <p:nvPicPr>
          <p:cNvPr id="45" name="図 44"/>
          <p:cNvPicPr>
            <a:picLocks noChangeAspect="1"/>
          </p:cNvPicPr>
          <p:nvPr/>
        </p:nvPicPr>
        <p:blipFill>
          <a:blip r:embed="rId6"/>
          <a:stretch>
            <a:fillRect/>
          </a:stretch>
        </p:blipFill>
        <p:spPr>
          <a:xfrm>
            <a:off x="713628" y="2918030"/>
            <a:ext cx="3469459" cy="1813806"/>
          </a:xfrm>
          <a:prstGeom prst="rect">
            <a:avLst/>
          </a:prstGeom>
        </p:spPr>
      </p:pic>
      <p:pic>
        <p:nvPicPr>
          <p:cNvPr id="46" name="図 45"/>
          <p:cNvPicPr>
            <a:picLocks noChangeAspect="1"/>
          </p:cNvPicPr>
          <p:nvPr/>
        </p:nvPicPr>
        <p:blipFill>
          <a:blip r:embed="rId7"/>
          <a:stretch>
            <a:fillRect/>
          </a:stretch>
        </p:blipFill>
        <p:spPr>
          <a:xfrm>
            <a:off x="784100" y="4664709"/>
            <a:ext cx="3419575" cy="1780540"/>
          </a:xfrm>
          <a:prstGeom prst="rect">
            <a:avLst/>
          </a:prstGeom>
        </p:spPr>
      </p:pic>
      <p:sp>
        <p:nvSpPr>
          <p:cNvPr id="47" name="テキスト ボックス 46"/>
          <p:cNvSpPr txBox="1"/>
          <p:nvPr/>
        </p:nvSpPr>
        <p:spPr>
          <a:xfrm>
            <a:off x="989560" y="1618764"/>
            <a:ext cx="1142259"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p: </a:t>
            </a:r>
            <a:r>
              <a:rPr kumimoji="1" lang="ja-JP" altLang="en-US" dirty="0">
                <a:latin typeface="Migu 1M" charset="-128"/>
                <a:ea typeface="Migu 1M" charset="-128"/>
                <a:cs typeface="Migu 1M" charset="-128"/>
              </a:rPr>
              <a:t>圧力</a:t>
            </a:r>
          </a:p>
        </p:txBody>
      </p:sp>
      <p:sp>
        <p:nvSpPr>
          <p:cNvPr id="48" name="テキスト ボックス 47"/>
          <p:cNvSpPr txBox="1"/>
          <p:nvPr/>
        </p:nvSpPr>
        <p:spPr>
          <a:xfrm>
            <a:off x="2611677" y="1770782"/>
            <a:ext cx="1475985"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5000000 Pa</a:t>
            </a:r>
            <a:endParaRPr kumimoji="1" lang="ja-JP" altLang="en-US" dirty="0">
              <a:latin typeface="Migu 1M" charset="-128"/>
              <a:ea typeface="Migu 1M" charset="-128"/>
              <a:cs typeface="Migu 1M" charset="-128"/>
            </a:endParaRPr>
          </a:p>
        </p:txBody>
      </p:sp>
      <p:sp>
        <p:nvSpPr>
          <p:cNvPr id="49" name="テキスト ボックス 48"/>
          <p:cNvSpPr txBox="1"/>
          <p:nvPr/>
        </p:nvSpPr>
        <p:spPr>
          <a:xfrm>
            <a:off x="2641972" y="2212860"/>
            <a:ext cx="1522414"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101325 Pa</a:t>
            </a:r>
            <a:endParaRPr kumimoji="1" lang="ja-JP" altLang="en-US" dirty="0">
              <a:latin typeface="Migu 1M" charset="-128"/>
              <a:ea typeface="Migu 1M" charset="-128"/>
              <a:cs typeface="Migu 1M" charset="-128"/>
            </a:endParaRPr>
          </a:p>
        </p:txBody>
      </p:sp>
      <p:cxnSp>
        <p:nvCxnSpPr>
          <p:cNvPr id="50" name="直線矢印コネクタ 49"/>
          <p:cNvCxnSpPr>
            <a:stCxn id="48" idx="0"/>
          </p:cNvCxnSpPr>
          <p:nvPr/>
        </p:nvCxnSpPr>
        <p:spPr>
          <a:xfrm flipH="1" flipV="1">
            <a:off x="3349669" y="1543540"/>
            <a:ext cx="1" cy="22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49" idx="2"/>
          </p:cNvCxnSpPr>
          <p:nvPr/>
        </p:nvCxnSpPr>
        <p:spPr>
          <a:xfrm>
            <a:off x="3403179" y="2582192"/>
            <a:ext cx="0" cy="16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973377" y="3419727"/>
            <a:ext cx="1927860"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h: </a:t>
            </a:r>
            <a:r>
              <a:rPr kumimoji="1" lang="ja-JP" altLang="en-US" dirty="0">
                <a:latin typeface="Migu 1M" charset="-128"/>
                <a:ea typeface="Migu 1M" charset="-128"/>
                <a:cs typeface="Migu 1M" charset="-128"/>
              </a:rPr>
              <a:t>比エンタルピ</a:t>
            </a:r>
          </a:p>
        </p:txBody>
      </p:sp>
      <p:sp>
        <p:nvSpPr>
          <p:cNvPr id="53" name="テキスト ボックス 52"/>
          <p:cNvSpPr txBox="1"/>
          <p:nvPr/>
        </p:nvSpPr>
        <p:spPr>
          <a:xfrm>
            <a:off x="1762558" y="4182729"/>
            <a:ext cx="1644898"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20000 J/kg</a:t>
            </a:r>
            <a:endParaRPr kumimoji="1" lang="ja-JP" altLang="en-US" dirty="0">
              <a:latin typeface="Migu 1M" charset="-128"/>
              <a:ea typeface="Migu 1M" charset="-128"/>
              <a:cs typeface="Migu 1M" charset="-128"/>
            </a:endParaRPr>
          </a:p>
        </p:txBody>
      </p:sp>
      <p:sp>
        <p:nvSpPr>
          <p:cNvPr id="54" name="テキスト ボックス 53"/>
          <p:cNvSpPr txBox="1"/>
          <p:nvPr/>
        </p:nvSpPr>
        <p:spPr>
          <a:xfrm>
            <a:off x="2131819" y="3132605"/>
            <a:ext cx="1596196"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3800000J/kg</a:t>
            </a:r>
            <a:endParaRPr kumimoji="1" lang="ja-JP" altLang="en-US" dirty="0">
              <a:latin typeface="Migu 1M" charset="-128"/>
              <a:ea typeface="Migu 1M" charset="-128"/>
              <a:cs typeface="Migu 1M" charset="-128"/>
            </a:endParaRPr>
          </a:p>
        </p:txBody>
      </p:sp>
      <p:cxnSp>
        <p:nvCxnSpPr>
          <p:cNvPr id="55" name="直線矢印コネクタ 54"/>
          <p:cNvCxnSpPr>
            <a:stCxn id="53" idx="1"/>
          </p:cNvCxnSpPr>
          <p:nvPr/>
        </p:nvCxnSpPr>
        <p:spPr>
          <a:xfrm flipH="1">
            <a:off x="1030228" y="4367395"/>
            <a:ext cx="732330" cy="15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3758341" y="3222400"/>
            <a:ext cx="342493" cy="1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946054" y="5220967"/>
            <a:ext cx="925979" cy="369332"/>
          </a:xfrm>
          <a:prstGeom prst="rect">
            <a:avLst/>
          </a:prstGeom>
          <a:noFill/>
        </p:spPr>
        <p:txBody>
          <a:bodyPr wrap="square" rtlCol="0">
            <a:spAutoFit/>
          </a:bodyPr>
          <a:lstStyle/>
          <a:p>
            <a:r>
              <a:rPr lang="ja-JP" altLang="en-US" dirty="0">
                <a:latin typeface="Migu 1M" charset="-128"/>
                <a:ea typeface="Migu 1M" charset="-128"/>
                <a:cs typeface="Migu 1M" charset="-128"/>
              </a:rPr>
              <a:t>凝縮水</a:t>
            </a:r>
            <a:endParaRPr kumimoji="1" lang="ja-JP" altLang="en-US" dirty="0">
              <a:latin typeface="Migu 1M" charset="-128"/>
              <a:ea typeface="Migu 1M" charset="-128"/>
              <a:cs typeface="Migu 1M" charset="-128"/>
            </a:endParaRPr>
          </a:p>
        </p:txBody>
      </p:sp>
      <p:cxnSp>
        <p:nvCxnSpPr>
          <p:cNvPr id="58" name="直線矢印コネクタ 57"/>
          <p:cNvCxnSpPr/>
          <p:nvPr/>
        </p:nvCxnSpPr>
        <p:spPr>
          <a:xfrm flipH="1">
            <a:off x="1213058" y="5554979"/>
            <a:ext cx="221332" cy="40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3032847" y="4935270"/>
            <a:ext cx="1007641" cy="369332"/>
          </a:xfrm>
          <a:prstGeom prst="rect">
            <a:avLst/>
          </a:prstGeom>
          <a:noFill/>
        </p:spPr>
        <p:txBody>
          <a:bodyPr wrap="square" rtlCol="0">
            <a:spAutoFit/>
          </a:bodyPr>
          <a:lstStyle/>
          <a:p>
            <a:r>
              <a:rPr kumimoji="1" lang="ja-JP" altLang="en-US" dirty="0">
                <a:latin typeface="Migu 1M" charset="-128"/>
                <a:ea typeface="Migu 1M" charset="-128"/>
                <a:cs typeface="Migu 1M" charset="-128"/>
              </a:rPr>
              <a:t>水蒸気</a:t>
            </a:r>
          </a:p>
        </p:txBody>
      </p:sp>
      <p:sp>
        <p:nvSpPr>
          <p:cNvPr id="60" name="テキスト ボックス 59"/>
          <p:cNvSpPr txBox="1"/>
          <p:nvPr/>
        </p:nvSpPr>
        <p:spPr>
          <a:xfrm>
            <a:off x="973377" y="4923699"/>
            <a:ext cx="1306590"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T: </a:t>
            </a:r>
            <a:r>
              <a:rPr kumimoji="1" lang="ja-JP" altLang="en-US" dirty="0">
                <a:latin typeface="Migu 1M" charset="-128"/>
                <a:ea typeface="Migu 1M" charset="-128"/>
                <a:cs typeface="Migu 1M" charset="-128"/>
              </a:rPr>
              <a:t>温度</a:t>
            </a:r>
          </a:p>
        </p:txBody>
      </p:sp>
      <p:sp>
        <p:nvSpPr>
          <p:cNvPr id="61" name="テキスト ボックス 60"/>
          <p:cNvSpPr txBox="1"/>
          <p:nvPr/>
        </p:nvSpPr>
        <p:spPr>
          <a:xfrm>
            <a:off x="1981808" y="5101785"/>
            <a:ext cx="1228609" cy="369332"/>
          </a:xfrm>
          <a:prstGeom prst="rect">
            <a:avLst/>
          </a:prstGeom>
          <a:noFill/>
        </p:spPr>
        <p:txBody>
          <a:bodyPr wrap="square" rtlCol="0">
            <a:spAutoFit/>
          </a:bodyPr>
          <a:lstStyle/>
          <a:p>
            <a:r>
              <a:rPr kumimoji="1" lang="ja-JP" altLang="en-US" dirty="0">
                <a:latin typeface="Migu 1M" charset="-128"/>
                <a:ea typeface="Migu 1M" charset="-128"/>
                <a:cs typeface="Migu 1M" charset="-128"/>
              </a:rPr>
              <a:t>気液二相</a:t>
            </a:r>
          </a:p>
        </p:txBody>
      </p:sp>
      <p:cxnSp>
        <p:nvCxnSpPr>
          <p:cNvPr id="62" name="直線矢印コネクタ 61"/>
          <p:cNvCxnSpPr/>
          <p:nvPr/>
        </p:nvCxnSpPr>
        <p:spPr>
          <a:xfrm flipH="1">
            <a:off x="2371895" y="5512724"/>
            <a:ext cx="152924" cy="13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a:off x="2472089" y="5535738"/>
            <a:ext cx="53340" cy="384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59" idx="2"/>
          </p:cNvCxnSpPr>
          <p:nvPr/>
        </p:nvCxnSpPr>
        <p:spPr>
          <a:xfrm>
            <a:off x="3536668" y="5304602"/>
            <a:ext cx="171371" cy="134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9" idx="2"/>
          </p:cNvCxnSpPr>
          <p:nvPr/>
        </p:nvCxnSpPr>
        <p:spPr>
          <a:xfrm flipH="1">
            <a:off x="3536667" y="5304602"/>
            <a:ext cx="1" cy="33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4975450" y="1616967"/>
            <a:ext cx="2590726" cy="369332"/>
          </a:xfrm>
          <a:prstGeom prst="rect">
            <a:avLst/>
          </a:prstGeom>
          <a:noFill/>
        </p:spPr>
        <p:txBody>
          <a:bodyPr wrap="square" rtlCol="0">
            <a:spAutoFit/>
          </a:bodyPr>
          <a:lstStyle/>
          <a:p>
            <a:r>
              <a:rPr lang="en-US" altLang="ja-JP" dirty="0">
                <a:latin typeface="Migu 1M" charset="-128"/>
                <a:ea typeface="Migu 1M" charset="-128"/>
                <a:cs typeface="Migu 1M" charset="-128"/>
              </a:rPr>
              <a:t>x: </a:t>
            </a:r>
            <a:r>
              <a:rPr lang="ja-JP" altLang="en-US" dirty="0">
                <a:latin typeface="Migu 1M" charset="-128"/>
                <a:ea typeface="Migu 1M" charset="-128"/>
                <a:cs typeface="Migu 1M" charset="-128"/>
              </a:rPr>
              <a:t>蒸気クオリティ</a:t>
            </a:r>
            <a:endParaRPr kumimoji="1" lang="ja-JP" altLang="en-US" dirty="0">
              <a:latin typeface="Migu 1M" charset="-128"/>
              <a:ea typeface="Migu 1M" charset="-128"/>
              <a:cs typeface="Migu 1M" charset="-128"/>
            </a:endParaRPr>
          </a:p>
        </p:txBody>
      </p:sp>
      <p:sp>
        <p:nvSpPr>
          <p:cNvPr id="67" name="テキスト ボックス 66"/>
          <p:cNvSpPr txBox="1"/>
          <p:nvPr/>
        </p:nvSpPr>
        <p:spPr>
          <a:xfrm>
            <a:off x="4876695" y="2102014"/>
            <a:ext cx="1137809" cy="338554"/>
          </a:xfrm>
          <a:prstGeom prst="rect">
            <a:avLst/>
          </a:prstGeom>
          <a:noFill/>
        </p:spPr>
        <p:txBody>
          <a:bodyPr wrap="square" rtlCol="0">
            <a:spAutoFit/>
          </a:bodyPr>
          <a:lstStyle/>
          <a:p>
            <a:r>
              <a:rPr kumimoji="1" lang="en-US" altLang="ja-JP" sz="1600" dirty="0">
                <a:latin typeface="Migu 1M" charset="-128"/>
                <a:ea typeface="Migu 1M" charset="-128"/>
                <a:cs typeface="Migu 1M" charset="-128"/>
              </a:rPr>
              <a:t>x=0: </a:t>
            </a:r>
            <a:r>
              <a:rPr kumimoji="1" lang="ja-JP" altLang="en-US" sz="1600" dirty="0">
                <a:latin typeface="Migu 1M" charset="-128"/>
                <a:ea typeface="Migu 1M" charset="-128"/>
                <a:cs typeface="Migu 1M" charset="-128"/>
              </a:rPr>
              <a:t>液相</a:t>
            </a:r>
          </a:p>
        </p:txBody>
      </p:sp>
      <p:sp>
        <p:nvSpPr>
          <p:cNvPr id="68" name="テキスト ボックス 67"/>
          <p:cNvSpPr txBox="1"/>
          <p:nvPr/>
        </p:nvSpPr>
        <p:spPr>
          <a:xfrm>
            <a:off x="7174572" y="2025856"/>
            <a:ext cx="1339428"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x=1: </a:t>
            </a:r>
            <a:r>
              <a:rPr lang="ja-JP" altLang="en-US" dirty="0">
                <a:latin typeface="Migu 1M" charset="-128"/>
                <a:ea typeface="Migu 1M" charset="-128"/>
                <a:cs typeface="Migu 1M" charset="-128"/>
              </a:rPr>
              <a:t>気</a:t>
            </a:r>
            <a:r>
              <a:rPr kumimoji="1" lang="ja-JP" altLang="en-US" dirty="0">
                <a:latin typeface="Migu 1M" charset="-128"/>
                <a:ea typeface="Migu 1M" charset="-128"/>
                <a:cs typeface="Migu 1M" charset="-128"/>
              </a:rPr>
              <a:t>相</a:t>
            </a:r>
          </a:p>
        </p:txBody>
      </p:sp>
      <p:cxnSp>
        <p:nvCxnSpPr>
          <p:cNvPr id="69" name="直線矢印コネクタ 68"/>
          <p:cNvCxnSpPr/>
          <p:nvPr/>
        </p:nvCxnSpPr>
        <p:spPr>
          <a:xfrm>
            <a:off x="5189119" y="2492761"/>
            <a:ext cx="0" cy="25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V="1">
            <a:off x="7946621" y="1572358"/>
            <a:ext cx="45720" cy="409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4975450" y="3348658"/>
            <a:ext cx="1482500" cy="369332"/>
          </a:xfrm>
          <a:prstGeom prst="rect">
            <a:avLst/>
          </a:prstGeom>
          <a:noFill/>
        </p:spPr>
        <p:txBody>
          <a:bodyPr wrap="square" rtlCol="0">
            <a:spAutoFit/>
          </a:bodyPr>
          <a:lstStyle/>
          <a:p>
            <a:r>
              <a:rPr lang="en-US" altLang="ja-JP" dirty="0">
                <a:latin typeface="Migu 1M" charset="-128"/>
                <a:ea typeface="Migu 1M" charset="-128"/>
                <a:cs typeface="Migu 1M" charset="-128"/>
              </a:rPr>
              <a:t>v: </a:t>
            </a:r>
            <a:r>
              <a:rPr lang="ja-JP" altLang="en-US" dirty="0">
                <a:latin typeface="Migu 1M" charset="-128"/>
                <a:ea typeface="Migu 1M" charset="-128"/>
                <a:cs typeface="Migu 1M" charset="-128"/>
              </a:rPr>
              <a:t>比容積</a:t>
            </a:r>
            <a:endParaRPr kumimoji="1" lang="ja-JP" altLang="en-US" dirty="0">
              <a:latin typeface="Migu 1M" charset="-128"/>
              <a:ea typeface="Migu 1M" charset="-128"/>
              <a:cs typeface="Migu 1M" charset="-128"/>
            </a:endParaRPr>
          </a:p>
        </p:txBody>
      </p:sp>
      <p:sp>
        <p:nvSpPr>
          <p:cNvPr id="72" name="テキスト ボックス 71"/>
          <p:cNvSpPr txBox="1"/>
          <p:nvPr/>
        </p:nvSpPr>
        <p:spPr>
          <a:xfrm>
            <a:off x="4999251" y="5036301"/>
            <a:ext cx="2590726" cy="369332"/>
          </a:xfrm>
          <a:prstGeom prst="rect">
            <a:avLst/>
          </a:prstGeom>
          <a:noFill/>
        </p:spPr>
        <p:txBody>
          <a:bodyPr wrap="square" rtlCol="0">
            <a:spAutoFit/>
          </a:bodyPr>
          <a:lstStyle/>
          <a:p>
            <a:r>
              <a:rPr lang="en-US" altLang="ja-JP" dirty="0">
                <a:latin typeface="Migu 1M" charset="-128"/>
                <a:ea typeface="Migu 1M" charset="-128"/>
                <a:cs typeface="Migu 1M" charset="-128"/>
              </a:rPr>
              <a:t>s: </a:t>
            </a:r>
            <a:r>
              <a:rPr lang="ja-JP" altLang="en-US" dirty="0">
                <a:latin typeface="Migu 1M" charset="-128"/>
                <a:ea typeface="Migu 1M" charset="-128"/>
                <a:cs typeface="Migu 1M" charset="-128"/>
              </a:rPr>
              <a:t>比エントロピ</a:t>
            </a:r>
            <a:endParaRPr kumimoji="1" lang="ja-JP" altLang="en-US" dirty="0">
              <a:latin typeface="Migu 1M" charset="-128"/>
              <a:ea typeface="Migu 1M" charset="-128"/>
              <a:cs typeface="Migu 1M" charset="-128"/>
            </a:endParaRP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9671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30000" y="359999"/>
            <a:ext cx="7885350" cy="1311128"/>
          </a:xfrm>
        </p:spPr>
        <p:txBody>
          <a:bodyPr>
            <a:spAutoFit/>
          </a:bodyPr>
          <a:lstStyle/>
          <a:p>
            <a:r>
              <a:rPr kumimoji="1" lang="en-US" altLang="ja-JP" dirty="0"/>
              <a:t>MediaExamle2</a:t>
            </a:r>
            <a:br>
              <a:rPr kumimoji="1" lang="en-US" altLang="ja-JP" dirty="0"/>
            </a:br>
            <a:r>
              <a:rPr lang="ja-JP" altLang="en-US" sz="2400" dirty="0"/>
              <a:t>水を断熱圧縮する。水蒸気を断熱膨張させる。</a:t>
            </a:r>
            <a:br>
              <a:rPr lang="en-US" altLang="ja-JP" sz="2400" dirty="0"/>
            </a:br>
            <a:r>
              <a:rPr lang="en-US" altLang="ja-JP" sz="2400" dirty="0"/>
              <a:t>(</a:t>
            </a:r>
            <a:r>
              <a:rPr lang="ja-JP" altLang="en-US" sz="2400" dirty="0"/>
              <a:t>等エントロピ過程</a:t>
            </a:r>
            <a:r>
              <a:rPr lang="en-US" altLang="ja-JP" sz="2400" dirty="0"/>
              <a:t>)</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19</a:t>
            </a:fld>
            <a:endParaRPr lang="ja-JP" altLang="en-US"/>
          </a:p>
        </p:txBody>
      </p:sp>
      <p:sp>
        <p:nvSpPr>
          <p:cNvPr id="10" name="正方形/長方形 9"/>
          <p:cNvSpPr/>
          <p:nvPr/>
        </p:nvSpPr>
        <p:spPr>
          <a:xfrm>
            <a:off x="628650" y="1671127"/>
            <a:ext cx="7886700" cy="707886"/>
          </a:xfrm>
          <a:prstGeom prst="rect">
            <a:avLst/>
          </a:prstGeom>
        </p:spPr>
        <p:txBody>
          <a:bodyPr wrap="square">
            <a:spAutoFit/>
          </a:bodyPr>
          <a:lstStyle/>
          <a:p>
            <a:r>
              <a:rPr lang="ja-JP" altLang="en-US" sz="2000" dirty="0">
                <a:solidFill>
                  <a:srgbClr val="0070C0"/>
                </a:solidFill>
                <a:latin typeface="MigMix 1P" charset="-128"/>
                <a:ea typeface="MigMix 1P" charset="-128"/>
                <a:cs typeface="MigMix 1P" charset="-128"/>
              </a:rPr>
              <a:t>今度は、圧力と比エントロピを入力すると、温度、蒸気クオリティ、比容積、比エンタルピを出力するモデルを作成する。</a:t>
            </a:r>
          </a:p>
        </p:txBody>
      </p:sp>
      <p:pic>
        <p:nvPicPr>
          <p:cNvPr id="11" name="図 10"/>
          <p:cNvPicPr>
            <a:picLocks noChangeAspect="1"/>
          </p:cNvPicPr>
          <p:nvPr/>
        </p:nvPicPr>
        <p:blipFill>
          <a:blip r:embed="rId2"/>
          <a:stretch>
            <a:fillRect/>
          </a:stretch>
        </p:blipFill>
        <p:spPr>
          <a:xfrm>
            <a:off x="3211160" y="2792525"/>
            <a:ext cx="2160093" cy="2472106"/>
          </a:xfrm>
          <a:prstGeom prst="rect">
            <a:avLst/>
          </a:prstGeom>
        </p:spPr>
      </p:pic>
      <p:sp>
        <p:nvSpPr>
          <p:cNvPr id="23" name="テキスト ボックス 22"/>
          <p:cNvSpPr txBox="1"/>
          <p:nvPr/>
        </p:nvSpPr>
        <p:spPr>
          <a:xfrm>
            <a:off x="1810493" y="3540237"/>
            <a:ext cx="1441082" cy="400110"/>
          </a:xfrm>
          <a:prstGeom prst="rect">
            <a:avLst/>
          </a:prstGeom>
          <a:noFill/>
        </p:spPr>
        <p:txBody>
          <a:bodyPr wrap="square" rtlCol="0">
            <a:spAutoFit/>
          </a:bodyPr>
          <a:lstStyle/>
          <a:p>
            <a:r>
              <a:rPr kumimoji="1" lang="ja-JP" altLang="en-US" sz="2000" dirty="0">
                <a:latin typeface="Migu 1M" charset="-128"/>
                <a:ea typeface="Migu 1M" charset="-128"/>
                <a:cs typeface="Migu 1M" charset="-128"/>
              </a:rPr>
              <a:t>圧力</a:t>
            </a:r>
            <a:r>
              <a:rPr kumimoji="1" lang="en-US" altLang="ja-JP" sz="2000" dirty="0">
                <a:latin typeface="Migu 1M" charset="-128"/>
                <a:ea typeface="Migu 1M" charset="-128"/>
                <a:cs typeface="Migu 1M" charset="-128"/>
              </a:rPr>
              <a:t> [Pa]</a:t>
            </a:r>
            <a:endParaRPr kumimoji="1" lang="ja-JP" altLang="en-US" sz="2000" dirty="0">
              <a:latin typeface="Migu 1M" charset="-128"/>
              <a:ea typeface="Migu 1M" charset="-128"/>
              <a:cs typeface="Migu 1M" charset="-128"/>
            </a:endParaRPr>
          </a:p>
        </p:txBody>
      </p:sp>
      <p:sp>
        <p:nvSpPr>
          <p:cNvPr id="24" name="テキスト ボックス 23"/>
          <p:cNvSpPr txBox="1"/>
          <p:nvPr/>
        </p:nvSpPr>
        <p:spPr>
          <a:xfrm>
            <a:off x="6084230" y="4996860"/>
            <a:ext cx="2693260" cy="400110"/>
          </a:xfrm>
          <a:prstGeom prst="rect">
            <a:avLst/>
          </a:prstGeom>
          <a:noFill/>
        </p:spPr>
        <p:txBody>
          <a:bodyPr wrap="square" rtlCol="0">
            <a:spAutoFit/>
          </a:bodyPr>
          <a:lstStyle/>
          <a:p>
            <a:r>
              <a:rPr lang="ja-JP" altLang="en-US" sz="2000" dirty="0">
                <a:latin typeface="Migu 1M" charset="-128"/>
                <a:ea typeface="Migu 1M" charset="-128"/>
                <a:cs typeface="Migu 1M" charset="-128"/>
              </a:rPr>
              <a:t>比エンタルピ</a:t>
            </a:r>
            <a:r>
              <a:rPr lang="en-US" altLang="ja-JP" sz="2000" dirty="0">
                <a:latin typeface="Migu 1M" charset="-128"/>
                <a:ea typeface="Migu 1M" charset="-128"/>
                <a:cs typeface="Migu 1M" charset="-128"/>
              </a:rPr>
              <a:t> [J/kg]</a:t>
            </a:r>
            <a:endParaRPr kumimoji="1" lang="ja-JP" altLang="en-US" sz="2000" dirty="0">
              <a:latin typeface="Migu 1M" charset="-128"/>
              <a:ea typeface="Migu 1M" charset="-128"/>
              <a:cs typeface="Migu 1M" charset="-128"/>
            </a:endParaRPr>
          </a:p>
        </p:txBody>
      </p:sp>
      <p:sp>
        <p:nvSpPr>
          <p:cNvPr id="25" name="テキスト ボックス 24"/>
          <p:cNvSpPr txBox="1"/>
          <p:nvPr/>
        </p:nvSpPr>
        <p:spPr>
          <a:xfrm>
            <a:off x="6084230" y="3256867"/>
            <a:ext cx="1591651" cy="400110"/>
          </a:xfrm>
          <a:prstGeom prst="rect">
            <a:avLst/>
          </a:prstGeom>
          <a:solidFill>
            <a:schemeClr val="bg1"/>
          </a:solidFill>
        </p:spPr>
        <p:txBody>
          <a:bodyPr wrap="square" rtlCol="0">
            <a:spAutoFit/>
          </a:bodyPr>
          <a:lstStyle/>
          <a:p>
            <a:r>
              <a:rPr kumimoji="1" lang="ja-JP" altLang="en-US" sz="2000" dirty="0">
                <a:latin typeface="Migu 1M" charset="-128"/>
                <a:ea typeface="Migu 1M" charset="-128"/>
                <a:cs typeface="Migu 1M" charset="-128"/>
              </a:rPr>
              <a:t>温度</a:t>
            </a:r>
            <a:r>
              <a:rPr lang="en-US" altLang="ja-JP" sz="2000" dirty="0">
                <a:latin typeface="Migu 1M" charset="-128"/>
                <a:ea typeface="Migu 1M" charset="-128"/>
                <a:cs typeface="Migu 1M" charset="-128"/>
              </a:rPr>
              <a:t> [K]</a:t>
            </a:r>
            <a:endParaRPr kumimoji="1" lang="ja-JP" altLang="en-US" sz="2000" dirty="0">
              <a:latin typeface="Migu 1M" charset="-128"/>
              <a:ea typeface="Migu 1M" charset="-128"/>
              <a:cs typeface="Migu 1M" charset="-128"/>
            </a:endParaRPr>
          </a:p>
        </p:txBody>
      </p:sp>
      <p:sp>
        <p:nvSpPr>
          <p:cNvPr id="26" name="テキスト ボックス 25"/>
          <p:cNvSpPr txBox="1"/>
          <p:nvPr/>
        </p:nvSpPr>
        <p:spPr>
          <a:xfrm>
            <a:off x="1372656" y="3526085"/>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(1)</a:t>
            </a:r>
            <a:endParaRPr kumimoji="1" lang="ja-JP" altLang="en-US" sz="2000" dirty="0">
              <a:solidFill>
                <a:srgbClr val="0070C0"/>
              </a:solidFill>
              <a:latin typeface="Migu 1M" charset="-128"/>
              <a:ea typeface="Migu 1M" charset="-128"/>
              <a:cs typeface="Migu 1M" charset="-128"/>
            </a:endParaRPr>
          </a:p>
        </p:txBody>
      </p:sp>
      <p:sp>
        <p:nvSpPr>
          <p:cNvPr id="27" name="テキスト ボックス 26"/>
          <p:cNvSpPr txBox="1"/>
          <p:nvPr/>
        </p:nvSpPr>
        <p:spPr>
          <a:xfrm>
            <a:off x="343956" y="4319893"/>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(2)</a:t>
            </a:r>
            <a:endParaRPr kumimoji="1" lang="ja-JP" altLang="en-US" sz="2000" dirty="0">
              <a:solidFill>
                <a:srgbClr val="0070C0"/>
              </a:solidFill>
              <a:latin typeface="Migu 1M" charset="-128"/>
              <a:ea typeface="Migu 1M" charset="-128"/>
              <a:cs typeface="Migu 1M" charset="-128"/>
            </a:endParaRPr>
          </a:p>
        </p:txBody>
      </p:sp>
      <p:sp>
        <p:nvSpPr>
          <p:cNvPr id="28" name="テキスト ボックス 27"/>
          <p:cNvSpPr txBox="1"/>
          <p:nvPr/>
        </p:nvSpPr>
        <p:spPr>
          <a:xfrm>
            <a:off x="5632101" y="3229233"/>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(3)</a:t>
            </a:r>
            <a:endParaRPr kumimoji="1" lang="ja-JP" altLang="en-US" sz="2000" dirty="0">
              <a:solidFill>
                <a:srgbClr val="0070C0"/>
              </a:solidFill>
              <a:latin typeface="Migu 1M" charset="-128"/>
              <a:ea typeface="Migu 1M" charset="-128"/>
              <a:cs typeface="Migu 1M" charset="-128"/>
            </a:endParaRPr>
          </a:p>
        </p:txBody>
      </p:sp>
      <p:sp>
        <p:nvSpPr>
          <p:cNvPr id="29" name="テキスト ボックス 28"/>
          <p:cNvSpPr txBox="1"/>
          <p:nvPr/>
        </p:nvSpPr>
        <p:spPr>
          <a:xfrm>
            <a:off x="5632100" y="3732450"/>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(4)</a:t>
            </a:r>
            <a:endParaRPr kumimoji="1" lang="ja-JP" altLang="en-US" sz="2000" dirty="0">
              <a:solidFill>
                <a:srgbClr val="0070C0"/>
              </a:solidFill>
              <a:latin typeface="Migu 1M" charset="-128"/>
              <a:ea typeface="Migu 1M" charset="-128"/>
              <a:cs typeface="Migu 1M" charset="-128"/>
            </a:endParaRPr>
          </a:p>
        </p:txBody>
      </p:sp>
      <p:sp>
        <p:nvSpPr>
          <p:cNvPr id="30" name="テキスト ボックス 29"/>
          <p:cNvSpPr txBox="1"/>
          <p:nvPr/>
        </p:nvSpPr>
        <p:spPr>
          <a:xfrm>
            <a:off x="5639667" y="4502567"/>
            <a:ext cx="597731" cy="400110"/>
          </a:xfrm>
          <a:prstGeom prst="rect">
            <a:avLst/>
          </a:prstGeom>
          <a:noFill/>
        </p:spPr>
        <p:txBody>
          <a:bodyPr wrap="square" rtlCol="0">
            <a:spAutoFit/>
          </a:bodyPr>
          <a:lstStyle/>
          <a:p>
            <a:r>
              <a:rPr kumimoji="1" lang="en-US" altLang="ja-JP" sz="2000">
                <a:solidFill>
                  <a:srgbClr val="0070C0"/>
                </a:solidFill>
                <a:latin typeface="Migu 1M" charset="-128"/>
                <a:ea typeface="Migu 1M" charset="-128"/>
                <a:cs typeface="Migu 1M" charset="-128"/>
              </a:rPr>
              <a:t>(5)</a:t>
            </a:r>
            <a:endParaRPr kumimoji="1" lang="ja-JP" altLang="en-US" sz="2000" dirty="0">
              <a:solidFill>
                <a:srgbClr val="0070C0"/>
              </a:solidFill>
              <a:latin typeface="Migu 1M" charset="-128"/>
              <a:ea typeface="Migu 1M" charset="-128"/>
              <a:cs typeface="Migu 1M" charset="-128"/>
            </a:endParaRPr>
          </a:p>
        </p:txBody>
      </p:sp>
      <p:sp>
        <p:nvSpPr>
          <p:cNvPr id="31" name="テキスト ボックス 30"/>
          <p:cNvSpPr txBox="1"/>
          <p:nvPr/>
        </p:nvSpPr>
        <p:spPr>
          <a:xfrm>
            <a:off x="5632100" y="5001487"/>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(6)</a:t>
            </a:r>
            <a:endParaRPr kumimoji="1" lang="ja-JP" altLang="en-US" sz="2000" dirty="0">
              <a:solidFill>
                <a:srgbClr val="0070C0"/>
              </a:solidFill>
              <a:latin typeface="Migu 1M" charset="-128"/>
              <a:ea typeface="Migu 1M" charset="-128"/>
              <a:cs typeface="Migu 1M" charset="-128"/>
            </a:endParaRPr>
          </a:p>
        </p:txBody>
      </p:sp>
      <p:sp>
        <p:nvSpPr>
          <p:cNvPr id="32" name="テキスト ボックス 31"/>
          <p:cNvSpPr txBox="1"/>
          <p:nvPr/>
        </p:nvSpPr>
        <p:spPr>
          <a:xfrm>
            <a:off x="742032" y="4333802"/>
            <a:ext cx="2573408" cy="400110"/>
          </a:xfrm>
          <a:prstGeom prst="rect">
            <a:avLst/>
          </a:prstGeom>
          <a:noFill/>
        </p:spPr>
        <p:txBody>
          <a:bodyPr wrap="square" rtlCol="0">
            <a:spAutoFit/>
          </a:bodyPr>
          <a:lstStyle/>
          <a:p>
            <a:r>
              <a:rPr lang="ja-JP" altLang="en-US" sz="2000" dirty="0">
                <a:latin typeface="Migu 1M" charset="-128"/>
                <a:ea typeface="Migu 1M" charset="-128"/>
                <a:cs typeface="Migu 1M" charset="-128"/>
              </a:rPr>
              <a:t>比エントロピ</a:t>
            </a:r>
            <a:r>
              <a:rPr lang="en-US" altLang="ja-JP" sz="2000" dirty="0">
                <a:latin typeface="Migu 1M" charset="-128"/>
                <a:ea typeface="Migu 1M" charset="-128"/>
                <a:cs typeface="Migu 1M" charset="-128"/>
              </a:rPr>
              <a:t> [J/K]</a:t>
            </a:r>
            <a:endParaRPr kumimoji="1" lang="ja-JP" altLang="en-US" sz="2000" dirty="0">
              <a:latin typeface="Migu 1M" charset="-128"/>
              <a:ea typeface="Migu 1M" charset="-128"/>
              <a:cs typeface="Migu 1M" charset="-128"/>
            </a:endParaRPr>
          </a:p>
        </p:txBody>
      </p:sp>
      <p:cxnSp>
        <p:nvCxnSpPr>
          <p:cNvPr id="33" name="直線矢印コネクタ 32"/>
          <p:cNvCxnSpPr/>
          <p:nvPr/>
        </p:nvCxnSpPr>
        <p:spPr>
          <a:xfrm flipH="1" flipV="1">
            <a:off x="5528230" y="4738324"/>
            <a:ext cx="275351" cy="2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5447323" y="3429288"/>
            <a:ext cx="184778" cy="110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5431692" y="3932505"/>
            <a:ext cx="200408" cy="32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479962" y="4377551"/>
            <a:ext cx="302134" cy="19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425424" y="5401215"/>
            <a:ext cx="1731564" cy="369332"/>
          </a:xfrm>
          <a:prstGeom prst="rect">
            <a:avLst/>
          </a:prstGeom>
        </p:spPr>
        <p:txBody>
          <a:bodyPr wrap="none">
            <a:spAutoFit/>
          </a:bodyPr>
          <a:lstStyle/>
          <a:p>
            <a:r>
              <a:rPr lang="en-US" altLang="ja-JP" dirty="0" err="1">
                <a:latin typeface="MigMix 1P" charset="-128"/>
                <a:ea typeface="MigMix 1P" charset="-128"/>
                <a:cs typeface="MigMix 1P" charset="-128"/>
              </a:rPr>
              <a:t>StateCheckPs</a:t>
            </a:r>
            <a:endParaRPr lang="ja-JP" altLang="en-US" dirty="0"/>
          </a:p>
        </p:txBody>
      </p:sp>
      <p:sp>
        <p:nvSpPr>
          <p:cNvPr id="38" name="テキスト ボックス 37"/>
          <p:cNvSpPr txBox="1"/>
          <p:nvPr/>
        </p:nvSpPr>
        <p:spPr>
          <a:xfrm>
            <a:off x="6084230" y="3763147"/>
            <a:ext cx="2600495" cy="707886"/>
          </a:xfrm>
          <a:prstGeom prst="rect">
            <a:avLst/>
          </a:prstGeom>
          <a:noFill/>
        </p:spPr>
        <p:txBody>
          <a:bodyPr wrap="square" rtlCol="0">
            <a:spAutoFit/>
          </a:bodyPr>
          <a:lstStyle/>
          <a:p>
            <a:r>
              <a:rPr lang="ja-JP" altLang="en-US" sz="2000" dirty="0">
                <a:latin typeface="Migu 1M" charset="-128"/>
                <a:ea typeface="Migu 1M" charset="-128"/>
                <a:cs typeface="Migu 1M" charset="-128"/>
              </a:rPr>
              <a:t>蒸気クオリティ</a:t>
            </a:r>
            <a:endParaRPr lang="en-US" altLang="ja-JP" sz="2000" dirty="0">
              <a:latin typeface="Migu 1M" charset="-128"/>
              <a:ea typeface="Migu 1M" charset="-128"/>
              <a:cs typeface="Migu 1M" charset="-128"/>
            </a:endParaRPr>
          </a:p>
          <a:p>
            <a:r>
              <a:rPr lang="ja-JP" altLang="en-US" sz="2000" dirty="0">
                <a:latin typeface="Migu 1M" charset="-128"/>
                <a:ea typeface="Migu 1M" charset="-128"/>
                <a:cs typeface="Migu 1M" charset="-128"/>
              </a:rPr>
              <a:t>（蒸気の質量分率</a:t>
            </a:r>
            <a:r>
              <a:rPr lang="en-US" altLang="ja-JP" sz="2000" dirty="0">
                <a:latin typeface="Migu 1M" charset="-128"/>
                <a:ea typeface="Migu 1M" charset="-128"/>
                <a:cs typeface="Migu 1M" charset="-128"/>
              </a:rPr>
              <a:t>)</a:t>
            </a:r>
            <a:endParaRPr kumimoji="1" lang="ja-JP" altLang="en-US" sz="2000" dirty="0">
              <a:latin typeface="Migu 1M" charset="-128"/>
              <a:ea typeface="Migu 1M" charset="-128"/>
              <a:cs typeface="Migu 1M" charset="-128"/>
            </a:endParaRPr>
          </a:p>
        </p:txBody>
      </p:sp>
      <p:sp>
        <p:nvSpPr>
          <p:cNvPr id="39" name="テキスト ボックス 38"/>
          <p:cNvSpPr txBox="1"/>
          <p:nvPr/>
        </p:nvSpPr>
        <p:spPr>
          <a:xfrm>
            <a:off x="6094969" y="4512567"/>
            <a:ext cx="2315805" cy="400110"/>
          </a:xfrm>
          <a:prstGeom prst="rect">
            <a:avLst/>
          </a:prstGeom>
          <a:noFill/>
        </p:spPr>
        <p:txBody>
          <a:bodyPr wrap="square" rtlCol="0">
            <a:spAutoFit/>
          </a:bodyPr>
          <a:lstStyle/>
          <a:p>
            <a:r>
              <a:rPr lang="ja-JP" altLang="en-US" sz="2000" dirty="0">
                <a:latin typeface="Migu 1M" charset="-128"/>
                <a:ea typeface="Migu 1M" charset="-128"/>
                <a:cs typeface="Migu 1M" charset="-128"/>
              </a:rPr>
              <a:t>比容積</a:t>
            </a:r>
            <a:r>
              <a:rPr lang="en-US" altLang="ja-JP" sz="2000" dirty="0">
                <a:latin typeface="Migu 1M" charset="-128"/>
                <a:ea typeface="Migu 1M" charset="-128"/>
                <a:cs typeface="Migu 1M" charset="-128"/>
              </a:rPr>
              <a:t> [m3/kg]</a:t>
            </a:r>
            <a:endParaRPr kumimoji="1" lang="ja-JP" altLang="en-US" sz="2000" dirty="0">
              <a:latin typeface="Migu 1M" charset="-128"/>
              <a:ea typeface="Migu 1M" charset="-128"/>
              <a:cs typeface="Migu 1M"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7051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2. </a:t>
            </a:r>
            <a:r>
              <a:rPr kumimoji="1" lang="en-US" altLang="ja-JP" dirty="0" err="1"/>
              <a:t>Modelica.Media</a:t>
            </a:r>
            <a:r>
              <a:rPr kumimoji="1" lang="ja-JP" altLang="en-US" dirty="0"/>
              <a:t>ライブラリ</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a:t>
            </a:fld>
            <a:endParaRPr lang="ja-JP" altLang="en-US"/>
          </a:p>
        </p:txBody>
      </p:sp>
      <p:pic>
        <p:nvPicPr>
          <p:cNvPr id="18" name="図 17"/>
          <p:cNvPicPr>
            <a:picLocks noChangeAspect="1"/>
          </p:cNvPicPr>
          <p:nvPr/>
        </p:nvPicPr>
        <p:blipFill>
          <a:blip r:embed="rId2"/>
          <a:stretch>
            <a:fillRect/>
          </a:stretch>
        </p:blipFill>
        <p:spPr>
          <a:xfrm>
            <a:off x="628650" y="1440000"/>
            <a:ext cx="2512756" cy="4625072"/>
          </a:xfrm>
          <a:prstGeom prst="rect">
            <a:avLst/>
          </a:prstGeom>
        </p:spPr>
      </p:pic>
      <p:sp>
        <p:nvSpPr>
          <p:cNvPr id="24" name="テキスト ボックス 23"/>
          <p:cNvSpPr txBox="1"/>
          <p:nvPr/>
        </p:nvSpPr>
        <p:spPr>
          <a:xfrm>
            <a:off x="3318387" y="1440000"/>
            <a:ext cx="5196963" cy="1384995"/>
          </a:xfrm>
          <a:prstGeom prst="rect">
            <a:avLst/>
          </a:prstGeom>
          <a:noFill/>
        </p:spPr>
        <p:txBody>
          <a:bodyPr wrap="square" rtlCol="0">
            <a:spAutoFit/>
          </a:bodyPr>
          <a:lstStyle/>
          <a:p>
            <a:r>
              <a:rPr lang="en-US" altLang="ja-JP" sz="2400" b="1" dirty="0" err="1">
                <a:solidFill>
                  <a:srgbClr val="0070C0"/>
                </a:solidFill>
                <a:latin typeface="MigMix 1P" charset="-128"/>
                <a:ea typeface="MigMix 1P" charset="-128"/>
                <a:cs typeface="MigMix 1P" charset="-128"/>
              </a:rPr>
              <a:t>Modelica.Media</a:t>
            </a:r>
            <a:r>
              <a:rPr lang="en-US" altLang="ja-JP" sz="2400" b="1" dirty="0">
                <a:solidFill>
                  <a:srgbClr val="0070C0"/>
                </a:solidFill>
                <a:latin typeface="MigMix 1P" charset="-128"/>
                <a:ea typeface="MigMix 1P" charset="-128"/>
                <a:cs typeface="MigMix 1P" charset="-128"/>
              </a:rPr>
              <a:t> </a:t>
            </a:r>
            <a:r>
              <a:rPr lang="ja-JP" altLang="en-US" sz="2400" b="1" dirty="0">
                <a:solidFill>
                  <a:srgbClr val="0070C0"/>
                </a:solidFill>
                <a:latin typeface="MigMix 1P" charset="-128"/>
                <a:ea typeface="MigMix 1P" charset="-128"/>
                <a:cs typeface="MigMix 1P" charset="-128"/>
              </a:rPr>
              <a:t>ライブラリ</a:t>
            </a:r>
            <a:endParaRPr lang="en-US" altLang="ja-JP" sz="2400" b="1" dirty="0">
              <a:solidFill>
                <a:srgbClr val="0070C0"/>
              </a:solidFill>
              <a:latin typeface="MigMix 1P" charset="-128"/>
              <a:ea typeface="MigMix 1P" charset="-128"/>
              <a:cs typeface="MigMix 1P" charset="-128"/>
            </a:endParaRPr>
          </a:p>
          <a:p>
            <a:r>
              <a:rPr lang="ja-JP" altLang="en-US" sz="2000" b="1" dirty="0">
                <a:solidFill>
                  <a:srgbClr val="0070C0"/>
                </a:solidFill>
                <a:latin typeface="MigMix 1P" charset="-128"/>
                <a:ea typeface="MigMix 1P" charset="-128"/>
                <a:cs typeface="MigMix 1P" charset="-128"/>
              </a:rPr>
              <a:t>物性に関する</a:t>
            </a:r>
            <a:r>
              <a:rPr lang="en-US" altLang="ja-JP" sz="2000" b="1" dirty="0">
                <a:solidFill>
                  <a:srgbClr val="0070C0"/>
                </a:solidFill>
                <a:latin typeface="MigMix 1P" charset="-128"/>
                <a:ea typeface="MigMix 1P" charset="-128"/>
                <a:cs typeface="MigMix 1P" charset="-128"/>
              </a:rPr>
              <a:t> type, </a:t>
            </a:r>
            <a:r>
              <a:rPr lang="ja-JP" altLang="en-US" sz="2000" b="1" dirty="0">
                <a:solidFill>
                  <a:srgbClr val="0070C0"/>
                </a:solidFill>
                <a:latin typeface="MigMix 1P" charset="-128"/>
                <a:ea typeface="MigMix 1P" charset="-128"/>
                <a:cs typeface="MigMix 1P" charset="-128"/>
              </a:rPr>
              <a:t>定数、</a:t>
            </a:r>
            <a:r>
              <a:rPr lang="en-US" altLang="ja-JP" sz="2000" b="1" dirty="0">
                <a:solidFill>
                  <a:srgbClr val="0070C0"/>
                </a:solidFill>
                <a:latin typeface="MigMix 1P" charset="-128"/>
                <a:ea typeface="MigMix 1P" charset="-128"/>
                <a:cs typeface="MigMix 1P" charset="-128"/>
              </a:rPr>
              <a:t>model</a:t>
            </a:r>
            <a:r>
              <a:rPr lang="ja-JP" altLang="en-US" sz="2000" b="1" dirty="0">
                <a:solidFill>
                  <a:srgbClr val="0070C0"/>
                </a:solidFill>
                <a:latin typeface="MigMix 1P" charset="-128"/>
                <a:ea typeface="MigMix 1P" charset="-128"/>
                <a:cs typeface="MigMix 1P" charset="-128"/>
              </a:rPr>
              <a:t>、</a:t>
            </a:r>
            <a:r>
              <a:rPr lang="en-US" altLang="ja-JP" sz="2000" b="1" dirty="0">
                <a:solidFill>
                  <a:srgbClr val="0070C0"/>
                </a:solidFill>
                <a:latin typeface="MigMix 1P" charset="-128"/>
                <a:ea typeface="MigMix 1P" charset="-128"/>
                <a:cs typeface="MigMix 1P" charset="-128"/>
              </a:rPr>
              <a:t>record</a:t>
            </a:r>
            <a:r>
              <a:rPr lang="ja-JP" altLang="en-US" sz="2000" b="1" dirty="0">
                <a:solidFill>
                  <a:srgbClr val="0070C0"/>
                </a:solidFill>
                <a:latin typeface="MigMix 1P" charset="-128"/>
                <a:ea typeface="MigMix 1P" charset="-128"/>
                <a:cs typeface="MigMix 1P" charset="-128"/>
              </a:rPr>
              <a:t>、</a:t>
            </a:r>
            <a:r>
              <a:rPr lang="en-US" altLang="ja-JP" sz="2000" b="1" dirty="0">
                <a:solidFill>
                  <a:srgbClr val="0070C0"/>
                </a:solidFill>
                <a:latin typeface="MigMix 1P" charset="-128"/>
                <a:ea typeface="MigMix 1P" charset="-128"/>
                <a:cs typeface="MigMix 1P" charset="-128"/>
              </a:rPr>
              <a:t> function </a:t>
            </a:r>
            <a:r>
              <a:rPr lang="ja-JP" altLang="en-US" sz="2000" b="1" dirty="0">
                <a:solidFill>
                  <a:srgbClr val="0070C0"/>
                </a:solidFill>
                <a:latin typeface="MigMix 1P" charset="-128"/>
                <a:ea typeface="MigMix 1P" charset="-128"/>
                <a:cs typeface="MigMix 1P" charset="-128"/>
              </a:rPr>
              <a:t>を含む</a:t>
            </a:r>
            <a:r>
              <a:rPr lang="en-US" altLang="ja-JP" sz="2000" b="1" dirty="0">
                <a:solidFill>
                  <a:srgbClr val="0070C0"/>
                </a:solidFill>
                <a:latin typeface="MigMix 1P" charset="-128"/>
                <a:ea typeface="MigMix 1P" charset="-128"/>
                <a:cs typeface="MigMix 1P" charset="-128"/>
              </a:rPr>
              <a:t> package </a:t>
            </a:r>
            <a:r>
              <a:rPr lang="ja-JP" altLang="en-US" sz="2000" b="1" dirty="0">
                <a:solidFill>
                  <a:srgbClr val="0070C0"/>
                </a:solidFill>
                <a:latin typeface="MigMix 1P" charset="-128"/>
                <a:ea typeface="MigMix 1P" charset="-128"/>
                <a:cs typeface="MigMix 1P" charset="-128"/>
              </a:rPr>
              <a:t>を集めたものである。</a:t>
            </a:r>
            <a:endParaRPr kumimoji="1" lang="ja-JP" altLang="en-US" sz="2000" b="1" dirty="0">
              <a:solidFill>
                <a:srgbClr val="0070C0"/>
              </a:solidFill>
              <a:latin typeface="MigMix 1P" charset="-128"/>
              <a:ea typeface="MigMix 1P" charset="-128"/>
              <a:cs typeface="MigMix 1P" charset="-128"/>
            </a:endParaRPr>
          </a:p>
        </p:txBody>
      </p:sp>
      <p:sp>
        <p:nvSpPr>
          <p:cNvPr id="25" name="コンテンツ プレースホルダー 2"/>
          <p:cNvSpPr txBox="1">
            <a:spLocks/>
          </p:cNvSpPr>
          <p:nvPr/>
        </p:nvSpPr>
        <p:spPr>
          <a:xfrm>
            <a:off x="3318387" y="2970947"/>
            <a:ext cx="5449529" cy="320116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900" dirty="0">
                <a:latin typeface="MigMix 1P" charset="-128"/>
                <a:ea typeface="MigMix 1P" charset="-128"/>
                <a:cs typeface="MigMix 1P" charset="-128"/>
              </a:rPr>
              <a:t>Air</a:t>
            </a:r>
            <a:r>
              <a:rPr lang="ja-JP" altLang="en-US" sz="1900" dirty="0">
                <a:latin typeface="MigMix 1P" charset="-128"/>
                <a:ea typeface="MigMix 1P" charset="-128"/>
                <a:cs typeface="MigMix 1P" charset="-128"/>
              </a:rPr>
              <a:t>：数種類の空気　</a:t>
            </a:r>
            <a:endParaRPr lang="en-US" altLang="ja-JP" sz="1900" dirty="0">
              <a:latin typeface="MigMix 1P" charset="-128"/>
              <a:ea typeface="MigMix 1P" charset="-128"/>
              <a:cs typeface="MigMix 1P" charset="-128"/>
            </a:endParaRPr>
          </a:p>
          <a:p>
            <a:r>
              <a:rPr lang="en-US" altLang="ja-JP" sz="1900" dirty="0">
                <a:latin typeface="MigMix 1P" charset="-128"/>
                <a:ea typeface="MigMix 1P" charset="-128"/>
                <a:cs typeface="MigMix 1P" charset="-128"/>
              </a:rPr>
              <a:t>Water: </a:t>
            </a:r>
            <a:r>
              <a:rPr lang="ja-JP" altLang="en-US" sz="1900" dirty="0">
                <a:latin typeface="MigMix 1P" charset="-128"/>
                <a:ea typeface="MigMix 1P" charset="-128"/>
                <a:cs typeface="MigMix 1P" charset="-128"/>
              </a:rPr>
              <a:t>数種類の水</a:t>
            </a:r>
            <a:endParaRPr lang="en-US" altLang="ja-JP" sz="1900" dirty="0">
              <a:latin typeface="MigMix 1P" charset="-128"/>
              <a:ea typeface="MigMix 1P" charset="-128"/>
              <a:cs typeface="MigMix 1P" charset="-128"/>
            </a:endParaRPr>
          </a:p>
          <a:p>
            <a:r>
              <a:rPr lang="en-US" altLang="ja-JP" sz="1900" dirty="0" err="1">
                <a:latin typeface="MigMix 1P" charset="-128"/>
                <a:ea typeface="MigMix 1P" charset="-128"/>
                <a:cs typeface="MigMix 1P" charset="-128"/>
              </a:rPr>
              <a:t>IdealGases</a:t>
            </a:r>
            <a:r>
              <a:rPr lang="en-US" altLang="ja-JP" sz="1900" dirty="0">
                <a:latin typeface="MigMix 1P" charset="-128"/>
                <a:ea typeface="MigMix 1P" charset="-128"/>
                <a:cs typeface="MigMix 1P" charset="-128"/>
              </a:rPr>
              <a:t>: </a:t>
            </a:r>
            <a:r>
              <a:rPr lang="ja-JP" altLang="en-US" sz="1900" dirty="0">
                <a:latin typeface="MigMix 1P" charset="-128"/>
                <a:ea typeface="MigMix 1P" charset="-128"/>
                <a:cs typeface="MigMix 1P" charset="-128"/>
              </a:rPr>
              <a:t>理想気体</a:t>
            </a:r>
            <a:endParaRPr lang="en-US" altLang="ja-JP" sz="1900" dirty="0">
              <a:latin typeface="MigMix 1P" charset="-128"/>
              <a:ea typeface="MigMix 1P" charset="-128"/>
              <a:cs typeface="MigMix 1P" charset="-128"/>
            </a:endParaRPr>
          </a:p>
          <a:p>
            <a:pPr lvl="1"/>
            <a:r>
              <a:rPr lang="en-US" altLang="ja-JP" sz="1900" dirty="0" err="1">
                <a:latin typeface="MigMix 1P" charset="-128"/>
                <a:ea typeface="MigMix 1P" charset="-128"/>
                <a:cs typeface="MigMix 1P" charset="-128"/>
              </a:rPr>
              <a:t>SingleGases</a:t>
            </a:r>
            <a:r>
              <a:rPr lang="en-US" altLang="ja-JP" sz="1900" dirty="0">
                <a:latin typeface="MigMix 1P" charset="-128"/>
                <a:ea typeface="MigMix 1P" charset="-128"/>
                <a:cs typeface="MigMix 1P" charset="-128"/>
              </a:rPr>
              <a:t>: </a:t>
            </a:r>
            <a:r>
              <a:rPr lang="ja-JP" altLang="en-US" sz="1900" dirty="0">
                <a:latin typeface="MigMix 1P" charset="-128"/>
                <a:ea typeface="MigMix 1P" charset="-128"/>
                <a:cs typeface="MigMix 1P" charset="-128"/>
              </a:rPr>
              <a:t>純物質</a:t>
            </a:r>
            <a:r>
              <a:rPr lang="en-US" altLang="ja-JP" sz="1900" dirty="0">
                <a:latin typeface="MigMix 1P" charset="-128"/>
                <a:ea typeface="MigMix 1P" charset="-128"/>
                <a:cs typeface="MigMix 1P" charset="-128"/>
              </a:rPr>
              <a:t> </a:t>
            </a:r>
            <a:r>
              <a:rPr lang="en-US" altLang="ja-JP" sz="1900" dirty="0" err="1">
                <a:latin typeface="MigMix 1P" charset="-128"/>
                <a:ea typeface="MigMix 1P" charset="-128"/>
                <a:cs typeface="MigMix 1P" charset="-128"/>
              </a:rPr>
              <a:t>Ar</a:t>
            </a:r>
            <a:r>
              <a:rPr lang="en-US" altLang="ja-JP" sz="1900" dirty="0">
                <a:latin typeface="MigMix 1P" charset="-128"/>
                <a:ea typeface="MigMix 1P" charset="-128"/>
                <a:cs typeface="MigMix 1P" charset="-128"/>
              </a:rPr>
              <a:t>, C2H4, CO2, </a:t>
            </a:r>
            <a:r>
              <a:rPr lang="mr-IN" altLang="ja-JP" sz="1900" dirty="0">
                <a:latin typeface="MigMix 1P" charset="-128"/>
                <a:ea typeface="MigMix 1P" charset="-128"/>
                <a:cs typeface="MigMix 1P" charset="-128"/>
              </a:rPr>
              <a:t>…</a:t>
            </a:r>
            <a:endParaRPr lang="en-US" altLang="ja-JP" sz="1900" dirty="0">
              <a:latin typeface="MigMix 1P" charset="-128"/>
              <a:ea typeface="MigMix 1P" charset="-128"/>
              <a:cs typeface="MigMix 1P" charset="-128"/>
            </a:endParaRPr>
          </a:p>
          <a:p>
            <a:pPr lvl="1"/>
            <a:r>
              <a:rPr lang="en-US" altLang="ja-JP" sz="1900" dirty="0" err="1">
                <a:latin typeface="MigMix 1P" charset="-128"/>
                <a:ea typeface="MigMix 1P" charset="-128"/>
                <a:cs typeface="MigMix 1P" charset="-128"/>
              </a:rPr>
              <a:t>MixtureGases</a:t>
            </a:r>
            <a:r>
              <a:rPr lang="en-US" altLang="ja-JP" sz="1900" dirty="0">
                <a:latin typeface="MigMix 1P" charset="-128"/>
                <a:ea typeface="MigMix 1P" charset="-128"/>
                <a:cs typeface="MigMix 1P" charset="-128"/>
              </a:rPr>
              <a:t>: </a:t>
            </a:r>
            <a:r>
              <a:rPr lang="ja-JP" altLang="en-US" sz="1900" dirty="0">
                <a:latin typeface="MigMix 1P" charset="-128"/>
                <a:ea typeface="MigMix 1P" charset="-128"/>
                <a:cs typeface="MigMix 1P" charset="-128"/>
              </a:rPr>
              <a:t>混合物質</a:t>
            </a:r>
            <a:r>
              <a:rPr lang="en-US" altLang="ja-JP" sz="1900" dirty="0">
                <a:latin typeface="MigMix 1P" charset="-128"/>
                <a:ea typeface="MigMix 1P" charset="-128"/>
                <a:cs typeface="MigMix 1P" charset="-128"/>
              </a:rPr>
              <a:t> </a:t>
            </a:r>
            <a:r>
              <a:rPr lang="ja-JP" altLang="en-US" sz="1900" dirty="0">
                <a:latin typeface="MigMix 1P" charset="-128"/>
                <a:ea typeface="MigMix 1P" charset="-128"/>
                <a:cs typeface="MigMix 1P" charset="-128"/>
              </a:rPr>
              <a:t>天然ガスなど</a:t>
            </a:r>
            <a:endParaRPr lang="en-US" altLang="ja-JP" sz="1900" dirty="0">
              <a:latin typeface="MigMix 1P" charset="-128"/>
              <a:ea typeface="MigMix 1P" charset="-128"/>
              <a:cs typeface="MigMix 1P" charset="-128"/>
            </a:endParaRPr>
          </a:p>
          <a:p>
            <a:r>
              <a:rPr lang="en-US" altLang="ja-JP" sz="1900" dirty="0">
                <a:latin typeface="MigMix 1P" charset="-128"/>
                <a:ea typeface="MigMix 1P" charset="-128"/>
                <a:cs typeface="MigMix 1P" charset="-128"/>
              </a:rPr>
              <a:t>R134a: </a:t>
            </a:r>
            <a:r>
              <a:rPr lang="ja-JP" altLang="en-US" sz="1900" dirty="0">
                <a:latin typeface="MigMix 1P" charset="-128"/>
                <a:ea typeface="MigMix 1P" charset="-128"/>
                <a:cs typeface="MigMix 1P" charset="-128"/>
              </a:rPr>
              <a:t>冷媒などの２相流体</a:t>
            </a:r>
            <a:endParaRPr lang="en-US" altLang="ja-JP" sz="1900" dirty="0">
              <a:latin typeface="MigMix 1P" charset="-128"/>
              <a:ea typeface="MigMix 1P" charset="-128"/>
              <a:cs typeface="MigMix 1P" charset="-128"/>
            </a:endParaRPr>
          </a:p>
          <a:p>
            <a:r>
              <a:rPr lang="en-US" altLang="ja-JP" sz="1900" dirty="0">
                <a:latin typeface="MigMix 1P" charset="-128"/>
                <a:ea typeface="MigMix 1P" charset="-128"/>
                <a:cs typeface="MigMix 1P" charset="-128"/>
              </a:rPr>
              <a:t>Incompressible: </a:t>
            </a:r>
            <a:r>
              <a:rPr lang="ja-JP" altLang="en-US" sz="1900" dirty="0">
                <a:latin typeface="MigMix 1P" charset="-128"/>
                <a:ea typeface="MigMix 1P" charset="-128"/>
                <a:cs typeface="MigMix 1P" charset="-128"/>
              </a:rPr>
              <a:t>非圧縮性流体　潤滑油など</a:t>
            </a:r>
            <a:endParaRPr lang="en-US" altLang="ja-JP" sz="1900" dirty="0">
              <a:latin typeface="MigMix 1P" charset="-128"/>
              <a:ea typeface="MigMix 1P" charset="-128"/>
              <a:cs typeface="MigMix 1P" charset="-128"/>
            </a:endParaRPr>
          </a:p>
          <a:p>
            <a:r>
              <a:rPr lang="en-US" altLang="ja-JP" sz="1900" dirty="0" err="1">
                <a:latin typeface="MigMix 1P" charset="-128"/>
                <a:ea typeface="MigMix 1P" charset="-128"/>
                <a:cs typeface="MigMix 1P" charset="-128"/>
              </a:rPr>
              <a:t>CompressibleLiquids</a:t>
            </a:r>
            <a:r>
              <a:rPr lang="en-US" altLang="ja-JP" sz="1900" dirty="0">
                <a:latin typeface="MigMix 1P" charset="-128"/>
                <a:ea typeface="MigMix 1P" charset="-128"/>
                <a:cs typeface="MigMix 1P" charset="-128"/>
              </a:rPr>
              <a:t>: </a:t>
            </a:r>
            <a:r>
              <a:rPr lang="ja-JP" altLang="en-US" sz="1900" dirty="0">
                <a:latin typeface="MigMix 1P" charset="-128"/>
                <a:ea typeface="MigMix 1P" charset="-128"/>
                <a:cs typeface="MigMix 1P" charset="-128"/>
              </a:rPr>
              <a:t>密度が温度・圧力と線形</a:t>
            </a:r>
            <a:endParaRPr lang="en-US" altLang="ja-JP" sz="1900" dirty="0">
              <a:latin typeface="MigMix 1P" charset="-128"/>
              <a:ea typeface="MigMix 1P" charset="-128"/>
              <a:cs typeface="MigMix 1P" charset="-128"/>
            </a:endParaRPr>
          </a:p>
          <a:p>
            <a:pPr marL="0" indent="0">
              <a:buFont typeface="Arial" panose="020B0604020202020204" pitchFamily="34" charset="0"/>
              <a:buNone/>
            </a:pPr>
            <a:r>
              <a:rPr lang="mr-IN" altLang="ja-JP" sz="1900" dirty="0">
                <a:latin typeface="MigMix 1P" charset="-128"/>
                <a:ea typeface="MigMix 1P" charset="-128"/>
                <a:cs typeface="MigMix 1P" charset="-128"/>
              </a:rPr>
              <a:t>…</a:t>
            </a:r>
            <a:endParaRPr lang="en-US" altLang="ja-JP" sz="2400" dirty="0">
              <a:latin typeface="MigMix 1P" charset="-128"/>
              <a:ea typeface="MigMix 1P" charset="-128"/>
              <a:cs typeface="MigMix 1P" charset="-128"/>
            </a:endParaRPr>
          </a:p>
        </p:txBody>
      </p:sp>
      <p:sp>
        <p:nvSpPr>
          <p:cNvPr id="22" name="正方形/長方形 21"/>
          <p:cNvSpPr/>
          <p:nvPr/>
        </p:nvSpPr>
        <p:spPr>
          <a:xfrm>
            <a:off x="715297" y="2805426"/>
            <a:ext cx="2227006" cy="2629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25636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en-US" altLang="ja-JP" dirty="0"/>
              <a:t>MediaExamle2</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20</a:t>
            </a:fld>
            <a:endParaRPr lang="ja-JP" altLang="en-US"/>
          </a:p>
        </p:txBody>
      </p:sp>
      <p:sp>
        <p:nvSpPr>
          <p:cNvPr id="25" name="正方形/長方形 24"/>
          <p:cNvSpPr/>
          <p:nvPr/>
        </p:nvSpPr>
        <p:spPr>
          <a:xfrm>
            <a:off x="645496" y="1233332"/>
            <a:ext cx="7868504" cy="3970318"/>
          </a:xfrm>
          <a:prstGeom prst="rect">
            <a:avLst/>
          </a:prstGeom>
          <a:ln>
            <a:solidFill>
              <a:schemeClr val="accent1"/>
            </a:solidFill>
          </a:ln>
        </p:spPr>
        <p:txBody>
          <a:bodyPr wrap="square">
            <a:spAutoFit/>
          </a:bodyPr>
          <a:lstStyle/>
          <a:p>
            <a:r>
              <a:rPr lang="en-US" altLang="ja-JP" sz="1400" dirty="0">
                <a:solidFill>
                  <a:srgbClr val="760002"/>
                </a:solidFill>
                <a:latin typeface="Migu 1M" charset="-128"/>
                <a:ea typeface="Migu 1M" charset="-128"/>
                <a:cs typeface="Migu 1M" charset="-128"/>
              </a:rPr>
              <a:t>package</a:t>
            </a:r>
            <a:r>
              <a:rPr lang="en-US" altLang="ja-JP" sz="1400" dirty="0">
                <a:solidFill>
                  <a:srgbClr val="000000"/>
                </a:solidFill>
                <a:latin typeface="Migu 1M" charset="-128"/>
                <a:ea typeface="Migu 1M" charset="-128"/>
                <a:cs typeface="Migu 1M" charset="-128"/>
              </a:rPr>
              <a:t> MediaExample2</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model</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StateCheckPs</a:t>
            </a:r>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replaceable</a:t>
            </a:r>
            <a:r>
              <a:rPr lang="en-US" altLang="ja-JP" sz="1400" b="1"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a:t>
            </a:r>
            <a:r>
              <a:rPr lang="en-US" altLang="ja-JP" sz="1400" b="1" dirty="0" err="1">
                <a:solidFill>
                  <a:srgbClr val="000000"/>
                </a:solidFill>
                <a:latin typeface="Migu 1M" charset="-128"/>
                <a:ea typeface="Migu 1M" charset="-128"/>
                <a:cs typeface="Migu 1M" charset="-128"/>
              </a:rPr>
              <a:t>Modelica.Media.Water.StandardWater</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Medium.ThermodynamicState</a:t>
            </a:r>
            <a:r>
              <a:rPr lang="en-US" altLang="ja-JP" sz="1400" dirty="0">
                <a:solidFill>
                  <a:srgbClr val="000000"/>
                </a:solidFill>
                <a:latin typeface="Migu 1M" charset="-128"/>
                <a:ea typeface="Migu 1M" charset="-128"/>
                <a:cs typeface="Migu 1M" charset="-128"/>
              </a:rPr>
              <a:t> state;</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Modelica.Blocks.Interfaces.RealInput</a:t>
            </a:r>
            <a:r>
              <a:rPr lang="en-US" altLang="ja-JP" sz="1400" dirty="0">
                <a:solidFill>
                  <a:srgbClr val="000000"/>
                </a:solidFill>
                <a:latin typeface="Migu 1M" charset="-128"/>
                <a:ea typeface="Migu 1M" charset="-128"/>
                <a:cs typeface="Migu 1M" charset="-128"/>
              </a:rPr>
              <a:t> p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Modelica.Blocks.Interfaces.RealInput</a:t>
            </a:r>
            <a:r>
              <a:rPr lang="en-US" altLang="ja-JP" sz="1400" dirty="0">
                <a:solidFill>
                  <a:srgbClr val="000000"/>
                </a:solidFill>
                <a:latin typeface="Migu 1M" charset="-128"/>
                <a:ea typeface="Migu 1M" charset="-128"/>
                <a:cs typeface="Migu 1M" charset="-128"/>
              </a:rPr>
              <a:t> s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x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v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Modelica.Blocks.Interfaces.RealOutput</a:t>
            </a:r>
            <a:r>
              <a:rPr lang="en-US" altLang="ja-JP" sz="1400" dirty="0">
                <a:solidFill>
                  <a:srgbClr val="000000"/>
                </a:solidFill>
                <a:latin typeface="Migu 1M" charset="-128"/>
                <a:ea typeface="Migu 1M" charset="-128"/>
                <a:cs typeface="Migu 1M" charset="-128"/>
              </a:rPr>
              <a:t> h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equation</a:t>
            </a:r>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state = </a:t>
            </a:r>
            <a:r>
              <a:rPr lang="en-US" altLang="ja-JP" sz="1400" b="1" dirty="0" err="1">
                <a:solidFill>
                  <a:srgbClr val="000000"/>
                </a:solidFill>
                <a:latin typeface="Migu 1M" charset="-128"/>
                <a:ea typeface="Migu 1M" charset="-128"/>
                <a:cs typeface="Migu 1M" charset="-128"/>
              </a:rPr>
              <a:t>Medium.</a:t>
            </a:r>
            <a:r>
              <a:rPr lang="en-US" altLang="ja-JP" sz="1400" b="1" dirty="0" err="1">
                <a:solidFill>
                  <a:srgbClr val="0000FF"/>
                </a:solidFill>
                <a:latin typeface="Migu 1M" charset="-128"/>
                <a:ea typeface="Migu 1M" charset="-128"/>
                <a:cs typeface="Migu 1M" charset="-128"/>
              </a:rPr>
              <a:t>setState_ps</a:t>
            </a:r>
            <a:r>
              <a:rPr lang="en-US" altLang="ja-JP" sz="1400" b="1" dirty="0">
                <a:solidFill>
                  <a:srgbClr val="000000"/>
                </a:solidFill>
                <a:latin typeface="Migu 1M" charset="-128"/>
                <a:ea typeface="Migu 1M" charset="-128"/>
                <a:cs typeface="Migu 1M" charset="-128"/>
              </a:rPr>
              <a:t>(p, s)</a:t>
            </a:r>
            <a:r>
              <a:rPr lang="en-US" altLang="ja-JP" sz="1400" dirty="0">
                <a:solidFill>
                  <a:srgbClr val="000000"/>
                </a:solidFill>
                <a:latin typeface="Migu 1M" charset="-128"/>
                <a:ea typeface="Migu 1M" charset="-128"/>
                <a:cs typeface="Migu 1M" charset="-128"/>
              </a:rPr>
              <a:t>;</a:t>
            </a:r>
          </a:p>
          <a:p>
            <a:r>
              <a:rPr lang="mr-IN" altLang="ja-JP" sz="1400" dirty="0">
                <a:solidFill>
                  <a:srgbClr val="000000"/>
                </a:solidFill>
                <a:latin typeface="Migu 1M" charset="-128"/>
                <a:ea typeface="Migu 1M" charset="-128"/>
                <a:cs typeface="Migu 1M" charset="-128"/>
              </a:rPr>
              <a:t>    </a:t>
            </a:r>
            <a:r>
              <a:rPr lang="mr-IN" altLang="ja-JP" sz="1400" dirty="0" err="1">
                <a:solidFill>
                  <a:srgbClr val="000000"/>
                </a:solidFill>
                <a:latin typeface="Migu 1M" charset="-128"/>
                <a:ea typeface="Migu 1M" charset="-128"/>
                <a:cs typeface="Migu 1M" charset="-128"/>
              </a:rPr>
              <a:t>T</a:t>
            </a:r>
            <a:r>
              <a:rPr lang="mr-IN" altLang="ja-JP" sz="1400" dirty="0">
                <a:solidFill>
                  <a:srgbClr val="000000"/>
                </a:solidFill>
                <a:latin typeface="Migu 1M" charset="-128"/>
                <a:ea typeface="Migu 1M" charset="-128"/>
                <a:cs typeface="Migu 1M" charset="-128"/>
              </a:rPr>
              <a:t> = </a:t>
            </a:r>
            <a:r>
              <a:rPr lang="mr-IN" altLang="ja-JP" sz="1400" dirty="0" err="1">
                <a:solidFill>
                  <a:srgbClr val="000000"/>
                </a:solidFill>
                <a:latin typeface="Migu 1M" charset="-128"/>
                <a:ea typeface="Migu 1M" charset="-128"/>
                <a:cs typeface="Migu 1M" charset="-128"/>
              </a:rPr>
              <a:t>state.T</a:t>
            </a:r>
            <a:r>
              <a:rPr lang="mr-IN"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x = </a:t>
            </a:r>
            <a:r>
              <a:rPr lang="en-US" altLang="ja-JP" sz="1400" dirty="0" err="1">
                <a:solidFill>
                  <a:srgbClr val="000000"/>
                </a:solidFill>
                <a:latin typeface="Migu 1M" charset="-128"/>
                <a:ea typeface="Migu 1M" charset="-128"/>
                <a:cs typeface="Migu 1M" charset="-128"/>
              </a:rPr>
              <a:t>Medium.</a:t>
            </a:r>
            <a:r>
              <a:rPr lang="en-US" altLang="ja-JP" sz="1400" dirty="0" err="1">
                <a:solidFill>
                  <a:srgbClr val="0000FF"/>
                </a:solidFill>
                <a:latin typeface="Migu 1M" charset="-128"/>
                <a:ea typeface="Migu 1M" charset="-128"/>
                <a:cs typeface="Migu 1M" charset="-128"/>
              </a:rPr>
              <a:t>vapourQuality</a:t>
            </a:r>
            <a:r>
              <a:rPr lang="en-US" altLang="ja-JP" sz="1400" dirty="0">
                <a:solidFill>
                  <a:srgbClr val="000000"/>
                </a:solidFill>
                <a:latin typeface="Migu 1M" charset="-128"/>
                <a:ea typeface="Migu 1M" charset="-128"/>
                <a:cs typeface="Migu 1M" charset="-128"/>
              </a:rPr>
              <a:t>(state);</a:t>
            </a:r>
          </a:p>
          <a:p>
            <a:r>
              <a:rPr lang="mr-IN" altLang="ja-JP" sz="1400" dirty="0">
                <a:solidFill>
                  <a:srgbClr val="000000"/>
                </a:solidFill>
                <a:latin typeface="Migu 1M" charset="-128"/>
                <a:ea typeface="Migu 1M" charset="-128"/>
                <a:cs typeface="Migu 1M" charset="-128"/>
              </a:rPr>
              <a:t>    </a:t>
            </a:r>
            <a:r>
              <a:rPr lang="mr-IN" altLang="ja-JP" sz="1400" dirty="0" err="1">
                <a:solidFill>
                  <a:srgbClr val="000000"/>
                </a:solidFill>
                <a:latin typeface="Migu 1M" charset="-128"/>
                <a:ea typeface="Migu 1M" charset="-128"/>
                <a:cs typeface="Migu 1M" charset="-128"/>
              </a:rPr>
              <a:t>v</a:t>
            </a:r>
            <a:r>
              <a:rPr lang="mr-IN" altLang="ja-JP" sz="1400" dirty="0">
                <a:solidFill>
                  <a:srgbClr val="000000"/>
                </a:solidFill>
                <a:latin typeface="Migu 1M" charset="-128"/>
                <a:ea typeface="Migu 1M" charset="-128"/>
                <a:cs typeface="Migu 1M" charset="-128"/>
              </a:rPr>
              <a:t> = </a:t>
            </a:r>
            <a:r>
              <a:rPr lang="mr-IN" altLang="ja-JP" sz="1400" dirty="0">
                <a:solidFill>
                  <a:srgbClr val="760078"/>
                </a:solidFill>
                <a:latin typeface="Migu 1M" charset="-128"/>
                <a:ea typeface="Migu 1M" charset="-128"/>
                <a:cs typeface="Migu 1M" charset="-128"/>
              </a:rPr>
              <a:t>1</a:t>
            </a:r>
            <a:r>
              <a:rPr lang="mr-IN" altLang="ja-JP" sz="1400" dirty="0">
                <a:solidFill>
                  <a:srgbClr val="000000"/>
                </a:solidFill>
                <a:latin typeface="Migu 1M" charset="-128"/>
                <a:ea typeface="Migu 1M" charset="-128"/>
                <a:cs typeface="Migu 1M" charset="-128"/>
              </a:rPr>
              <a:t> / </a:t>
            </a:r>
            <a:r>
              <a:rPr lang="mr-IN" altLang="ja-JP" sz="1400" dirty="0" err="1">
                <a:solidFill>
                  <a:srgbClr val="000000"/>
                </a:solidFill>
                <a:latin typeface="Migu 1M" charset="-128"/>
                <a:ea typeface="Migu 1M" charset="-128"/>
                <a:cs typeface="Migu 1M" charset="-128"/>
              </a:rPr>
              <a:t>state.d</a:t>
            </a:r>
            <a:r>
              <a:rPr lang="mr-IN" altLang="ja-JP" sz="1400" dirty="0">
                <a:solidFill>
                  <a:srgbClr val="000000"/>
                </a:solidFill>
                <a:latin typeface="Migu 1M" charset="-128"/>
                <a:ea typeface="Migu 1M" charset="-128"/>
                <a:cs typeface="Migu 1M" charset="-128"/>
              </a:rPr>
              <a:t>;</a:t>
            </a:r>
          </a:p>
          <a:p>
            <a:r>
              <a:rPr lang="mr-IN" altLang="ja-JP" sz="1400" dirty="0">
                <a:solidFill>
                  <a:srgbClr val="000000"/>
                </a:solidFill>
                <a:latin typeface="Migu 1M" charset="-128"/>
                <a:ea typeface="Migu 1M" charset="-128"/>
                <a:cs typeface="Migu 1M" charset="-128"/>
              </a:rPr>
              <a:t>    </a:t>
            </a:r>
            <a:r>
              <a:rPr lang="mr-IN" altLang="ja-JP" sz="1400" dirty="0" err="1">
                <a:solidFill>
                  <a:srgbClr val="000000"/>
                </a:solidFill>
                <a:latin typeface="Migu 1M" charset="-128"/>
                <a:ea typeface="Migu 1M" charset="-128"/>
                <a:cs typeface="Migu 1M" charset="-128"/>
              </a:rPr>
              <a:t>h</a:t>
            </a:r>
            <a:r>
              <a:rPr lang="mr-IN" altLang="ja-JP" sz="1400" dirty="0">
                <a:solidFill>
                  <a:srgbClr val="000000"/>
                </a:solidFill>
                <a:latin typeface="Migu 1M" charset="-128"/>
                <a:ea typeface="Migu 1M" charset="-128"/>
                <a:cs typeface="Migu 1M" charset="-128"/>
              </a:rPr>
              <a:t> = </a:t>
            </a:r>
            <a:r>
              <a:rPr lang="mr-IN" altLang="ja-JP" sz="1400" dirty="0" err="1">
                <a:solidFill>
                  <a:srgbClr val="000000"/>
                </a:solidFill>
                <a:latin typeface="Migu 1M" charset="-128"/>
                <a:ea typeface="Migu 1M" charset="-128"/>
                <a:cs typeface="Migu 1M" charset="-128"/>
              </a:rPr>
              <a:t>state.h</a:t>
            </a:r>
            <a:r>
              <a:rPr lang="mr-IN"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end</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StateCheckPs</a:t>
            </a:r>
            <a:r>
              <a:rPr lang="en-US" altLang="ja-JP" sz="1400" dirty="0">
                <a:solidFill>
                  <a:srgbClr val="000000"/>
                </a:solidFill>
                <a:latin typeface="Migu 1M" charset="-128"/>
                <a:ea typeface="Migu 1M" charset="-128"/>
                <a:cs typeface="Migu 1M" charset="-128"/>
              </a:rPr>
              <a:t>;</a:t>
            </a:r>
          </a:p>
        </p:txBody>
      </p:sp>
      <p:sp>
        <p:nvSpPr>
          <p:cNvPr id="26" name="テキスト ボックス 25"/>
          <p:cNvSpPr txBox="1"/>
          <p:nvPr/>
        </p:nvSpPr>
        <p:spPr>
          <a:xfrm>
            <a:off x="6457950" y="2289489"/>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(2)</a:t>
            </a:r>
            <a:endParaRPr kumimoji="1" lang="ja-JP" altLang="en-US" sz="1400" dirty="0">
              <a:solidFill>
                <a:srgbClr val="0070C0"/>
              </a:solidFill>
              <a:latin typeface="Migu 1M" charset="-128"/>
              <a:ea typeface="Migu 1M" charset="-128"/>
              <a:cs typeface="Migu 1M" charset="-128"/>
            </a:endParaRPr>
          </a:p>
        </p:txBody>
      </p:sp>
      <p:sp>
        <p:nvSpPr>
          <p:cNvPr id="27" name="テキスト ボックス 26"/>
          <p:cNvSpPr txBox="1"/>
          <p:nvPr/>
        </p:nvSpPr>
        <p:spPr>
          <a:xfrm>
            <a:off x="6457950" y="2096653"/>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(1)</a:t>
            </a:r>
            <a:endParaRPr kumimoji="1" lang="ja-JP" altLang="en-US" sz="1400" dirty="0">
              <a:solidFill>
                <a:srgbClr val="0070C0"/>
              </a:solidFill>
              <a:latin typeface="Migu 1M" charset="-128"/>
              <a:ea typeface="Migu 1M" charset="-128"/>
              <a:cs typeface="Migu 1M" charset="-128"/>
            </a:endParaRPr>
          </a:p>
        </p:txBody>
      </p:sp>
      <p:sp>
        <p:nvSpPr>
          <p:cNvPr id="28" name="テキスト ボックス 27"/>
          <p:cNvSpPr txBox="1"/>
          <p:nvPr/>
        </p:nvSpPr>
        <p:spPr>
          <a:xfrm>
            <a:off x="6457950" y="2482325"/>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(3)</a:t>
            </a:r>
            <a:endParaRPr kumimoji="1" lang="ja-JP" altLang="en-US" sz="1400" dirty="0">
              <a:solidFill>
                <a:srgbClr val="0070C0"/>
              </a:solidFill>
              <a:latin typeface="Migu 1M" charset="-128"/>
              <a:ea typeface="Migu 1M" charset="-128"/>
              <a:cs typeface="Migu 1M" charset="-128"/>
            </a:endParaRPr>
          </a:p>
        </p:txBody>
      </p:sp>
      <p:sp>
        <p:nvSpPr>
          <p:cNvPr id="29" name="テキスト ボックス 28"/>
          <p:cNvSpPr txBox="1"/>
          <p:nvPr/>
        </p:nvSpPr>
        <p:spPr>
          <a:xfrm>
            <a:off x="6457950" y="2695486"/>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(4)</a:t>
            </a:r>
            <a:endParaRPr kumimoji="1" lang="ja-JP" altLang="en-US" sz="1400" dirty="0">
              <a:solidFill>
                <a:srgbClr val="0070C0"/>
              </a:solidFill>
              <a:latin typeface="Migu 1M" charset="-128"/>
              <a:ea typeface="Migu 1M" charset="-128"/>
              <a:cs typeface="Migu 1M" charset="-128"/>
            </a:endParaRPr>
          </a:p>
        </p:txBody>
      </p:sp>
      <p:sp>
        <p:nvSpPr>
          <p:cNvPr id="33" name="テキスト ボックス 32"/>
          <p:cNvSpPr txBox="1"/>
          <p:nvPr/>
        </p:nvSpPr>
        <p:spPr>
          <a:xfrm>
            <a:off x="6457950" y="2910660"/>
            <a:ext cx="453970" cy="307777"/>
          </a:xfrm>
          <a:prstGeom prst="rect">
            <a:avLst/>
          </a:prstGeom>
          <a:noFill/>
        </p:spPr>
        <p:txBody>
          <a:bodyPr wrap="none" rtlCol="0">
            <a:spAutoFit/>
          </a:bodyPr>
          <a:lstStyle/>
          <a:p>
            <a:r>
              <a:rPr kumimoji="1" lang="en-US" altLang="ja-JP" sz="1400">
                <a:solidFill>
                  <a:srgbClr val="0070C0"/>
                </a:solidFill>
                <a:latin typeface="Migu 1M" charset="-128"/>
                <a:ea typeface="Migu 1M" charset="-128"/>
                <a:cs typeface="Migu 1M" charset="-128"/>
              </a:rPr>
              <a:t>(5)</a:t>
            </a:r>
            <a:endParaRPr kumimoji="1" lang="ja-JP" altLang="en-US" sz="1400" dirty="0">
              <a:solidFill>
                <a:srgbClr val="0070C0"/>
              </a:solidFill>
              <a:latin typeface="Migu 1M" charset="-128"/>
              <a:ea typeface="Migu 1M" charset="-128"/>
              <a:cs typeface="Migu 1M" charset="-128"/>
            </a:endParaRPr>
          </a:p>
        </p:txBody>
      </p:sp>
      <p:sp>
        <p:nvSpPr>
          <p:cNvPr id="34" name="テキスト ボックス 33"/>
          <p:cNvSpPr txBox="1"/>
          <p:nvPr/>
        </p:nvSpPr>
        <p:spPr>
          <a:xfrm>
            <a:off x="6457950" y="3135539"/>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(6)</a:t>
            </a:r>
            <a:endParaRPr kumimoji="1" lang="ja-JP" altLang="en-US" sz="1400" dirty="0">
              <a:solidFill>
                <a:srgbClr val="0070C0"/>
              </a:solidFill>
              <a:latin typeface="Migu 1M" charset="-128"/>
              <a:ea typeface="Migu 1M" charset="-128"/>
              <a:cs typeface="Migu 1M" charset="-128"/>
            </a:endParaRPr>
          </a:p>
        </p:txBody>
      </p:sp>
      <p:sp>
        <p:nvSpPr>
          <p:cNvPr id="38" name="正方形/長方形 37"/>
          <p:cNvSpPr/>
          <p:nvPr/>
        </p:nvSpPr>
        <p:spPr>
          <a:xfrm>
            <a:off x="628650" y="864000"/>
            <a:ext cx="1731564" cy="369332"/>
          </a:xfrm>
          <a:prstGeom prst="rect">
            <a:avLst/>
          </a:prstGeom>
        </p:spPr>
        <p:txBody>
          <a:bodyPr wrap="none">
            <a:spAutoFit/>
          </a:bodyPr>
          <a:lstStyle/>
          <a:p>
            <a:r>
              <a:rPr lang="en-US" altLang="ja-JP" dirty="0" err="1">
                <a:solidFill>
                  <a:srgbClr val="0070C0"/>
                </a:solidFill>
                <a:latin typeface="MigMix 1P" charset="-128"/>
                <a:ea typeface="MigMix 1P" charset="-128"/>
                <a:cs typeface="MigMix 1P" charset="-128"/>
              </a:rPr>
              <a:t>StateCheckPs</a:t>
            </a:r>
            <a:endParaRPr lang="ja-JP" altLang="en-US" dirty="0"/>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69019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en-US" altLang="ja-JP" dirty="0"/>
              <a:t>MediaExample2</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21</a:t>
            </a:fld>
            <a:endParaRPr lang="ja-JP" altLang="en-US"/>
          </a:p>
        </p:txBody>
      </p:sp>
      <p:sp>
        <p:nvSpPr>
          <p:cNvPr id="14" name="テキスト ボックス 13"/>
          <p:cNvSpPr txBox="1"/>
          <p:nvPr/>
        </p:nvSpPr>
        <p:spPr>
          <a:xfrm>
            <a:off x="628650" y="854165"/>
            <a:ext cx="7352110" cy="400110"/>
          </a:xfrm>
          <a:prstGeom prst="rect">
            <a:avLst/>
          </a:prstGeom>
          <a:noFill/>
        </p:spPr>
        <p:txBody>
          <a:bodyPr wrap="square" rtlCol="0">
            <a:spAutoFit/>
          </a:bodyPr>
          <a:lstStyle/>
          <a:p>
            <a:r>
              <a:rPr kumimoji="1" lang="ja-JP" altLang="en-US" sz="2000" dirty="0">
                <a:solidFill>
                  <a:srgbClr val="0070C0"/>
                </a:solidFill>
                <a:latin typeface="Migu 1M" charset="-128"/>
                <a:ea typeface="Migu 1M" charset="-128"/>
                <a:cs typeface="Migu 1M" charset="-128"/>
              </a:rPr>
              <a:t>比エントロピを固定して圧力を変化させるモデルを作る。</a:t>
            </a:r>
          </a:p>
        </p:txBody>
      </p:sp>
      <p:pic>
        <p:nvPicPr>
          <p:cNvPr id="15" name="図 14"/>
          <p:cNvPicPr>
            <a:picLocks noChangeAspect="1"/>
          </p:cNvPicPr>
          <p:nvPr/>
        </p:nvPicPr>
        <p:blipFill>
          <a:blip r:embed="rId2"/>
          <a:stretch>
            <a:fillRect/>
          </a:stretch>
        </p:blipFill>
        <p:spPr>
          <a:xfrm>
            <a:off x="900628" y="2032893"/>
            <a:ext cx="6808154" cy="3872137"/>
          </a:xfrm>
          <a:prstGeom prst="rect">
            <a:avLst/>
          </a:prstGeom>
          <a:ln>
            <a:solidFill>
              <a:schemeClr val="tx1"/>
            </a:solidFill>
          </a:ln>
        </p:spPr>
      </p:pic>
      <p:sp>
        <p:nvSpPr>
          <p:cNvPr id="16" name="テキスト ボックス 15"/>
          <p:cNvSpPr txBox="1"/>
          <p:nvPr/>
        </p:nvSpPr>
        <p:spPr>
          <a:xfrm>
            <a:off x="1100944" y="5314700"/>
            <a:ext cx="1210588"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1300 J/K</a:t>
            </a:r>
            <a:endParaRPr kumimoji="1" lang="ja-JP" altLang="en-US" sz="2000" dirty="0">
              <a:solidFill>
                <a:srgbClr val="0070C0"/>
              </a:solidFill>
              <a:latin typeface="Migu 1M" charset="-128"/>
              <a:ea typeface="Migu 1M" charset="-128"/>
              <a:cs typeface="Migu 1M" charset="-128"/>
            </a:endParaRPr>
          </a:p>
        </p:txBody>
      </p:sp>
      <p:sp>
        <p:nvSpPr>
          <p:cNvPr id="17" name="テキスト ボックス 16"/>
          <p:cNvSpPr txBox="1"/>
          <p:nvPr/>
        </p:nvSpPr>
        <p:spPr>
          <a:xfrm>
            <a:off x="4684852" y="5410889"/>
            <a:ext cx="1210588" cy="400110"/>
          </a:xfrm>
          <a:prstGeom prst="rect">
            <a:avLst/>
          </a:prstGeom>
          <a:noFill/>
        </p:spPr>
        <p:txBody>
          <a:bodyPr wrap="none" rtlCol="0">
            <a:spAutoFit/>
          </a:bodyPr>
          <a:lstStyle/>
          <a:p>
            <a:r>
              <a:rPr lang="en-US" altLang="ja-JP" sz="2000" dirty="0">
                <a:solidFill>
                  <a:srgbClr val="0070C0"/>
                </a:solidFill>
                <a:latin typeface="Migu 1M" charset="-128"/>
                <a:ea typeface="Migu 1M" charset="-128"/>
                <a:cs typeface="Migu 1M" charset="-128"/>
              </a:rPr>
              <a:t>7</a:t>
            </a:r>
            <a:r>
              <a:rPr kumimoji="1" lang="en-US" altLang="ja-JP" sz="2000" dirty="0">
                <a:solidFill>
                  <a:srgbClr val="0070C0"/>
                </a:solidFill>
                <a:latin typeface="Migu 1M" charset="-128"/>
                <a:ea typeface="Migu 1M" charset="-128"/>
                <a:cs typeface="Migu 1M" charset="-128"/>
              </a:rPr>
              <a:t>300 J/K</a:t>
            </a:r>
            <a:endParaRPr kumimoji="1" lang="ja-JP" altLang="en-US" sz="2000" dirty="0">
              <a:solidFill>
                <a:srgbClr val="0070C0"/>
              </a:solidFill>
              <a:latin typeface="Migu 1M" charset="-128"/>
              <a:ea typeface="Migu 1M" charset="-128"/>
              <a:cs typeface="Migu 1M" charset="-128"/>
            </a:endParaRPr>
          </a:p>
        </p:txBody>
      </p:sp>
      <p:sp>
        <p:nvSpPr>
          <p:cNvPr id="19" name="テキスト ボックス 18"/>
          <p:cNvSpPr txBox="1"/>
          <p:nvPr/>
        </p:nvSpPr>
        <p:spPr>
          <a:xfrm>
            <a:off x="1076631" y="1369277"/>
            <a:ext cx="2765323" cy="707886"/>
          </a:xfrm>
          <a:prstGeom prst="rect">
            <a:avLst/>
          </a:prstGeom>
          <a:noFill/>
        </p:spPr>
        <p:txBody>
          <a:bodyPr wrap="square" rtlCol="0">
            <a:spAutoFit/>
          </a:bodyPr>
          <a:lstStyle/>
          <a:p>
            <a:r>
              <a:rPr kumimoji="1" lang="en-US" altLang="ja-JP" sz="2000" dirty="0">
                <a:solidFill>
                  <a:srgbClr val="0070C0"/>
                </a:solidFill>
                <a:latin typeface="Migu 1M" charset="-128"/>
                <a:ea typeface="Migu 1M" charset="-128"/>
                <a:cs typeface="Migu 1M" charset="-128"/>
              </a:rPr>
              <a:t>100 </a:t>
            </a:r>
            <a:r>
              <a:rPr kumimoji="1" lang="en-US" altLang="ja-JP" sz="2000" dirty="0" err="1">
                <a:solidFill>
                  <a:srgbClr val="0070C0"/>
                </a:solidFill>
                <a:latin typeface="Migu 1M" charset="-128"/>
                <a:ea typeface="Migu 1M" charset="-128"/>
                <a:cs typeface="Migu 1M" charset="-128"/>
              </a:rPr>
              <a:t>kPa</a:t>
            </a:r>
            <a:r>
              <a:rPr kumimoji="1" lang="en-US" altLang="ja-JP" sz="2000" dirty="0">
                <a:solidFill>
                  <a:srgbClr val="0070C0"/>
                </a:solidFill>
                <a:latin typeface="Migu 1M" charset="-128"/>
                <a:ea typeface="Migu 1M" charset="-128"/>
                <a:cs typeface="Migu 1M" charset="-128"/>
              </a:rPr>
              <a:t> </a:t>
            </a:r>
            <a:r>
              <a:rPr kumimoji="1" lang="ja-JP" altLang="en-US" sz="2000" dirty="0">
                <a:solidFill>
                  <a:srgbClr val="0070C0"/>
                </a:solidFill>
                <a:latin typeface="Migu 1M" charset="-128"/>
                <a:ea typeface="Migu 1M" charset="-128"/>
                <a:cs typeface="Migu 1M" charset="-128"/>
              </a:rPr>
              <a:t>から</a:t>
            </a:r>
            <a:r>
              <a:rPr kumimoji="1" lang="en-US" altLang="ja-JP" sz="2000" dirty="0">
                <a:solidFill>
                  <a:srgbClr val="0070C0"/>
                </a:solidFill>
                <a:latin typeface="Migu 1M" charset="-128"/>
                <a:ea typeface="Migu 1M" charset="-128"/>
                <a:cs typeface="Migu 1M" charset="-128"/>
              </a:rPr>
              <a:t> 5 MPa </a:t>
            </a:r>
            <a:r>
              <a:rPr kumimoji="1" lang="ja-JP" altLang="en-US" sz="2000" dirty="0">
                <a:solidFill>
                  <a:srgbClr val="0070C0"/>
                </a:solidFill>
                <a:latin typeface="Migu 1M" charset="-128"/>
                <a:ea typeface="Migu 1M" charset="-128"/>
                <a:cs typeface="Migu 1M" charset="-128"/>
              </a:rPr>
              <a:t>まで昇圧する。</a:t>
            </a:r>
          </a:p>
        </p:txBody>
      </p:sp>
      <p:sp>
        <p:nvSpPr>
          <p:cNvPr id="20" name="テキスト ボックス 19"/>
          <p:cNvSpPr txBox="1"/>
          <p:nvPr/>
        </p:nvSpPr>
        <p:spPr>
          <a:xfrm>
            <a:off x="4636693" y="1340396"/>
            <a:ext cx="2701948" cy="707886"/>
          </a:xfrm>
          <a:prstGeom prst="rect">
            <a:avLst/>
          </a:prstGeom>
          <a:noFill/>
        </p:spPr>
        <p:txBody>
          <a:bodyPr wrap="square" rtlCol="0">
            <a:spAutoFit/>
          </a:bodyPr>
          <a:lstStyle/>
          <a:p>
            <a:r>
              <a:rPr kumimoji="1" lang="en-US" altLang="ja-JP" sz="2000" dirty="0">
                <a:solidFill>
                  <a:srgbClr val="0070C0"/>
                </a:solidFill>
                <a:latin typeface="Migu 1M" charset="-128"/>
                <a:ea typeface="Migu 1M" charset="-128"/>
                <a:cs typeface="Migu 1M" charset="-128"/>
              </a:rPr>
              <a:t>5 MPa </a:t>
            </a:r>
            <a:r>
              <a:rPr kumimoji="1" lang="ja-JP" altLang="en-US" sz="2000" dirty="0">
                <a:solidFill>
                  <a:srgbClr val="0070C0"/>
                </a:solidFill>
                <a:latin typeface="Migu 1M" charset="-128"/>
                <a:ea typeface="Migu 1M" charset="-128"/>
                <a:cs typeface="Migu 1M" charset="-128"/>
              </a:rPr>
              <a:t>から</a:t>
            </a:r>
            <a:r>
              <a:rPr kumimoji="1" lang="en-US" altLang="ja-JP" sz="2000" dirty="0">
                <a:solidFill>
                  <a:srgbClr val="0070C0"/>
                </a:solidFill>
                <a:latin typeface="Migu 1M" charset="-128"/>
                <a:ea typeface="Migu 1M" charset="-128"/>
                <a:cs typeface="Migu 1M" charset="-128"/>
              </a:rPr>
              <a:t> 100 </a:t>
            </a:r>
            <a:r>
              <a:rPr kumimoji="1" lang="en-US" altLang="ja-JP" sz="2000" dirty="0" err="1">
                <a:solidFill>
                  <a:srgbClr val="0070C0"/>
                </a:solidFill>
                <a:latin typeface="Migu 1M" charset="-128"/>
                <a:ea typeface="Migu 1M" charset="-128"/>
                <a:cs typeface="Migu 1M" charset="-128"/>
              </a:rPr>
              <a:t>kPa</a:t>
            </a:r>
            <a:r>
              <a:rPr kumimoji="1" lang="en-US" altLang="ja-JP" sz="2000" dirty="0">
                <a:solidFill>
                  <a:srgbClr val="0070C0"/>
                </a:solidFill>
                <a:latin typeface="Migu 1M" charset="-128"/>
                <a:ea typeface="Migu 1M" charset="-128"/>
                <a:cs typeface="Migu 1M" charset="-128"/>
              </a:rPr>
              <a:t> </a:t>
            </a:r>
            <a:r>
              <a:rPr kumimoji="1" lang="ja-JP" altLang="en-US" sz="2000" dirty="0">
                <a:solidFill>
                  <a:srgbClr val="0070C0"/>
                </a:solidFill>
                <a:latin typeface="Migu 1M" charset="-128"/>
                <a:ea typeface="Migu 1M" charset="-128"/>
                <a:cs typeface="Migu 1M" charset="-128"/>
              </a:rPr>
              <a:t>まで減圧する。</a:t>
            </a:r>
          </a:p>
        </p:txBody>
      </p:sp>
      <p:cxnSp>
        <p:nvCxnSpPr>
          <p:cNvPr id="21" name="直線矢印コネクタ 20"/>
          <p:cNvCxnSpPr/>
          <p:nvPr/>
        </p:nvCxnSpPr>
        <p:spPr>
          <a:xfrm flipH="1">
            <a:off x="1657351" y="1974794"/>
            <a:ext cx="230443" cy="28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5290146" y="1996014"/>
            <a:ext cx="320708" cy="42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610854" y="2289472"/>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(3)</a:t>
            </a:r>
            <a:endParaRPr kumimoji="1" lang="ja-JP" altLang="en-US" sz="2000" dirty="0">
              <a:solidFill>
                <a:srgbClr val="0070C0"/>
              </a:solidFill>
              <a:latin typeface="Migu 1M" charset="-128"/>
              <a:ea typeface="Migu 1M" charset="-128"/>
              <a:cs typeface="Migu 1M" charset="-128"/>
            </a:endParaRPr>
          </a:p>
        </p:txBody>
      </p:sp>
      <p:sp>
        <p:nvSpPr>
          <p:cNvPr id="29" name="テキスト ボックス 28"/>
          <p:cNvSpPr txBox="1"/>
          <p:nvPr/>
        </p:nvSpPr>
        <p:spPr>
          <a:xfrm>
            <a:off x="5560901" y="4139313"/>
            <a:ext cx="569387" cy="400110"/>
          </a:xfrm>
          <a:prstGeom prst="rect">
            <a:avLst/>
          </a:prstGeom>
          <a:noFill/>
        </p:spPr>
        <p:txBody>
          <a:bodyPr wrap="none" rtlCol="0">
            <a:spAutoFit/>
          </a:bodyPr>
          <a:lstStyle/>
          <a:p>
            <a:r>
              <a:rPr kumimoji="1" lang="en-US" altLang="ja-JP" sz="2000">
                <a:solidFill>
                  <a:srgbClr val="0070C0"/>
                </a:solidFill>
                <a:latin typeface="Migu 1M" charset="-128"/>
                <a:ea typeface="Migu 1M" charset="-128"/>
                <a:cs typeface="Migu 1M" charset="-128"/>
              </a:rPr>
              <a:t>(5)</a:t>
            </a:r>
            <a:endParaRPr kumimoji="1" lang="ja-JP" altLang="en-US" sz="2000" dirty="0">
              <a:solidFill>
                <a:srgbClr val="0070C0"/>
              </a:solidFill>
              <a:latin typeface="Migu 1M" charset="-128"/>
              <a:ea typeface="Migu 1M" charset="-128"/>
              <a:cs typeface="Migu 1M" charset="-128"/>
            </a:endParaRPr>
          </a:p>
        </p:txBody>
      </p:sp>
      <p:sp>
        <p:nvSpPr>
          <p:cNvPr id="31" name="テキスト ボックス 30"/>
          <p:cNvSpPr txBox="1"/>
          <p:nvPr/>
        </p:nvSpPr>
        <p:spPr>
          <a:xfrm>
            <a:off x="2026838" y="2194225"/>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(2)</a:t>
            </a:r>
            <a:endParaRPr kumimoji="1" lang="ja-JP" altLang="en-US" sz="2000" dirty="0">
              <a:solidFill>
                <a:srgbClr val="0070C0"/>
              </a:solidFill>
              <a:latin typeface="Migu 1M" charset="-128"/>
              <a:ea typeface="Migu 1M" charset="-128"/>
              <a:cs typeface="Migu 1M" charset="-128"/>
            </a:endParaRPr>
          </a:p>
        </p:txBody>
      </p:sp>
      <p:sp>
        <p:nvSpPr>
          <p:cNvPr id="33" name="テキスト ボックス 32"/>
          <p:cNvSpPr txBox="1"/>
          <p:nvPr/>
        </p:nvSpPr>
        <p:spPr>
          <a:xfrm>
            <a:off x="3819831" y="3111427"/>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(1)</a:t>
            </a:r>
            <a:endParaRPr kumimoji="1" lang="ja-JP" altLang="en-US" sz="2000" dirty="0">
              <a:solidFill>
                <a:srgbClr val="0070C0"/>
              </a:solidFill>
              <a:latin typeface="Migu 1M" charset="-128"/>
              <a:ea typeface="Migu 1M" charset="-128"/>
              <a:cs typeface="Migu 1M" charset="-128"/>
            </a:endParaRPr>
          </a:p>
        </p:txBody>
      </p:sp>
      <p:sp>
        <p:nvSpPr>
          <p:cNvPr id="34" name="テキスト ボックス 33"/>
          <p:cNvSpPr txBox="1"/>
          <p:nvPr/>
        </p:nvSpPr>
        <p:spPr>
          <a:xfrm>
            <a:off x="7201956" y="2952121"/>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(4)</a:t>
            </a:r>
            <a:endParaRPr kumimoji="1" lang="ja-JP" altLang="en-US" sz="2000" dirty="0">
              <a:solidFill>
                <a:srgbClr val="0070C0"/>
              </a:solidFill>
              <a:latin typeface="Migu 1M" charset="-128"/>
              <a:ea typeface="Migu 1M" charset="-128"/>
              <a:cs typeface="Migu 1M" charset="-128"/>
            </a:endParaRPr>
          </a:p>
        </p:txBody>
      </p:sp>
      <p:sp>
        <p:nvSpPr>
          <p:cNvPr id="36" name="テキスト ボックス 35"/>
          <p:cNvSpPr txBox="1"/>
          <p:nvPr/>
        </p:nvSpPr>
        <p:spPr>
          <a:xfrm>
            <a:off x="2026837" y="4003214"/>
            <a:ext cx="569387" cy="400110"/>
          </a:xfrm>
          <a:prstGeom prst="rect">
            <a:avLst/>
          </a:prstGeom>
          <a:noFill/>
        </p:spPr>
        <p:txBody>
          <a:bodyPr wrap="none" rtlCol="0">
            <a:spAutoFit/>
          </a:bodyPr>
          <a:lstStyle/>
          <a:p>
            <a:r>
              <a:rPr kumimoji="1" lang="en-US" altLang="ja-JP" sz="2000" dirty="0">
                <a:solidFill>
                  <a:srgbClr val="0070C0"/>
                </a:solidFill>
                <a:latin typeface="Migu 1M" charset="-128"/>
                <a:ea typeface="Migu 1M" charset="-128"/>
                <a:cs typeface="Migu 1M" charset="-128"/>
              </a:rPr>
              <a:t>(6)</a:t>
            </a:r>
            <a:endParaRPr kumimoji="1" lang="ja-JP" altLang="en-US" sz="2000" dirty="0">
              <a:solidFill>
                <a:srgbClr val="0070C0"/>
              </a:solidFill>
              <a:latin typeface="Migu 1M" charset="-128"/>
              <a:ea typeface="Migu 1M" charset="-128"/>
              <a:cs typeface="Migu 1M" charset="-128"/>
            </a:endParaRPr>
          </a:p>
        </p:txBody>
      </p:sp>
      <p:sp>
        <p:nvSpPr>
          <p:cNvPr id="7" name="正方形/長方形 6"/>
          <p:cNvSpPr/>
          <p:nvPr/>
        </p:nvSpPr>
        <p:spPr>
          <a:xfrm>
            <a:off x="3130345" y="5912208"/>
            <a:ext cx="2348720" cy="400110"/>
          </a:xfrm>
          <a:prstGeom prst="rect">
            <a:avLst/>
          </a:prstGeom>
        </p:spPr>
        <p:txBody>
          <a:bodyPr wrap="none">
            <a:spAutoFit/>
          </a:bodyPr>
          <a:lstStyle/>
          <a:p>
            <a:r>
              <a:rPr lang="en-US" altLang="ja-JP" sz="2000" dirty="0">
                <a:solidFill>
                  <a:srgbClr val="000000"/>
                </a:solidFill>
                <a:latin typeface="MigMix 1P" charset="-128"/>
                <a:ea typeface="MigMix 1P" charset="-128"/>
                <a:cs typeface="MigMix 1P" charset="-128"/>
              </a:rPr>
              <a:t>StateCheckTest2</a:t>
            </a: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45652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en-US" altLang="ja-JP" dirty="0"/>
              <a:t>MediaExample2</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22</a:t>
            </a:fld>
            <a:endParaRPr lang="ja-JP" altLang="en-US"/>
          </a:p>
        </p:txBody>
      </p:sp>
      <p:sp>
        <p:nvSpPr>
          <p:cNvPr id="15" name="正方形/長方形 14"/>
          <p:cNvSpPr/>
          <p:nvPr/>
        </p:nvSpPr>
        <p:spPr>
          <a:xfrm>
            <a:off x="147485" y="1233332"/>
            <a:ext cx="8871154" cy="4616648"/>
          </a:xfrm>
          <a:prstGeom prst="rect">
            <a:avLst/>
          </a:prstGeom>
          <a:ln>
            <a:solidFill>
              <a:schemeClr val="tx1"/>
            </a:solidFill>
          </a:ln>
        </p:spPr>
        <p:txBody>
          <a:bodyPr wrap="square">
            <a:spAutoFit/>
          </a:bodyPr>
          <a:lstStyle/>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model</a:t>
            </a:r>
            <a:r>
              <a:rPr lang="en-US" altLang="ja-JP" sz="1400" dirty="0">
                <a:solidFill>
                  <a:srgbClr val="000000"/>
                </a:solidFill>
                <a:latin typeface="Migu 1M" charset="-128"/>
                <a:ea typeface="Migu 1M" charset="-128"/>
                <a:cs typeface="Migu 1M" charset="-128"/>
              </a:rPr>
              <a:t> StateCheckTest2</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replaceable</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package</a:t>
            </a:r>
            <a:r>
              <a:rPr lang="en-US" altLang="ja-JP" sz="1400" dirty="0">
                <a:solidFill>
                  <a:srgbClr val="000000"/>
                </a:solidFill>
                <a:latin typeface="Migu 1M" charset="-128"/>
                <a:ea typeface="Migu 1M" charset="-128"/>
                <a:cs typeface="Migu 1M" charset="-128"/>
              </a:rPr>
              <a:t> </a:t>
            </a:r>
            <a:r>
              <a:rPr lang="en-US" altLang="ja-JP" sz="1400" b="1" dirty="0">
                <a:solidFill>
                  <a:srgbClr val="000000"/>
                </a:solidFill>
                <a:latin typeface="Migu 1M" charset="-128"/>
                <a:ea typeface="Migu 1M" charset="-128"/>
                <a:cs typeface="Migu 1M" charset="-128"/>
              </a:rPr>
              <a:t>Medium = </a:t>
            </a:r>
            <a:r>
              <a:rPr lang="en-US" altLang="ja-JP" sz="1400" b="1" dirty="0" err="1">
                <a:solidFill>
                  <a:srgbClr val="000000"/>
                </a:solidFill>
                <a:latin typeface="Migu 1M" charset="-128"/>
                <a:ea typeface="Migu 1M" charset="-128"/>
                <a:cs typeface="Migu 1M" charset="-128"/>
              </a:rPr>
              <a:t>Modelica.Media.Water.StandardWater</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MediaExample2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StateCheckPs </a:t>
            </a:r>
            <a:r>
              <a:rPr lang="en-US" altLang="ja-JP" sz="1400" dirty="0">
                <a:solidFill>
                  <a:srgbClr val="0000FF"/>
                </a:solidFill>
                <a:latin typeface="Migu 1M" charset="-128"/>
                <a:ea typeface="Migu 1M" charset="-128"/>
                <a:cs typeface="Migu 1M" charset="-128"/>
              </a:rPr>
              <a:t>stateCheckPs1</a:t>
            </a:r>
            <a:r>
              <a:rPr lang="en-US" altLang="ja-JP" sz="1400" dirty="0">
                <a:solidFill>
                  <a:srgbClr val="000000"/>
                </a:solidFill>
                <a:latin typeface="Migu 1M" charset="-128"/>
                <a:ea typeface="Migu 1M" charset="-128"/>
                <a:cs typeface="Migu 1M" charset="-128"/>
              </a:rPr>
              <a:t>(</a:t>
            </a:r>
            <a:r>
              <a:rPr lang="en-US" altLang="ja-JP" sz="1400" b="1" dirty="0" err="1">
                <a:solidFill>
                  <a:srgbClr val="760002"/>
                </a:solidFill>
                <a:latin typeface="Migu 1M" charset="-128"/>
                <a:ea typeface="Migu 1M" charset="-128"/>
                <a:cs typeface="Migu 1M" charset="-128"/>
              </a:rPr>
              <a:t>redeclar</a:t>
            </a:r>
            <a:r>
              <a:rPr lang="en-US" altLang="ja-JP" sz="1400" dirty="0" err="1">
                <a:solidFill>
                  <a:srgbClr val="760002"/>
                </a:solidFill>
                <a:latin typeface="Migu 1M" charset="-128"/>
                <a:ea typeface="Migu 1M" charset="-128"/>
                <a:cs typeface="Migu 1M" charset="-128"/>
              </a:rPr>
              <a:t>e</a:t>
            </a:r>
            <a:r>
              <a:rPr lang="en-US" altLang="ja-JP" sz="1400" b="1"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Medium</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pressure1</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4900000</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100000</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ramp1</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4900000</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5000000</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MediaExample2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StateCheckPs </a:t>
            </a:r>
            <a:r>
              <a:rPr lang="en-US" altLang="ja-JP" sz="1400" dirty="0">
                <a:solidFill>
                  <a:srgbClr val="0000FF"/>
                </a:solidFill>
                <a:latin typeface="Migu 1M" charset="-128"/>
                <a:ea typeface="Migu 1M" charset="-128"/>
                <a:cs typeface="Migu 1M" charset="-128"/>
              </a:rPr>
              <a:t>stateCheckPs2</a:t>
            </a:r>
            <a:r>
              <a:rPr lang="en-US" altLang="ja-JP" sz="1400" dirty="0">
                <a:solidFill>
                  <a:srgbClr val="000000"/>
                </a:solidFill>
                <a:latin typeface="Migu 1M" charset="-128"/>
                <a:ea typeface="Migu 1M" charset="-128"/>
                <a:cs typeface="Migu 1M" charset="-128"/>
              </a:rPr>
              <a:t>(</a:t>
            </a:r>
            <a:r>
              <a:rPr lang="en-US" altLang="ja-JP" sz="1400" b="1" dirty="0" err="1">
                <a:solidFill>
                  <a:srgbClr val="760002"/>
                </a:solidFill>
                <a:latin typeface="Migu 1M" charset="-128"/>
                <a:ea typeface="Migu 1M" charset="-128"/>
                <a:cs typeface="Migu 1M" charset="-128"/>
              </a:rPr>
              <a:t>redeclare</a:t>
            </a:r>
            <a:r>
              <a:rPr lang="en-US" altLang="ja-JP" sz="1400" dirty="0">
                <a:solidFill>
                  <a:srgbClr val="000000"/>
                </a:solidFill>
                <a:latin typeface="Migu 1M" charset="-128"/>
                <a:ea typeface="Migu 1M" charset="-128"/>
                <a:cs typeface="Migu 1M" charset="-128"/>
              </a:rPr>
              <a:t> </a:t>
            </a:r>
            <a:r>
              <a:rPr lang="en-US" altLang="ja-JP" sz="1400" b="1" dirty="0">
                <a:solidFill>
                  <a:srgbClr val="760002"/>
                </a:solidFill>
                <a:latin typeface="Migu 1M" charset="-128"/>
                <a:ea typeface="Migu 1M" charset="-128"/>
                <a:cs typeface="Migu 1M" charset="-128"/>
              </a:rPr>
              <a:t>package</a:t>
            </a:r>
            <a:r>
              <a:rPr lang="en-US" altLang="ja-JP" sz="1400" b="1" dirty="0">
                <a:solidFill>
                  <a:srgbClr val="000000"/>
                </a:solidFill>
                <a:latin typeface="Migu 1M" charset="-128"/>
                <a:ea typeface="Migu 1M" charset="-128"/>
                <a:cs typeface="Migu 1M" charset="-128"/>
              </a:rPr>
              <a:t> Medium = Medium</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ramp2</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0.001</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7300</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Modelica.Blocks.Sources.Ramp</a:t>
            </a:r>
            <a:r>
              <a:rPr lang="en-US" altLang="ja-JP" sz="1400" dirty="0">
                <a:solidFill>
                  <a:srgbClr val="000000"/>
                </a:solidFill>
                <a:latin typeface="Migu 1M" charset="-128"/>
                <a:ea typeface="Migu 1M" charset="-128"/>
                <a:cs typeface="Migu 1M" charset="-128"/>
              </a:rPr>
              <a:t> </a:t>
            </a:r>
            <a:r>
              <a:rPr lang="en-US" altLang="ja-JP" sz="1400" dirty="0">
                <a:solidFill>
                  <a:srgbClr val="0000FF"/>
                </a:solidFill>
                <a:latin typeface="Migu 1M" charset="-128"/>
                <a:ea typeface="Migu 1M" charset="-128"/>
                <a:cs typeface="Migu 1M" charset="-128"/>
              </a:rPr>
              <a:t>ramp3</a:t>
            </a:r>
            <a:r>
              <a:rPr lang="en-US" altLang="ja-JP" sz="1400" dirty="0">
                <a:solidFill>
                  <a:srgbClr val="000000"/>
                </a:solidFill>
                <a:latin typeface="Migu 1M" charset="-128"/>
                <a:ea typeface="Migu 1M" charset="-128"/>
                <a:cs typeface="Migu 1M" charset="-128"/>
              </a:rPr>
              <a:t>(duration = </a:t>
            </a:r>
            <a:r>
              <a:rPr lang="en-US" altLang="ja-JP" sz="1400" dirty="0">
                <a:solidFill>
                  <a:srgbClr val="760078"/>
                </a:solidFill>
                <a:latin typeface="Migu 1M" charset="-128"/>
                <a:ea typeface="Migu 1M" charset="-128"/>
                <a:cs typeface="Migu 1M" charset="-128"/>
              </a:rPr>
              <a:t>100</a:t>
            </a:r>
            <a:r>
              <a:rPr lang="en-US" altLang="ja-JP" sz="1400" dirty="0">
                <a:solidFill>
                  <a:srgbClr val="000000"/>
                </a:solidFill>
                <a:latin typeface="Migu 1M" charset="-128"/>
                <a:ea typeface="Migu 1M" charset="-128"/>
                <a:cs typeface="Migu 1M" charset="-128"/>
              </a:rPr>
              <a:t>, height = </a:t>
            </a:r>
            <a:r>
              <a:rPr lang="en-US" altLang="ja-JP" sz="1400" dirty="0">
                <a:solidFill>
                  <a:srgbClr val="760078"/>
                </a:solidFill>
                <a:latin typeface="Migu 1M" charset="-128"/>
                <a:ea typeface="Migu 1M" charset="-128"/>
                <a:cs typeface="Migu 1M" charset="-128"/>
              </a:rPr>
              <a:t>0.1</a:t>
            </a:r>
            <a:r>
              <a:rPr lang="en-US" altLang="ja-JP" sz="1400" dirty="0">
                <a:solidFill>
                  <a:srgbClr val="000000"/>
                </a:solidFill>
                <a:latin typeface="Migu 1M" charset="-128"/>
                <a:ea typeface="Migu 1M" charset="-128"/>
                <a:cs typeface="Migu 1M" charset="-128"/>
              </a:rPr>
              <a:t>,</a:t>
            </a:r>
          </a:p>
          <a:p>
            <a:r>
              <a:rPr lang="en-US" altLang="ja-JP" sz="1400" dirty="0">
                <a:solidFill>
                  <a:srgbClr val="000000"/>
                </a:solidFill>
                <a:latin typeface="Migu 1M" charset="-128"/>
                <a:ea typeface="Migu 1M" charset="-128"/>
                <a:cs typeface="Migu 1M" charset="-128"/>
              </a:rPr>
              <a:t>      offset = </a:t>
            </a:r>
            <a:r>
              <a:rPr lang="en-US" altLang="ja-JP" sz="1400" dirty="0">
                <a:solidFill>
                  <a:srgbClr val="760078"/>
                </a:solidFill>
                <a:latin typeface="Migu 1M" charset="-128"/>
                <a:ea typeface="Migu 1M" charset="-128"/>
                <a:cs typeface="Migu 1M" charset="-128"/>
              </a:rPr>
              <a:t>1300</a:t>
            </a:r>
            <a:r>
              <a:rPr lang="en-US" altLang="ja-JP" sz="1400" dirty="0">
                <a:solidFill>
                  <a:srgbClr val="000000"/>
                </a:solidFill>
                <a:latin typeface="Migu 1M" charset="-128"/>
                <a:ea typeface="Migu 1M" charset="-128"/>
                <a:cs typeface="Migu 1M" charset="-128"/>
              </a:rPr>
              <a:t>, </a:t>
            </a:r>
            <a:r>
              <a:rPr lang="en-US" altLang="ja-JP" sz="1400" dirty="0" err="1">
                <a:solidFill>
                  <a:srgbClr val="000000"/>
                </a:solidFill>
                <a:latin typeface="Migu 1M" charset="-128"/>
                <a:ea typeface="Migu 1M" charset="-128"/>
                <a:cs typeface="Migu 1M" charset="-128"/>
              </a:rPr>
              <a:t>startTime</a:t>
            </a:r>
            <a:r>
              <a:rPr lang="en-US" altLang="ja-JP" sz="1400" dirty="0">
                <a:solidFill>
                  <a:srgbClr val="000000"/>
                </a:solidFill>
                <a:latin typeface="Migu 1M" charset="-128"/>
                <a:ea typeface="Migu 1M" charset="-128"/>
                <a:cs typeface="Migu 1M" charset="-128"/>
              </a:rPr>
              <a:t> = </a:t>
            </a:r>
            <a:r>
              <a:rPr lang="en-US" altLang="ja-JP" sz="1400" dirty="0">
                <a:solidFill>
                  <a:srgbClr val="760078"/>
                </a:solidFill>
                <a:latin typeface="Migu 1M" charset="-128"/>
                <a:ea typeface="Migu 1M" charset="-128"/>
                <a:cs typeface="Migu 1M" charset="-128"/>
              </a:rPr>
              <a:t>0</a:t>
            </a:r>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equation</a:t>
            </a:r>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connect</a:t>
            </a:r>
            <a:r>
              <a:rPr lang="en-US" altLang="ja-JP" sz="1400" dirty="0">
                <a:solidFill>
                  <a:srgbClr val="000000"/>
                </a:solidFill>
                <a:latin typeface="Migu 1M" charset="-128"/>
                <a:ea typeface="Migu 1M" charset="-128"/>
                <a:cs typeface="Migu 1M" charset="-128"/>
              </a:rPr>
              <a:t>(ramp3</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stateCheckPs1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s)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connect</a:t>
            </a:r>
            <a:r>
              <a:rPr lang="en-US" altLang="ja-JP" sz="1400" dirty="0">
                <a:solidFill>
                  <a:srgbClr val="000000"/>
                </a:solidFill>
                <a:latin typeface="Migu 1M" charset="-128"/>
                <a:ea typeface="Migu 1M" charset="-128"/>
                <a:cs typeface="Migu 1M" charset="-128"/>
              </a:rPr>
              <a:t>(ramp2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stateCheckPs2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s)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connect</a:t>
            </a:r>
            <a:r>
              <a:rPr lang="en-US" altLang="ja-JP" sz="1400" dirty="0">
                <a:solidFill>
                  <a:srgbClr val="000000"/>
                </a:solidFill>
                <a:latin typeface="Migu 1M" charset="-128"/>
                <a:ea typeface="Migu 1M" charset="-128"/>
                <a:cs typeface="Migu 1M" charset="-128"/>
              </a:rPr>
              <a:t>(ramp1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stateCheckPs2</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p)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    connect</a:t>
            </a:r>
            <a:r>
              <a:rPr lang="en-US" altLang="ja-JP" sz="1400" dirty="0">
                <a:solidFill>
                  <a:srgbClr val="000000"/>
                </a:solidFill>
                <a:latin typeface="Migu 1M" charset="-128"/>
                <a:ea typeface="Migu 1M" charset="-128"/>
                <a:cs typeface="Migu 1M" charset="-128"/>
              </a:rPr>
              <a:t>(pressure1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y, stateCheckPs1</a:t>
            </a:r>
            <a:r>
              <a:rPr lang="en-US" altLang="ja-JP" sz="1400" dirty="0">
                <a:solidFill>
                  <a:srgbClr val="760078"/>
                </a:solidFill>
                <a:latin typeface="Migu 1M" charset="-128"/>
                <a:ea typeface="Migu 1M" charset="-128"/>
                <a:cs typeface="Migu 1M" charset="-128"/>
              </a:rPr>
              <a:t>.</a:t>
            </a:r>
            <a:r>
              <a:rPr lang="en-US" altLang="ja-JP" sz="1400" dirty="0">
                <a:solidFill>
                  <a:srgbClr val="000000"/>
                </a:solidFill>
                <a:latin typeface="Migu 1M" charset="-128"/>
                <a:ea typeface="Migu 1M" charset="-128"/>
                <a:cs typeface="Migu 1M" charset="-128"/>
              </a:rPr>
              <a:t>p)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end</a:t>
            </a:r>
            <a:r>
              <a:rPr lang="en-US" altLang="ja-JP" sz="1400" dirty="0">
                <a:solidFill>
                  <a:srgbClr val="000000"/>
                </a:solidFill>
                <a:latin typeface="Migu 1M" charset="-128"/>
                <a:ea typeface="Migu 1M" charset="-128"/>
                <a:cs typeface="Migu 1M" charset="-128"/>
              </a:rPr>
              <a:t> StateCheckTest2;</a:t>
            </a:r>
          </a:p>
          <a:p>
            <a:endParaRPr lang="en-US" altLang="ja-JP" sz="1400" dirty="0">
              <a:solidFill>
                <a:srgbClr val="000000"/>
              </a:solidFill>
              <a:latin typeface="Migu 1M" charset="-128"/>
              <a:ea typeface="Migu 1M" charset="-128"/>
              <a:cs typeface="Migu 1M" charset="-128"/>
            </a:endParaRPr>
          </a:p>
          <a:p>
            <a:r>
              <a:rPr lang="en-US" altLang="ja-JP" sz="1400" dirty="0">
                <a:solidFill>
                  <a:srgbClr val="000000"/>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a:t>
            </a:r>
            <a:r>
              <a:rPr lang="en-US" altLang="ja-JP" sz="1400" dirty="0">
                <a:solidFill>
                  <a:srgbClr val="000000"/>
                </a:solidFill>
                <a:latin typeface="Migu 1M" charset="-128"/>
                <a:ea typeface="Migu 1M" charset="-128"/>
                <a:cs typeface="Migu 1M" charset="-128"/>
              </a:rPr>
              <a:t>( ...);</a:t>
            </a:r>
          </a:p>
          <a:p>
            <a:r>
              <a:rPr lang="en-US" altLang="ja-JP" sz="1400" dirty="0">
                <a:solidFill>
                  <a:srgbClr val="760002"/>
                </a:solidFill>
                <a:latin typeface="Migu 1M" charset="-128"/>
                <a:ea typeface="Migu 1M" charset="-128"/>
                <a:cs typeface="Migu 1M" charset="-128"/>
              </a:rPr>
              <a:t>end</a:t>
            </a:r>
            <a:r>
              <a:rPr lang="en-US" altLang="ja-JP" sz="1400" dirty="0">
                <a:solidFill>
                  <a:srgbClr val="000000"/>
                </a:solidFill>
                <a:latin typeface="Migu 1M" charset="-128"/>
                <a:ea typeface="Migu 1M" charset="-128"/>
                <a:cs typeface="Migu 1M" charset="-128"/>
              </a:rPr>
              <a:t> MediaExample2;</a:t>
            </a:r>
          </a:p>
        </p:txBody>
      </p:sp>
      <p:sp>
        <p:nvSpPr>
          <p:cNvPr id="23" name="テキスト ボックス 22"/>
          <p:cNvSpPr txBox="1"/>
          <p:nvPr/>
        </p:nvSpPr>
        <p:spPr>
          <a:xfrm>
            <a:off x="7281788" y="1902871"/>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(2)</a:t>
            </a:r>
            <a:endParaRPr kumimoji="1" lang="ja-JP" altLang="en-US" sz="1400" dirty="0">
              <a:solidFill>
                <a:srgbClr val="0070C0"/>
              </a:solidFill>
              <a:latin typeface="Migu 1M" charset="-128"/>
              <a:ea typeface="Migu 1M" charset="-128"/>
              <a:cs typeface="Migu 1M" charset="-128"/>
            </a:endParaRPr>
          </a:p>
        </p:txBody>
      </p:sp>
      <p:sp>
        <p:nvSpPr>
          <p:cNvPr id="24" name="テキスト ボックス 23"/>
          <p:cNvSpPr txBox="1"/>
          <p:nvPr/>
        </p:nvSpPr>
        <p:spPr>
          <a:xfrm>
            <a:off x="8656046" y="1518695"/>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(1)</a:t>
            </a:r>
            <a:endParaRPr kumimoji="1" lang="ja-JP" altLang="en-US" sz="1400" dirty="0">
              <a:solidFill>
                <a:srgbClr val="0070C0"/>
              </a:solidFill>
              <a:latin typeface="Migu 1M" charset="-128"/>
              <a:ea typeface="Migu 1M" charset="-128"/>
              <a:cs typeface="Migu 1M" charset="-128"/>
            </a:endParaRPr>
          </a:p>
        </p:txBody>
      </p:sp>
      <p:sp>
        <p:nvSpPr>
          <p:cNvPr id="26" name="テキスト ボックス 25"/>
          <p:cNvSpPr txBox="1"/>
          <p:nvPr/>
        </p:nvSpPr>
        <p:spPr>
          <a:xfrm>
            <a:off x="8660534" y="2577404"/>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(4)</a:t>
            </a:r>
            <a:endParaRPr kumimoji="1" lang="ja-JP" altLang="en-US" sz="1400" dirty="0">
              <a:solidFill>
                <a:srgbClr val="0070C0"/>
              </a:solidFill>
              <a:latin typeface="Migu 1M" charset="-128"/>
              <a:ea typeface="Migu 1M" charset="-128"/>
              <a:cs typeface="Migu 1M" charset="-128"/>
            </a:endParaRPr>
          </a:p>
        </p:txBody>
      </p:sp>
      <p:sp>
        <p:nvSpPr>
          <p:cNvPr id="27" name="テキスト ボックス 26"/>
          <p:cNvSpPr txBox="1"/>
          <p:nvPr/>
        </p:nvSpPr>
        <p:spPr>
          <a:xfrm>
            <a:off x="6480073" y="3449772"/>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(6)</a:t>
            </a:r>
            <a:endParaRPr kumimoji="1" lang="ja-JP" altLang="en-US" sz="1400" dirty="0">
              <a:solidFill>
                <a:srgbClr val="0070C0"/>
              </a:solidFill>
              <a:latin typeface="Migu 1M" charset="-128"/>
              <a:ea typeface="Migu 1M" charset="-128"/>
              <a:cs typeface="Migu 1M" charset="-128"/>
            </a:endParaRPr>
          </a:p>
        </p:txBody>
      </p:sp>
      <p:sp>
        <p:nvSpPr>
          <p:cNvPr id="31" name="テキスト ボックス 30"/>
          <p:cNvSpPr txBox="1"/>
          <p:nvPr/>
        </p:nvSpPr>
        <p:spPr>
          <a:xfrm>
            <a:off x="7281788" y="2269627"/>
            <a:ext cx="453970" cy="307777"/>
          </a:xfrm>
          <a:prstGeom prst="rect">
            <a:avLst/>
          </a:prstGeom>
          <a:noFill/>
        </p:spPr>
        <p:txBody>
          <a:bodyPr wrap="none" rtlCol="0">
            <a:spAutoFit/>
          </a:bodyPr>
          <a:lstStyle/>
          <a:p>
            <a:r>
              <a:rPr kumimoji="1" lang="en-US" altLang="ja-JP" sz="1400" dirty="0">
                <a:solidFill>
                  <a:srgbClr val="0070C0"/>
                </a:solidFill>
                <a:latin typeface="Migu 1M" charset="-128"/>
                <a:ea typeface="Migu 1M" charset="-128"/>
                <a:cs typeface="Migu 1M" charset="-128"/>
              </a:rPr>
              <a:t>(3)</a:t>
            </a:r>
            <a:endParaRPr kumimoji="1" lang="ja-JP" altLang="en-US" sz="1400" dirty="0">
              <a:solidFill>
                <a:srgbClr val="0070C0"/>
              </a:solidFill>
              <a:latin typeface="Migu 1M" charset="-128"/>
              <a:ea typeface="Migu 1M" charset="-128"/>
              <a:cs typeface="Migu 1M" charset="-128"/>
            </a:endParaRPr>
          </a:p>
        </p:txBody>
      </p:sp>
      <p:sp>
        <p:nvSpPr>
          <p:cNvPr id="34" name="テキスト ボックス 33"/>
          <p:cNvSpPr txBox="1"/>
          <p:nvPr/>
        </p:nvSpPr>
        <p:spPr>
          <a:xfrm>
            <a:off x="6459551" y="2908641"/>
            <a:ext cx="453970" cy="307777"/>
          </a:xfrm>
          <a:prstGeom prst="rect">
            <a:avLst/>
          </a:prstGeom>
          <a:noFill/>
        </p:spPr>
        <p:txBody>
          <a:bodyPr wrap="none" rtlCol="0">
            <a:spAutoFit/>
          </a:bodyPr>
          <a:lstStyle/>
          <a:p>
            <a:r>
              <a:rPr kumimoji="1" lang="en-US" altLang="ja-JP" sz="1400">
                <a:solidFill>
                  <a:srgbClr val="0070C0"/>
                </a:solidFill>
                <a:latin typeface="Migu 1M" charset="-128"/>
                <a:ea typeface="Migu 1M" charset="-128"/>
                <a:cs typeface="Migu 1M" charset="-128"/>
              </a:rPr>
              <a:t>(5)</a:t>
            </a:r>
            <a:endParaRPr kumimoji="1" lang="ja-JP" altLang="en-US" sz="1400" dirty="0">
              <a:solidFill>
                <a:srgbClr val="0070C0"/>
              </a:solidFill>
              <a:latin typeface="Migu 1M" charset="-128"/>
              <a:ea typeface="Migu 1M" charset="-128"/>
              <a:cs typeface="Migu 1M" charset="-128"/>
            </a:endParaRPr>
          </a:p>
        </p:txBody>
      </p:sp>
      <p:sp>
        <p:nvSpPr>
          <p:cNvPr id="35" name="正方形/長方形 34"/>
          <p:cNvSpPr/>
          <p:nvPr/>
        </p:nvSpPr>
        <p:spPr>
          <a:xfrm>
            <a:off x="628650" y="864000"/>
            <a:ext cx="2132315" cy="369332"/>
          </a:xfrm>
          <a:prstGeom prst="rect">
            <a:avLst/>
          </a:prstGeom>
        </p:spPr>
        <p:txBody>
          <a:bodyPr wrap="none">
            <a:spAutoFit/>
          </a:bodyPr>
          <a:lstStyle/>
          <a:p>
            <a:r>
              <a:rPr lang="en-US" altLang="ja-JP" dirty="0">
                <a:solidFill>
                  <a:srgbClr val="0070C0"/>
                </a:solidFill>
                <a:latin typeface="MigMix 1P" charset="-128"/>
                <a:ea typeface="MigMix 1P" charset="-128"/>
                <a:cs typeface="MigMix 1P" charset="-128"/>
              </a:rPr>
              <a:t>StateCheckTest2</a:t>
            </a:r>
            <a:endParaRPr lang="ja-JP" altLang="en-US" dirty="0"/>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517335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en-US" altLang="ja-JP" dirty="0"/>
              <a:t>ClassExamle3</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23</a:t>
            </a:fld>
            <a:endParaRPr lang="ja-JP" altLang="en-US"/>
          </a:p>
        </p:txBody>
      </p:sp>
      <p:pic>
        <p:nvPicPr>
          <p:cNvPr id="24" name="図 23"/>
          <p:cNvPicPr>
            <a:picLocks noChangeAspect="1"/>
          </p:cNvPicPr>
          <p:nvPr/>
        </p:nvPicPr>
        <p:blipFill>
          <a:blip r:embed="rId2"/>
          <a:stretch>
            <a:fillRect/>
          </a:stretch>
        </p:blipFill>
        <p:spPr>
          <a:xfrm>
            <a:off x="4671732" y="4532367"/>
            <a:ext cx="3459797" cy="1774129"/>
          </a:xfrm>
          <a:prstGeom prst="rect">
            <a:avLst/>
          </a:prstGeom>
        </p:spPr>
      </p:pic>
      <p:pic>
        <p:nvPicPr>
          <p:cNvPr id="25" name="図 24"/>
          <p:cNvPicPr>
            <a:picLocks noChangeAspect="1"/>
          </p:cNvPicPr>
          <p:nvPr/>
        </p:nvPicPr>
        <p:blipFill>
          <a:blip r:embed="rId3"/>
          <a:stretch>
            <a:fillRect/>
          </a:stretch>
        </p:blipFill>
        <p:spPr>
          <a:xfrm>
            <a:off x="4730470" y="2891215"/>
            <a:ext cx="3401060" cy="1778269"/>
          </a:xfrm>
          <a:prstGeom prst="rect">
            <a:avLst/>
          </a:prstGeom>
        </p:spPr>
      </p:pic>
      <p:pic>
        <p:nvPicPr>
          <p:cNvPr id="26" name="図 25"/>
          <p:cNvPicPr>
            <a:picLocks noChangeAspect="1"/>
          </p:cNvPicPr>
          <p:nvPr/>
        </p:nvPicPr>
        <p:blipFill>
          <a:blip r:embed="rId4"/>
          <a:stretch>
            <a:fillRect/>
          </a:stretch>
        </p:blipFill>
        <p:spPr>
          <a:xfrm>
            <a:off x="4729866" y="1177937"/>
            <a:ext cx="3456168" cy="1796620"/>
          </a:xfrm>
          <a:prstGeom prst="rect">
            <a:avLst/>
          </a:prstGeom>
        </p:spPr>
      </p:pic>
      <p:pic>
        <p:nvPicPr>
          <p:cNvPr id="27" name="図 26"/>
          <p:cNvPicPr>
            <a:picLocks noChangeAspect="1"/>
          </p:cNvPicPr>
          <p:nvPr/>
        </p:nvPicPr>
        <p:blipFill>
          <a:blip r:embed="rId5"/>
          <a:stretch>
            <a:fillRect/>
          </a:stretch>
        </p:blipFill>
        <p:spPr>
          <a:xfrm>
            <a:off x="986077" y="4613706"/>
            <a:ext cx="3312977" cy="1736490"/>
          </a:xfrm>
          <a:prstGeom prst="rect">
            <a:avLst/>
          </a:prstGeom>
        </p:spPr>
      </p:pic>
      <p:pic>
        <p:nvPicPr>
          <p:cNvPr id="28" name="図 27"/>
          <p:cNvPicPr>
            <a:picLocks noChangeAspect="1"/>
          </p:cNvPicPr>
          <p:nvPr/>
        </p:nvPicPr>
        <p:blipFill>
          <a:blip r:embed="rId6"/>
          <a:stretch>
            <a:fillRect/>
          </a:stretch>
        </p:blipFill>
        <p:spPr>
          <a:xfrm>
            <a:off x="942092" y="2899307"/>
            <a:ext cx="3356962" cy="1743130"/>
          </a:xfrm>
          <a:prstGeom prst="rect">
            <a:avLst/>
          </a:prstGeom>
        </p:spPr>
      </p:pic>
      <p:pic>
        <p:nvPicPr>
          <p:cNvPr id="32" name="図 31"/>
          <p:cNvPicPr>
            <a:picLocks noChangeAspect="1"/>
          </p:cNvPicPr>
          <p:nvPr/>
        </p:nvPicPr>
        <p:blipFill>
          <a:blip r:embed="rId7"/>
          <a:stretch>
            <a:fillRect/>
          </a:stretch>
        </p:blipFill>
        <p:spPr>
          <a:xfrm>
            <a:off x="941800" y="1169845"/>
            <a:ext cx="3399237" cy="1791883"/>
          </a:xfrm>
          <a:prstGeom prst="rect">
            <a:avLst/>
          </a:prstGeom>
        </p:spPr>
      </p:pic>
      <p:sp>
        <p:nvSpPr>
          <p:cNvPr id="35" name="テキスト ボックス 34"/>
          <p:cNvSpPr txBox="1"/>
          <p:nvPr/>
        </p:nvSpPr>
        <p:spPr>
          <a:xfrm>
            <a:off x="1150190" y="1861542"/>
            <a:ext cx="1004663"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p: </a:t>
            </a:r>
            <a:r>
              <a:rPr kumimoji="1" lang="ja-JP" altLang="en-US" dirty="0">
                <a:latin typeface="Migu 1M" charset="-128"/>
                <a:ea typeface="Migu 1M" charset="-128"/>
                <a:cs typeface="Migu 1M" charset="-128"/>
              </a:rPr>
              <a:t>圧力</a:t>
            </a:r>
          </a:p>
        </p:txBody>
      </p:sp>
      <p:sp>
        <p:nvSpPr>
          <p:cNvPr id="38" name="テキスト ボックス 37"/>
          <p:cNvSpPr txBox="1"/>
          <p:nvPr/>
        </p:nvSpPr>
        <p:spPr>
          <a:xfrm>
            <a:off x="1781694" y="1263658"/>
            <a:ext cx="1606871"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5000000 Pa</a:t>
            </a:r>
            <a:endParaRPr kumimoji="1" lang="ja-JP" altLang="en-US" dirty="0">
              <a:latin typeface="Migu 1M" charset="-128"/>
              <a:ea typeface="Migu 1M" charset="-128"/>
              <a:cs typeface="Migu 1M" charset="-128"/>
            </a:endParaRPr>
          </a:p>
        </p:txBody>
      </p:sp>
      <p:sp>
        <p:nvSpPr>
          <p:cNvPr id="39" name="テキスト ボックス 38"/>
          <p:cNvSpPr txBox="1"/>
          <p:nvPr/>
        </p:nvSpPr>
        <p:spPr>
          <a:xfrm>
            <a:off x="1509084" y="2459992"/>
            <a:ext cx="1330669"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101325 Pa</a:t>
            </a:r>
            <a:endParaRPr kumimoji="1" lang="ja-JP" altLang="en-US" dirty="0">
              <a:latin typeface="Migu 1M" charset="-128"/>
              <a:ea typeface="Migu 1M" charset="-128"/>
              <a:cs typeface="Migu 1M" charset="-128"/>
            </a:endParaRPr>
          </a:p>
        </p:txBody>
      </p:sp>
      <p:cxnSp>
        <p:nvCxnSpPr>
          <p:cNvPr id="40" name="直線矢印コネクタ 39"/>
          <p:cNvCxnSpPr/>
          <p:nvPr/>
        </p:nvCxnSpPr>
        <p:spPr>
          <a:xfrm flipH="1">
            <a:off x="1212917" y="1409195"/>
            <a:ext cx="592335" cy="1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1151957" y="2687793"/>
            <a:ext cx="357127" cy="52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239740" y="5469047"/>
            <a:ext cx="1927860"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h: </a:t>
            </a:r>
            <a:r>
              <a:rPr kumimoji="1" lang="ja-JP" altLang="en-US" dirty="0">
                <a:latin typeface="Migu 1M" charset="-128"/>
                <a:ea typeface="Migu 1M" charset="-128"/>
                <a:cs typeface="Migu 1M" charset="-128"/>
              </a:rPr>
              <a:t>比エンタルピ</a:t>
            </a:r>
          </a:p>
        </p:txBody>
      </p:sp>
      <p:sp>
        <p:nvSpPr>
          <p:cNvPr id="43" name="テキスト ボックス 42"/>
          <p:cNvSpPr txBox="1"/>
          <p:nvPr/>
        </p:nvSpPr>
        <p:spPr>
          <a:xfrm>
            <a:off x="1523558" y="4076980"/>
            <a:ext cx="1140296"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1300 J/K</a:t>
            </a:r>
            <a:endParaRPr kumimoji="1" lang="ja-JP" altLang="en-US" dirty="0">
              <a:latin typeface="Migu 1M" charset="-128"/>
              <a:ea typeface="Migu 1M" charset="-128"/>
              <a:cs typeface="Migu 1M" charset="-128"/>
            </a:endParaRPr>
          </a:p>
        </p:txBody>
      </p:sp>
      <p:sp>
        <p:nvSpPr>
          <p:cNvPr id="44" name="テキスト ボックス 43"/>
          <p:cNvSpPr txBox="1"/>
          <p:nvPr/>
        </p:nvSpPr>
        <p:spPr>
          <a:xfrm>
            <a:off x="1492209" y="3346334"/>
            <a:ext cx="1166304"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7300 J/K</a:t>
            </a:r>
            <a:endParaRPr kumimoji="1" lang="ja-JP" altLang="en-US" dirty="0">
              <a:latin typeface="Migu 1M" charset="-128"/>
              <a:ea typeface="Migu 1M" charset="-128"/>
              <a:cs typeface="Migu 1M" charset="-128"/>
            </a:endParaRPr>
          </a:p>
        </p:txBody>
      </p:sp>
      <p:cxnSp>
        <p:nvCxnSpPr>
          <p:cNvPr id="45" name="直線矢印コネクタ 44"/>
          <p:cNvCxnSpPr/>
          <p:nvPr/>
        </p:nvCxnSpPr>
        <p:spPr>
          <a:xfrm flipH="1">
            <a:off x="1166432" y="4274001"/>
            <a:ext cx="357126" cy="8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H="1" flipV="1">
            <a:off x="1273156" y="3296111"/>
            <a:ext cx="250402" cy="140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128399" y="5131478"/>
            <a:ext cx="1306590"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T: </a:t>
            </a:r>
            <a:r>
              <a:rPr kumimoji="1" lang="ja-JP" altLang="en-US" dirty="0">
                <a:latin typeface="Migu 1M" charset="-128"/>
                <a:ea typeface="Migu 1M" charset="-128"/>
                <a:cs typeface="Migu 1M" charset="-128"/>
              </a:rPr>
              <a:t>温度</a:t>
            </a:r>
          </a:p>
        </p:txBody>
      </p:sp>
      <p:sp>
        <p:nvSpPr>
          <p:cNvPr id="48" name="テキスト ボックス 47"/>
          <p:cNvSpPr txBox="1"/>
          <p:nvPr/>
        </p:nvSpPr>
        <p:spPr>
          <a:xfrm>
            <a:off x="4986559" y="1597741"/>
            <a:ext cx="2590726" cy="369332"/>
          </a:xfrm>
          <a:prstGeom prst="rect">
            <a:avLst/>
          </a:prstGeom>
          <a:noFill/>
        </p:spPr>
        <p:txBody>
          <a:bodyPr wrap="square" rtlCol="0">
            <a:spAutoFit/>
          </a:bodyPr>
          <a:lstStyle/>
          <a:p>
            <a:r>
              <a:rPr lang="en-US" altLang="ja-JP" dirty="0">
                <a:latin typeface="Migu 1M" charset="-128"/>
                <a:ea typeface="Migu 1M" charset="-128"/>
                <a:cs typeface="Migu 1M" charset="-128"/>
              </a:rPr>
              <a:t>x: </a:t>
            </a:r>
            <a:r>
              <a:rPr lang="ja-JP" altLang="en-US" dirty="0">
                <a:latin typeface="Migu 1M" charset="-128"/>
                <a:ea typeface="Migu 1M" charset="-128"/>
                <a:cs typeface="Migu 1M" charset="-128"/>
              </a:rPr>
              <a:t>蒸気クオリティ</a:t>
            </a:r>
            <a:endParaRPr kumimoji="1" lang="ja-JP" altLang="en-US" dirty="0">
              <a:latin typeface="Migu 1M" charset="-128"/>
              <a:ea typeface="Migu 1M" charset="-128"/>
              <a:cs typeface="Migu 1M" charset="-128"/>
            </a:endParaRPr>
          </a:p>
        </p:txBody>
      </p:sp>
      <p:sp>
        <p:nvSpPr>
          <p:cNvPr id="49" name="テキスト ボックス 48"/>
          <p:cNvSpPr txBox="1"/>
          <p:nvPr/>
        </p:nvSpPr>
        <p:spPr>
          <a:xfrm>
            <a:off x="4871332" y="2191039"/>
            <a:ext cx="1352487"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x=0: </a:t>
            </a:r>
            <a:r>
              <a:rPr kumimoji="1" lang="ja-JP" altLang="en-US" dirty="0">
                <a:latin typeface="Migu 1M" charset="-128"/>
                <a:ea typeface="Migu 1M" charset="-128"/>
                <a:cs typeface="Migu 1M" charset="-128"/>
              </a:rPr>
              <a:t>液相</a:t>
            </a:r>
          </a:p>
        </p:txBody>
      </p:sp>
      <p:sp>
        <p:nvSpPr>
          <p:cNvPr id="50" name="テキスト ボックス 49"/>
          <p:cNvSpPr txBox="1"/>
          <p:nvPr/>
        </p:nvSpPr>
        <p:spPr>
          <a:xfrm>
            <a:off x="6999673" y="1875797"/>
            <a:ext cx="1327827" cy="369332"/>
          </a:xfrm>
          <a:prstGeom prst="rect">
            <a:avLst/>
          </a:prstGeom>
          <a:noFill/>
        </p:spPr>
        <p:txBody>
          <a:bodyPr wrap="square" rtlCol="0">
            <a:spAutoFit/>
          </a:bodyPr>
          <a:lstStyle/>
          <a:p>
            <a:r>
              <a:rPr kumimoji="1" lang="en-US" altLang="ja-JP" dirty="0">
                <a:latin typeface="Migu 1M" charset="-128"/>
                <a:ea typeface="Migu 1M" charset="-128"/>
                <a:cs typeface="Migu 1M" charset="-128"/>
              </a:rPr>
              <a:t>x=1: </a:t>
            </a:r>
            <a:r>
              <a:rPr lang="ja-JP" altLang="en-US" dirty="0">
                <a:latin typeface="Migu 1M" charset="-128"/>
                <a:ea typeface="Migu 1M" charset="-128"/>
                <a:cs typeface="Migu 1M" charset="-128"/>
              </a:rPr>
              <a:t>気</a:t>
            </a:r>
            <a:r>
              <a:rPr kumimoji="1" lang="ja-JP" altLang="en-US" dirty="0">
                <a:latin typeface="Migu 1M" charset="-128"/>
                <a:ea typeface="Migu 1M" charset="-128"/>
                <a:cs typeface="Migu 1M" charset="-128"/>
              </a:rPr>
              <a:t>相</a:t>
            </a:r>
          </a:p>
        </p:txBody>
      </p:sp>
      <p:cxnSp>
        <p:nvCxnSpPr>
          <p:cNvPr id="51" name="直線矢印コネクタ 50"/>
          <p:cNvCxnSpPr/>
          <p:nvPr/>
        </p:nvCxnSpPr>
        <p:spPr>
          <a:xfrm>
            <a:off x="5305795" y="2462497"/>
            <a:ext cx="0" cy="25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V="1">
            <a:off x="7685655" y="1492353"/>
            <a:ext cx="45720" cy="409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5137846" y="3397306"/>
            <a:ext cx="2590726" cy="369332"/>
          </a:xfrm>
          <a:prstGeom prst="rect">
            <a:avLst/>
          </a:prstGeom>
          <a:noFill/>
        </p:spPr>
        <p:txBody>
          <a:bodyPr wrap="square" rtlCol="0">
            <a:spAutoFit/>
          </a:bodyPr>
          <a:lstStyle/>
          <a:p>
            <a:r>
              <a:rPr lang="en-US" altLang="ja-JP" dirty="0">
                <a:latin typeface="Migu 1M" charset="-128"/>
                <a:ea typeface="Migu 1M" charset="-128"/>
                <a:cs typeface="Migu 1M" charset="-128"/>
              </a:rPr>
              <a:t>v: </a:t>
            </a:r>
            <a:r>
              <a:rPr lang="ja-JP" altLang="en-US" dirty="0">
                <a:latin typeface="Migu 1M" charset="-128"/>
                <a:ea typeface="Migu 1M" charset="-128"/>
                <a:cs typeface="Migu 1M" charset="-128"/>
              </a:rPr>
              <a:t>比容積</a:t>
            </a:r>
            <a:endParaRPr kumimoji="1" lang="ja-JP" altLang="en-US" dirty="0">
              <a:latin typeface="Migu 1M" charset="-128"/>
              <a:ea typeface="Migu 1M" charset="-128"/>
              <a:cs typeface="Migu 1M" charset="-128"/>
            </a:endParaRPr>
          </a:p>
        </p:txBody>
      </p:sp>
      <p:sp>
        <p:nvSpPr>
          <p:cNvPr id="54" name="テキスト ボックス 53"/>
          <p:cNvSpPr txBox="1"/>
          <p:nvPr/>
        </p:nvSpPr>
        <p:spPr>
          <a:xfrm>
            <a:off x="1212917" y="3697997"/>
            <a:ext cx="2590726" cy="369332"/>
          </a:xfrm>
          <a:prstGeom prst="rect">
            <a:avLst/>
          </a:prstGeom>
          <a:noFill/>
        </p:spPr>
        <p:txBody>
          <a:bodyPr wrap="square" rtlCol="0">
            <a:spAutoFit/>
          </a:bodyPr>
          <a:lstStyle/>
          <a:p>
            <a:r>
              <a:rPr lang="en-US" altLang="ja-JP" dirty="0">
                <a:latin typeface="Migu 1M" charset="-128"/>
                <a:ea typeface="Migu 1M" charset="-128"/>
                <a:cs typeface="Migu 1M" charset="-128"/>
              </a:rPr>
              <a:t>s: </a:t>
            </a:r>
            <a:r>
              <a:rPr lang="ja-JP" altLang="en-US" dirty="0">
                <a:latin typeface="Migu 1M" charset="-128"/>
                <a:ea typeface="Migu 1M" charset="-128"/>
                <a:cs typeface="Migu 1M" charset="-128"/>
              </a:rPr>
              <a:t>比エントロピ</a:t>
            </a:r>
            <a:endParaRPr kumimoji="1" lang="ja-JP" altLang="en-US" dirty="0">
              <a:latin typeface="Migu 1M" charset="-128"/>
              <a:ea typeface="Migu 1M" charset="-128"/>
              <a:cs typeface="Migu 1M" charset="-128"/>
            </a:endParaRPr>
          </a:p>
        </p:txBody>
      </p:sp>
      <p:sp>
        <p:nvSpPr>
          <p:cNvPr id="55" name="正方形/長方形 54"/>
          <p:cNvSpPr/>
          <p:nvPr/>
        </p:nvSpPr>
        <p:spPr>
          <a:xfrm>
            <a:off x="628650" y="864000"/>
            <a:ext cx="2492990" cy="369332"/>
          </a:xfrm>
          <a:prstGeom prst="rect">
            <a:avLst/>
          </a:prstGeom>
        </p:spPr>
        <p:txBody>
          <a:bodyPr wrap="none">
            <a:spAutoFit/>
          </a:bodyPr>
          <a:lstStyle/>
          <a:p>
            <a:r>
              <a:rPr lang="ja-JP" altLang="en-US" dirty="0">
                <a:solidFill>
                  <a:srgbClr val="0070C0"/>
                </a:solidFill>
                <a:latin typeface="MigMix 1P" charset="-128"/>
                <a:ea typeface="MigMix 1P" charset="-128"/>
                <a:cs typeface="MigMix 1P" charset="-128"/>
              </a:rPr>
              <a:t>シミュレーション結果</a:t>
            </a:r>
            <a:endParaRPr lang="ja-JP" altLang="en-US" dirty="0"/>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442382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en-US" altLang="ja-JP" dirty="0"/>
              <a:t>MediaExample2</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24</a:t>
            </a:fld>
            <a:endParaRPr lang="ja-JP" altLang="en-US"/>
          </a:p>
        </p:txBody>
      </p:sp>
      <p:pic>
        <p:nvPicPr>
          <p:cNvPr id="14" name="図 13"/>
          <p:cNvPicPr>
            <a:picLocks noChangeAspect="1"/>
          </p:cNvPicPr>
          <p:nvPr/>
        </p:nvPicPr>
        <p:blipFill>
          <a:blip r:embed="rId2"/>
          <a:stretch>
            <a:fillRect/>
          </a:stretch>
        </p:blipFill>
        <p:spPr>
          <a:xfrm>
            <a:off x="792479" y="1269079"/>
            <a:ext cx="3549548" cy="2635501"/>
          </a:xfrm>
          <a:prstGeom prst="rect">
            <a:avLst/>
          </a:prstGeom>
        </p:spPr>
      </p:pic>
      <p:pic>
        <p:nvPicPr>
          <p:cNvPr id="16" name="図 15"/>
          <p:cNvPicPr>
            <a:picLocks noChangeAspect="1"/>
          </p:cNvPicPr>
          <p:nvPr/>
        </p:nvPicPr>
        <p:blipFill>
          <a:blip r:embed="rId3"/>
          <a:stretch>
            <a:fillRect/>
          </a:stretch>
        </p:blipFill>
        <p:spPr>
          <a:xfrm>
            <a:off x="792479" y="4274529"/>
            <a:ext cx="2385061" cy="1651459"/>
          </a:xfrm>
          <a:prstGeom prst="rect">
            <a:avLst/>
          </a:prstGeom>
        </p:spPr>
      </p:pic>
      <p:sp>
        <p:nvSpPr>
          <p:cNvPr id="17" name="正方形/長方形 16"/>
          <p:cNvSpPr/>
          <p:nvPr/>
        </p:nvSpPr>
        <p:spPr>
          <a:xfrm>
            <a:off x="1341120" y="3208311"/>
            <a:ext cx="16764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H="1" flipV="1">
            <a:off x="1402078" y="3414595"/>
            <a:ext cx="383907" cy="859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図 18"/>
          <p:cNvPicPr>
            <a:picLocks noChangeAspect="1"/>
          </p:cNvPicPr>
          <p:nvPr/>
        </p:nvPicPr>
        <p:blipFill>
          <a:blip r:embed="rId4"/>
          <a:stretch>
            <a:fillRect/>
          </a:stretch>
        </p:blipFill>
        <p:spPr>
          <a:xfrm>
            <a:off x="4669687" y="1269080"/>
            <a:ext cx="3610275" cy="2635501"/>
          </a:xfrm>
          <a:prstGeom prst="rect">
            <a:avLst/>
          </a:prstGeom>
        </p:spPr>
      </p:pic>
      <p:sp>
        <p:nvSpPr>
          <p:cNvPr id="20" name="テキスト ボックス 19"/>
          <p:cNvSpPr txBox="1"/>
          <p:nvPr/>
        </p:nvSpPr>
        <p:spPr>
          <a:xfrm>
            <a:off x="4116875" y="4438538"/>
            <a:ext cx="4828022" cy="1323439"/>
          </a:xfrm>
          <a:prstGeom prst="rect">
            <a:avLst/>
          </a:prstGeom>
          <a:noFill/>
        </p:spPr>
        <p:txBody>
          <a:bodyPr wrap="square" rtlCol="0">
            <a:spAutoFit/>
          </a:bodyPr>
          <a:lstStyle/>
          <a:p>
            <a:r>
              <a:rPr lang="en-US" altLang="ja-JP" sz="2000" dirty="0">
                <a:latin typeface="Migu 1M" charset="-128"/>
                <a:ea typeface="Migu 1M" charset="-128"/>
                <a:cs typeface="Migu 1M" charset="-128"/>
              </a:rPr>
              <a:t>MediaExample1, MediaExample2 </a:t>
            </a:r>
            <a:r>
              <a:rPr lang="ja-JP" altLang="en-US" sz="2000" dirty="0">
                <a:latin typeface="Migu 1M" charset="-128"/>
                <a:ea typeface="Migu 1M" charset="-128"/>
                <a:cs typeface="Migu 1M" charset="-128"/>
              </a:rPr>
              <a:t>の結果をパラメトリックプロットしてみる。</a:t>
            </a:r>
            <a:endParaRPr lang="en-US" altLang="ja-JP" sz="2000" dirty="0">
              <a:latin typeface="Migu 1M" charset="-128"/>
              <a:ea typeface="Migu 1M" charset="-128"/>
              <a:cs typeface="Migu 1M" charset="-128"/>
            </a:endParaRPr>
          </a:p>
          <a:p>
            <a:endParaRPr lang="en-US" altLang="ja-JP" sz="2000" dirty="0">
              <a:latin typeface="Migu 1M" charset="-128"/>
              <a:ea typeface="Migu 1M" charset="-128"/>
              <a:cs typeface="Migu 1M" charset="-128"/>
            </a:endParaRPr>
          </a:p>
          <a:p>
            <a:r>
              <a:rPr lang="ja-JP" altLang="en-US" sz="2000" dirty="0">
                <a:latin typeface="Migu 1M" charset="-128"/>
                <a:ea typeface="Migu 1M" charset="-128"/>
                <a:cs typeface="Migu 1M" charset="-128"/>
              </a:rPr>
              <a:t>閉じたループがカルノーサイクルを表す。</a:t>
            </a:r>
            <a:endParaRPr kumimoji="1" lang="ja-JP" altLang="en-US" sz="2000" dirty="0">
              <a:latin typeface="Migu 1M" charset="-128"/>
              <a:ea typeface="Migu 1M" charset="-128"/>
              <a:cs typeface="Migu 1M" charset="-128"/>
            </a:endParaRPr>
          </a:p>
        </p:txBody>
      </p:sp>
      <p:sp>
        <p:nvSpPr>
          <p:cNvPr id="21" name="テキスト ボックス 20"/>
          <p:cNvSpPr txBox="1"/>
          <p:nvPr/>
        </p:nvSpPr>
        <p:spPr>
          <a:xfrm>
            <a:off x="1341120" y="2447952"/>
            <a:ext cx="1248461" cy="369332"/>
          </a:xfrm>
          <a:prstGeom prst="rect">
            <a:avLst/>
          </a:prstGeom>
          <a:noFill/>
        </p:spPr>
        <p:txBody>
          <a:bodyPr wrap="square" rtlCol="0">
            <a:spAutoFit/>
          </a:bodyPr>
          <a:lstStyle/>
          <a:p>
            <a:r>
              <a:rPr lang="ja-JP" altLang="en-US" dirty="0">
                <a:solidFill>
                  <a:srgbClr val="0432FF"/>
                </a:solidFill>
                <a:latin typeface="Migu 1M" charset="-128"/>
                <a:ea typeface="Migu 1M" charset="-128"/>
                <a:cs typeface="Migu 1M" charset="-128"/>
              </a:rPr>
              <a:t>ボイラー</a:t>
            </a:r>
            <a:endParaRPr kumimoji="1" lang="ja-JP" altLang="en-US" dirty="0">
              <a:solidFill>
                <a:srgbClr val="0432FF"/>
              </a:solidFill>
              <a:latin typeface="Migu 1M" charset="-128"/>
              <a:ea typeface="Migu 1M" charset="-128"/>
              <a:cs typeface="Migu 1M" charset="-128"/>
            </a:endParaRPr>
          </a:p>
        </p:txBody>
      </p:sp>
      <p:sp>
        <p:nvSpPr>
          <p:cNvPr id="22" name="テキスト ボックス 21"/>
          <p:cNvSpPr txBox="1"/>
          <p:nvPr/>
        </p:nvSpPr>
        <p:spPr>
          <a:xfrm>
            <a:off x="1341120" y="2086835"/>
            <a:ext cx="1706249" cy="369332"/>
          </a:xfrm>
          <a:prstGeom prst="rect">
            <a:avLst/>
          </a:prstGeom>
          <a:noFill/>
        </p:spPr>
        <p:txBody>
          <a:bodyPr wrap="square" rtlCol="0">
            <a:spAutoFit/>
          </a:bodyPr>
          <a:lstStyle/>
          <a:p>
            <a:r>
              <a:rPr lang="ja-JP" altLang="en-US" dirty="0">
                <a:solidFill>
                  <a:srgbClr val="FF40FF"/>
                </a:solidFill>
                <a:latin typeface="Migu 1M" charset="-128"/>
                <a:ea typeface="Migu 1M" charset="-128"/>
                <a:cs typeface="Migu 1M" charset="-128"/>
              </a:rPr>
              <a:t>蒸気タービン</a:t>
            </a:r>
            <a:endParaRPr kumimoji="1" lang="ja-JP" altLang="en-US" dirty="0">
              <a:solidFill>
                <a:srgbClr val="FF40FF"/>
              </a:solidFill>
              <a:latin typeface="Migu 1M" charset="-128"/>
              <a:ea typeface="Migu 1M" charset="-128"/>
              <a:cs typeface="Migu 1M" charset="-128"/>
            </a:endParaRPr>
          </a:p>
        </p:txBody>
      </p:sp>
      <p:cxnSp>
        <p:nvCxnSpPr>
          <p:cNvPr id="23" name="直線矢印コネクタ 22"/>
          <p:cNvCxnSpPr/>
          <p:nvPr/>
        </p:nvCxnSpPr>
        <p:spPr>
          <a:xfrm>
            <a:off x="2804160" y="2361578"/>
            <a:ext cx="441960" cy="492000"/>
          </a:xfrm>
          <a:prstGeom prst="straightConnector1">
            <a:avLst/>
          </a:prstGeom>
          <a:ln>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065019" y="2695060"/>
            <a:ext cx="48626" cy="166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294249" y="3396661"/>
            <a:ext cx="951871" cy="369332"/>
          </a:xfrm>
          <a:prstGeom prst="rect">
            <a:avLst/>
          </a:prstGeom>
          <a:noFill/>
        </p:spPr>
        <p:txBody>
          <a:bodyPr wrap="square" rtlCol="0">
            <a:spAutoFit/>
          </a:bodyPr>
          <a:lstStyle/>
          <a:p>
            <a:r>
              <a:rPr kumimoji="1" lang="ja-JP" altLang="en-US" dirty="0">
                <a:solidFill>
                  <a:srgbClr val="FF0000"/>
                </a:solidFill>
                <a:latin typeface="Migu 1M" charset="-128"/>
                <a:ea typeface="Migu 1M" charset="-128"/>
                <a:cs typeface="Migu 1M" charset="-128"/>
              </a:rPr>
              <a:t>復水器</a:t>
            </a:r>
          </a:p>
        </p:txBody>
      </p:sp>
      <p:cxnSp>
        <p:nvCxnSpPr>
          <p:cNvPr id="30" name="直線矢印コネクタ 29"/>
          <p:cNvCxnSpPr/>
          <p:nvPr/>
        </p:nvCxnSpPr>
        <p:spPr>
          <a:xfrm flipH="1" flipV="1">
            <a:off x="2113645" y="3360711"/>
            <a:ext cx="172355" cy="189839"/>
          </a:xfrm>
          <a:prstGeom prst="straightConnector1">
            <a:avLst/>
          </a:prstGeom>
          <a:ln>
            <a:solidFill>
              <a:srgbClr val="FF26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246120" y="5087496"/>
            <a:ext cx="951871" cy="369332"/>
          </a:xfrm>
          <a:prstGeom prst="rect">
            <a:avLst/>
          </a:prstGeom>
          <a:noFill/>
        </p:spPr>
        <p:txBody>
          <a:bodyPr wrap="square" rtlCol="0">
            <a:spAutoFit/>
          </a:bodyPr>
          <a:lstStyle/>
          <a:p>
            <a:r>
              <a:rPr lang="ja-JP" altLang="en-US" dirty="0">
                <a:solidFill>
                  <a:srgbClr val="00B050"/>
                </a:solidFill>
                <a:latin typeface="Migu 1M" charset="-128"/>
                <a:ea typeface="Migu 1M" charset="-128"/>
                <a:cs typeface="Migu 1M" charset="-128"/>
              </a:rPr>
              <a:t>ポンプ</a:t>
            </a:r>
            <a:endParaRPr kumimoji="1" lang="ja-JP" altLang="en-US" dirty="0">
              <a:solidFill>
                <a:srgbClr val="00B050"/>
              </a:solidFill>
              <a:latin typeface="Migu 1M" charset="-128"/>
              <a:ea typeface="Migu 1M" charset="-128"/>
              <a:cs typeface="Migu 1M" charset="-128"/>
            </a:endParaRPr>
          </a:p>
        </p:txBody>
      </p:sp>
      <p:cxnSp>
        <p:nvCxnSpPr>
          <p:cNvPr id="33" name="直線矢印コネクタ 32"/>
          <p:cNvCxnSpPr/>
          <p:nvPr/>
        </p:nvCxnSpPr>
        <p:spPr>
          <a:xfrm flipH="1" flipV="1">
            <a:off x="2089332" y="5100258"/>
            <a:ext cx="1156788" cy="141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5287652" y="2586829"/>
            <a:ext cx="951871" cy="369332"/>
          </a:xfrm>
          <a:prstGeom prst="rect">
            <a:avLst/>
          </a:prstGeom>
          <a:noFill/>
        </p:spPr>
        <p:txBody>
          <a:bodyPr wrap="square" rtlCol="0">
            <a:spAutoFit/>
          </a:bodyPr>
          <a:lstStyle/>
          <a:p>
            <a:r>
              <a:rPr lang="ja-JP" altLang="en-US" dirty="0">
                <a:solidFill>
                  <a:srgbClr val="00B050"/>
                </a:solidFill>
                <a:latin typeface="Migu 1M" charset="-128"/>
                <a:ea typeface="Migu 1M" charset="-128"/>
                <a:cs typeface="Migu 1M" charset="-128"/>
              </a:rPr>
              <a:t>ポンプ</a:t>
            </a:r>
            <a:endParaRPr kumimoji="1" lang="ja-JP" altLang="en-US" dirty="0">
              <a:solidFill>
                <a:srgbClr val="00B050"/>
              </a:solidFill>
              <a:latin typeface="Migu 1M" charset="-128"/>
              <a:ea typeface="Migu 1M" charset="-128"/>
              <a:cs typeface="Migu 1M" charset="-128"/>
            </a:endParaRPr>
          </a:p>
        </p:txBody>
      </p:sp>
      <p:sp>
        <p:nvSpPr>
          <p:cNvPr id="36" name="テキスト ボックス 35"/>
          <p:cNvSpPr txBox="1"/>
          <p:nvPr/>
        </p:nvSpPr>
        <p:spPr>
          <a:xfrm>
            <a:off x="6144900" y="1730697"/>
            <a:ext cx="1162926" cy="369332"/>
          </a:xfrm>
          <a:prstGeom prst="rect">
            <a:avLst/>
          </a:prstGeom>
          <a:noFill/>
        </p:spPr>
        <p:txBody>
          <a:bodyPr wrap="square" rtlCol="0">
            <a:spAutoFit/>
          </a:bodyPr>
          <a:lstStyle/>
          <a:p>
            <a:r>
              <a:rPr lang="ja-JP" altLang="en-US" dirty="0">
                <a:solidFill>
                  <a:srgbClr val="0432FF"/>
                </a:solidFill>
                <a:latin typeface="Migu 1M" charset="-128"/>
                <a:ea typeface="Migu 1M" charset="-128"/>
                <a:cs typeface="Migu 1M" charset="-128"/>
              </a:rPr>
              <a:t>ボイラー</a:t>
            </a:r>
            <a:endParaRPr kumimoji="1" lang="ja-JP" altLang="en-US" dirty="0">
              <a:solidFill>
                <a:srgbClr val="0432FF"/>
              </a:solidFill>
              <a:latin typeface="Migu 1M" charset="-128"/>
              <a:ea typeface="Migu 1M" charset="-128"/>
              <a:cs typeface="Migu 1M" charset="-128"/>
            </a:endParaRPr>
          </a:p>
        </p:txBody>
      </p:sp>
      <p:sp>
        <p:nvSpPr>
          <p:cNvPr id="37" name="テキスト ボックス 36"/>
          <p:cNvSpPr txBox="1"/>
          <p:nvPr/>
        </p:nvSpPr>
        <p:spPr>
          <a:xfrm>
            <a:off x="6144900" y="2298751"/>
            <a:ext cx="1689697" cy="369332"/>
          </a:xfrm>
          <a:prstGeom prst="rect">
            <a:avLst/>
          </a:prstGeom>
          <a:noFill/>
        </p:spPr>
        <p:txBody>
          <a:bodyPr wrap="square" rtlCol="0">
            <a:spAutoFit/>
          </a:bodyPr>
          <a:lstStyle/>
          <a:p>
            <a:r>
              <a:rPr lang="ja-JP" altLang="en-US" dirty="0">
                <a:solidFill>
                  <a:srgbClr val="FF40FF"/>
                </a:solidFill>
                <a:latin typeface="Migu 1M" charset="-128"/>
                <a:ea typeface="Migu 1M" charset="-128"/>
                <a:cs typeface="Migu 1M" charset="-128"/>
              </a:rPr>
              <a:t>蒸気タービン</a:t>
            </a:r>
            <a:endParaRPr kumimoji="1" lang="ja-JP" altLang="en-US" dirty="0">
              <a:solidFill>
                <a:srgbClr val="FF40FF"/>
              </a:solidFill>
              <a:latin typeface="Migu 1M" charset="-128"/>
              <a:ea typeface="Migu 1M" charset="-128"/>
              <a:cs typeface="Migu 1M" charset="-128"/>
            </a:endParaRPr>
          </a:p>
        </p:txBody>
      </p:sp>
      <p:sp>
        <p:nvSpPr>
          <p:cNvPr id="39" name="テキスト ボックス 38"/>
          <p:cNvSpPr txBox="1"/>
          <p:nvPr/>
        </p:nvSpPr>
        <p:spPr>
          <a:xfrm>
            <a:off x="5982014" y="3365884"/>
            <a:ext cx="951871" cy="369332"/>
          </a:xfrm>
          <a:prstGeom prst="rect">
            <a:avLst/>
          </a:prstGeom>
          <a:noFill/>
        </p:spPr>
        <p:txBody>
          <a:bodyPr wrap="square" rtlCol="0">
            <a:spAutoFit/>
          </a:bodyPr>
          <a:lstStyle/>
          <a:p>
            <a:r>
              <a:rPr kumimoji="1" lang="ja-JP" altLang="en-US" dirty="0">
                <a:solidFill>
                  <a:srgbClr val="FF0000"/>
                </a:solidFill>
                <a:latin typeface="Migu 1M" charset="-128"/>
                <a:ea typeface="Migu 1M" charset="-128"/>
                <a:cs typeface="Migu 1M" charset="-128"/>
              </a:rPr>
              <a:t>復水器</a:t>
            </a:r>
          </a:p>
        </p:txBody>
      </p:sp>
      <p:sp>
        <p:nvSpPr>
          <p:cNvPr id="40" name="テキスト ボックス 39"/>
          <p:cNvSpPr txBox="1"/>
          <p:nvPr/>
        </p:nvSpPr>
        <p:spPr>
          <a:xfrm rot="16200000">
            <a:off x="133574" y="2263285"/>
            <a:ext cx="984187" cy="369332"/>
          </a:xfrm>
          <a:prstGeom prst="rect">
            <a:avLst/>
          </a:prstGeom>
          <a:noFill/>
        </p:spPr>
        <p:txBody>
          <a:bodyPr wrap="square" rtlCol="0">
            <a:spAutoFit/>
          </a:bodyPr>
          <a:lstStyle/>
          <a:p>
            <a:r>
              <a:rPr lang="ja-JP" altLang="en-US" dirty="0">
                <a:latin typeface="Migu 1M" charset="-128"/>
                <a:ea typeface="Migu 1M" charset="-128"/>
                <a:cs typeface="Migu 1M" charset="-128"/>
              </a:rPr>
              <a:t>温度</a:t>
            </a:r>
            <a:r>
              <a:rPr lang="en-US" altLang="ja-JP" dirty="0">
                <a:latin typeface="Migu 1M" charset="-128"/>
                <a:ea typeface="Migu 1M" charset="-128"/>
                <a:cs typeface="Migu 1M" charset="-128"/>
              </a:rPr>
              <a:t> T</a:t>
            </a:r>
            <a:endParaRPr kumimoji="1" lang="ja-JP" altLang="en-US" dirty="0">
              <a:latin typeface="Migu 1M" charset="-128"/>
              <a:ea typeface="Migu 1M" charset="-128"/>
              <a:cs typeface="Migu 1M" charset="-128"/>
            </a:endParaRPr>
          </a:p>
        </p:txBody>
      </p:sp>
      <p:sp>
        <p:nvSpPr>
          <p:cNvPr id="41" name="テキスト ボックス 40"/>
          <p:cNvSpPr txBox="1"/>
          <p:nvPr/>
        </p:nvSpPr>
        <p:spPr>
          <a:xfrm>
            <a:off x="2019917" y="3877353"/>
            <a:ext cx="2479697" cy="369332"/>
          </a:xfrm>
          <a:prstGeom prst="rect">
            <a:avLst/>
          </a:prstGeom>
          <a:noFill/>
        </p:spPr>
        <p:txBody>
          <a:bodyPr wrap="square" rtlCol="0">
            <a:spAutoFit/>
          </a:bodyPr>
          <a:lstStyle/>
          <a:p>
            <a:r>
              <a:rPr lang="ja-JP" altLang="en-US" dirty="0">
                <a:latin typeface="Migu 1M" charset="-128"/>
                <a:ea typeface="Migu 1M" charset="-128"/>
                <a:cs typeface="Migu 1M" charset="-128"/>
              </a:rPr>
              <a:t>比エントロピ</a:t>
            </a:r>
            <a:r>
              <a:rPr lang="en-US" altLang="ja-JP" dirty="0">
                <a:latin typeface="Migu 1M" charset="-128"/>
                <a:ea typeface="Migu 1M" charset="-128"/>
                <a:cs typeface="Migu 1M" charset="-128"/>
              </a:rPr>
              <a:t> s</a:t>
            </a:r>
            <a:endParaRPr kumimoji="1" lang="ja-JP" altLang="en-US" dirty="0">
              <a:latin typeface="Migu 1M" charset="-128"/>
              <a:ea typeface="Migu 1M" charset="-128"/>
              <a:cs typeface="Migu 1M" charset="-128"/>
            </a:endParaRPr>
          </a:p>
        </p:txBody>
      </p:sp>
      <p:sp>
        <p:nvSpPr>
          <p:cNvPr id="42" name="テキスト ボックス 41"/>
          <p:cNvSpPr txBox="1"/>
          <p:nvPr/>
        </p:nvSpPr>
        <p:spPr>
          <a:xfrm>
            <a:off x="5448548" y="3877353"/>
            <a:ext cx="2479697" cy="369332"/>
          </a:xfrm>
          <a:prstGeom prst="rect">
            <a:avLst/>
          </a:prstGeom>
          <a:noFill/>
        </p:spPr>
        <p:txBody>
          <a:bodyPr wrap="square" rtlCol="0">
            <a:spAutoFit/>
          </a:bodyPr>
          <a:lstStyle/>
          <a:p>
            <a:r>
              <a:rPr lang="ja-JP" altLang="en-US" dirty="0">
                <a:latin typeface="Migu 1M" charset="-128"/>
                <a:ea typeface="Migu 1M" charset="-128"/>
                <a:cs typeface="Migu 1M" charset="-128"/>
              </a:rPr>
              <a:t>比エンタルピ</a:t>
            </a:r>
            <a:r>
              <a:rPr lang="en-US" altLang="ja-JP" dirty="0">
                <a:latin typeface="Migu 1M" charset="-128"/>
                <a:ea typeface="Migu 1M" charset="-128"/>
                <a:cs typeface="Migu 1M" charset="-128"/>
              </a:rPr>
              <a:t> h</a:t>
            </a:r>
            <a:endParaRPr kumimoji="1" lang="ja-JP" altLang="en-US" dirty="0">
              <a:latin typeface="Migu 1M" charset="-128"/>
              <a:ea typeface="Migu 1M" charset="-128"/>
              <a:cs typeface="Migu 1M" charset="-128"/>
            </a:endParaRPr>
          </a:p>
        </p:txBody>
      </p:sp>
      <p:sp>
        <p:nvSpPr>
          <p:cNvPr id="43" name="テキスト ボックス 42"/>
          <p:cNvSpPr txBox="1"/>
          <p:nvPr/>
        </p:nvSpPr>
        <p:spPr>
          <a:xfrm rot="16200000">
            <a:off x="4092578" y="2329803"/>
            <a:ext cx="984187" cy="369332"/>
          </a:xfrm>
          <a:prstGeom prst="rect">
            <a:avLst/>
          </a:prstGeom>
          <a:noFill/>
        </p:spPr>
        <p:txBody>
          <a:bodyPr wrap="square" rtlCol="0">
            <a:spAutoFit/>
          </a:bodyPr>
          <a:lstStyle/>
          <a:p>
            <a:r>
              <a:rPr lang="ja-JP" altLang="en-US" dirty="0">
                <a:latin typeface="Migu 1M" charset="-128"/>
                <a:ea typeface="Migu 1M" charset="-128"/>
                <a:cs typeface="Migu 1M" charset="-128"/>
              </a:rPr>
              <a:t>圧力</a:t>
            </a:r>
            <a:r>
              <a:rPr lang="en-US" altLang="ja-JP" dirty="0">
                <a:latin typeface="Migu 1M" charset="-128"/>
                <a:ea typeface="Migu 1M" charset="-128"/>
                <a:cs typeface="Migu 1M" charset="-128"/>
              </a:rPr>
              <a:t> p</a:t>
            </a:r>
            <a:endParaRPr kumimoji="1" lang="ja-JP" altLang="en-US" dirty="0">
              <a:latin typeface="Migu 1M" charset="-128"/>
              <a:ea typeface="Migu 1M" charset="-128"/>
              <a:cs typeface="Migu 1M"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562248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dirty="0"/>
              <a:t>まとめ</a:t>
            </a:r>
            <a:br>
              <a:rPr kumimoji="1" lang="en-US" altLang="ja-JP" dirty="0"/>
            </a:br>
            <a:r>
              <a:rPr kumimoji="1" lang="ja-JP" altLang="en-US" sz="2400" dirty="0"/>
              <a:t>　</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25</a:t>
            </a:fld>
            <a:endParaRPr lang="ja-JP" altLang="en-US"/>
          </a:p>
        </p:txBody>
      </p:sp>
      <p:sp>
        <p:nvSpPr>
          <p:cNvPr id="31" name="テキスト ボックス 30"/>
          <p:cNvSpPr txBox="1"/>
          <p:nvPr/>
        </p:nvSpPr>
        <p:spPr>
          <a:xfrm>
            <a:off x="628650" y="1440000"/>
            <a:ext cx="7886700" cy="1015663"/>
          </a:xfrm>
          <a:prstGeom prst="rect">
            <a:avLst/>
          </a:prstGeom>
          <a:noFill/>
        </p:spPr>
        <p:txBody>
          <a:bodyPr wrap="square" rtlCol="0">
            <a:spAutoFit/>
          </a:bodyPr>
          <a:lstStyle/>
          <a:p>
            <a:pPr marL="285750" indent="-285750">
              <a:buFont typeface="Arial" charset="0"/>
              <a:buChar char="•"/>
            </a:pPr>
            <a:r>
              <a:rPr kumimoji="1" lang="en-US" altLang="ja-JP" sz="2000" dirty="0" err="1">
                <a:latin typeface="Migu 1M" charset="-128"/>
                <a:ea typeface="Migu 1M" charset="-128"/>
                <a:cs typeface="Migu 1M" charset="-128"/>
              </a:rPr>
              <a:t>Modelica</a:t>
            </a:r>
            <a:r>
              <a:rPr lang="en-US" altLang="ja-JP" sz="2000" dirty="0" err="1">
                <a:latin typeface="Migu 1M" charset="-128"/>
                <a:ea typeface="Migu 1M" charset="-128"/>
                <a:cs typeface="Migu 1M" charset="-128"/>
              </a:rPr>
              <a:t>.Media</a:t>
            </a:r>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の全体構成や構成要素について述べた。</a:t>
            </a:r>
            <a:endParaRPr lang="en-US" altLang="ja-JP" sz="2000" dirty="0">
              <a:latin typeface="Migu 1M" charset="-128"/>
              <a:ea typeface="Migu 1M" charset="-128"/>
              <a:cs typeface="Migu 1M" charset="-128"/>
            </a:endParaRPr>
          </a:p>
          <a:p>
            <a:pPr marL="285750" indent="-285750">
              <a:buFont typeface="Arial" charset="0"/>
              <a:buChar char="•"/>
            </a:pPr>
            <a:r>
              <a:rPr lang="ja-JP" altLang="en-US" sz="2000" dirty="0">
                <a:latin typeface="Migu 1M" charset="-128"/>
                <a:ea typeface="Migu 1M" charset="-128"/>
                <a:cs typeface="Migu 1M" charset="-128"/>
              </a:rPr>
              <a:t>水（２相流体）について簡単なモデルを作り、物性値の参照方法を確認した。</a:t>
            </a:r>
            <a:endParaRPr kumimoji="1" lang="ja-JP" altLang="en-US" sz="2000" dirty="0">
              <a:latin typeface="Migu 1M" charset="-128"/>
              <a:ea typeface="Migu 1M" charset="-128"/>
              <a:cs typeface="Migu 1M"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742317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971600" y="3861048"/>
            <a:ext cx="7992888" cy="2308324"/>
          </a:xfrm>
          <a:prstGeom prst="rect">
            <a:avLst/>
          </a:prstGeom>
        </p:spPr>
        <p:txBody>
          <a:bodyPr wrap="square">
            <a:spAutoFit/>
          </a:bodyPr>
          <a:lstStyle/>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Copyright © 2017 The Open CAE Society of Japan</a:t>
            </a:r>
          </a:p>
          <a:p>
            <a:endPar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This work is licensed under a Creative Commons</a:t>
            </a:r>
          </a:p>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Attribution-</a:t>
            </a:r>
            <a:r>
              <a:rPr lang="en-US" altLang="ja-JP" sz="2400" dirty="0" err="1">
                <a:latin typeface="Arial Unicode MS" panose="020B0604020202020204" pitchFamily="50" charset="-128"/>
                <a:ea typeface="Arial Unicode MS" panose="020B0604020202020204" pitchFamily="50" charset="-128"/>
                <a:cs typeface="Arial Unicode MS" panose="020B0604020202020204" pitchFamily="50" charset="-128"/>
              </a:rPr>
              <a:t>NonCommercial</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 4.0 International License.</a:t>
            </a:r>
          </a:p>
          <a:p>
            <a:endPar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http://creativecommons.org/licenses/by-nc/4.0/</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6309320"/>
            <a:ext cx="1143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517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Contents</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3</a:t>
            </a:fld>
            <a:endParaRPr lang="ja-JP" altLang="en-US"/>
          </a:p>
        </p:txBody>
      </p:sp>
      <p:sp>
        <p:nvSpPr>
          <p:cNvPr id="7" name="コンテンツ プレースホルダー 2"/>
          <p:cNvSpPr txBox="1">
            <a:spLocks/>
          </p:cNvSpPr>
          <p:nvPr/>
        </p:nvSpPr>
        <p:spPr>
          <a:xfrm>
            <a:off x="606014" y="1909493"/>
            <a:ext cx="6880636" cy="1607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err="1">
                <a:latin typeface="Migu 1M" charset="-128"/>
                <a:ea typeface="Migu 1M" charset="-128"/>
                <a:cs typeface="Migu 1M" charset="-128"/>
              </a:rPr>
              <a:t>Modelica.Media</a:t>
            </a:r>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ライブラリの構成</a:t>
            </a:r>
            <a:endParaRPr lang="en-US" altLang="ja-JP" sz="2000" dirty="0">
              <a:latin typeface="Migu 1M" charset="-128"/>
              <a:ea typeface="Migu 1M" charset="-128"/>
              <a:cs typeface="Migu 1M" charset="-128"/>
            </a:endParaRPr>
          </a:p>
          <a:p>
            <a:pPr marL="0" indent="0">
              <a:buFont typeface="Arial" panose="020B0604020202020204" pitchFamily="34" charset="0"/>
              <a:buNone/>
            </a:pPr>
            <a:r>
              <a:rPr lang="en-US" altLang="ja-JP" sz="2000" dirty="0">
                <a:latin typeface="Migu 1M" charset="-128"/>
                <a:ea typeface="Migu 1M" charset="-128"/>
                <a:cs typeface="Migu 1M" charset="-128"/>
              </a:rPr>
              <a:t>MediaExample1 </a:t>
            </a:r>
            <a:r>
              <a:rPr lang="ja-JP" altLang="en-US" sz="2000" dirty="0">
                <a:latin typeface="Migu 1M" charset="-128"/>
                <a:ea typeface="Migu 1M" charset="-128"/>
                <a:cs typeface="Migu 1M" charset="-128"/>
              </a:rPr>
              <a:t>水を温めて水蒸気にする</a:t>
            </a:r>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等圧過程</a:t>
            </a:r>
            <a:r>
              <a:rPr lang="en-US" altLang="ja-JP" sz="2000" dirty="0">
                <a:latin typeface="Migu 1M" charset="-128"/>
                <a:ea typeface="Migu 1M" charset="-128"/>
                <a:cs typeface="Migu 1M" charset="-128"/>
              </a:rPr>
              <a:t>)</a:t>
            </a:r>
          </a:p>
          <a:p>
            <a:pPr marL="0" indent="0">
              <a:buFont typeface="Arial" panose="020B0604020202020204" pitchFamily="34" charset="0"/>
              <a:buNone/>
            </a:pPr>
            <a:r>
              <a:rPr lang="en-US" altLang="ja-JP" sz="2000" dirty="0">
                <a:latin typeface="Migu 1M" charset="-128"/>
                <a:ea typeface="Migu 1M" charset="-128"/>
                <a:cs typeface="Migu 1M" charset="-128"/>
              </a:rPr>
              <a:t>MediaExample2 </a:t>
            </a:r>
            <a:r>
              <a:rPr lang="ja-JP" altLang="en-US" sz="2000" dirty="0">
                <a:latin typeface="Migu 1M" charset="-128"/>
                <a:ea typeface="Migu 1M" charset="-128"/>
                <a:cs typeface="Migu 1M" charset="-128"/>
              </a:rPr>
              <a:t>水を断熱圧縮する。水蒸気を断熱膨張させる。</a:t>
            </a:r>
            <a:r>
              <a:rPr lang="en-US" altLang="ja-JP" sz="2000" dirty="0">
                <a:latin typeface="Migu 1M" charset="-128"/>
                <a:ea typeface="Migu 1M" charset="-128"/>
                <a:cs typeface="Migu 1M" charset="-128"/>
              </a:rPr>
              <a:t> </a:t>
            </a:r>
          </a:p>
          <a:p>
            <a:pPr marL="0" indent="0">
              <a:buFont typeface="Arial" panose="020B0604020202020204" pitchFamily="34" charset="0"/>
              <a:buNone/>
            </a:pPr>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等エントロピ過程</a:t>
            </a:r>
            <a:r>
              <a:rPr lang="en-US" altLang="ja-JP" sz="2000" dirty="0">
                <a:latin typeface="Migu 1M" charset="-128"/>
                <a:ea typeface="Migu 1M" charset="-128"/>
                <a:cs typeface="Migu 1M" charset="-128"/>
              </a:rPr>
              <a:t>)</a:t>
            </a:r>
          </a:p>
        </p:txBody>
      </p:sp>
      <p:sp>
        <p:nvSpPr>
          <p:cNvPr id="8" name="テキスト ボックス 7"/>
          <p:cNvSpPr txBox="1"/>
          <p:nvPr/>
        </p:nvSpPr>
        <p:spPr>
          <a:xfrm>
            <a:off x="628650" y="1440000"/>
            <a:ext cx="6612984" cy="400110"/>
          </a:xfrm>
          <a:prstGeom prst="rect">
            <a:avLst/>
          </a:prstGeom>
          <a:noFill/>
        </p:spPr>
        <p:txBody>
          <a:bodyPr wrap="square" rtlCol="0">
            <a:spAutoFit/>
          </a:bodyPr>
          <a:lstStyle/>
          <a:p>
            <a:r>
              <a:rPr kumimoji="1" lang="en-US" altLang="ja-JP" sz="2000" dirty="0" err="1">
                <a:solidFill>
                  <a:schemeClr val="accent1"/>
                </a:solidFill>
                <a:latin typeface="Migu 1M" charset="-128"/>
                <a:ea typeface="Migu 1M" charset="-128"/>
                <a:cs typeface="Migu 1M" charset="-128"/>
              </a:rPr>
              <a:t>Modelica.Media</a:t>
            </a:r>
            <a:r>
              <a:rPr kumimoji="1" lang="en-US" altLang="ja-JP" sz="2000" dirty="0">
                <a:solidFill>
                  <a:schemeClr val="accent1"/>
                </a:solidFill>
                <a:latin typeface="Migu 1M" charset="-128"/>
                <a:ea typeface="Migu 1M" charset="-128"/>
                <a:cs typeface="Migu 1M" charset="-128"/>
              </a:rPr>
              <a:t> </a:t>
            </a:r>
            <a:r>
              <a:rPr kumimoji="1" lang="ja-JP" altLang="en-US" sz="2000" dirty="0">
                <a:solidFill>
                  <a:schemeClr val="accent1"/>
                </a:solidFill>
                <a:latin typeface="Migu 1M" charset="-128"/>
                <a:ea typeface="Migu 1M" charset="-128"/>
                <a:cs typeface="Migu 1M" charset="-128"/>
              </a:rPr>
              <a:t>の全体的構成や構成要素について示す。</a:t>
            </a: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05645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err="1"/>
              <a:t>Modelica.Media</a:t>
            </a:r>
            <a:r>
              <a:rPr kumimoji="1" lang="en-US" altLang="ja-JP" dirty="0"/>
              <a:t> </a:t>
            </a:r>
            <a:r>
              <a:rPr kumimoji="1" lang="ja-JP" altLang="en-US" dirty="0"/>
              <a:t>ライブラリの全体構成</a:t>
            </a:r>
            <a:r>
              <a:rPr kumimoji="1" lang="en-US" altLang="ja-JP" dirty="0"/>
              <a:t>(</a:t>
            </a:r>
            <a:r>
              <a:rPr kumimoji="1" lang="ja-JP" altLang="en-US" dirty="0"/>
              <a:t>継承関係</a:t>
            </a:r>
            <a:r>
              <a:rPr lang="en-US" altLang="ja-JP" dirty="0"/>
              <a:t>)</a:t>
            </a:r>
            <a:endParaRPr kumimoji="1" lang="ja-JP" altLang="en-US" dirty="0"/>
          </a:p>
        </p:txBody>
      </p:sp>
      <p:grpSp>
        <p:nvGrpSpPr>
          <p:cNvPr id="4" name="図形グループ 3"/>
          <p:cNvGrpSpPr/>
          <p:nvPr/>
        </p:nvGrpSpPr>
        <p:grpSpPr>
          <a:xfrm>
            <a:off x="143090" y="953113"/>
            <a:ext cx="8857820" cy="5536137"/>
            <a:chOff x="143090" y="953113"/>
            <a:chExt cx="8857820" cy="5536137"/>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90" y="953113"/>
              <a:ext cx="8857820" cy="5536137"/>
            </a:xfrm>
            <a:prstGeom prst="rect">
              <a:avLst/>
            </a:prstGeom>
          </p:spPr>
        </p:pic>
        <p:sp>
          <p:nvSpPr>
            <p:cNvPr id="2" name="正方形/長方形 1"/>
            <p:cNvSpPr/>
            <p:nvPr/>
          </p:nvSpPr>
          <p:spPr>
            <a:xfrm>
              <a:off x="4290316" y="3443897"/>
              <a:ext cx="666272" cy="118800"/>
            </a:xfrm>
            <a:prstGeom prst="rect">
              <a:avLst/>
            </a:prstGeom>
            <a:solidFill>
              <a:schemeClr val="bg1"/>
            </a:solidFill>
            <a:ln w="6350">
              <a:solidFill>
                <a:schemeClr val="tx1"/>
              </a:solidFill>
            </a:ln>
            <a:effectLst>
              <a:outerShdw blurRad="50800" dist="25400" dir="2700000" sx="93000" sy="9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500" b="1" dirty="0" err="1">
                  <a:solidFill>
                    <a:srgbClr val="FF7E79"/>
                  </a:solidFill>
                  <a:latin typeface="MigMix 1P" charset="-128"/>
                  <a:ea typeface="MigMix 1P" charset="-128"/>
                  <a:cs typeface="MigMix 1P" charset="-128"/>
                </a:rPr>
                <a:t>Air.DryAirNasa</a:t>
              </a:r>
              <a:endParaRPr kumimoji="1" lang="ja-JP" altLang="en-US" sz="500" b="1" dirty="0">
                <a:solidFill>
                  <a:srgbClr val="FF7E79"/>
                </a:solidFill>
                <a:latin typeface="MigMix 1P" charset="-128"/>
                <a:ea typeface="MigMix 1P" charset="-128"/>
                <a:cs typeface="MigMix 1P" charset="-128"/>
              </a:endParaRPr>
            </a:p>
          </p:txBody>
        </p:sp>
      </p:gr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7" name="フッター プレースホルダー 6"/>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
        <p:nvSpPr>
          <p:cNvPr id="8" name="スライド番号プレースホルダー 7"/>
          <p:cNvSpPr>
            <a:spLocks noGrp="1"/>
          </p:cNvSpPr>
          <p:nvPr>
            <p:ph type="sldNum" sz="quarter" idx="12"/>
          </p:nvPr>
        </p:nvSpPr>
        <p:spPr/>
        <p:txBody>
          <a:bodyPr/>
          <a:lstStyle/>
          <a:p>
            <a:fld id="{522546E2-FFC9-E74A-B833-4B01CD764E6B}" type="slidenum">
              <a:rPr lang="ja-JP" altLang="en-US" smtClean="0"/>
              <a:pPr/>
              <a:t>4</a:t>
            </a:fld>
            <a:endParaRPr lang="ja-JP" altLang="en-US"/>
          </a:p>
        </p:txBody>
      </p:sp>
    </p:spTree>
    <p:extLst>
      <p:ext uri="{BB962C8B-B14F-4D97-AF65-F5344CB8AC3E}">
        <p14:creationId xmlns:p14="http://schemas.microsoft.com/office/powerpoint/2010/main" val="120120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Modelica.Media</a:t>
            </a:r>
            <a:r>
              <a:rPr kumimoji="1" lang="en-US" altLang="ja-JP" dirty="0"/>
              <a:t> </a:t>
            </a:r>
            <a:r>
              <a:rPr kumimoji="1" lang="ja-JP" altLang="en-US" dirty="0"/>
              <a:t>の基本構成</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5</a:t>
            </a:fld>
            <a:endParaRPr lang="ja-JP" altLang="en-US" dirty="0"/>
          </a:p>
        </p:txBody>
      </p:sp>
      <p:pic>
        <p:nvPicPr>
          <p:cNvPr id="5" name="図 4"/>
          <p:cNvPicPr>
            <a:picLocks noChangeAspect="1"/>
          </p:cNvPicPr>
          <p:nvPr/>
        </p:nvPicPr>
        <p:blipFill>
          <a:blip r:embed="rId2"/>
          <a:stretch>
            <a:fillRect/>
          </a:stretch>
        </p:blipFill>
        <p:spPr>
          <a:xfrm>
            <a:off x="885130" y="1372394"/>
            <a:ext cx="3914348" cy="4636997"/>
          </a:xfrm>
          <a:prstGeom prst="rect">
            <a:avLst/>
          </a:prstGeom>
        </p:spPr>
      </p:pic>
      <p:sp>
        <p:nvSpPr>
          <p:cNvPr id="7" name="テキスト ボックス 6"/>
          <p:cNvSpPr txBox="1"/>
          <p:nvPr/>
        </p:nvSpPr>
        <p:spPr>
          <a:xfrm>
            <a:off x="5210953" y="1408806"/>
            <a:ext cx="3702509" cy="707886"/>
          </a:xfrm>
          <a:prstGeom prst="rect">
            <a:avLst/>
          </a:prstGeom>
          <a:noFill/>
          <a:ln>
            <a:solidFill>
              <a:schemeClr val="accent1"/>
            </a:solidFill>
          </a:ln>
        </p:spPr>
        <p:txBody>
          <a:bodyPr wrap="square" rtlCol="0">
            <a:spAutoFit/>
          </a:bodyPr>
          <a:lstStyle/>
          <a:p>
            <a:r>
              <a:rPr kumimoji="1" lang="ja-JP" altLang="en-US" sz="2000" b="1" dirty="0">
                <a:latin typeface="MigMix 1P" charset="-128"/>
                <a:ea typeface="MigMix 1P" charset="-128"/>
                <a:cs typeface="MigMix 1P" charset="-128"/>
              </a:rPr>
              <a:t>②</a:t>
            </a:r>
            <a:r>
              <a:rPr kumimoji="1" lang="en-US" altLang="ja-JP" sz="2000" b="1" dirty="0" err="1">
                <a:latin typeface="MigMix 1P" charset="-128"/>
                <a:ea typeface="MigMix 1P" charset="-128"/>
                <a:cs typeface="MigMix 1P" charset="-128"/>
              </a:rPr>
              <a:t>ThermodynamicState</a:t>
            </a:r>
            <a:endParaRPr kumimoji="1" lang="en-US" altLang="ja-JP" sz="2000" b="1" dirty="0">
              <a:latin typeface="MigMix 1P" charset="-128"/>
              <a:ea typeface="MigMix 1P" charset="-128"/>
              <a:cs typeface="MigMix 1P" charset="-128"/>
            </a:endParaRPr>
          </a:p>
          <a:p>
            <a:r>
              <a:rPr lang="en-US" altLang="ja-JP" dirty="0">
                <a:latin typeface="MigMix 1P" charset="-128"/>
                <a:ea typeface="MigMix 1P" charset="-128"/>
                <a:cs typeface="MigMix 1P" charset="-128"/>
              </a:rPr>
              <a:t> </a:t>
            </a:r>
            <a:r>
              <a:rPr kumimoji="1" lang="en-US" altLang="ja-JP"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熱力学的状態を表すレコード</a:t>
            </a:r>
          </a:p>
        </p:txBody>
      </p:sp>
      <p:sp>
        <p:nvSpPr>
          <p:cNvPr id="8" name="テキスト ボックス 7"/>
          <p:cNvSpPr txBox="1"/>
          <p:nvPr/>
        </p:nvSpPr>
        <p:spPr>
          <a:xfrm>
            <a:off x="5718151" y="2199344"/>
            <a:ext cx="2590552" cy="707886"/>
          </a:xfrm>
          <a:prstGeom prst="rect">
            <a:avLst/>
          </a:prstGeom>
          <a:noFill/>
          <a:ln>
            <a:solidFill>
              <a:schemeClr val="accent1"/>
            </a:solidFill>
          </a:ln>
        </p:spPr>
        <p:txBody>
          <a:bodyPr wrap="square" rtlCol="0">
            <a:spAutoFit/>
          </a:bodyPr>
          <a:lstStyle/>
          <a:p>
            <a:r>
              <a:rPr lang="ja-JP" altLang="en-US" sz="2000" b="1" dirty="0">
                <a:latin typeface="MigMix 1P" charset="-128"/>
                <a:ea typeface="MigMix 1P" charset="-128"/>
                <a:cs typeface="MigMix 1P" charset="-128"/>
              </a:rPr>
              <a:t>③</a:t>
            </a:r>
            <a:r>
              <a:rPr lang="en-US" altLang="ja-JP" sz="2000" b="1" dirty="0" err="1">
                <a:latin typeface="MigMix 1P" charset="-128"/>
                <a:ea typeface="MigMix 1P" charset="-128"/>
                <a:cs typeface="MigMix 1P" charset="-128"/>
              </a:rPr>
              <a:t>BaseProperties</a:t>
            </a:r>
            <a:r>
              <a:rPr lang="en-US" altLang="ja-JP" sz="2000" dirty="0">
                <a:latin typeface="MigMix 1P" charset="-128"/>
                <a:ea typeface="MigMix 1P" charset="-128"/>
                <a:cs typeface="MigMix 1P" charset="-128"/>
              </a:rPr>
              <a:t> </a:t>
            </a:r>
          </a:p>
          <a:p>
            <a:r>
              <a:rPr kumimoji="1" lang="en-US" altLang="ja-JP"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基本物性モデル</a:t>
            </a:r>
          </a:p>
        </p:txBody>
      </p:sp>
      <p:sp>
        <p:nvSpPr>
          <p:cNvPr id="9" name="テキスト ボックス 8"/>
          <p:cNvSpPr txBox="1"/>
          <p:nvPr/>
        </p:nvSpPr>
        <p:spPr>
          <a:xfrm>
            <a:off x="5718151" y="2960202"/>
            <a:ext cx="3135035" cy="1323439"/>
          </a:xfrm>
          <a:prstGeom prst="rect">
            <a:avLst/>
          </a:prstGeom>
          <a:noFill/>
          <a:ln>
            <a:solidFill>
              <a:schemeClr val="accent1"/>
            </a:solidFill>
          </a:ln>
        </p:spPr>
        <p:txBody>
          <a:bodyPr wrap="square" rtlCol="0">
            <a:spAutoFit/>
          </a:bodyPr>
          <a:lstStyle/>
          <a:p>
            <a:r>
              <a:rPr kumimoji="1" lang="ja-JP" altLang="en-US" sz="2000" b="1" dirty="0">
                <a:latin typeface="MigMix 1P" charset="-128"/>
                <a:ea typeface="MigMix 1P" charset="-128"/>
                <a:cs typeface="MigMix 1P" charset="-128"/>
              </a:rPr>
              <a:t>④</a:t>
            </a:r>
            <a:r>
              <a:rPr kumimoji="1" lang="en-US" altLang="ja-JP" sz="2000" b="1" dirty="0" err="1">
                <a:latin typeface="MigMix 1P" charset="-128"/>
                <a:ea typeface="MigMix 1P" charset="-128"/>
                <a:cs typeface="MigMix 1P" charset="-128"/>
              </a:rPr>
              <a:t>setStateXXX</a:t>
            </a:r>
            <a:endParaRPr kumimoji="1" lang="en-US" altLang="ja-JP" sz="2000" b="1" dirty="0">
              <a:latin typeface="MigMix 1P" charset="-128"/>
              <a:ea typeface="MigMix 1P" charset="-128"/>
              <a:cs typeface="MigMix 1P" charset="-128"/>
            </a:endParaRPr>
          </a:p>
          <a:p>
            <a:r>
              <a:rPr lang="en-US" altLang="ja-JP" sz="2000" dirty="0">
                <a:latin typeface="MigMix 1P" charset="-128"/>
                <a:ea typeface="MigMix 1P" charset="-128"/>
                <a:cs typeface="MigMix 1P" charset="-128"/>
              </a:rPr>
              <a:t> </a:t>
            </a:r>
            <a:r>
              <a:rPr lang="ja-JP" altLang="en-US" sz="2000" dirty="0">
                <a:latin typeface="MigMix 1P" charset="-128"/>
                <a:ea typeface="MigMix 1P" charset="-128"/>
                <a:cs typeface="MigMix 1P" charset="-128"/>
              </a:rPr>
              <a:t>熱力学的状態</a:t>
            </a:r>
            <a:r>
              <a:rPr lang="en-US" altLang="ja-JP" sz="2000" dirty="0">
                <a:latin typeface="MigMix 1P" charset="-128"/>
                <a:ea typeface="MigMix 1P" charset="-128"/>
                <a:cs typeface="MigMix 1P" charset="-128"/>
              </a:rPr>
              <a:t> (</a:t>
            </a:r>
            <a:r>
              <a:rPr lang="en-US" altLang="ja-JP" sz="2000" dirty="0" err="1">
                <a:latin typeface="MigMix 1P" charset="-128"/>
                <a:ea typeface="MigMix 1P" charset="-128"/>
                <a:cs typeface="MigMix 1P" charset="-128"/>
              </a:rPr>
              <a:t>ThermodynamicState</a:t>
            </a:r>
            <a:r>
              <a:rPr lang="ja-JP" altLang="en-US" sz="2000" dirty="0">
                <a:latin typeface="MigMix 1P" charset="-128"/>
                <a:ea typeface="MigMix 1P" charset="-128"/>
                <a:cs typeface="MigMix 1P" charset="-128"/>
              </a:rPr>
              <a:t>）</a:t>
            </a:r>
            <a:endParaRPr lang="en-US" altLang="ja-JP" sz="2000" dirty="0">
              <a:latin typeface="MigMix 1P" charset="-128"/>
              <a:ea typeface="MigMix 1P" charset="-128"/>
              <a:cs typeface="MigMix 1P" charset="-128"/>
            </a:endParaRPr>
          </a:p>
          <a:p>
            <a:r>
              <a:rPr lang="ja-JP" altLang="en-US" sz="2000" dirty="0">
                <a:latin typeface="MigMix 1P" charset="-128"/>
                <a:ea typeface="MigMix 1P" charset="-128"/>
                <a:cs typeface="MigMix 1P" charset="-128"/>
              </a:rPr>
              <a:t>を返す関数</a:t>
            </a:r>
            <a:endParaRPr kumimoji="1" lang="ja-JP" altLang="en-US" sz="2000" dirty="0">
              <a:latin typeface="MigMix 1P" charset="-128"/>
              <a:ea typeface="MigMix 1P" charset="-128"/>
              <a:cs typeface="MigMix 1P" charset="-128"/>
            </a:endParaRPr>
          </a:p>
        </p:txBody>
      </p:sp>
      <p:sp>
        <p:nvSpPr>
          <p:cNvPr id="10" name="テキスト ボックス 9"/>
          <p:cNvSpPr txBox="1"/>
          <p:nvPr/>
        </p:nvSpPr>
        <p:spPr>
          <a:xfrm>
            <a:off x="5169025" y="4309172"/>
            <a:ext cx="2582882" cy="707886"/>
          </a:xfrm>
          <a:prstGeom prst="rect">
            <a:avLst/>
          </a:prstGeom>
          <a:noFill/>
          <a:ln>
            <a:solidFill>
              <a:schemeClr val="accent1"/>
            </a:solidFill>
          </a:ln>
        </p:spPr>
        <p:txBody>
          <a:bodyPr wrap="square" rtlCol="0">
            <a:spAutoFit/>
          </a:bodyPr>
          <a:lstStyle/>
          <a:p>
            <a:r>
              <a:rPr lang="ja-JP" altLang="en-US" sz="2000" b="1" dirty="0">
                <a:latin typeface="MigMix 1P" charset="-128"/>
                <a:ea typeface="MigMix 1P" charset="-128"/>
                <a:cs typeface="MigMix 1P" charset="-128"/>
              </a:rPr>
              <a:t>⑤</a:t>
            </a:r>
            <a:r>
              <a:rPr lang="ja-JP" altLang="en-US" sz="2000" dirty="0">
                <a:latin typeface="MigMix 1P" charset="-128"/>
                <a:ea typeface="MigMix 1P" charset="-128"/>
                <a:cs typeface="MigMix 1P" charset="-128"/>
              </a:rPr>
              <a:t>粘性率、熱伝導率</a:t>
            </a:r>
            <a:endParaRPr lang="en-US" altLang="ja-JP" sz="2000" dirty="0">
              <a:latin typeface="MigMix 1P" charset="-128"/>
              <a:ea typeface="MigMix 1P" charset="-128"/>
              <a:cs typeface="MigMix 1P" charset="-128"/>
            </a:endParaRPr>
          </a:p>
          <a:p>
            <a:r>
              <a:rPr lang="ja-JP" altLang="en-US" sz="2000" dirty="0">
                <a:latin typeface="MigMix 1P" charset="-128"/>
                <a:ea typeface="MigMix 1P" charset="-128"/>
                <a:cs typeface="MigMix 1P" charset="-128"/>
              </a:rPr>
              <a:t>などの</a:t>
            </a:r>
            <a:r>
              <a:rPr lang="ja-JP" altLang="en-US" sz="2000" b="1" dirty="0">
                <a:latin typeface="MigMix 1P" charset="-128"/>
                <a:ea typeface="MigMix 1P" charset="-128"/>
                <a:cs typeface="MigMix 1P" charset="-128"/>
              </a:rPr>
              <a:t>物性関数</a:t>
            </a:r>
            <a:endParaRPr kumimoji="1" lang="ja-JP" altLang="en-US" sz="2000" b="1" dirty="0">
              <a:latin typeface="MigMix 1P" charset="-128"/>
              <a:ea typeface="MigMix 1P" charset="-128"/>
              <a:cs typeface="MigMix 1P" charset="-128"/>
            </a:endParaRPr>
          </a:p>
        </p:txBody>
      </p:sp>
      <p:sp>
        <p:nvSpPr>
          <p:cNvPr id="11" name="右中かっこ 10"/>
          <p:cNvSpPr/>
          <p:nvPr/>
        </p:nvSpPr>
        <p:spPr>
          <a:xfrm>
            <a:off x="4570354" y="2378690"/>
            <a:ext cx="138731" cy="2331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 name="直線矢印コネクタ 11"/>
          <p:cNvCxnSpPr>
            <a:endCxn id="16" idx="1"/>
          </p:cNvCxnSpPr>
          <p:nvPr/>
        </p:nvCxnSpPr>
        <p:spPr>
          <a:xfrm flipH="1" flipV="1">
            <a:off x="4792600" y="2764468"/>
            <a:ext cx="613132" cy="154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158393" y="5065608"/>
            <a:ext cx="3807630" cy="1015663"/>
          </a:xfrm>
          <a:prstGeom prst="rect">
            <a:avLst/>
          </a:prstGeom>
          <a:noFill/>
          <a:ln>
            <a:solidFill>
              <a:schemeClr val="accent1"/>
            </a:solidFill>
          </a:ln>
        </p:spPr>
        <p:txBody>
          <a:bodyPr wrap="square" rtlCol="0">
            <a:spAutoFit/>
          </a:bodyPr>
          <a:lstStyle/>
          <a:p>
            <a:r>
              <a:rPr kumimoji="1" lang="ja-JP" altLang="en-US" sz="2000" b="1" dirty="0">
                <a:latin typeface="MigMix 1P" charset="-128"/>
                <a:ea typeface="MigMix 1P" charset="-128"/>
                <a:cs typeface="MigMix 1P" charset="-128"/>
              </a:rPr>
              <a:t>①定数</a:t>
            </a:r>
            <a:endParaRPr kumimoji="1" lang="en-US" altLang="ja-JP" sz="2000" b="1" dirty="0">
              <a:latin typeface="MigMix 1P" charset="-128"/>
              <a:ea typeface="MigMix 1P" charset="-128"/>
              <a:cs typeface="MigMix 1P" charset="-128"/>
            </a:endParaRPr>
          </a:p>
          <a:p>
            <a:r>
              <a:rPr lang="ja-JP" altLang="en-US" sz="2000" dirty="0">
                <a:latin typeface="MigMix 1P" charset="-128"/>
                <a:ea typeface="MigMix 1P" charset="-128"/>
                <a:cs typeface="MigMix 1P" charset="-128"/>
              </a:rPr>
              <a:t>物質名、成分名、参照</a:t>
            </a:r>
            <a:r>
              <a:rPr kumimoji="1" lang="ja-JP" altLang="en-US" sz="2000" dirty="0">
                <a:latin typeface="MigMix 1P" charset="-128"/>
                <a:ea typeface="MigMix 1P" charset="-128"/>
                <a:cs typeface="MigMix 1P" charset="-128"/>
              </a:rPr>
              <a:t>状態</a:t>
            </a:r>
            <a:endParaRPr kumimoji="1" lang="en-US" altLang="ja-JP" sz="2000" dirty="0">
              <a:latin typeface="MigMix 1P" charset="-128"/>
              <a:ea typeface="MigMix 1P" charset="-128"/>
              <a:cs typeface="MigMix 1P" charset="-128"/>
            </a:endParaRPr>
          </a:p>
          <a:p>
            <a:r>
              <a:rPr lang="ja-JP" altLang="en-US" sz="2000" dirty="0">
                <a:latin typeface="MigMix 1P" charset="-128"/>
                <a:ea typeface="MigMix 1P" charset="-128"/>
                <a:cs typeface="MigMix 1P" charset="-128"/>
              </a:rPr>
              <a:t>デフォルト状態などを示す定数</a:t>
            </a:r>
            <a:endParaRPr kumimoji="1" lang="ja-JP" altLang="en-US" sz="2000" dirty="0">
              <a:latin typeface="MigMix 1P" charset="-128"/>
              <a:ea typeface="MigMix 1P" charset="-128"/>
              <a:cs typeface="MigMix 1P" charset="-128"/>
            </a:endParaRPr>
          </a:p>
        </p:txBody>
      </p:sp>
      <p:sp>
        <p:nvSpPr>
          <p:cNvPr id="14" name="テキスト ボックス 13"/>
          <p:cNvSpPr txBox="1"/>
          <p:nvPr/>
        </p:nvSpPr>
        <p:spPr>
          <a:xfrm>
            <a:off x="124311" y="918142"/>
            <a:ext cx="4036122" cy="400110"/>
          </a:xfrm>
          <a:prstGeom prst="rect">
            <a:avLst/>
          </a:prstGeom>
          <a:noFill/>
        </p:spPr>
        <p:txBody>
          <a:bodyPr wrap="square" rtlCol="0">
            <a:spAutoFit/>
          </a:bodyPr>
          <a:lstStyle/>
          <a:p>
            <a:r>
              <a:rPr lang="ja-JP" altLang="en-US" sz="2000" b="1" dirty="0">
                <a:solidFill>
                  <a:schemeClr val="accent1"/>
                </a:solidFill>
                <a:latin typeface="MigMix 1P" charset="-128"/>
                <a:ea typeface="MigMix 1P" charset="-128"/>
                <a:cs typeface="MigMix 1P" charset="-128"/>
              </a:rPr>
              <a:t>物性値の型を表す</a:t>
            </a:r>
            <a:r>
              <a:rPr lang="en-US" altLang="ja-JP" sz="2000" b="1" dirty="0">
                <a:solidFill>
                  <a:schemeClr val="accent1"/>
                </a:solidFill>
                <a:latin typeface="MigMix 1P" charset="-128"/>
                <a:ea typeface="MigMix 1P" charset="-128"/>
                <a:cs typeface="MigMix 1P" charset="-128"/>
              </a:rPr>
              <a:t> type </a:t>
            </a:r>
            <a:r>
              <a:rPr lang="ja-JP" altLang="en-US" sz="2000" b="1" dirty="0">
                <a:solidFill>
                  <a:schemeClr val="accent1"/>
                </a:solidFill>
                <a:latin typeface="MigMix 1P" charset="-128"/>
                <a:ea typeface="MigMix 1P" charset="-128"/>
                <a:cs typeface="MigMix 1P" charset="-128"/>
              </a:rPr>
              <a:t>の宣言</a:t>
            </a:r>
            <a:endParaRPr kumimoji="1" lang="ja-JP" altLang="en-US" sz="2000" b="1" dirty="0">
              <a:solidFill>
                <a:schemeClr val="accent1"/>
              </a:solidFill>
              <a:latin typeface="MigMix 1P" charset="-128"/>
              <a:ea typeface="MigMix 1P" charset="-128"/>
              <a:cs typeface="MigMix 1P" charset="-128"/>
            </a:endParaRPr>
          </a:p>
        </p:txBody>
      </p:sp>
      <p:sp>
        <p:nvSpPr>
          <p:cNvPr id="15" name="右中かっこ 14"/>
          <p:cNvSpPr/>
          <p:nvPr/>
        </p:nvSpPr>
        <p:spPr>
          <a:xfrm>
            <a:off x="2247311" y="3136576"/>
            <a:ext cx="135412" cy="4177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右中かっこ 15"/>
          <p:cNvSpPr/>
          <p:nvPr/>
        </p:nvSpPr>
        <p:spPr>
          <a:xfrm>
            <a:off x="4680284" y="2639925"/>
            <a:ext cx="112316" cy="2490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矢印コネクタ 16"/>
          <p:cNvCxnSpPr>
            <a:stCxn id="13" idx="1"/>
          </p:cNvCxnSpPr>
          <p:nvPr/>
        </p:nvCxnSpPr>
        <p:spPr>
          <a:xfrm flipH="1" flipV="1">
            <a:off x="2500923" y="3456688"/>
            <a:ext cx="2657470" cy="211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046817" y="917278"/>
            <a:ext cx="3838917" cy="400110"/>
          </a:xfrm>
          <a:prstGeom prst="rect">
            <a:avLst/>
          </a:prstGeom>
        </p:spPr>
        <p:txBody>
          <a:bodyPr wrap="square">
            <a:spAutoFit/>
          </a:bodyPr>
          <a:lstStyle/>
          <a:p>
            <a:r>
              <a:rPr lang="ja-JP" altLang="en-US" sz="2000" b="1" dirty="0">
                <a:solidFill>
                  <a:srgbClr val="0070C0"/>
                </a:solidFill>
                <a:latin typeface="MigMix 1P" charset="-128"/>
                <a:ea typeface="MigMix 1P" charset="-128"/>
                <a:cs typeface="MigMix 1P" charset="-128"/>
              </a:rPr>
              <a:t>物性パッケージの主な構成要素</a:t>
            </a:r>
          </a:p>
        </p:txBody>
      </p:sp>
      <p:sp>
        <p:nvSpPr>
          <p:cNvPr id="19" name="正方形/長方形 18"/>
          <p:cNvSpPr/>
          <p:nvPr/>
        </p:nvSpPr>
        <p:spPr>
          <a:xfrm>
            <a:off x="5046816" y="1300716"/>
            <a:ext cx="3989226" cy="4876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a:stCxn id="7" idx="1"/>
          </p:cNvCxnSpPr>
          <p:nvPr/>
        </p:nvCxnSpPr>
        <p:spPr>
          <a:xfrm flipH="1">
            <a:off x="4478216" y="1762749"/>
            <a:ext cx="732737" cy="32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8" idx="1"/>
          </p:cNvCxnSpPr>
          <p:nvPr/>
        </p:nvCxnSpPr>
        <p:spPr>
          <a:xfrm flipH="1" flipV="1">
            <a:off x="4486307" y="2215033"/>
            <a:ext cx="1231844" cy="33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4744749" y="2470635"/>
            <a:ext cx="903386" cy="98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0" y="2216535"/>
            <a:ext cx="2382723" cy="707886"/>
          </a:xfrm>
          <a:prstGeom prst="rect">
            <a:avLst/>
          </a:prstGeom>
        </p:spPr>
        <p:txBody>
          <a:bodyPr wrap="square">
            <a:spAutoFit/>
          </a:bodyPr>
          <a:lstStyle/>
          <a:p>
            <a:r>
              <a:rPr lang="ja-JP" altLang="en-US" sz="2000" b="1" dirty="0">
                <a:solidFill>
                  <a:srgbClr val="0070C0"/>
                </a:solidFill>
                <a:latin typeface="MigMix 1P" charset="-128"/>
                <a:ea typeface="MigMix 1P" charset="-128"/>
                <a:cs typeface="MigMix 1P" charset="-128"/>
              </a:rPr>
              <a:t>全ての物質の</a:t>
            </a:r>
            <a:endParaRPr lang="en-US" altLang="ja-JP" sz="2000" b="1" dirty="0">
              <a:solidFill>
                <a:srgbClr val="0070C0"/>
              </a:solidFill>
              <a:latin typeface="MigMix 1P" charset="-128"/>
              <a:ea typeface="MigMix 1P" charset="-128"/>
              <a:cs typeface="MigMix 1P" charset="-128"/>
            </a:endParaRPr>
          </a:p>
          <a:p>
            <a:r>
              <a:rPr lang="ja-JP" altLang="en-US" sz="2000" b="1" dirty="0">
                <a:solidFill>
                  <a:srgbClr val="0070C0"/>
                </a:solidFill>
                <a:latin typeface="MigMix 1P" charset="-128"/>
                <a:ea typeface="MigMix 1P" charset="-128"/>
                <a:cs typeface="MigMix 1P" charset="-128"/>
              </a:rPr>
              <a:t>ベースパッケージ</a:t>
            </a:r>
          </a:p>
        </p:txBody>
      </p:sp>
      <p:sp>
        <p:nvSpPr>
          <p:cNvPr id="24" name="正方形/長方形 23"/>
          <p:cNvSpPr/>
          <p:nvPr/>
        </p:nvSpPr>
        <p:spPr>
          <a:xfrm>
            <a:off x="124311" y="4403677"/>
            <a:ext cx="1889686" cy="707886"/>
          </a:xfrm>
          <a:prstGeom prst="rect">
            <a:avLst/>
          </a:prstGeom>
        </p:spPr>
        <p:txBody>
          <a:bodyPr wrap="square">
            <a:spAutoFit/>
          </a:bodyPr>
          <a:lstStyle/>
          <a:p>
            <a:r>
              <a:rPr lang="ja-JP" altLang="en-US" sz="2000" b="1" dirty="0">
                <a:solidFill>
                  <a:srgbClr val="0070C0"/>
                </a:solidFill>
                <a:latin typeface="MigMix 1P" charset="-128"/>
                <a:ea typeface="MigMix 1P" charset="-128"/>
                <a:cs typeface="MigMix 1P" charset="-128"/>
              </a:rPr>
              <a:t>個々の物質の</a:t>
            </a:r>
            <a:endParaRPr lang="en-US" altLang="ja-JP" sz="2000" b="1" dirty="0">
              <a:solidFill>
                <a:srgbClr val="0070C0"/>
              </a:solidFill>
              <a:latin typeface="MigMix 1P" charset="-128"/>
              <a:ea typeface="MigMix 1P" charset="-128"/>
              <a:cs typeface="MigMix 1P" charset="-128"/>
            </a:endParaRPr>
          </a:p>
          <a:p>
            <a:r>
              <a:rPr lang="ja-JP" altLang="en-US" sz="2000" b="1" dirty="0">
                <a:solidFill>
                  <a:srgbClr val="0070C0"/>
                </a:solidFill>
                <a:latin typeface="MigMix 1P" charset="-128"/>
                <a:ea typeface="MigMix 1P" charset="-128"/>
                <a:cs typeface="MigMix 1P" charset="-128"/>
              </a:rPr>
              <a:t>パッケージ</a:t>
            </a:r>
          </a:p>
        </p:txBody>
      </p:sp>
      <p:sp>
        <p:nvSpPr>
          <p:cNvPr id="25" name="正方形/長方形 24"/>
          <p:cNvSpPr/>
          <p:nvPr/>
        </p:nvSpPr>
        <p:spPr>
          <a:xfrm>
            <a:off x="650643" y="3973397"/>
            <a:ext cx="1800601" cy="369332"/>
          </a:xfrm>
          <a:prstGeom prst="rect">
            <a:avLst/>
          </a:prstGeom>
        </p:spPr>
        <p:txBody>
          <a:bodyPr wrap="square">
            <a:spAutoFit/>
          </a:bodyPr>
          <a:lstStyle/>
          <a:p>
            <a:r>
              <a:rPr lang="ja-JP" altLang="en-US" b="1" dirty="0">
                <a:solidFill>
                  <a:srgbClr val="0070C0"/>
                </a:solidFill>
                <a:latin typeface="MigMix 1P" charset="-128"/>
                <a:ea typeface="MigMix 1P" charset="-128"/>
                <a:cs typeface="MigMix 1P" charset="-128"/>
              </a:rPr>
              <a:t>②</a:t>
            </a:r>
            <a:r>
              <a:rPr lang="en-US" altLang="ja-JP" b="1" dirty="0">
                <a:solidFill>
                  <a:srgbClr val="0070C0"/>
                </a:solidFill>
                <a:latin typeface="MigMix 1P" charset="-128"/>
                <a:ea typeface="MigMix 1P" charset="-128"/>
                <a:cs typeface="MigMix 1P" charset="-128"/>
              </a:rPr>
              <a:t>〜</a:t>
            </a:r>
            <a:r>
              <a:rPr lang="ja-JP" altLang="en-US" b="1" dirty="0">
                <a:solidFill>
                  <a:srgbClr val="0070C0"/>
                </a:solidFill>
                <a:latin typeface="MigMix 1P" charset="-128"/>
                <a:ea typeface="MigMix 1P" charset="-128"/>
                <a:cs typeface="MigMix 1P" charset="-128"/>
              </a:rPr>
              <a:t>⑤の実装</a:t>
            </a:r>
          </a:p>
        </p:txBody>
      </p:sp>
      <p:sp>
        <p:nvSpPr>
          <p:cNvPr id="26" name="正方形/長方形 25"/>
          <p:cNvSpPr/>
          <p:nvPr/>
        </p:nvSpPr>
        <p:spPr>
          <a:xfrm>
            <a:off x="3505495" y="5356316"/>
            <a:ext cx="1516482" cy="369332"/>
          </a:xfrm>
          <a:prstGeom prst="rect">
            <a:avLst/>
          </a:prstGeom>
        </p:spPr>
        <p:txBody>
          <a:bodyPr wrap="square">
            <a:spAutoFit/>
          </a:bodyPr>
          <a:lstStyle/>
          <a:p>
            <a:r>
              <a:rPr lang="ja-JP" altLang="en-US" b="1" dirty="0">
                <a:solidFill>
                  <a:srgbClr val="0070C0"/>
                </a:solidFill>
                <a:latin typeface="MigMix 1P" charset="-128"/>
                <a:ea typeface="MigMix 1P" charset="-128"/>
                <a:cs typeface="MigMix 1P" charset="-128"/>
              </a:rPr>
              <a:t>①の再定義</a:t>
            </a:r>
          </a:p>
        </p:txBody>
      </p:sp>
      <p:cxnSp>
        <p:nvCxnSpPr>
          <p:cNvPr id="43" name="直線矢印コネクタ 42"/>
          <p:cNvCxnSpPr>
            <a:stCxn id="44" idx="1"/>
          </p:cNvCxnSpPr>
          <p:nvPr/>
        </p:nvCxnSpPr>
        <p:spPr>
          <a:xfrm flipH="1">
            <a:off x="4160433" y="490914"/>
            <a:ext cx="1008592" cy="114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169025" y="136971"/>
            <a:ext cx="3244842" cy="707886"/>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交換可能な</a:t>
            </a:r>
            <a:r>
              <a:rPr kumimoji="1" lang="en-US" altLang="ja-JP" sz="2000" dirty="0">
                <a:solidFill>
                  <a:srgbClr val="0070C0"/>
                </a:solidFill>
                <a:latin typeface="MigMix 1P" charset="-128"/>
                <a:ea typeface="MigMix 1P" charset="-128"/>
                <a:cs typeface="MigMix 1P" charset="-128"/>
              </a:rPr>
              <a:t> record, model,</a:t>
            </a:r>
          </a:p>
          <a:p>
            <a:r>
              <a:rPr lang="en-US" altLang="ja-JP" sz="2000" dirty="0">
                <a:solidFill>
                  <a:srgbClr val="0070C0"/>
                </a:solidFill>
                <a:latin typeface="MigMix 1P" charset="-128"/>
                <a:ea typeface="MigMix 1P" charset="-128"/>
                <a:cs typeface="MigMix 1P" charset="-128"/>
              </a:rPr>
              <a:t>partial function, </a:t>
            </a:r>
            <a:r>
              <a:rPr lang="mr-IN" altLang="ja-JP" sz="2000" dirty="0">
                <a:solidFill>
                  <a:srgbClr val="0070C0"/>
                </a:solidFill>
                <a:latin typeface="MigMix 1P" charset="-128"/>
                <a:ea typeface="MigMix 1P" charset="-128"/>
                <a:cs typeface="MigMix 1P" charset="-128"/>
              </a:rPr>
              <a:t>…</a:t>
            </a:r>
            <a:endParaRPr kumimoji="1" lang="ja-JP" altLang="en-US" sz="2000" dirty="0">
              <a:solidFill>
                <a:srgbClr val="0070C0"/>
              </a:solidFill>
              <a:latin typeface="MigMix 1P" charset="-128"/>
              <a:ea typeface="MigMix 1P" charset="-128"/>
              <a:cs typeface="MigMix 1P" charset="-128"/>
            </a:endParaRPr>
          </a:p>
        </p:txBody>
      </p:sp>
      <p:sp>
        <p:nvSpPr>
          <p:cNvPr id="6" name="フッター プレースホルダー 5"/>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94769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1047186149"/>
              </p:ext>
            </p:extLst>
          </p:nvPr>
        </p:nvGraphicFramePr>
        <p:xfrm>
          <a:off x="402273" y="840546"/>
          <a:ext cx="8365612" cy="5920154"/>
        </p:xfrm>
        <a:graphic>
          <a:graphicData uri="http://schemas.openxmlformats.org/drawingml/2006/table">
            <a:tbl>
              <a:tblPr firstRow="1" bandRow="1">
                <a:tableStyleId>{5C22544A-7EE6-4342-B048-85BDC9FD1C3A}</a:tableStyleId>
              </a:tblPr>
              <a:tblGrid>
                <a:gridCol w="2164960">
                  <a:extLst>
                    <a:ext uri="{9D8B030D-6E8A-4147-A177-3AD203B41FA5}">
                      <a16:colId xmlns:a16="http://schemas.microsoft.com/office/drawing/2014/main" val="20000"/>
                    </a:ext>
                  </a:extLst>
                </a:gridCol>
                <a:gridCol w="1887010">
                  <a:extLst>
                    <a:ext uri="{9D8B030D-6E8A-4147-A177-3AD203B41FA5}">
                      <a16:colId xmlns:a16="http://schemas.microsoft.com/office/drawing/2014/main" val="20001"/>
                    </a:ext>
                  </a:extLst>
                </a:gridCol>
                <a:gridCol w="2500082">
                  <a:extLst>
                    <a:ext uri="{9D8B030D-6E8A-4147-A177-3AD203B41FA5}">
                      <a16:colId xmlns:a16="http://schemas.microsoft.com/office/drawing/2014/main" val="20002"/>
                    </a:ext>
                  </a:extLst>
                </a:gridCol>
                <a:gridCol w="1813560">
                  <a:extLst>
                    <a:ext uri="{9D8B030D-6E8A-4147-A177-3AD203B41FA5}">
                      <a16:colId xmlns:a16="http://schemas.microsoft.com/office/drawing/2014/main" val="20003"/>
                    </a:ext>
                  </a:extLst>
                </a:gridCol>
              </a:tblGrid>
              <a:tr h="0">
                <a:tc>
                  <a:txBody>
                    <a:bodyPr/>
                    <a:lstStyle/>
                    <a:p>
                      <a:r>
                        <a:rPr kumimoji="1" lang="ja-JP" altLang="en-US" sz="1100" dirty="0">
                          <a:latin typeface="Migu 1M" charset="-128"/>
                          <a:ea typeface="Migu 1M" charset="-128"/>
                          <a:cs typeface="Migu 1M" charset="-128"/>
                        </a:rPr>
                        <a:t>定数名</a:t>
                      </a:r>
                    </a:p>
                  </a:txBody>
                  <a:tcPr/>
                </a:tc>
                <a:tc>
                  <a:txBody>
                    <a:bodyPr/>
                    <a:lstStyle/>
                    <a:p>
                      <a:r>
                        <a:rPr kumimoji="1" lang="ja-JP" altLang="en-US" sz="1100" dirty="0">
                          <a:latin typeface="Migu 1M" charset="-128"/>
                          <a:ea typeface="Migu 1M" charset="-128"/>
                          <a:cs typeface="Migu 1M" charset="-128"/>
                        </a:rPr>
                        <a:t>型</a:t>
                      </a:r>
                    </a:p>
                  </a:txBody>
                  <a:tcPr/>
                </a:tc>
                <a:tc>
                  <a:txBody>
                    <a:bodyPr/>
                    <a:lstStyle/>
                    <a:p>
                      <a:r>
                        <a:rPr kumimoji="1" lang="ja-JP" altLang="en-US" sz="1100" dirty="0">
                          <a:latin typeface="Migu 1M" charset="-128"/>
                          <a:ea typeface="Migu 1M" charset="-128"/>
                          <a:cs typeface="Migu 1M" charset="-128"/>
                        </a:rPr>
                        <a:t>デフォルト値</a:t>
                      </a:r>
                    </a:p>
                  </a:txBody>
                  <a:tcPr/>
                </a:tc>
                <a:tc>
                  <a:txBody>
                    <a:bodyPr/>
                    <a:lstStyle/>
                    <a:p>
                      <a:endParaRPr kumimoji="1" lang="ja-JP" altLang="en-US" sz="1100" dirty="0">
                        <a:latin typeface="Migu 1M" charset="-128"/>
                        <a:ea typeface="Migu 1M" charset="-128"/>
                        <a:cs typeface="Migu 1M" charset="-128"/>
                      </a:endParaRPr>
                    </a:p>
                  </a:txBody>
                  <a:tcPr/>
                </a:tc>
                <a:extLst>
                  <a:ext uri="{0D108BD9-81ED-4DB2-BD59-A6C34878D82A}">
                    <a16:rowId xmlns:a16="http://schemas.microsoft.com/office/drawing/2014/main" val="10000"/>
                  </a:ext>
                </a:extLst>
              </a:tr>
              <a:tr h="0">
                <a:tc>
                  <a:txBody>
                    <a:bodyPr/>
                    <a:lstStyle/>
                    <a:p>
                      <a:r>
                        <a:rPr kumimoji="1" lang="en-US" altLang="ja-JP" sz="1100" dirty="0" err="1">
                          <a:latin typeface="Migu 1M" charset="-128"/>
                          <a:ea typeface="Migu 1M" charset="-128"/>
                          <a:cs typeface="Migu 1M" charset="-128"/>
                        </a:rPr>
                        <a:t>ThermoStates</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IndependentVariables</a:t>
                      </a:r>
                      <a:endParaRPr kumimoji="1" lang="ja-JP" altLang="en-US" sz="1100" dirty="0">
                        <a:latin typeface="Migu 1M" charset="-128"/>
                        <a:ea typeface="Migu 1M" charset="-128"/>
                        <a:cs typeface="Migu 1M" charset="-128"/>
                      </a:endParaRPr>
                    </a:p>
                  </a:txBody>
                  <a:tcPr/>
                </a:tc>
                <a:tc>
                  <a:txBody>
                    <a:bodyPr/>
                    <a:lstStyle/>
                    <a:p>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 </a:t>
                      </a:r>
                      <a:r>
                        <a:rPr kumimoji="1" lang="en-US" altLang="ja-JP" sz="1100" dirty="0" err="1">
                          <a:latin typeface="Migu 1M" charset="-128"/>
                          <a:ea typeface="Migu 1M" charset="-128"/>
                          <a:cs typeface="Migu 1M" charset="-128"/>
                        </a:rPr>
                        <a:t>pT</a:t>
                      </a:r>
                      <a:r>
                        <a:rPr kumimoji="1" lang="en-US" altLang="ja-JP" sz="1100" dirty="0">
                          <a:latin typeface="Migu 1M" charset="-128"/>
                          <a:ea typeface="Migu 1M" charset="-128"/>
                          <a:cs typeface="Migu 1M" charset="-128"/>
                        </a:rPr>
                        <a:t>,</a:t>
                      </a:r>
                      <a:r>
                        <a:rPr kumimoji="1" lang="en-US" altLang="ja-JP" sz="1100" baseline="0" dirty="0">
                          <a:latin typeface="Migu 1M" charset="-128"/>
                          <a:ea typeface="Migu 1M" charset="-128"/>
                          <a:cs typeface="Migu 1M" charset="-128"/>
                        </a:rPr>
                        <a:t> </a:t>
                      </a:r>
                      <a:r>
                        <a:rPr kumimoji="1" lang="en-US" altLang="ja-JP" sz="1100" baseline="0" dirty="0" err="1">
                          <a:latin typeface="Migu 1M" charset="-128"/>
                          <a:ea typeface="Migu 1M" charset="-128"/>
                          <a:cs typeface="Migu 1M" charset="-128"/>
                        </a:rPr>
                        <a:t>ph</a:t>
                      </a:r>
                      <a:r>
                        <a:rPr kumimoji="1" lang="en-US" altLang="ja-JP" sz="1100" baseline="0" dirty="0">
                          <a:latin typeface="Migu 1M" charset="-128"/>
                          <a:ea typeface="Migu 1M" charset="-128"/>
                          <a:cs typeface="Migu 1M" charset="-128"/>
                        </a:rPr>
                        <a:t>, </a:t>
                      </a:r>
                      <a:r>
                        <a:rPr kumimoji="1" lang="en-US" altLang="ja-JP" sz="1100" baseline="0" dirty="0" err="1">
                          <a:latin typeface="Migu 1M" charset="-128"/>
                          <a:ea typeface="Migu 1M" charset="-128"/>
                          <a:cs typeface="Migu 1M" charset="-128"/>
                        </a:rPr>
                        <a:t>phX</a:t>
                      </a:r>
                      <a:r>
                        <a:rPr kumimoji="1" lang="en-US" altLang="ja-JP" sz="1100" baseline="0" dirty="0">
                          <a:latin typeface="Migu 1M" charset="-128"/>
                          <a:ea typeface="Migu 1M" charset="-128"/>
                          <a:cs typeface="Migu 1M" charset="-128"/>
                        </a:rPr>
                        <a:t>, </a:t>
                      </a:r>
                      <a:r>
                        <a:rPr kumimoji="1" lang="en-US" altLang="ja-JP" sz="1100" baseline="0" dirty="0" err="1">
                          <a:latin typeface="Migu 1M" charset="-128"/>
                          <a:ea typeface="Migu 1M" charset="-128"/>
                          <a:cs typeface="Migu 1M" charset="-128"/>
                        </a:rPr>
                        <a:t>pTX</a:t>
                      </a:r>
                      <a:r>
                        <a:rPr kumimoji="1" lang="en-US" altLang="ja-JP" sz="1100" baseline="0" dirty="0">
                          <a:latin typeface="Migu 1M" charset="-128"/>
                          <a:ea typeface="Migu 1M" charset="-128"/>
                          <a:cs typeface="Migu 1M" charset="-128"/>
                        </a:rPr>
                        <a:t>, </a:t>
                      </a:r>
                      <a:r>
                        <a:rPr kumimoji="1" lang="en-US" altLang="ja-JP" sz="1100" baseline="0" dirty="0" err="1">
                          <a:latin typeface="Migu 1M" charset="-128"/>
                          <a:ea typeface="Migu 1M" charset="-128"/>
                          <a:cs typeface="Migu 1M" charset="-128"/>
                        </a:rPr>
                        <a:t>dTX</a:t>
                      </a:r>
                      <a:r>
                        <a:rPr kumimoji="1" lang="ja-JP" altLang="en-US" sz="1100" baseline="0" dirty="0">
                          <a:latin typeface="Migu 1M" charset="-128"/>
                          <a:ea typeface="Migu 1M" charset="-128"/>
                          <a:cs typeface="Migu 1M" charset="-128"/>
                        </a:rPr>
                        <a:t>のいずれか</a:t>
                      </a:r>
                      <a:endParaRPr kumimoji="1" lang="ja-JP" altLang="en-US" sz="1100" dirty="0">
                        <a:latin typeface="Migu 1M" charset="-128"/>
                        <a:ea typeface="Migu 1M" charset="-128"/>
                        <a:cs typeface="Migu 1M" charset="-128"/>
                      </a:endParaRPr>
                    </a:p>
                  </a:txBody>
                  <a:tcPr/>
                </a:tc>
                <a:extLst>
                  <a:ext uri="{0D108BD9-81ED-4DB2-BD59-A6C34878D82A}">
                    <a16:rowId xmlns:a16="http://schemas.microsoft.com/office/drawing/2014/main" val="10001"/>
                  </a:ext>
                </a:extLst>
              </a:tr>
              <a:tr h="0">
                <a:tc>
                  <a:txBody>
                    <a:bodyPr/>
                    <a:lstStyle/>
                    <a:p>
                      <a:r>
                        <a:rPr kumimoji="1" lang="en-US" altLang="ja-JP" sz="1100" dirty="0" err="1">
                          <a:latin typeface="Migu 1M" charset="-128"/>
                          <a:ea typeface="Migu 1M" charset="-128"/>
                          <a:cs typeface="Migu 1M" charset="-128"/>
                        </a:rPr>
                        <a:t>mediumName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String</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a:t>
                      </a:r>
                      <a:r>
                        <a:rPr kumimoji="1" lang="en-US" altLang="ja-JP" sz="1100" dirty="0" err="1">
                          <a:latin typeface="Migu 1M" charset="-128"/>
                          <a:ea typeface="Migu 1M" charset="-128"/>
                          <a:cs typeface="Migu 1M" charset="-128"/>
                        </a:rPr>
                        <a:t>unusablePartialMedium</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物質名</a:t>
                      </a:r>
                    </a:p>
                  </a:txBody>
                  <a:tcPr/>
                </a:tc>
                <a:extLst>
                  <a:ext uri="{0D108BD9-81ED-4DB2-BD59-A6C34878D82A}">
                    <a16:rowId xmlns:a16="http://schemas.microsoft.com/office/drawing/2014/main" val="10002"/>
                  </a:ext>
                </a:extLst>
              </a:tr>
              <a:tr h="0">
                <a:tc>
                  <a:txBody>
                    <a:bodyPr/>
                    <a:lstStyle/>
                    <a:p>
                      <a:r>
                        <a:rPr kumimoji="1" lang="en-US" altLang="ja-JP" sz="1100" dirty="0" err="1">
                          <a:latin typeface="Migu 1M" charset="-128"/>
                          <a:ea typeface="Migu 1M" charset="-128"/>
                          <a:cs typeface="Migu 1M" charset="-128"/>
                        </a:rPr>
                        <a:t>substanceNames</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String</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a:t>
                      </a:r>
                      <a:r>
                        <a:rPr kumimoji="1" lang="en-US" altLang="ja-JP" sz="1100" dirty="0" err="1">
                          <a:latin typeface="Migu 1M" charset="-128"/>
                          <a:ea typeface="Migu 1M" charset="-128"/>
                          <a:cs typeface="Migu 1M" charset="-128"/>
                        </a:rPr>
                        <a:t>mediumName</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成分名の配列</a:t>
                      </a:r>
                    </a:p>
                  </a:txBody>
                  <a:tcPr/>
                </a:tc>
                <a:extLst>
                  <a:ext uri="{0D108BD9-81ED-4DB2-BD59-A6C34878D82A}">
                    <a16:rowId xmlns:a16="http://schemas.microsoft.com/office/drawing/2014/main" val="10003"/>
                  </a:ext>
                </a:extLst>
              </a:tr>
              <a:tr h="0">
                <a:tc>
                  <a:txBody>
                    <a:bodyPr/>
                    <a:lstStyle/>
                    <a:p>
                      <a:r>
                        <a:rPr kumimoji="1" lang="en-US" altLang="ja-JP" sz="1100" dirty="0" err="1">
                          <a:latin typeface="Migu 1M" charset="-128"/>
                          <a:ea typeface="Migu 1M" charset="-128"/>
                          <a:cs typeface="Migu 1M" charset="-128"/>
                        </a:rPr>
                        <a:t>extraPropertiesNames</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String</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fill(“”,0)</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付加的物質名</a:t>
                      </a:r>
                      <a:r>
                        <a:rPr kumimoji="1" lang="en-US" altLang="ja-JP" sz="1100" dirty="0">
                          <a:latin typeface="Migu 1M" charset="-128"/>
                          <a:ea typeface="Migu 1M" charset="-128"/>
                          <a:cs typeface="Migu 1M" charset="-128"/>
                        </a:rPr>
                        <a:t>(</a:t>
                      </a:r>
                      <a:r>
                        <a:rPr kumimoji="1" lang="ja-JP" altLang="en-US" sz="1100" dirty="0">
                          <a:latin typeface="Migu 1M" charset="-128"/>
                          <a:ea typeface="Migu 1M" charset="-128"/>
                          <a:cs typeface="Migu 1M" charset="-128"/>
                        </a:rPr>
                        <a:t>微小物質</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extLst>
                  <a:ext uri="{0D108BD9-81ED-4DB2-BD59-A6C34878D82A}">
                    <a16:rowId xmlns:a16="http://schemas.microsoft.com/office/drawing/2014/main" val="10004"/>
                  </a:ext>
                </a:extLst>
              </a:tr>
              <a:tr h="0">
                <a:tc>
                  <a:txBody>
                    <a:bodyPr/>
                    <a:lstStyle/>
                    <a:p>
                      <a:r>
                        <a:rPr kumimoji="1" lang="en-US" altLang="ja-JP" sz="1100" dirty="0" err="1">
                          <a:latin typeface="Migu 1M" charset="-128"/>
                          <a:ea typeface="Migu 1M" charset="-128"/>
                          <a:cs typeface="Migu 1M" charset="-128"/>
                        </a:rPr>
                        <a:t>singleState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Boolean</a:t>
                      </a:r>
                      <a:endParaRPr kumimoji="1" lang="ja-JP" altLang="en-US" sz="1100" dirty="0">
                        <a:latin typeface="Migu 1M" charset="-128"/>
                        <a:ea typeface="Migu 1M" charset="-128"/>
                        <a:cs typeface="Migu 1M" charset="-128"/>
                      </a:endParaRPr>
                    </a:p>
                  </a:txBody>
                  <a:tcPr/>
                </a:tc>
                <a:tc>
                  <a:txBody>
                    <a:bodyPr/>
                    <a:lstStyle/>
                    <a:p>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true</a:t>
                      </a:r>
                      <a:r>
                        <a:rPr kumimoji="1" lang="ja-JP" altLang="en-US" sz="1100" dirty="0">
                          <a:latin typeface="Migu 1M" charset="-128"/>
                          <a:ea typeface="Migu 1M" charset="-128"/>
                          <a:cs typeface="Migu 1M" charset="-128"/>
                        </a:rPr>
                        <a:t>なら物性値が圧力に依存しない</a:t>
                      </a:r>
                    </a:p>
                  </a:txBody>
                  <a:tcPr/>
                </a:tc>
                <a:extLst>
                  <a:ext uri="{0D108BD9-81ED-4DB2-BD59-A6C34878D82A}">
                    <a16:rowId xmlns:a16="http://schemas.microsoft.com/office/drawing/2014/main" val="10005"/>
                  </a:ext>
                </a:extLst>
              </a:tr>
              <a:tr h="0">
                <a:tc>
                  <a:txBody>
                    <a:bodyPr/>
                    <a:lstStyle/>
                    <a:p>
                      <a:r>
                        <a:rPr kumimoji="1" lang="en-US" altLang="ja-JP" sz="1100" dirty="0" err="1">
                          <a:latin typeface="Migu 1M" charset="-128"/>
                          <a:ea typeface="Migu 1M" charset="-128"/>
                          <a:cs typeface="Migu 1M" charset="-128"/>
                        </a:rPr>
                        <a:t>reducedX</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Boolean</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true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true</a:t>
                      </a:r>
                      <a:r>
                        <a:rPr kumimoji="1" lang="ja-JP" altLang="en-US" sz="1100" dirty="0">
                          <a:latin typeface="Migu 1M" charset="-128"/>
                          <a:ea typeface="Migu 1M" charset="-128"/>
                          <a:cs typeface="Migu 1M" charset="-128"/>
                        </a:rPr>
                        <a:t>なら質量分率の和が</a:t>
                      </a:r>
                      <a:r>
                        <a:rPr kumimoji="1" lang="en-US" altLang="ja-JP" sz="1100" dirty="0">
                          <a:latin typeface="Migu 1M" charset="-128"/>
                          <a:ea typeface="Migu 1M" charset="-128"/>
                          <a:cs typeface="Migu 1M" charset="-128"/>
                        </a:rPr>
                        <a:t>1</a:t>
                      </a:r>
                      <a:endParaRPr kumimoji="1" lang="ja-JP" altLang="en-US" sz="1100" dirty="0">
                        <a:latin typeface="Migu 1M" charset="-128"/>
                        <a:ea typeface="Migu 1M" charset="-128"/>
                        <a:cs typeface="Migu 1M" charset="-128"/>
                      </a:endParaRPr>
                    </a:p>
                  </a:txBody>
                  <a:tcPr/>
                </a:tc>
                <a:extLst>
                  <a:ext uri="{0D108BD9-81ED-4DB2-BD59-A6C34878D82A}">
                    <a16:rowId xmlns:a16="http://schemas.microsoft.com/office/drawing/2014/main" val="10006"/>
                  </a:ext>
                </a:extLst>
              </a:tr>
              <a:tr h="0">
                <a:tc>
                  <a:txBody>
                    <a:bodyPr/>
                    <a:lstStyle/>
                    <a:p>
                      <a:r>
                        <a:rPr kumimoji="1" lang="en-US" altLang="ja-JP" sz="1100" dirty="0" err="1">
                          <a:latin typeface="Migu 1M" charset="-128"/>
                          <a:ea typeface="Migu 1M" charset="-128"/>
                          <a:cs typeface="Migu 1M" charset="-128"/>
                        </a:rPr>
                        <a:t>finxedX</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Boolean</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false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true</a:t>
                      </a:r>
                      <a:r>
                        <a:rPr kumimoji="1" lang="ja-JP" altLang="en-US" sz="1100" dirty="0">
                          <a:latin typeface="Migu 1M" charset="-128"/>
                          <a:ea typeface="Migu 1M" charset="-128"/>
                          <a:cs typeface="Migu 1M" charset="-128"/>
                        </a:rPr>
                        <a:t>なら</a:t>
                      </a:r>
                      <a:r>
                        <a:rPr kumimoji="1" lang="en-US" altLang="ja-JP" sz="1100" dirty="0">
                          <a:latin typeface="Migu 1M" charset="-128"/>
                          <a:ea typeface="Migu 1M" charset="-128"/>
                          <a:cs typeface="Migu 1M" charset="-128"/>
                        </a:rPr>
                        <a:t>X=</a:t>
                      </a:r>
                      <a:r>
                        <a:rPr kumimoji="1" lang="en-US" altLang="ja-JP" sz="1100" dirty="0" err="1">
                          <a:latin typeface="Migu 1M" charset="-128"/>
                          <a:ea typeface="Migu 1M" charset="-128"/>
                          <a:cs typeface="Migu 1M" charset="-128"/>
                        </a:rPr>
                        <a:t>reference_X</a:t>
                      </a:r>
                      <a:endParaRPr kumimoji="1" lang="ja-JP" altLang="en-US" sz="1100" dirty="0">
                        <a:latin typeface="Migu 1M" charset="-128"/>
                        <a:ea typeface="Migu 1M" charset="-128"/>
                        <a:cs typeface="Migu 1M" charset="-128"/>
                      </a:endParaRPr>
                    </a:p>
                  </a:txBody>
                  <a:tcPr/>
                </a:tc>
                <a:extLst>
                  <a:ext uri="{0D108BD9-81ED-4DB2-BD59-A6C34878D82A}">
                    <a16:rowId xmlns:a16="http://schemas.microsoft.com/office/drawing/2014/main" val="10007"/>
                  </a:ext>
                </a:extLst>
              </a:tr>
              <a:tr h="0">
                <a:tc>
                  <a:txBody>
                    <a:bodyPr/>
                    <a:lstStyle/>
                    <a:p>
                      <a:r>
                        <a:rPr kumimoji="1" lang="en-US" altLang="ja-JP" sz="1100" dirty="0" err="1">
                          <a:latin typeface="Migu 1M" charset="-128"/>
                          <a:ea typeface="Migu 1M" charset="-128"/>
                          <a:cs typeface="Migu 1M" charset="-128"/>
                        </a:rPr>
                        <a:t>reference_p</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AbsolutePressure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101325 [Pa]</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圧力の参照値</a:t>
                      </a:r>
                    </a:p>
                  </a:txBody>
                  <a:tcPr/>
                </a:tc>
                <a:extLst>
                  <a:ext uri="{0D108BD9-81ED-4DB2-BD59-A6C34878D82A}">
                    <a16:rowId xmlns:a16="http://schemas.microsoft.com/office/drawing/2014/main" val="10008"/>
                  </a:ext>
                </a:extLst>
              </a:tr>
              <a:tr h="0">
                <a:tc>
                  <a:txBody>
                    <a:bodyPr/>
                    <a:lstStyle/>
                    <a:p>
                      <a:r>
                        <a:rPr kumimoji="1" lang="en-US" altLang="ja-JP" sz="1100" dirty="0" err="1">
                          <a:latin typeface="Migu 1M" charset="-128"/>
                          <a:ea typeface="Migu 1M" charset="-128"/>
                          <a:cs typeface="Migu 1M" charset="-128"/>
                        </a:rPr>
                        <a:t>reference_T</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Temperature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298.15</a:t>
                      </a:r>
                      <a:r>
                        <a:rPr kumimoji="1" lang="en-US" altLang="ja-JP" sz="1100" baseline="0" dirty="0">
                          <a:latin typeface="Migu 1M" charset="-128"/>
                          <a:ea typeface="Migu 1M" charset="-128"/>
                          <a:cs typeface="Migu 1M" charset="-128"/>
                        </a:rPr>
                        <a:t> [K]</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温度の参照値</a:t>
                      </a:r>
                    </a:p>
                  </a:txBody>
                  <a:tcPr/>
                </a:tc>
                <a:extLst>
                  <a:ext uri="{0D108BD9-81ED-4DB2-BD59-A6C34878D82A}">
                    <a16:rowId xmlns:a16="http://schemas.microsoft.com/office/drawing/2014/main" val="10009"/>
                  </a:ext>
                </a:extLst>
              </a:tr>
              <a:tr h="0">
                <a:tc>
                  <a:txBody>
                    <a:bodyPr/>
                    <a:lstStyle/>
                    <a:p>
                      <a:r>
                        <a:rPr kumimoji="1" lang="en-US" altLang="ja-JP" sz="1100" dirty="0" err="1">
                          <a:latin typeface="Migu 1M" charset="-128"/>
                          <a:ea typeface="Migu 1M" charset="-128"/>
                          <a:cs typeface="Migu 1M" charset="-128"/>
                        </a:rPr>
                        <a:t>reference_X</a:t>
                      </a:r>
                      <a:r>
                        <a:rPr kumimoji="1" lang="en-US" altLang="ja-JP" sz="1100" dirty="0">
                          <a:latin typeface="Migu 1M" charset="-128"/>
                          <a:ea typeface="Migu 1M" charset="-128"/>
                          <a:cs typeface="Migu 1M" charset="-128"/>
                        </a:rPr>
                        <a:t>[</a:t>
                      </a:r>
                      <a:r>
                        <a:rPr kumimoji="1" lang="en-US" altLang="ja-JP" sz="1100" dirty="0" err="1">
                          <a:latin typeface="Migu 1M" charset="-128"/>
                          <a:ea typeface="Migu 1M" charset="-128"/>
                          <a:cs typeface="Migu 1M" charset="-128"/>
                        </a:rPr>
                        <a:t>nX</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MassFraction</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fill(1/</a:t>
                      </a:r>
                      <a:r>
                        <a:rPr kumimoji="1" lang="en-US" altLang="ja-JP" sz="1100" dirty="0" err="1">
                          <a:latin typeface="Migu 1M" charset="-128"/>
                          <a:ea typeface="Migu 1M" charset="-128"/>
                          <a:cs typeface="Migu 1M" charset="-128"/>
                        </a:rPr>
                        <a:t>nX</a:t>
                      </a:r>
                      <a:r>
                        <a:rPr kumimoji="1" lang="en-US" altLang="ja-JP" sz="1100" dirty="0">
                          <a:latin typeface="Migu 1M" charset="-128"/>
                          <a:ea typeface="Migu 1M" charset="-128"/>
                          <a:cs typeface="Migu 1M" charset="-128"/>
                        </a:rPr>
                        <a:t>, </a:t>
                      </a:r>
                      <a:r>
                        <a:rPr kumimoji="1" lang="en-US" altLang="ja-JP" sz="1100" dirty="0" err="1">
                          <a:latin typeface="Migu 1M" charset="-128"/>
                          <a:ea typeface="Migu 1M" charset="-128"/>
                          <a:cs typeface="Migu 1M" charset="-128"/>
                        </a:rPr>
                        <a:t>nX</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質量分率の参照値</a:t>
                      </a:r>
                    </a:p>
                  </a:txBody>
                  <a:tcPr/>
                </a:tc>
                <a:extLst>
                  <a:ext uri="{0D108BD9-81ED-4DB2-BD59-A6C34878D82A}">
                    <a16:rowId xmlns:a16="http://schemas.microsoft.com/office/drawing/2014/main" val="10010"/>
                  </a:ext>
                </a:extLst>
              </a:tr>
              <a:tr h="0">
                <a:tc>
                  <a:txBody>
                    <a:bodyPr/>
                    <a:lstStyle/>
                    <a:p>
                      <a:r>
                        <a:rPr kumimoji="1" lang="en-US" altLang="ja-JP" sz="1100" dirty="0" err="1">
                          <a:latin typeface="Migu 1M" charset="-128"/>
                          <a:ea typeface="Migu 1M" charset="-128"/>
                          <a:cs typeface="Migu 1M" charset="-128"/>
                        </a:rPr>
                        <a:t>p_defalut</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AbsolutePressure</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101325 [Pa]</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圧力のデフォルト値</a:t>
                      </a:r>
                    </a:p>
                  </a:txBody>
                  <a:tcPr/>
                </a:tc>
                <a:extLst>
                  <a:ext uri="{0D108BD9-81ED-4DB2-BD59-A6C34878D82A}">
                    <a16:rowId xmlns:a16="http://schemas.microsoft.com/office/drawing/2014/main" val="10011"/>
                  </a:ext>
                </a:extLst>
              </a:tr>
              <a:tr h="0">
                <a:tc>
                  <a:txBody>
                    <a:bodyPr/>
                    <a:lstStyle/>
                    <a:p>
                      <a:r>
                        <a:rPr kumimoji="1" lang="en-US" altLang="ja-JP" sz="1100" dirty="0" err="1">
                          <a:latin typeface="Migu 1M" charset="-128"/>
                          <a:ea typeface="Migu 1M" charset="-128"/>
                          <a:cs typeface="Migu 1M" charset="-128"/>
                        </a:rPr>
                        <a:t>T_default</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Temperature</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Conversions.from_degC</a:t>
                      </a:r>
                      <a:r>
                        <a:rPr kumimoji="1" lang="en-US" altLang="ja-JP" sz="1100" dirty="0">
                          <a:latin typeface="Migu 1M" charset="-128"/>
                          <a:ea typeface="Migu 1M" charset="-128"/>
                          <a:cs typeface="Migu 1M" charset="-128"/>
                        </a:rPr>
                        <a:t>(20)</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温度のデフォルト値</a:t>
                      </a:r>
                    </a:p>
                  </a:txBody>
                  <a:tcPr/>
                </a:tc>
                <a:extLst>
                  <a:ext uri="{0D108BD9-81ED-4DB2-BD59-A6C34878D82A}">
                    <a16:rowId xmlns:a16="http://schemas.microsoft.com/office/drawing/2014/main" val="10012"/>
                  </a:ext>
                </a:extLst>
              </a:tr>
              <a:tr h="0">
                <a:tc>
                  <a:txBody>
                    <a:bodyPr/>
                    <a:lstStyle/>
                    <a:p>
                      <a:r>
                        <a:rPr kumimoji="1" lang="en-US" altLang="ja-JP" sz="1100" dirty="0" err="1">
                          <a:latin typeface="Migu 1M" charset="-128"/>
                          <a:ea typeface="Migu 1M" charset="-128"/>
                          <a:cs typeface="Migu 1M" charset="-128"/>
                        </a:rPr>
                        <a:t>h_default</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SpecificEnthalpy</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specifixEnthalpy_pTX</a:t>
                      </a:r>
                      <a:r>
                        <a:rPr kumimoji="1" lang="en-US" altLang="ja-JP" sz="1100" dirty="0">
                          <a:latin typeface="Migu 1M" charset="-128"/>
                          <a:ea typeface="Migu 1M" charset="-128"/>
                          <a:cs typeface="Migu 1M" charset="-128"/>
                        </a:rPr>
                        <a:t>(</a:t>
                      </a:r>
                      <a:r>
                        <a:rPr kumimoji="1" lang="en-US" altLang="ja-JP" sz="1100" dirty="0" err="1">
                          <a:latin typeface="Migu 1M" charset="-128"/>
                          <a:ea typeface="Migu 1M" charset="-128"/>
                          <a:cs typeface="Migu 1M" charset="-128"/>
                        </a:rPr>
                        <a:t>p_default</a:t>
                      </a:r>
                      <a:r>
                        <a:rPr kumimoji="1" lang="en-US" altLang="ja-JP" sz="1100" dirty="0">
                          <a:latin typeface="Migu 1M" charset="-128"/>
                          <a:ea typeface="Migu 1M" charset="-128"/>
                          <a:cs typeface="Migu 1M" charset="-128"/>
                        </a:rPr>
                        <a:t>, </a:t>
                      </a:r>
                      <a:r>
                        <a:rPr kumimoji="1" lang="en-US" altLang="ja-JP" sz="1100" dirty="0" err="1">
                          <a:latin typeface="Migu 1M" charset="-128"/>
                          <a:ea typeface="Migu 1M" charset="-128"/>
                          <a:cs typeface="Migu 1M" charset="-128"/>
                        </a:rPr>
                        <a:t>T_default</a:t>
                      </a:r>
                      <a:r>
                        <a:rPr kumimoji="1" lang="en-US" altLang="ja-JP" sz="1100" dirty="0">
                          <a:latin typeface="Migu 1M" charset="-128"/>
                          <a:ea typeface="Migu 1M" charset="-128"/>
                          <a:cs typeface="Migu 1M" charset="-128"/>
                        </a:rPr>
                        <a:t>, </a:t>
                      </a:r>
                      <a:r>
                        <a:rPr kumimoji="1" lang="en-US" altLang="ja-JP" sz="1100" dirty="0" err="1">
                          <a:latin typeface="Migu 1M" charset="-128"/>
                          <a:ea typeface="Migu 1M" charset="-128"/>
                          <a:cs typeface="Migu 1M" charset="-128"/>
                        </a:rPr>
                        <a:t>X_default</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比エンタルピのデフォルト値</a:t>
                      </a:r>
                    </a:p>
                  </a:txBody>
                  <a:tcPr/>
                </a:tc>
                <a:extLst>
                  <a:ext uri="{0D108BD9-81ED-4DB2-BD59-A6C34878D82A}">
                    <a16:rowId xmlns:a16="http://schemas.microsoft.com/office/drawing/2014/main" val="10013"/>
                  </a:ext>
                </a:extLst>
              </a:tr>
              <a:tr h="0">
                <a:tc>
                  <a:txBody>
                    <a:bodyPr/>
                    <a:lstStyle/>
                    <a:p>
                      <a:r>
                        <a:rPr kumimoji="1" lang="en-US" altLang="ja-JP" sz="1100" dirty="0" err="1">
                          <a:latin typeface="Migu 1M" charset="-128"/>
                          <a:ea typeface="Migu 1M" charset="-128"/>
                          <a:cs typeface="Migu 1M" charset="-128"/>
                        </a:rPr>
                        <a:t>X_default</a:t>
                      </a:r>
                      <a:r>
                        <a:rPr kumimoji="1" lang="en-US" altLang="ja-JP" sz="1100" dirty="0">
                          <a:latin typeface="Migu 1M" charset="-128"/>
                          <a:ea typeface="Migu 1M" charset="-128"/>
                          <a:cs typeface="Migu 1M" charset="-128"/>
                        </a:rPr>
                        <a:t>[</a:t>
                      </a:r>
                      <a:r>
                        <a:rPr kumimoji="1" lang="en-US" altLang="ja-JP" sz="1100" dirty="0" err="1">
                          <a:latin typeface="Migu 1M" charset="-128"/>
                          <a:ea typeface="Migu 1M" charset="-128"/>
                          <a:cs typeface="Migu 1M" charset="-128"/>
                        </a:rPr>
                        <a:t>nX</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MassFraction</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reference_X</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質量分率のデフォルト値</a:t>
                      </a:r>
                    </a:p>
                  </a:txBody>
                  <a:tcPr/>
                </a:tc>
                <a:extLst>
                  <a:ext uri="{0D108BD9-81ED-4DB2-BD59-A6C34878D82A}">
                    <a16:rowId xmlns:a16="http://schemas.microsoft.com/office/drawing/2014/main" val="10014"/>
                  </a:ext>
                </a:extLst>
              </a:tr>
              <a:tr h="0">
                <a:tc>
                  <a:txBody>
                    <a:bodyPr/>
                    <a:lstStyle/>
                    <a:p>
                      <a:r>
                        <a:rPr kumimoji="1" lang="en-US" altLang="ja-JP" sz="1100" dirty="0" err="1">
                          <a:latin typeface="Migu 1M" charset="-128"/>
                          <a:ea typeface="Migu 1M" charset="-128"/>
                          <a:cs typeface="Migu 1M" charset="-128"/>
                        </a:rPr>
                        <a:t>nS</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Integer</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size(</a:t>
                      </a:r>
                      <a:r>
                        <a:rPr kumimoji="1" lang="en-US" altLang="ja-JP" sz="1100" dirty="0" err="1">
                          <a:latin typeface="Migu 1M" charset="-128"/>
                          <a:ea typeface="Migu 1M" charset="-128"/>
                          <a:cs typeface="Migu 1M" charset="-128"/>
                        </a:rPr>
                        <a:t>substanceNames</a:t>
                      </a:r>
                      <a:r>
                        <a:rPr kumimoji="1" lang="en-US" altLang="ja-JP" sz="1100" dirty="0">
                          <a:latin typeface="Migu 1M" charset="-128"/>
                          <a:ea typeface="Migu 1M" charset="-128"/>
                          <a:cs typeface="Migu 1M" charset="-128"/>
                        </a:rPr>
                        <a:t>, 1)</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混合物の成分数</a:t>
                      </a:r>
                    </a:p>
                  </a:txBody>
                  <a:tcPr/>
                </a:tc>
                <a:extLst>
                  <a:ext uri="{0D108BD9-81ED-4DB2-BD59-A6C34878D82A}">
                    <a16:rowId xmlns:a16="http://schemas.microsoft.com/office/drawing/2014/main" val="10015"/>
                  </a:ext>
                </a:extLst>
              </a:tr>
              <a:tr h="0">
                <a:tc>
                  <a:txBody>
                    <a:bodyPr/>
                    <a:lstStyle/>
                    <a:p>
                      <a:r>
                        <a:rPr kumimoji="1" lang="en-US" altLang="ja-JP" sz="1100" dirty="0" err="1">
                          <a:latin typeface="Migu 1M" charset="-128"/>
                          <a:ea typeface="Migu 1M" charset="-128"/>
                          <a:cs typeface="Migu 1M" charset="-128"/>
                        </a:rPr>
                        <a:t>nX</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Integer</a:t>
                      </a:r>
                      <a:endParaRPr kumimoji="1" lang="ja-JP" altLang="en-US" sz="1100" dirty="0">
                        <a:latin typeface="Migu 1M" charset="-128"/>
                        <a:ea typeface="Migu 1M" charset="-128"/>
                        <a:cs typeface="Migu 1M" charset="-128"/>
                      </a:endParaRPr>
                    </a:p>
                  </a:txBody>
                  <a:tcPr/>
                </a:tc>
                <a:tc>
                  <a:txBody>
                    <a:bodyPr/>
                    <a:lstStyle/>
                    <a:p>
                      <a:r>
                        <a:rPr kumimoji="1" lang="en-US" altLang="ja-JP" sz="1100" dirty="0" err="1">
                          <a:latin typeface="Migu 1M" charset="-128"/>
                          <a:ea typeface="Migu 1M" charset="-128"/>
                          <a:cs typeface="Migu 1M" charset="-128"/>
                        </a:rPr>
                        <a:t>nS</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質量分率の要素数</a:t>
                      </a:r>
                    </a:p>
                  </a:txBody>
                  <a:tcPr/>
                </a:tc>
                <a:extLst>
                  <a:ext uri="{0D108BD9-81ED-4DB2-BD59-A6C34878D82A}">
                    <a16:rowId xmlns:a16="http://schemas.microsoft.com/office/drawing/2014/main" val="10016"/>
                  </a:ext>
                </a:extLst>
              </a:tr>
              <a:tr h="0">
                <a:tc>
                  <a:txBody>
                    <a:bodyPr/>
                    <a:lstStyle/>
                    <a:p>
                      <a:r>
                        <a:rPr kumimoji="1" lang="en-US" altLang="ja-JP" sz="1100" dirty="0" err="1">
                          <a:latin typeface="Migu 1M" charset="-128"/>
                          <a:ea typeface="Migu 1M" charset="-128"/>
                          <a:cs typeface="Migu 1M" charset="-128"/>
                        </a:rPr>
                        <a:t>nXi</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Integer</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if </a:t>
                      </a:r>
                      <a:r>
                        <a:rPr kumimoji="1" lang="en-US" altLang="ja-JP" sz="1100" dirty="0" err="1">
                          <a:latin typeface="Migu 1M" charset="-128"/>
                          <a:ea typeface="Migu 1M" charset="-128"/>
                          <a:cs typeface="Migu 1M" charset="-128"/>
                        </a:rPr>
                        <a:t>fixedX</a:t>
                      </a:r>
                      <a:r>
                        <a:rPr kumimoji="1" lang="en-US" altLang="ja-JP" sz="1100" dirty="0">
                          <a:latin typeface="Migu 1M" charset="-128"/>
                          <a:ea typeface="Migu 1M" charset="-128"/>
                          <a:cs typeface="Migu 1M" charset="-128"/>
                        </a:rPr>
                        <a:t> then 0</a:t>
                      </a:r>
                    </a:p>
                    <a:p>
                      <a:r>
                        <a:rPr kumimoji="1" lang="en-US" altLang="ja-JP" sz="1100" dirty="0">
                          <a:latin typeface="Migu 1M" charset="-128"/>
                          <a:ea typeface="Migu 1M" charset="-128"/>
                          <a:cs typeface="Migu 1M" charset="-128"/>
                        </a:rPr>
                        <a:t>else if </a:t>
                      </a:r>
                      <a:r>
                        <a:rPr kumimoji="1" lang="en-US" altLang="ja-JP" sz="1100" dirty="0" err="1">
                          <a:latin typeface="Migu 1M" charset="-128"/>
                          <a:ea typeface="Migu 1M" charset="-128"/>
                          <a:cs typeface="Migu 1M" charset="-128"/>
                        </a:rPr>
                        <a:t>reducedX</a:t>
                      </a:r>
                      <a:r>
                        <a:rPr kumimoji="1" lang="en-US" altLang="ja-JP" sz="1100" dirty="0">
                          <a:latin typeface="Migu 1M" charset="-128"/>
                          <a:ea typeface="Migu 1M" charset="-128"/>
                          <a:cs typeface="Migu 1M" charset="-128"/>
                        </a:rPr>
                        <a:t> </a:t>
                      </a:r>
                      <a:r>
                        <a:rPr kumimoji="1" lang="en-US" altLang="ja-JP" sz="1100" dirty="0" err="1">
                          <a:latin typeface="Migu 1M" charset="-128"/>
                          <a:ea typeface="Migu 1M" charset="-128"/>
                          <a:cs typeface="Migu 1M" charset="-128"/>
                        </a:rPr>
                        <a:t>nS</a:t>
                      </a:r>
                      <a:r>
                        <a:rPr kumimoji="1" lang="en-US" altLang="ja-JP" sz="1100" dirty="0">
                          <a:latin typeface="Migu 1M" charset="-128"/>
                          <a:ea typeface="Migu 1M" charset="-128"/>
                          <a:cs typeface="Migu 1M" charset="-128"/>
                        </a:rPr>
                        <a:t> -1 else </a:t>
                      </a:r>
                      <a:r>
                        <a:rPr kumimoji="1" lang="en-US" altLang="ja-JP" sz="1100" dirty="0" err="1">
                          <a:latin typeface="Migu 1M" charset="-128"/>
                          <a:ea typeface="Migu 1M" charset="-128"/>
                          <a:cs typeface="Migu 1M" charset="-128"/>
                        </a:rPr>
                        <a:t>nS</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独立な質量分率の要素数</a:t>
                      </a:r>
                    </a:p>
                  </a:txBody>
                  <a:tcPr/>
                </a:tc>
                <a:extLst>
                  <a:ext uri="{0D108BD9-81ED-4DB2-BD59-A6C34878D82A}">
                    <a16:rowId xmlns:a16="http://schemas.microsoft.com/office/drawing/2014/main" val="10017"/>
                  </a:ext>
                </a:extLst>
              </a:tr>
              <a:tr h="0">
                <a:tc>
                  <a:txBody>
                    <a:bodyPr/>
                    <a:lstStyle/>
                    <a:p>
                      <a:r>
                        <a:rPr kumimoji="1" lang="en-US" altLang="ja-JP" sz="1100" dirty="0" err="1">
                          <a:latin typeface="Migu 1M" charset="-128"/>
                          <a:ea typeface="Migu 1M" charset="-128"/>
                          <a:cs typeface="Migu 1M" charset="-128"/>
                        </a:rPr>
                        <a:t>nC</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Integer</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size(</a:t>
                      </a:r>
                      <a:r>
                        <a:rPr kumimoji="1" lang="en-US" altLang="ja-JP" sz="1100" dirty="0" err="1">
                          <a:latin typeface="Migu 1M" charset="-128"/>
                          <a:ea typeface="Migu 1M" charset="-128"/>
                          <a:cs typeface="Migu 1M" charset="-128"/>
                        </a:rPr>
                        <a:t>extraPropertiesNames</a:t>
                      </a:r>
                      <a:r>
                        <a:rPr kumimoji="1" lang="en-US" altLang="ja-JP" sz="1100" dirty="0">
                          <a:latin typeface="Migu 1M" charset="-128"/>
                          <a:ea typeface="Migu 1M" charset="-128"/>
                          <a:cs typeface="Migu 1M" charset="-128"/>
                        </a:rPr>
                        <a:t>, 1)</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付加的物質の成分数</a:t>
                      </a:r>
                    </a:p>
                  </a:txBody>
                  <a:tcPr/>
                </a:tc>
                <a:extLst>
                  <a:ext uri="{0D108BD9-81ED-4DB2-BD59-A6C34878D82A}">
                    <a16:rowId xmlns:a16="http://schemas.microsoft.com/office/drawing/2014/main" val="10018"/>
                  </a:ext>
                </a:extLst>
              </a:tr>
              <a:tr h="327074">
                <a:tc>
                  <a:txBody>
                    <a:bodyPr/>
                    <a:lstStyle/>
                    <a:p>
                      <a:r>
                        <a:rPr kumimoji="1" lang="en-US" altLang="ja-JP" sz="1100" dirty="0" err="1">
                          <a:latin typeface="Migu 1M" charset="-128"/>
                          <a:ea typeface="Migu 1M" charset="-128"/>
                          <a:cs typeface="Migu 1M" charset="-128"/>
                        </a:rPr>
                        <a:t>C_nominal</a:t>
                      </a:r>
                      <a:r>
                        <a:rPr kumimoji="1" lang="en-US" altLang="ja-JP" sz="1100" dirty="0">
                          <a:latin typeface="Migu 1M" charset="-128"/>
                          <a:ea typeface="Migu 1M" charset="-128"/>
                          <a:cs typeface="Migu 1M" charset="-128"/>
                        </a:rPr>
                        <a:t>[</a:t>
                      </a:r>
                      <a:r>
                        <a:rPr kumimoji="1" lang="en-US" altLang="ja-JP" sz="1100" dirty="0" err="1">
                          <a:latin typeface="Migu 1M" charset="-128"/>
                          <a:ea typeface="Migu 1M" charset="-128"/>
                          <a:cs typeface="Migu 1M" charset="-128"/>
                        </a:rPr>
                        <a:t>nC</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Real</a:t>
                      </a:r>
                      <a:endParaRPr kumimoji="1" lang="ja-JP" altLang="en-US" sz="1100" dirty="0">
                        <a:latin typeface="Migu 1M" charset="-128"/>
                        <a:ea typeface="Migu 1M" charset="-128"/>
                        <a:cs typeface="Migu 1M" charset="-128"/>
                      </a:endParaRPr>
                    </a:p>
                  </a:txBody>
                  <a:tcPr/>
                </a:tc>
                <a:tc>
                  <a:txBody>
                    <a:bodyPr/>
                    <a:lstStyle/>
                    <a:p>
                      <a:r>
                        <a:rPr kumimoji="1" lang="en-US" altLang="ja-JP" sz="1100" dirty="0">
                          <a:latin typeface="Migu 1M" charset="-128"/>
                          <a:ea typeface="Migu 1M" charset="-128"/>
                          <a:cs typeface="Migu 1M" charset="-128"/>
                        </a:rPr>
                        <a:t>1.0e-6*ones(</a:t>
                      </a:r>
                      <a:r>
                        <a:rPr kumimoji="1" lang="en-US" altLang="ja-JP" sz="1100" dirty="0" err="1">
                          <a:latin typeface="Migu 1M" charset="-128"/>
                          <a:ea typeface="Migu 1M" charset="-128"/>
                          <a:cs typeface="Migu 1M" charset="-128"/>
                        </a:rPr>
                        <a:t>nC</a:t>
                      </a:r>
                      <a:r>
                        <a:rPr kumimoji="1" lang="en-US" altLang="ja-JP" sz="1100" dirty="0">
                          <a:latin typeface="Migu 1M" charset="-128"/>
                          <a:ea typeface="Migu 1M" charset="-128"/>
                          <a:cs typeface="Migu 1M" charset="-128"/>
                        </a:rPr>
                        <a:t>)</a:t>
                      </a:r>
                      <a:endParaRPr kumimoji="1" lang="ja-JP" altLang="en-US" sz="1100" dirty="0">
                        <a:latin typeface="Migu 1M" charset="-128"/>
                        <a:ea typeface="Migu 1M" charset="-128"/>
                        <a:cs typeface="Migu 1M" charset="-128"/>
                      </a:endParaRPr>
                    </a:p>
                  </a:txBody>
                  <a:tcPr/>
                </a:tc>
                <a:tc>
                  <a:txBody>
                    <a:bodyPr/>
                    <a:lstStyle/>
                    <a:p>
                      <a:r>
                        <a:rPr kumimoji="1" lang="ja-JP" altLang="en-US" sz="1100" dirty="0">
                          <a:latin typeface="Migu 1M" charset="-128"/>
                          <a:ea typeface="Migu 1M" charset="-128"/>
                          <a:cs typeface="Migu 1M" charset="-128"/>
                        </a:rPr>
                        <a:t>付加的物質の濃度</a:t>
                      </a:r>
                    </a:p>
                  </a:txBody>
                  <a:tcPr/>
                </a:tc>
                <a:extLst>
                  <a:ext uri="{0D108BD9-81ED-4DB2-BD59-A6C34878D82A}">
                    <a16:rowId xmlns:a16="http://schemas.microsoft.com/office/drawing/2014/main" val="10019"/>
                  </a:ext>
                </a:extLst>
              </a:tr>
            </a:tbl>
          </a:graphicData>
        </a:graphic>
      </p:graphicFrame>
      <p:sp>
        <p:nvSpPr>
          <p:cNvPr id="6" name="テキスト ボックス 5"/>
          <p:cNvSpPr txBox="1"/>
          <p:nvPr/>
        </p:nvSpPr>
        <p:spPr>
          <a:xfrm>
            <a:off x="402273" y="180035"/>
            <a:ext cx="8046158" cy="400110"/>
          </a:xfrm>
          <a:prstGeom prst="rect">
            <a:avLst/>
          </a:prstGeom>
          <a:noFill/>
          <a:ln>
            <a:noFill/>
          </a:ln>
        </p:spPr>
        <p:txBody>
          <a:bodyPr wrap="square" rtlCol="0">
            <a:spAutoFit/>
          </a:bodyPr>
          <a:lstStyle/>
          <a:p>
            <a:r>
              <a:rPr kumimoji="1" lang="ja-JP" altLang="en-US" sz="2000" b="1" dirty="0">
                <a:latin typeface="MigMix 1P" charset="-128"/>
                <a:ea typeface="MigMix 1P" charset="-128"/>
                <a:cs typeface="MigMix 1P" charset="-128"/>
              </a:rPr>
              <a:t>①定数</a:t>
            </a:r>
            <a:r>
              <a:rPr kumimoji="1" lang="en-US" altLang="ja-JP" sz="2000" b="1" dirty="0">
                <a:latin typeface="MigMix 1P" charset="-128"/>
                <a:ea typeface="MigMix 1P" charset="-128"/>
                <a:cs typeface="MigMix 1P" charset="-128"/>
              </a:rPr>
              <a:t> </a:t>
            </a:r>
            <a:r>
              <a:rPr lang="ja-JP" altLang="en-US" sz="2000" dirty="0">
                <a:latin typeface="MigMix 1P" charset="-128"/>
                <a:ea typeface="MigMix 1P" charset="-128"/>
                <a:cs typeface="MigMix 1P" charset="-128"/>
              </a:rPr>
              <a:t>物質名、成分名、参照</a:t>
            </a:r>
            <a:r>
              <a:rPr kumimoji="1" lang="ja-JP" altLang="en-US" sz="2000" dirty="0">
                <a:latin typeface="MigMix 1P" charset="-128"/>
                <a:ea typeface="MigMix 1P" charset="-128"/>
                <a:cs typeface="MigMix 1P" charset="-128"/>
              </a:rPr>
              <a:t>状態</a:t>
            </a:r>
            <a:r>
              <a:rPr lang="ja-JP" altLang="en-US" sz="2000" dirty="0">
                <a:latin typeface="MigMix 1P" charset="-128"/>
                <a:ea typeface="MigMix 1P" charset="-128"/>
                <a:cs typeface="MigMix 1P" charset="-128"/>
              </a:rPr>
              <a:t>、デフォルト状態などを示す定数</a:t>
            </a:r>
            <a:endParaRPr kumimoji="1" lang="ja-JP" altLang="en-US" sz="2000" dirty="0">
              <a:latin typeface="MigMix 1P" charset="-128"/>
              <a:ea typeface="MigMix 1P" charset="-128"/>
              <a:cs typeface="MigMix 1P" charset="-128"/>
            </a:endParaRPr>
          </a:p>
        </p:txBody>
      </p:sp>
      <p:sp>
        <p:nvSpPr>
          <p:cNvPr id="7" name="テキスト ボックス 6"/>
          <p:cNvSpPr txBox="1"/>
          <p:nvPr/>
        </p:nvSpPr>
        <p:spPr>
          <a:xfrm>
            <a:off x="252804" y="525680"/>
            <a:ext cx="8898035" cy="369332"/>
          </a:xfrm>
          <a:prstGeom prst="rect">
            <a:avLst/>
          </a:prstGeom>
          <a:noFill/>
        </p:spPr>
        <p:txBody>
          <a:bodyPr wrap="square" rtlCol="0">
            <a:spAutoFit/>
          </a:bodyPr>
          <a:lstStyle/>
          <a:p>
            <a:r>
              <a:rPr kumimoji="1" lang="en-US" altLang="ja-JP" dirty="0" err="1">
                <a:solidFill>
                  <a:schemeClr val="accent1"/>
                </a:solidFill>
                <a:latin typeface="MigMix 1P" charset="-128"/>
                <a:ea typeface="MigMix 1P" charset="-128"/>
                <a:cs typeface="MigMix 1P" charset="-128"/>
              </a:rPr>
              <a:t>PartialMedium</a:t>
            </a:r>
            <a:r>
              <a:rPr kumimoji="1" lang="en-US" altLang="ja-JP" dirty="0">
                <a:solidFill>
                  <a:schemeClr val="accent1"/>
                </a:solidFill>
                <a:latin typeface="MigMix 1P" charset="-128"/>
                <a:ea typeface="MigMix 1P" charset="-128"/>
                <a:cs typeface="MigMix 1P" charset="-128"/>
              </a:rPr>
              <a:t> </a:t>
            </a:r>
            <a:r>
              <a:rPr kumimoji="1" lang="ja-JP" altLang="en-US" dirty="0">
                <a:solidFill>
                  <a:schemeClr val="accent1"/>
                </a:solidFill>
                <a:latin typeface="MigMix 1P" charset="-128"/>
                <a:ea typeface="MigMix 1P" charset="-128"/>
                <a:cs typeface="MigMix 1P" charset="-128"/>
              </a:rPr>
              <a:t>の定数</a:t>
            </a:r>
            <a:r>
              <a:rPr kumimoji="1" lang="en-US" altLang="ja-JP" dirty="0">
                <a:solidFill>
                  <a:schemeClr val="accent1"/>
                </a:solidFill>
                <a:latin typeface="MigMix 1P" charset="-128"/>
                <a:ea typeface="MigMix 1P" charset="-128"/>
                <a:cs typeface="MigMix 1P" charset="-128"/>
              </a:rPr>
              <a:t> </a:t>
            </a:r>
            <a:r>
              <a:rPr kumimoji="1" lang="ja-JP" altLang="en-US" dirty="0">
                <a:solidFill>
                  <a:schemeClr val="accent1"/>
                </a:solidFill>
                <a:latin typeface="MigMix 1P" charset="-128"/>
                <a:ea typeface="MigMix 1P" charset="-128"/>
                <a:cs typeface="MigMix 1P" charset="-128"/>
              </a:rPr>
              <a:t>　個々の物質パッケージはこれらの定数をカスタマイズする</a:t>
            </a:r>
          </a:p>
        </p:txBody>
      </p:sp>
    </p:spTree>
    <p:extLst>
      <p:ext uri="{BB962C8B-B14F-4D97-AF65-F5344CB8AC3E}">
        <p14:creationId xmlns:p14="http://schemas.microsoft.com/office/powerpoint/2010/main" val="77017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1351" y="360001"/>
            <a:ext cx="7883999" cy="503999"/>
          </a:xfrm>
        </p:spPr>
        <p:txBody>
          <a:bodyPr>
            <a:noAutofit/>
          </a:bodyPr>
          <a:lstStyle/>
          <a:p>
            <a:r>
              <a:rPr lang="ja-JP" altLang="en-US" dirty="0"/>
              <a:t>②</a:t>
            </a:r>
            <a:r>
              <a:rPr lang="en-US" altLang="ja-JP" dirty="0"/>
              <a:t> </a:t>
            </a:r>
            <a:r>
              <a:rPr lang="en-US" altLang="ja-JP" dirty="0" err="1"/>
              <a:t>ThermodynamicState</a:t>
            </a:r>
            <a:r>
              <a:rPr lang="en-US" altLang="ja-JP" dirty="0"/>
              <a:t> </a:t>
            </a:r>
            <a:br>
              <a:rPr lang="en-US" altLang="ja-JP" dirty="0"/>
            </a:b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7</a:t>
            </a:fld>
            <a:endParaRPr lang="ja-JP" altLang="en-US"/>
          </a:p>
        </p:txBody>
      </p:sp>
      <p:sp>
        <p:nvSpPr>
          <p:cNvPr id="5" name="正方形/長方形 4"/>
          <p:cNvSpPr/>
          <p:nvPr/>
        </p:nvSpPr>
        <p:spPr>
          <a:xfrm>
            <a:off x="628650" y="864000"/>
            <a:ext cx="7737230" cy="400110"/>
          </a:xfrm>
          <a:prstGeom prst="rect">
            <a:avLst/>
          </a:prstGeom>
        </p:spPr>
        <p:txBody>
          <a:bodyPr wrap="square">
            <a:spAutoFit/>
          </a:bodyPr>
          <a:lstStyle/>
          <a:p>
            <a:r>
              <a:rPr lang="ja-JP" altLang="en-US" sz="2000" dirty="0">
                <a:latin typeface="MigMix 1P" charset="-128"/>
                <a:ea typeface="MigMix 1P" charset="-128"/>
                <a:cs typeface="MigMix 1P" charset="-128"/>
              </a:rPr>
              <a:t>物質の熱力学的状態を決定するのに必要な変数の組を表す</a:t>
            </a:r>
            <a:r>
              <a:rPr lang="en-US" altLang="ja-JP" sz="2000" dirty="0">
                <a:latin typeface="MigMix 1P" charset="-128"/>
                <a:ea typeface="MigMix 1P" charset="-128"/>
                <a:cs typeface="MigMix 1P" charset="-128"/>
              </a:rPr>
              <a:t> record</a:t>
            </a:r>
            <a:endParaRPr lang="ja-JP" altLang="en-US" sz="2000" dirty="0">
              <a:latin typeface="MigMix 1P" charset="-128"/>
              <a:ea typeface="MigMix 1P" charset="-128"/>
              <a:cs typeface="MigMix 1P" charset="-128"/>
            </a:endParaRPr>
          </a:p>
        </p:txBody>
      </p:sp>
      <p:sp>
        <p:nvSpPr>
          <p:cNvPr id="6" name="テキスト ボックス 5"/>
          <p:cNvSpPr txBox="1"/>
          <p:nvPr/>
        </p:nvSpPr>
        <p:spPr>
          <a:xfrm>
            <a:off x="628650" y="1293328"/>
            <a:ext cx="8550031" cy="1323439"/>
          </a:xfrm>
          <a:prstGeom prst="rect">
            <a:avLst/>
          </a:prstGeom>
          <a:noFill/>
        </p:spPr>
        <p:txBody>
          <a:bodyPr wrap="square" rtlCol="0">
            <a:spAutoFit/>
          </a:bodyPr>
          <a:lstStyle/>
          <a:p>
            <a:r>
              <a:rPr lang="ja-JP" altLang="en-US" sz="2000" dirty="0">
                <a:latin typeface="MigMix 1P" charset="-128"/>
                <a:ea typeface="MigMix 1P" charset="-128"/>
                <a:cs typeface="MigMix 1P" charset="-128"/>
              </a:rPr>
              <a:t>物質の熱力学的状態は、</a:t>
            </a:r>
            <a:endParaRPr lang="en-US" altLang="ja-JP" sz="2000" dirty="0">
              <a:latin typeface="MigMix 1P" charset="-128"/>
              <a:ea typeface="MigMix 1P" charset="-128"/>
              <a:cs typeface="MigMix 1P" charset="-128"/>
            </a:endParaRPr>
          </a:p>
          <a:p>
            <a:r>
              <a:rPr lang="ja-JP" altLang="en-US" sz="2000" dirty="0">
                <a:solidFill>
                  <a:srgbClr val="FF0000"/>
                </a:solidFill>
                <a:latin typeface="MigMix 1P" charset="-128"/>
                <a:ea typeface="MigMix 1P" charset="-128"/>
                <a:cs typeface="MigMix 1P" charset="-128"/>
              </a:rPr>
              <a:t>２つの熱力学的状態変数と成分物質の質量分率</a:t>
            </a:r>
            <a:r>
              <a:rPr lang="ja-JP" altLang="en-US" sz="2000" dirty="0">
                <a:latin typeface="MigMix 1P" charset="-128"/>
                <a:ea typeface="MigMix 1P" charset="-128"/>
                <a:cs typeface="MigMix 1P" charset="-128"/>
              </a:rPr>
              <a:t>で決定できる。</a:t>
            </a:r>
            <a:endParaRPr lang="en-US" altLang="ja-JP" sz="2000" dirty="0">
              <a:latin typeface="MigMix 1P" charset="-128"/>
              <a:ea typeface="MigMix 1P" charset="-128"/>
              <a:cs typeface="MigMix 1P" charset="-128"/>
            </a:endParaRPr>
          </a:p>
          <a:p>
            <a:pPr marL="285750" indent="-285750">
              <a:buFont typeface="Arial" charset="0"/>
              <a:buChar char="•"/>
            </a:pPr>
            <a:r>
              <a:rPr lang="ja-JP" altLang="en-US" sz="2000" dirty="0">
                <a:latin typeface="MigMix 1P" charset="-128"/>
                <a:ea typeface="MigMix 1P" charset="-128"/>
                <a:cs typeface="MigMix 1P" charset="-128"/>
              </a:rPr>
              <a:t>圧力</a:t>
            </a:r>
            <a:r>
              <a:rPr lang="en-US" altLang="ja-JP" sz="2000" dirty="0">
                <a:latin typeface="MigMix 1P" charset="-128"/>
                <a:ea typeface="MigMix 1P" charset="-128"/>
                <a:cs typeface="MigMix 1P" charset="-128"/>
              </a:rPr>
              <a:t>p</a:t>
            </a:r>
            <a:r>
              <a:rPr lang="ja-JP" altLang="en-US" sz="2000" dirty="0">
                <a:latin typeface="MigMix 1P" charset="-128"/>
                <a:ea typeface="MigMix 1P" charset="-128"/>
                <a:cs typeface="MigMix 1P" charset="-128"/>
              </a:rPr>
              <a:t>、温度</a:t>
            </a:r>
            <a:r>
              <a:rPr lang="en-US" altLang="ja-JP" sz="2000" dirty="0">
                <a:latin typeface="MigMix 1P" charset="-128"/>
                <a:ea typeface="MigMix 1P" charset="-128"/>
                <a:cs typeface="MigMix 1P" charset="-128"/>
              </a:rPr>
              <a:t>T</a:t>
            </a:r>
            <a:r>
              <a:rPr lang="ja-JP" altLang="en-US" sz="2000" dirty="0">
                <a:latin typeface="MigMix 1P" charset="-128"/>
                <a:ea typeface="MigMix 1P" charset="-128"/>
                <a:cs typeface="MigMix 1P" charset="-128"/>
              </a:rPr>
              <a:t>、密度</a:t>
            </a:r>
            <a:r>
              <a:rPr lang="en-US" altLang="ja-JP" sz="2000" dirty="0">
                <a:latin typeface="MigMix 1P" charset="-128"/>
                <a:ea typeface="MigMix 1P" charset="-128"/>
                <a:cs typeface="MigMix 1P" charset="-128"/>
              </a:rPr>
              <a:t>d</a:t>
            </a:r>
            <a:r>
              <a:rPr lang="ja-JP" altLang="en-US" sz="2000" dirty="0">
                <a:latin typeface="MigMix 1P" charset="-128"/>
                <a:ea typeface="MigMix 1P" charset="-128"/>
                <a:cs typeface="MigMix 1P" charset="-128"/>
              </a:rPr>
              <a:t>、比エンタルピ</a:t>
            </a:r>
            <a:r>
              <a:rPr lang="en-US" altLang="ja-JP" sz="2000" dirty="0">
                <a:latin typeface="MigMix 1P" charset="-128"/>
                <a:ea typeface="MigMix 1P" charset="-128"/>
                <a:cs typeface="MigMix 1P" charset="-128"/>
              </a:rPr>
              <a:t>h </a:t>
            </a:r>
            <a:r>
              <a:rPr lang="ja-JP" altLang="en-US" sz="2000" dirty="0">
                <a:latin typeface="MigMix 1P" charset="-128"/>
                <a:ea typeface="MigMix 1P" charset="-128"/>
                <a:cs typeface="MigMix 1P" charset="-128"/>
              </a:rPr>
              <a:t>、内部エネルギー</a:t>
            </a:r>
            <a:r>
              <a:rPr lang="en-US" altLang="ja-JP" sz="2000" dirty="0">
                <a:latin typeface="MigMix 1P" charset="-128"/>
                <a:ea typeface="MigMix 1P" charset="-128"/>
                <a:cs typeface="MigMix 1P" charset="-128"/>
              </a:rPr>
              <a:t>u</a:t>
            </a:r>
            <a:r>
              <a:rPr lang="ja-JP" altLang="en-US" sz="2000" dirty="0">
                <a:latin typeface="MigMix 1P" charset="-128"/>
                <a:ea typeface="MigMix 1P" charset="-128"/>
                <a:cs typeface="MigMix 1P" charset="-128"/>
              </a:rPr>
              <a:t>のうち２つ</a:t>
            </a:r>
            <a:endParaRPr lang="en-US" altLang="ja-JP" sz="2000" dirty="0">
              <a:latin typeface="MigMix 1P" charset="-128"/>
              <a:ea typeface="MigMix 1P" charset="-128"/>
              <a:cs typeface="MigMix 1P" charset="-128"/>
            </a:endParaRPr>
          </a:p>
          <a:p>
            <a:pPr marL="285750" indent="-285750">
              <a:buFont typeface="Arial" charset="0"/>
              <a:buChar char="•"/>
            </a:pPr>
            <a:r>
              <a:rPr lang="ja-JP" altLang="en-US" sz="2000" dirty="0">
                <a:latin typeface="MigMix 1P" charset="-128"/>
                <a:ea typeface="MigMix 1P" charset="-128"/>
                <a:cs typeface="MigMix 1P" charset="-128"/>
              </a:rPr>
              <a:t>混合物質の成分の質量分率ベクトル</a:t>
            </a:r>
            <a:r>
              <a:rPr lang="en-US" altLang="ja-JP" sz="2000" dirty="0">
                <a:latin typeface="MigMix 1P" charset="-128"/>
                <a:ea typeface="MigMix 1P" charset="-128"/>
                <a:cs typeface="MigMix 1P" charset="-128"/>
              </a:rPr>
              <a:t>X[</a:t>
            </a:r>
            <a:r>
              <a:rPr lang="en-US" altLang="ja-JP" sz="2000" dirty="0" err="1">
                <a:latin typeface="MigMix 1P" charset="-128"/>
                <a:ea typeface="MigMix 1P" charset="-128"/>
                <a:cs typeface="MigMix 1P" charset="-128"/>
              </a:rPr>
              <a:t>nX</a:t>
            </a:r>
            <a:r>
              <a:rPr lang="en-US" altLang="ja-JP" sz="2000" dirty="0">
                <a:latin typeface="MigMix 1P" charset="-128"/>
                <a:ea typeface="MigMix 1P" charset="-128"/>
                <a:cs typeface="MigMix 1P" charset="-128"/>
              </a:rPr>
              <a:t>]</a:t>
            </a:r>
            <a:endParaRPr kumimoji="1" lang="ja-JP" altLang="en-US" sz="2000" dirty="0">
              <a:latin typeface="MigMix 1P" charset="-128"/>
              <a:ea typeface="MigMix 1P" charset="-128"/>
              <a:cs typeface="MigMix 1P" charset="-128"/>
            </a:endParaRPr>
          </a:p>
        </p:txBody>
      </p:sp>
      <p:pic>
        <p:nvPicPr>
          <p:cNvPr id="7" name="図 6"/>
          <p:cNvPicPr>
            <a:picLocks noChangeAspect="1"/>
          </p:cNvPicPr>
          <p:nvPr/>
        </p:nvPicPr>
        <p:blipFill>
          <a:blip r:embed="rId2"/>
          <a:stretch>
            <a:fillRect/>
          </a:stretch>
        </p:blipFill>
        <p:spPr>
          <a:xfrm>
            <a:off x="816220" y="2976237"/>
            <a:ext cx="7699130" cy="3064702"/>
          </a:xfrm>
          <a:prstGeom prst="rect">
            <a:avLst/>
          </a:prstGeom>
        </p:spPr>
      </p:pic>
      <p:sp>
        <p:nvSpPr>
          <p:cNvPr id="8" name="テキスト ボックス 7"/>
          <p:cNvSpPr txBox="1"/>
          <p:nvPr/>
        </p:nvSpPr>
        <p:spPr>
          <a:xfrm>
            <a:off x="5924741" y="4231806"/>
            <a:ext cx="1394281" cy="369332"/>
          </a:xfrm>
          <a:prstGeom prst="rect">
            <a:avLst/>
          </a:prstGeom>
          <a:noFill/>
        </p:spPr>
        <p:txBody>
          <a:bodyPr wrap="square" rtlCol="0">
            <a:spAutoFit/>
          </a:bodyPr>
          <a:lstStyle/>
          <a:p>
            <a:r>
              <a:rPr kumimoji="1" lang="ja-JP" altLang="en-US" b="1" dirty="0">
                <a:latin typeface="MigMix 1P" charset="-128"/>
                <a:ea typeface="MigMix 1P" charset="-128"/>
                <a:cs typeface="MigMix 1P" charset="-128"/>
              </a:rPr>
              <a:t>混合物質</a:t>
            </a:r>
          </a:p>
        </p:txBody>
      </p:sp>
      <p:sp>
        <p:nvSpPr>
          <p:cNvPr id="9" name="テキスト ボックス 8"/>
          <p:cNvSpPr txBox="1"/>
          <p:nvPr/>
        </p:nvSpPr>
        <p:spPr>
          <a:xfrm>
            <a:off x="808392" y="4186980"/>
            <a:ext cx="2242865" cy="369332"/>
          </a:xfrm>
          <a:prstGeom prst="rect">
            <a:avLst/>
          </a:prstGeom>
          <a:noFill/>
        </p:spPr>
        <p:txBody>
          <a:bodyPr wrap="square" rtlCol="0">
            <a:spAutoFit/>
          </a:bodyPr>
          <a:lstStyle/>
          <a:p>
            <a:r>
              <a:rPr kumimoji="1" lang="ja-JP" altLang="en-US" b="1" dirty="0">
                <a:latin typeface="MigMix 1P" charset="-128"/>
                <a:ea typeface="MigMix 1P" charset="-128"/>
                <a:cs typeface="MigMix 1P" charset="-128"/>
              </a:rPr>
              <a:t>純物質（一定物性）</a:t>
            </a:r>
          </a:p>
        </p:txBody>
      </p:sp>
      <p:sp>
        <p:nvSpPr>
          <p:cNvPr id="10" name="テキスト ボックス 9"/>
          <p:cNvSpPr txBox="1"/>
          <p:nvPr/>
        </p:nvSpPr>
        <p:spPr>
          <a:xfrm>
            <a:off x="3576555" y="2647380"/>
            <a:ext cx="2028989" cy="369332"/>
          </a:xfrm>
          <a:prstGeom prst="rect">
            <a:avLst/>
          </a:prstGeom>
          <a:noFill/>
        </p:spPr>
        <p:txBody>
          <a:bodyPr wrap="square" rtlCol="0">
            <a:spAutoFit/>
          </a:bodyPr>
          <a:lstStyle/>
          <a:p>
            <a:r>
              <a:rPr kumimoji="1" lang="ja-JP" altLang="en-US" b="1" dirty="0">
                <a:latin typeface="MigMix 1P" charset="-128"/>
                <a:ea typeface="MigMix 1P" charset="-128"/>
                <a:cs typeface="MigMix 1P" charset="-128"/>
              </a:rPr>
              <a:t>抽象的な物質</a:t>
            </a:r>
          </a:p>
        </p:txBody>
      </p:sp>
      <p:sp>
        <p:nvSpPr>
          <p:cNvPr id="11" name="テキスト ボックス 10"/>
          <p:cNvSpPr txBox="1"/>
          <p:nvPr/>
        </p:nvSpPr>
        <p:spPr>
          <a:xfrm>
            <a:off x="3521919" y="3574882"/>
            <a:ext cx="1792224" cy="369332"/>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空の</a:t>
            </a:r>
            <a:r>
              <a:rPr kumimoji="1" lang="en-US" altLang="ja-JP" dirty="0">
                <a:solidFill>
                  <a:srgbClr val="0070C0"/>
                </a:solidFill>
                <a:latin typeface="MigMix 1P" charset="-128"/>
                <a:ea typeface="MigMix 1P" charset="-128"/>
                <a:cs typeface="MigMix 1P" charset="-128"/>
              </a:rPr>
              <a:t> record</a:t>
            </a:r>
            <a:endParaRPr kumimoji="1" lang="ja-JP" altLang="en-US" dirty="0">
              <a:solidFill>
                <a:srgbClr val="0070C0"/>
              </a:solidFill>
              <a:latin typeface="MigMix 1P" charset="-128"/>
              <a:ea typeface="MigMix 1P" charset="-128"/>
              <a:cs typeface="MigMix 1P" charset="-128"/>
            </a:endParaRPr>
          </a:p>
        </p:txBody>
      </p:sp>
      <p:sp>
        <p:nvSpPr>
          <p:cNvPr id="12" name="テキスト ボックス 11"/>
          <p:cNvSpPr txBox="1"/>
          <p:nvPr/>
        </p:nvSpPr>
        <p:spPr>
          <a:xfrm>
            <a:off x="816220" y="6052319"/>
            <a:ext cx="7219278" cy="369332"/>
          </a:xfrm>
          <a:prstGeom prst="rect">
            <a:avLst/>
          </a:prstGeom>
          <a:noFill/>
        </p:spPr>
        <p:txBody>
          <a:bodyPr wrap="square" rtlCol="0">
            <a:spAutoFit/>
          </a:bodyPr>
          <a:lstStyle/>
          <a:p>
            <a:r>
              <a:rPr kumimoji="1" lang="ja-JP" altLang="en-US" dirty="0">
                <a:solidFill>
                  <a:schemeClr val="accent1"/>
                </a:solidFill>
                <a:latin typeface="MigMix 1P" charset="-128"/>
                <a:ea typeface="MigMix 1P" charset="-128"/>
                <a:cs typeface="MigMix 1P" charset="-128"/>
              </a:rPr>
              <a:t>物質の種類や使いやすさにより</a:t>
            </a:r>
            <a:r>
              <a:rPr kumimoji="1" lang="en-US" altLang="ja-JP" dirty="0">
                <a:solidFill>
                  <a:schemeClr val="accent1"/>
                </a:solidFill>
                <a:latin typeface="MigMix 1P" charset="-128"/>
                <a:ea typeface="MigMix 1P" charset="-128"/>
                <a:cs typeface="MigMix 1P" charset="-128"/>
              </a:rPr>
              <a:t>T, </a:t>
            </a:r>
            <a:r>
              <a:rPr kumimoji="1" lang="en-US" altLang="ja-JP" dirty="0" err="1">
                <a:solidFill>
                  <a:schemeClr val="accent1"/>
                </a:solidFill>
                <a:latin typeface="MigMix 1P" charset="-128"/>
                <a:ea typeface="MigMix 1P" charset="-128"/>
                <a:cs typeface="MigMix 1P" charset="-128"/>
              </a:rPr>
              <a:t>pT</a:t>
            </a:r>
            <a:r>
              <a:rPr kumimoji="1" lang="en-US" altLang="ja-JP" dirty="0">
                <a:solidFill>
                  <a:schemeClr val="accent1"/>
                </a:solidFill>
                <a:latin typeface="MigMix 1P" charset="-128"/>
                <a:ea typeface="MigMix 1P" charset="-128"/>
                <a:cs typeface="MigMix 1P" charset="-128"/>
              </a:rPr>
              <a:t>, </a:t>
            </a:r>
            <a:r>
              <a:rPr kumimoji="1" lang="en-US" altLang="ja-JP" dirty="0" err="1">
                <a:solidFill>
                  <a:schemeClr val="accent1"/>
                </a:solidFill>
                <a:latin typeface="MigMix 1P" charset="-128"/>
                <a:ea typeface="MigMix 1P" charset="-128"/>
                <a:cs typeface="MigMix 1P" charset="-128"/>
              </a:rPr>
              <a:t>ph</a:t>
            </a:r>
            <a:r>
              <a:rPr kumimoji="1" lang="en-US" altLang="ja-JP" dirty="0">
                <a:solidFill>
                  <a:schemeClr val="accent1"/>
                </a:solidFill>
                <a:latin typeface="MigMix 1P" charset="-128"/>
                <a:ea typeface="MigMix 1P" charset="-128"/>
                <a:cs typeface="MigMix 1P" charset="-128"/>
              </a:rPr>
              <a:t>, </a:t>
            </a:r>
            <a:r>
              <a:rPr kumimoji="1" lang="en-US" altLang="ja-JP" dirty="0" err="1">
                <a:solidFill>
                  <a:schemeClr val="accent1"/>
                </a:solidFill>
                <a:latin typeface="MigMix 1P" charset="-128"/>
                <a:ea typeface="MigMix 1P" charset="-128"/>
                <a:cs typeface="MigMix 1P" charset="-128"/>
              </a:rPr>
              <a:t>phX</a:t>
            </a:r>
            <a:r>
              <a:rPr kumimoji="1" lang="en-US" altLang="ja-JP" dirty="0">
                <a:solidFill>
                  <a:schemeClr val="accent1"/>
                </a:solidFill>
                <a:latin typeface="MigMix 1P" charset="-128"/>
                <a:ea typeface="MigMix 1P" charset="-128"/>
                <a:cs typeface="MigMix 1P" charset="-128"/>
              </a:rPr>
              <a:t>, </a:t>
            </a:r>
            <a:r>
              <a:rPr kumimoji="1" lang="en-US" altLang="ja-JP" dirty="0" err="1">
                <a:solidFill>
                  <a:schemeClr val="accent1"/>
                </a:solidFill>
                <a:latin typeface="MigMix 1P" charset="-128"/>
                <a:ea typeface="MigMix 1P" charset="-128"/>
                <a:cs typeface="MigMix 1P" charset="-128"/>
              </a:rPr>
              <a:t>pTX</a:t>
            </a:r>
            <a:r>
              <a:rPr kumimoji="1" lang="en-US" altLang="ja-JP" dirty="0">
                <a:solidFill>
                  <a:schemeClr val="accent1"/>
                </a:solidFill>
                <a:latin typeface="MigMix 1P" charset="-128"/>
                <a:ea typeface="MigMix 1P" charset="-128"/>
                <a:cs typeface="MigMix 1P" charset="-128"/>
              </a:rPr>
              <a:t>, </a:t>
            </a:r>
            <a:r>
              <a:rPr kumimoji="1" lang="en-US" altLang="ja-JP" dirty="0" err="1">
                <a:solidFill>
                  <a:schemeClr val="accent1"/>
                </a:solidFill>
                <a:latin typeface="MigMix 1P" charset="-128"/>
                <a:ea typeface="MigMix 1P" charset="-128"/>
                <a:cs typeface="MigMix 1P" charset="-128"/>
              </a:rPr>
              <a:t>dTX</a:t>
            </a:r>
            <a:r>
              <a:rPr kumimoji="1" lang="ja-JP" altLang="en-US" dirty="0">
                <a:solidFill>
                  <a:schemeClr val="accent1"/>
                </a:solidFill>
                <a:latin typeface="MigMix 1P" charset="-128"/>
                <a:ea typeface="MigMix 1P" charset="-128"/>
                <a:cs typeface="MigMix 1P" charset="-128"/>
              </a:rPr>
              <a:t>などを選ぶ。</a:t>
            </a:r>
          </a:p>
        </p:txBody>
      </p:sp>
      <p:sp>
        <p:nvSpPr>
          <p:cNvPr id="13" name="フッター プレースホルダー 12"/>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55315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lang="ja-JP" altLang="en-US" dirty="0"/>
              <a:t>③</a:t>
            </a:r>
            <a:r>
              <a:rPr lang="en-US" altLang="ja-JP" dirty="0"/>
              <a:t> </a:t>
            </a:r>
            <a:r>
              <a:rPr lang="en-US" altLang="ja-JP" dirty="0" err="1"/>
              <a:t>BaseProperties</a:t>
            </a:r>
            <a:endParaRPr kumimoji="1" lang="ja-JP" altLang="en-US" dirty="0"/>
          </a:p>
        </p:txBody>
      </p:sp>
      <p:sp>
        <p:nvSpPr>
          <p:cNvPr id="4" name="日付プレースホルダー 3"/>
          <p:cNvSpPr>
            <a:spLocks noGrp="1"/>
          </p:cNvSpPr>
          <p:nvPr>
            <p:ph type="dt" sz="half" idx="10"/>
          </p:nvPr>
        </p:nvSpPr>
        <p:spPr/>
        <p:txBody>
          <a:bodyPr/>
          <a:lstStyle/>
          <a:p>
            <a:r>
              <a:rPr lang="en-US" altLang="ja-JP"/>
              <a:t>2017/12/07</a:t>
            </a:r>
            <a:endParaRPr lang="ja-JP" altLang="en-US"/>
          </a:p>
        </p:txBody>
      </p:sp>
      <p:sp>
        <p:nvSpPr>
          <p:cNvPr id="5" name="スライド番号プレースホルダー 4"/>
          <p:cNvSpPr>
            <a:spLocks noGrp="1"/>
          </p:cNvSpPr>
          <p:nvPr>
            <p:ph type="sldNum" sz="quarter" idx="12"/>
          </p:nvPr>
        </p:nvSpPr>
        <p:spPr/>
        <p:txBody>
          <a:bodyPr/>
          <a:lstStyle/>
          <a:p>
            <a:fld id="{522546E2-FFC9-E74A-B833-4B01CD764E6B}" type="slidenum">
              <a:rPr lang="ja-JP" altLang="en-US" smtClean="0"/>
              <a:pPr/>
              <a:t>8</a:t>
            </a:fld>
            <a:endParaRPr lang="ja-JP" altLang="en-US"/>
          </a:p>
        </p:txBody>
      </p:sp>
      <p:sp>
        <p:nvSpPr>
          <p:cNvPr id="2" name="正方形/長方形 1"/>
          <p:cNvSpPr/>
          <p:nvPr/>
        </p:nvSpPr>
        <p:spPr>
          <a:xfrm>
            <a:off x="628650" y="864000"/>
            <a:ext cx="7842738" cy="400110"/>
          </a:xfrm>
          <a:prstGeom prst="rect">
            <a:avLst/>
          </a:prstGeom>
        </p:spPr>
        <p:txBody>
          <a:bodyPr wrap="square">
            <a:spAutoFit/>
          </a:bodyPr>
          <a:lstStyle/>
          <a:p>
            <a:r>
              <a:rPr lang="ja-JP" altLang="en-US" sz="2000" dirty="0">
                <a:latin typeface="MigMix 1P" charset="-128"/>
                <a:ea typeface="MigMix 1P" charset="-128"/>
                <a:cs typeface="MigMix 1P" charset="-128"/>
              </a:rPr>
              <a:t>熱力学的状態変数、ガス定数、モル質量などの関係を表す</a:t>
            </a:r>
            <a:r>
              <a:rPr lang="en-US" altLang="ja-JP" sz="2000" dirty="0">
                <a:latin typeface="MigMix 1P" charset="-128"/>
                <a:ea typeface="MigMix 1P" charset="-128"/>
                <a:cs typeface="MigMix 1P" charset="-128"/>
              </a:rPr>
              <a:t> model</a:t>
            </a:r>
          </a:p>
        </p:txBody>
      </p:sp>
      <p:pic>
        <p:nvPicPr>
          <p:cNvPr id="18" name="図 17"/>
          <p:cNvPicPr>
            <a:picLocks noChangeAspect="1"/>
          </p:cNvPicPr>
          <p:nvPr/>
        </p:nvPicPr>
        <p:blipFill>
          <a:blip r:embed="rId2"/>
          <a:stretch>
            <a:fillRect/>
          </a:stretch>
        </p:blipFill>
        <p:spPr>
          <a:xfrm>
            <a:off x="738694" y="1356715"/>
            <a:ext cx="3327756" cy="4907031"/>
          </a:xfrm>
          <a:prstGeom prst="rect">
            <a:avLst/>
          </a:prstGeom>
        </p:spPr>
      </p:pic>
      <p:sp>
        <p:nvSpPr>
          <p:cNvPr id="19" name="テキスト ボックス 18"/>
          <p:cNvSpPr txBox="1"/>
          <p:nvPr/>
        </p:nvSpPr>
        <p:spPr>
          <a:xfrm>
            <a:off x="4553448" y="1379545"/>
            <a:ext cx="3667593" cy="2862322"/>
          </a:xfrm>
          <a:prstGeom prst="rect">
            <a:avLst/>
          </a:prstGeom>
          <a:solidFill>
            <a:schemeClr val="bg1"/>
          </a:solidFill>
          <a:ln>
            <a:solidFill>
              <a:schemeClr val="accent1"/>
            </a:solidFill>
          </a:ln>
        </p:spPr>
        <p:txBody>
          <a:bodyPr wrap="square" rtlCol="0">
            <a:spAutoFit/>
          </a:bodyPr>
          <a:lstStyle/>
          <a:p>
            <a:r>
              <a:rPr kumimoji="1" lang="en-US" altLang="ja-JP" dirty="0">
                <a:solidFill>
                  <a:srgbClr val="0070C0"/>
                </a:solidFill>
                <a:latin typeface="MigMix 1P" charset="-128"/>
                <a:ea typeface="MigMix 1P" charset="-128"/>
                <a:cs typeface="MigMix 1P" charset="-128"/>
              </a:rPr>
              <a:t>p:</a:t>
            </a:r>
            <a:r>
              <a:rPr kumimoji="1" lang="ja-JP" altLang="en-US" dirty="0">
                <a:solidFill>
                  <a:srgbClr val="0070C0"/>
                </a:solidFill>
                <a:latin typeface="MigMix 1P" charset="-128"/>
                <a:ea typeface="MigMix 1P" charset="-128"/>
                <a:cs typeface="MigMix 1P" charset="-128"/>
              </a:rPr>
              <a:t>圧力</a:t>
            </a:r>
            <a:endParaRPr kumimoji="1" lang="en-US" altLang="ja-JP" dirty="0">
              <a:solidFill>
                <a:srgbClr val="0070C0"/>
              </a:solidFill>
              <a:latin typeface="MigMix 1P" charset="-128"/>
              <a:ea typeface="MigMix 1P" charset="-128"/>
              <a:cs typeface="MigMix 1P" charset="-128"/>
            </a:endParaRPr>
          </a:p>
          <a:p>
            <a:r>
              <a:rPr kumimoji="1" lang="en-US" altLang="ja-JP" dirty="0">
                <a:solidFill>
                  <a:srgbClr val="0070C0"/>
                </a:solidFill>
                <a:latin typeface="MigMix 1P" charset="-128"/>
                <a:ea typeface="MigMix 1P" charset="-128"/>
                <a:cs typeface="MigMix 1P" charset="-128"/>
              </a:rPr>
              <a:t>d:</a:t>
            </a:r>
            <a:r>
              <a:rPr kumimoji="1" lang="ja-JP" altLang="en-US" dirty="0">
                <a:solidFill>
                  <a:srgbClr val="0070C0"/>
                </a:solidFill>
                <a:latin typeface="MigMix 1P" charset="-128"/>
                <a:ea typeface="MigMix 1P" charset="-128"/>
                <a:cs typeface="MigMix 1P" charset="-128"/>
              </a:rPr>
              <a:t>密度</a:t>
            </a:r>
            <a:endParaRPr kumimoji="1" lang="en-US" altLang="ja-JP" dirty="0">
              <a:solidFill>
                <a:srgbClr val="0070C0"/>
              </a:solidFill>
              <a:latin typeface="MigMix 1P" charset="-128"/>
              <a:ea typeface="MigMix 1P" charset="-128"/>
              <a:cs typeface="MigMix 1P" charset="-128"/>
            </a:endParaRPr>
          </a:p>
          <a:p>
            <a:r>
              <a:rPr lang="en-US" altLang="ja-JP" dirty="0">
                <a:solidFill>
                  <a:srgbClr val="0070C0"/>
                </a:solidFill>
                <a:latin typeface="MigMix 1P" charset="-128"/>
                <a:ea typeface="MigMix 1P" charset="-128"/>
                <a:cs typeface="MigMix 1P" charset="-128"/>
              </a:rPr>
              <a:t>T:</a:t>
            </a:r>
            <a:r>
              <a:rPr lang="ja-JP" altLang="en-US" dirty="0">
                <a:solidFill>
                  <a:srgbClr val="0070C0"/>
                </a:solidFill>
                <a:latin typeface="MigMix 1P" charset="-128"/>
                <a:ea typeface="MigMix 1P" charset="-128"/>
                <a:cs typeface="MigMix 1P" charset="-128"/>
              </a:rPr>
              <a:t>温度</a:t>
            </a:r>
            <a:endParaRPr lang="en-US" altLang="ja-JP" dirty="0">
              <a:solidFill>
                <a:srgbClr val="0070C0"/>
              </a:solidFill>
              <a:latin typeface="MigMix 1P" charset="-128"/>
              <a:ea typeface="MigMix 1P" charset="-128"/>
              <a:cs typeface="MigMix 1P" charset="-128"/>
            </a:endParaRPr>
          </a:p>
          <a:p>
            <a:r>
              <a:rPr kumimoji="1" lang="en-US" altLang="ja-JP" dirty="0">
                <a:solidFill>
                  <a:srgbClr val="0070C0"/>
                </a:solidFill>
                <a:latin typeface="MigMix 1P" charset="-128"/>
                <a:ea typeface="MigMix 1P" charset="-128"/>
                <a:cs typeface="MigMix 1P" charset="-128"/>
              </a:rPr>
              <a:t>h:</a:t>
            </a:r>
            <a:r>
              <a:rPr kumimoji="1" lang="ja-JP" altLang="en-US" dirty="0">
                <a:solidFill>
                  <a:srgbClr val="0070C0"/>
                </a:solidFill>
                <a:latin typeface="MigMix 1P" charset="-128"/>
                <a:ea typeface="MigMix 1P" charset="-128"/>
                <a:cs typeface="MigMix 1P" charset="-128"/>
              </a:rPr>
              <a:t>比エンタルピ</a:t>
            </a:r>
            <a:endParaRPr kumimoji="1" lang="en-US" altLang="ja-JP" dirty="0">
              <a:solidFill>
                <a:srgbClr val="0070C0"/>
              </a:solidFill>
              <a:latin typeface="MigMix 1P" charset="-128"/>
              <a:ea typeface="MigMix 1P" charset="-128"/>
              <a:cs typeface="MigMix 1P" charset="-128"/>
            </a:endParaRPr>
          </a:p>
          <a:p>
            <a:r>
              <a:rPr kumimoji="1" lang="en-US" altLang="ja-JP" dirty="0">
                <a:solidFill>
                  <a:srgbClr val="0070C0"/>
                </a:solidFill>
                <a:latin typeface="MigMix 1P" charset="-128"/>
                <a:ea typeface="MigMix 1P" charset="-128"/>
                <a:cs typeface="MigMix 1P" charset="-128"/>
              </a:rPr>
              <a:t>u:</a:t>
            </a:r>
            <a:r>
              <a:rPr kumimoji="1" lang="ja-JP" altLang="en-US" dirty="0">
                <a:solidFill>
                  <a:srgbClr val="0070C0"/>
                </a:solidFill>
                <a:latin typeface="MigMix 1P" charset="-128"/>
                <a:ea typeface="MigMix 1P" charset="-128"/>
                <a:cs typeface="MigMix 1P" charset="-128"/>
              </a:rPr>
              <a:t>内部エネルギー</a:t>
            </a:r>
            <a:endParaRPr kumimoji="1" lang="en-US" altLang="ja-JP" dirty="0">
              <a:solidFill>
                <a:srgbClr val="0070C0"/>
              </a:solidFill>
              <a:latin typeface="MigMix 1P" charset="-128"/>
              <a:ea typeface="MigMix 1P" charset="-128"/>
              <a:cs typeface="MigMix 1P" charset="-128"/>
            </a:endParaRPr>
          </a:p>
          <a:p>
            <a:r>
              <a:rPr kumimoji="1" lang="en-US" altLang="ja-JP" dirty="0">
                <a:solidFill>
                  <a:srgbClr val="0070C0"/>
                </a:solidFill>
                <a:latin typeface="MigMix 1P" charset="-128"/>
                <a:ea typeface="MigMix 1P" charset="-128"/>
                <a:cs typeface="MigMix 1P" charset="-128"/>
              </a:rPr>
              <a:t>R:</a:t>
            </a:r>
            <a:r>
              <a:rPr kumimoji="1" lang="ja-JP" altLang="en-US" dirty="0">
                <a:solidFill>
                  <a:srgbClr val="0070C0"/>
                </a:solidFill>
                <a:latin typeface="MigMix 1P" charset="-128"/>
                <a:ea typeface="MigMix 1P" charset="-128"/>
                <a:cs typeface="MigMix 1P" charset="-128"/>
              </a:rPr>
              <a:t>ガス定数</a:t>
            </a:r>
            <a:endParaRPr kumimoji="1" lang="en-US" altLang="ja-JP" dirty="0">
              <a:solidFill>
                <a:srgbClr val="0070C0"/>
              </a:solidFill>
              <a:latin typeface="MigMix 1P" charset="-128"/>
              <a:ea typeface="MigMix 1P" charset="-128"/>
              <a:cs typeface="MigMix 1P" charset="-128"/>
            </a:endParaRPr>
          </a:p>
          <a:p>
            <a:r>
              <a:rPr lang="en-US" altLang="ja-JP" dirty="0">
                <a:solidFill>
                  <a:srgbClr val="0070C0"/>
                </a:solidFill>
                <a:latin typeface="MigMix 1P" charset="-128"/>
                <a:ea typeface="MigMix 1P" charset="-128"/>
                <a:cs typeface="MigMix 1P" charset="-128"/>
              </a:rPr>
              <a:t>MM:</a:t>
            </a:r>
            <a:r>
              <a:rPr lang="ja-JP" altLang="en-US" dirty="0">
                <a:solidFill>
                  <a:srgbClr val="0070C0"/>
                </a:solidFill>
                <a:latin typeface="MigMix 1P" charset="-128"/>
                <a:ea typeface="MigMix 1P" charset="-128"/>
                <a:cs typeface="MigMix 1P" charset="-128"/>
              </a:rPr>
              <a:t>モル質量</a:t>
            </a:r>
            <a:endParaRPr lang="en-US" altLang="ja-JP" dirty="0">
              <a:solidFill>
                <a:srgbClr val="0070C0"/>
              </a:solidFill>
              <a:latin typeface="MigMix 1P" charset="-128"/>
              <a:ea typeface="MigMix 1P" charset="-128"/>
              <a:cs typeface="MigMix 1P" charset="-128"/>
            </a:endParaRPr>
          </a:p>
          <a:p>
            <a:r>
              <a:rPr kumimoji="1" lang="en-US" altLang="ja-JP" dirty="0">
                <a:solidFill>
                  <a:srgbClr val="0070C0"/>
                </a:solidFill>
                <a:latin typeface="MigMix 1P" charset="-128"/>
                <a:ea typeface="MigMix 1P" charset="-128"/>
                <a:cs typeface="MigMix 1P" charset="-128"/>
              </a:rPr>
              <a:t>X[</a:t>
            </a:r>
            <a:r>
              <a:rPr kumimoji="1" lang="en-US" altLang="ja-JP" dirty="0" err="1">
                <a:solidFill>
                  <a:srgbClr val="0070C0"/>
                </a:solidFill>
                <a:latin typeface="MigMix 1P" charset="-128"/>
                <a:ea typeface="MigMix 1P" charset="-128"/>
                <a:cs typeface="MigMix 1P" charset="-128"/>
              </a:rPr>
              <a:t>nX</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成分の質量分率</a:t>
            </a:r>
            <a:endParaRPr kumimoji="1" lang="en-US" altLang="ja-JP" dirty="0">
              <a:solidFill>
                <a:srgbClr val="0070C0"/>
              </a:solidFill>
              <a:latin typeface="MigMix 1P" charset="-128"/>
              <a:ea typeface="MigMix 1P" charset="-128"/>
              <a:cs typeface="MigMix 1P" charset="-128"/>
            </a:endParaRPr>
          </a:p>
          <a:p>
            <a:r>
              <a:rPr kumimoji="1" lang="en-US" altLang="ja-JP" dirty="0">
                <a:solidFill>
                  <a:srgbClr val="0070C0"/>
                </a:solidFill>
                <a:latin typeface="MigMix 1P" charset="-128"/>
                <a:ea typeface="MigMix 1P" charset="-128"/>
                <a:cs typeface="MigMix 1P" charset="-128"/>
              </a:rPr>
              <a:t>Xi[</a:t>
            </a:r>
            <a:r>
              <a:rPr kumimoji="1" lang="en-US" altLang="ja-JP" dirty="0" err="1">
                <a:solidFill>
                  <a:srgbClr val="0070C0"/>
                </a:solidFill>
                <a:latin typeface="MigMix 1P" charset="-128"/>
                <a:ea typeface="MigMix 1P" charset="-128"/>
                <a:cs typeface="MigMix 1P" charset="-128"/>
              </a:rPr>
              <a:t>nX</a:t>
            </a:r>
            <a:r>
              <a:rPr lang="en-US" altLang="ja-JP" dirty="0" err="1">
                <a:solidFill>
                  <a:srgbClr val="0070C0"/>
                </a:solidFill>
                <a:latin typeface="MigMix 1P" charset="-128"/>
                <a:ea typeface="MigMix 1P" charset="-128"/>
                <a:cs typeface="MigMix 1P" charset="-128"/>
              </a:rPr>
              <a:t>i</a:t>
            </a:r>
            <a:r>
              <a:rPr lang="en-US" altLang="ja-JP" dirty="0">
                <a:solidFill>
                  <a:srgbClr val="0070C0"/>
                </a:solidFill>
                <a:latin typeface="MigMix 1P" charset="-128"/>
                <a:ea typeface="MigMix 1P" charset="-128"/>
                <a:cs typeface="MigMix 1P" charset="-128"/>
              </a:rPr>
              <a:t>]</a:t>
            </a:r>
            <a:r>
              <a:rPr kumimoji="1" lang="en-US" altLang="ja-JP" dirty="0">
                <a:solidFill>
                  <a:srgbClr val="0070C0"/>
                </a:solidFill>
                <a:latin typeface="MigMix 1P" charset="-128"/>
                <a:ea typeface="MigMix 1P" charset="-128"/>
                <a:cs typeface="MigMix 1P" charset="-128"/>
              </a:rPr>
              <a:t>:</a:t>
            </a:r>
            <a:r>
              <a:rPr kumimoji="1" lang="ja-JP" altLang="en-US" dirty="0">
                <a:solidFill>
                  <a:srgbClr val="0070C0"/>
                </a:solidFill>
                <a:latin typeface="MigMix 1P" charset="-128"/>
                <a:ea typeface="MigMix 1P" charset="-128"/>
                <a:cs typeface="MigMix 1P" charset="-128"/>
              </a:rPr>
              <a:t>独立な成分の質量分率</a:t>
            </a:r>
            <a:endParaRPr kumimoji="1" lang="en-US" altLang="ja-JP" dirty="0">
              <a:solidFill>
                <a:srgbClr val="0070C0"/>
              </a:solidFill>
              <a:latin typeface="MigMix 1P" charset="-128"/>
              <a:ea typeface="MigMix 1P" charset="-128"/>
              <a:cs typeface="MigMix 1P" charset="-128"/>
            </a:endParaRPr>
          </a:p>
          <a:p>
            <a:r>
              <a:rPr lang="en-US" altLang="ja-JP" b="1" dirty="0">
                <a:solidFill>
                  <a:srgbClr val="0070C0"/>
                </a:solidFill>
                <a:latin typeface="MigMix 1P" charset="-128"/>
                <a:ea typeface="MigMix 1P" charset="-128"/>
                <a:cs typeface="MigMix 1P" charset="-128"/>
              </a:rPr>
              <a:t>state: </a:t>
            </a:r>
            <a:r>
              <a:rPr lang="en-US" altLang="ja-JP" b="1" dirty="0" err="1">
                <a:solidFill>
                  <a:srgbClr val="0070C0"/>
                </a:solidFill>
                <a:latin typeface="MigMix 1P" charset="-128"/>
                <a:ea typeface="MigMix 1P" charset="-128"/>
                <a:cs typeface="MigMix 1P" charset="-128"/>
              </a:rPr>
              <a:t>ThermodynamicState</a:t>
            </a:r>
            <a:endParaRPr kumimoji="1" lang="ja-JP" altLang="en-US" b="1" dirty="0">
              <a:solidFill>
                <a:srgbClr val="0070C0"/>
              </a:solidFill>
              <a:latin typeface="MigMix 1P" charset="-128"/>
              <a:ea typeface="MigMix 1P" charset="-128"/>
              <a:cs typeface="MigMix 1P" charset="-128"/>
            </a:endParaRPr>
          </a:p>
        </p:txBody>
      </p:sp>
      <p:sp>
        <p:nvSpPr>
          <p:cNvPr id="20" name="テキスト ボックス 19"/>
          <p:cNvSpPr txBox="1"/>
          <p:nvPr/>
        </p:nvSpPr>
        <p:spPr>
          <a:xfrm>
            <a:off x="4303335" y="4666712"/>
            <a:ext cx="3736124" cy="369332"/>
          </a:xfrm>
          <a:prstGeom prst="rect">
            <a:avLst/>
          </a:prstGeom>
          <a:solidFill>
            <a:schemeClr val="bg1"/>
          </a:solidFill>
          <a:ln>
            <a:solidFill>
              <a:schemeClr val="accent1"/>
            </a:solidFill>
          </a:ln>
        </p:spPr>
        <p:txBody>
          <a:bodyPr wrap="square" rtlCol="0">
            <a:spAutoFit/>
          </a:bodyPr>
          <a:lstStyle/>
          <a:p>
            <a:r>
              <a:rPr kumimoji="1" lang="en-US" altLang="ja-JP" dirty="0">
                <a:solidFill>
                  <a:srgbClr val="0070C0"/>
                </a:solidFill>
                <a:latin typeface="MigMix 1P" charset="-128"/>
                <a:ea typeface="MigMix 1P" charset="-128"/>
                <a:cs typeface="MigMix 1P" charset="-128"/>
              </a:rPr>
              <a:t>X</a:t>
            </a:r>
            <a:r>
              <a:rPr kumimoji="1" lang="ja-JP" altLang="en-US" dirty="0">
                <a:solidFill>
                  <a:srgbClr val="0070C0"/>
                </a:solidFill>
                <a:latin typeface="MigMix 1P" charset="-128"/>
                <a:ea typeface="MigMix 1P" charset="-128"/>
                <a:cs typeface="MigMix 1P" charset="-128"/>
              </a:rPr>
              <a:t>と</a:t>
            </a:r>
            <a:r>
              <a:rPr kumimoji="1" lang="en-US" altLang="ja-JP" dirty="0">
                <a:solidFill>
                  <a:srgbClr val="0070C0"/>
                </a:solidFill>
                <a:latin typeface="MigMix 1P" charset="-128"/>
                <a:ea typeface="MigMix 1P" charset="-128"/>
                <a:cs typeface="MigMix 1P" charset="-128"/>
              </a:rPr>
              <a:t>Xi</a:t>
            </a:r>
            <a:r>
              <a:rPr kumimoji="1" lang="ja-JP" altLang="en-US" dirty="0">
                <a:solidFill>
                  <a:srgbClr val="0070C0"/>
                </a:solidFill>
                <a:latin typeface="MigMix 1P" charset="-128"/>
                <a:ea typeface="MigMix 1P" charset="-128"/>
                <a:cs typeface="MigMix 1P" charset="-128"/>
              </a:rPr>
              <a:t>の方程式が記述されている。</a:t>
            </a:r>
          </a:p>
        </p:txBody>
      </p:sp>
      <p:sp>
        <p:nvSpPr>
          <p:cNvPr id="22" name="テキスト ボックス 21"/>
          <p:cNvSpPr txBox="1"/>
          <p:nvPr/>
        </p:nvSpPr>
        <p:spPr>
          <a:xfrm>
            <a:off x="4126012" y="5186528"/>
            <a:ext cx="4292512" cy="1077218"/>
          </a:xfrm>
          <a:prstGeom prst="rect">
            <a:avLst/>
          </a:prstGeom>
          <a:solidFill>
            <a:schemeClr val="bg1"/>
          </a:solidFill>
          <a:ln>
            <a:solidFill>
              <a:schemeClr val="accent1"/>
            </a:solidFill>
          </a:ln>
        </p:spPr>
        <p:txBody>
          <a:bodyPr wrap="square" rtlCol="0">
            <a:spAutoFit/>
          </a:bodyPr>
          <a:lstStyle/>
          <a:p>
            <a:r>
              <a:rPr kumimoji="1" lang="ja-JP" altLang="en-US" sz="1600" dirty="0">
                <a:solidFill>
                  <a:srgbClr val="0070C0"/>
                </a:solidFill>
                <a:latin typeface="MigMix 1P" charset="-128"/>
                <a:ea typeface="MigMix 1P" charset="-128"/>
                <a:cs typeface="MigMix 1P" charset="-128"/>
              </a:rPr>
              <a:t>継承先のクラスで</a:t>
            </a:r>
            <a:endParaRPr kumimoji="1" lang="en-US" altLang="ja-JP" sz="1600" dirty="0">
              <a:solidFill>
                <a:srgbClr val="0070C0"/>
              </a:solidFill>
              <a:latin typeface="MigMix 1P" charset="-128"/>
              <a:ea typeface="MigMix 1P" charset="-128"/>
              <a:cs typeface="MigMix 1P" charset="-128"/>
            </a:endParaRPr>
          </a:p>
          <a:p>
            <a:r>
              <a:rPr kumimoji="1" lang="en-US" altLang="ja-JP" sz="1600" dirty="0">
                <a:solidFill>
                  <a:srgbClr val="0070C0"/>
                </a:solidFill>
                <a:latin typeface="MigMix 1P" charset="-128"/>
                <a:ea typeface="MigMix 1P" charset="-128"/>
                <a:cs typeface="MigMix 1P" charset="-128"/>
              </a:rPr>
              <a:t>7</a:t>
            </a:r>
            <a:r>
              <a:rPr kumimoji="1" lang="ja-JP" altLang="en-US" sz="1600" dirty="0">
                <a:solidFill>
                  <a:srgbClr val="0070C0"/>
                </a:solidFill>
                <a:latin typeface="MigMix 1P" charset="-128"/>
                <a:ea typeface="MigMix 1P" charset="-128"/>
                <a:cs typeface="MigMix 1P" charset="-128"/>
              </a:rPr>
              <a:t>個の変数</a:t>
            </a:r>
            <a:r>
              <a:rPr kumimoji="1" lang="en-US" altLang="ja-JP" sz="1600" dirty="0">
                <a:solidFill>
                  <a:srgbClr val="0070C0"/>
                </a:solidFill>
                <a:latin typeface="MigMix 1P" charset="-128"/>
                <a:ea typeface="MigMix 1P" charset="-128"/>
                <a:cs typeface="MigMix 1P" charset="-128"/>
              </a:rPr>
              <a:t> p, d, T, h, u, R, MM </a:t>
            </a:r>
            <a:r>
              <a:rPr kumimoji="1" lang="ja-JP" altLang="en-US" sz="1600" dirty="0">
                <a:solidFill>
                  <a:srgbClr val="0070C0"/>
                </a:solidFill>
                <a:latin typeface="MigMix 1P" charset="-128"/>
                <a:ea typeface="MigMix 1P" charset="-128"/>
                <a:cs typeface="MigMix 1P" charset="-128"/>
              </a:rPr>
              <a:t>に関する</a:t>
            </a:r>
            <a:endParaRPr kumimoji="1" lang="en-US" altLang="ja-JP" sz="1600" dirty="0">
              <a:solidFill>
                <a:srgbClr val="0070C0"/>
              </a:solidFill>
              <a:latin typeface="MigMix 1P" charset="-128"/>
              <a:ea typeface="MigMix 1P" charset="-128"/>
              <a:cs typeface="MigMix 1P" charset="-128"/>
            </a:endParaRPr>
          </a:p>
          <a:p>
            <a:r>
              <a:rPr kumimoji="1" lang="en-US" altLang="ja-JP" sz="1600" dirty="0">
                <a:solidFill>
                  <a:srgbClr val="0070C0"/>
                </a:solidFill>
                <a:latin typeface="MigMix 1P" charset="-128"/>
                <a:ea typeface="MigMix 1P" charset="-128"/>
                <a:cs typeface="MigMix 1P" charset="-128"/>
              </a:rPr>
              <a:t>7</a:t>
            </a:r>
            <a:r>
              <a:rPr kumimoji="1" lang="ja-JP" altLang="en-US" sz="1600" dirty="0">
                <a:solidFill>
                  <a:srgbClr val="0070C0"/>
                </a:solidFill>
                <a:latin typeface="MigMix 1P" charset="-128"/>
                <a:ea typeface="MigMix 1P" charset="-128"/>
                <a:cs typeface="MigMix 1P" charset="-128"/>
              </a:rPr>
              <a:t>個の方程式が追加されている。</a:t>
            </a:r>
            <a:endParaRPr kumimoji="1" lang="en-US" altLang="ja-JP" sz="1600" dirty="0">
              <a:solidFill>
                <a:srgbClr val="0070C0"/>
              </a:solidFill>
              <a:latin typeface="MigMix 1P" charset="-128"/>
              <a:ea typeface="MigMix 1P" charset="-128"/>
              <a:cs typeface="MigMix 1P" charset="-128"/>
            </a:endParaRPr>
          </a:p>
          <a:p>
            <a:r>
              <a:rPr lang="ja-JP" altLang="en-US" sz="1600" dirty="0">
                <a:solidFill>
                  <a:srgbClr val="0070C0"/>
                </a:solidFill>
                <a:latin typeface="MigMix 1P" charset="-128"/>
                <a:ea typeface="MigMix 1P" charset="-128"/>
                <a:cs typeface="MigMix 1P" charset="-128"/>
              </a:rPr>
              <a:t>方程式の内容は物質の種類によって異なる。</a:t>
            </a:r>
            <a:endParaRPr kumimoji="1" lang="ja-JP" altLang="en-US" sz="1600" dirty="0">
              <a:solidFill>
                <a:srgbClr val="0070C0"/>
              </a:solidFill>
              <a:latin typeface="MigMix 1P" charset="-128"/>
              <a:ea typeface="MigMix 1P" charset="-128"/>
              <a:cs typeface="MigMix 1P" charset="-128"/>
            </a:endParaRPr>
          </a:p>
        </p:txBody>
      </p:sp>
      <p:cxnSp>
        <p:nvCxnSpPr>
          <p:cNvPr id="23" name="直線矢印コネクタ 22"/>
          <p:cNvCxnSpPr/>
          <p:nvPr/>
        </p:nvCxnSpPr>
        <p:spPr>
          <a:xfrm flipH="1" flipV="1">
            <a:off x="2771816" y="2322209"/>
            <a:ext cx="1781632" cy="4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1671827" y="4788103"/>
            <a:ext cx="2631508" cy="6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303335" y="4285012"/>
            <a:ext cx="4618841" cy="338554"/>
          </a:xfrm>
          <a:prstGeom prst="rect">
            <a:avLst/>
          </a:prstGeom>
          <a:noFill/>
        </p:spPr>
        <p:txBody>
          <a:bodyPr wrap="square" rtlCol="0">
            <a:spAutoFit/>
          </a:bodyPr>
          <a:lstStyle/>
          <a:p>
            <a:r>
              <a:rPr kumimoji="1" lang="en-US" altLang="ja-JP" sz="1600" b="1" dirty="0">
                <a:solidFill>
                  <a:srgbClr val="0070C0"/>
                </a:solidFill>
                <a:latin typeface="MigMix 1P" charset="-128"/>
                <a:ea typeface="MigMix 1P" charset="-128"/>
                <a:cs typeface="MigMix 1P" charset="-128"/>
              </a:rPr>
              <a:t>p, h, X </a:t>
            </a:r>
            <a:r>
              <a:rPr kumimoji="1" lang="ja-JP" altLang="en-US" sz="1600" b="1" dirty="0">
                <a:solidFill>
                  <a:srgbClr val="0070C0"/>
                </a:solidFill>
                <a:latin typeface="MigMix 1P" charset="-128"/>
                <a:ea typeface="MigMix 1P" charset="-128"/>
                <a:cs typeface="MigMix 1P" charset="-128"/>
              </a:rPr>
              <a:t>が内部的には入力コネクタになっている</a:t>
            </a:r>
          </a:p>
        </p:txBody>
      </p:sp>
      <p:sp>
        <p:nvSpPr>
          <p:cNvPr id="26" name="右中かっこ 25"/>
          <p:cNvSpPr/>
          <p:nvPr/>
        </p:nvSpPr>
        <p:spPr>
          <a:xfrm>
            <a:off x="2599197" y="4241867"/>
            <a:ext cx="220493" cy="4248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2819693" y="4454289"/>
            <a:ext cx="1483642" cy="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690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solidFill>
        </p:spPr>
        <p:txBody>
          <a:bodyPr>
            <a:normAutofit/>
          </a:bodyPr>
          <a:lstStyle/>
          <a:p>
            <a:r>
              <a:rPr lang="ja-JP" altLang="en-US" dirty="0"/>
              <a:t>④</a:t>
            </a:r>
            <a:r>
              <a:rPr lang="en-US" altLang="ja-JP" dirty="0"/>
              <a:t> </a:t>
            </a:r>
            <a:r>
              <a:rPr lang="en-US" altLang="ja-JP" dirty="0" err="1"/>
              <a:t>setState_XXX</a:t>
            </a:r>
            <a:r>
              <a:rPr lang="en-US" altLang="ja-JP" dirty="0"/>
              <a:t> </a:t>
            </a:r>
            <a:r>
              <a:rPr lang="ja-JP" altLang="en-US" dirty="0"/>
              <a:t>と</a:t>
            </a:r>
            <a:r>
              <a:rPr lang="en-US" altLang="ja-JP" dirty="0"/>
              <a:t> </a:t>
            </a:r>
            <a:r>
              <a:rPr lang="en-US" altLang="ja-JP" dirty="0" err="1"/>
              <a:t>setSmoothState</a:t>
            </a:r>
            <a:r>
              <a:rPr lang="en-US" altLang="ja-JP" dirty="0"/>
              <a:t> </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9</a:t>
            </a:fld>
            <a:endParaRPr lang="ja-JP" altLang="en-US" dirty="0"/>
          </a:p>
        </p:txBody>
      </p:sp>
      <p:sp>
        <p:nvSpPr>
          <p:cNvPr id="12" name="正方形/長方形 11"/>
          <p:cNvSpPr/>
          <p:nvPr/>
        </p:nvSpPr>
        <p:spPr>
          <a:xfrm>
            <a:off x="628650" y="864000"/>
            <a:ext cx="7885350" cy="707886"/>
          </a:xfrm>
          <a:prstGeom prst="rect">
            <a:avLst/>
          </a:prstGeom>
        </p:spPr>
        <p:txBody>
          <a:bodyPr wrap="square">
            <a:spAutoFit/>
          </a:bodyPr>
          <a:lstStyle/>
          <a:p>
            <a:r>
              <a:rPr lang="ja-JP" altLang="en-US" sz="2000" dirty="0">
                <a:latin typeface="MigMix 1P" charset="-128"/>
                <a:ea typeface="MigMix 1P" charset="-128"/>
                <a:cs typeface="MigMix 1P" charset="-128"/>
              </a:rPr>
              <a:t>異なる熱力学的状態変数の組み合わせから</a:t>
            </a:r>
            <a:r>
              <a:rPr lang="en-US" altLang="ja-JP" sz="2000" b="1" dirty="0">
                <a:latin typeface="MigMix 1P" charset="-128"/>
                <a:ea typeface="MigMix 1P" charset="-128"/>
                <a:cs typeface="MigMix 1P" charset="-128"/>
              </a:rPr>
              <a:t> </a:t>
            </a:r>
            <a:r>
              <a:rPr lang="en-US" altLang="ja-JP" sz="2000" b="1" dirty="0" err="1">
                <a:latin typeface="MigMix 1P" charset="-128"/>
                <a:ea typeface="MigMix 1P" charset="-128"/>
                <a:cs typeface="MigMix 1P" charset="-128"/>
              </a:rPr>
              <a:t>ThermodynamicState</a:t>
            </a:r>
            <a:r>
              <a:rPr lang="en-US" altLang="ja-JP" sz="2000" dirty="0">
                <a:latin typeface="MigMix 1P" charset="-128"/>
                <a:ea typeface="MigMix 1P" charset="-128"/>
                <a:cs typeface="MigMix 1P" charset="-128"/>
              </a:rPr>
              <a:t> </a:t>
            </a:r>
            <a:r>
              <a:rPr lang="ja-JP" altLang="en-US" sz="2000" dirty="0">
                <a:latin typeface="MigMix 1P" charset="-128"/>
                <a:ea typeface="MigMix 1P" charset="-128"/>
                <a:cs typeface="MigMix 1P" charset="-128"/>
              </a:rPr>
              <a:t>を返す関数</a:t>
            </a:r>
          </a:p>
        </p:txBody>
      </p:sp>
      <p:sp>
        <p:nvSpPr>
          <p:cNvPr id="39" name="テキスト ボックス 38"/>
          <p:cNvSpPr txBox="1"/>
          <p:nvPr/>
        </p:nvSpPr>
        <p:spPr>
          <a:xfrm>
            <a:off x="628650" y="1598451"/>
            <a:ext cx="6939354" cy="400110"/>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継承先のパッケージで</a:t>
            </a:r>
            <a:r>
              <a:rPr kumimoji="1" lang="en-US" altLang="ja-JP" sz="2000" dirty="0">
                <a:latin typeface="MigMix 1P" charset="-128"/>
                <a:ea typeface="MigMix 1P" charset="-128"/>
                <a:cs typeface="MigMix 1P" charset="-128"/>
              </a:rPr>
              <a:t> </a:t>
            </a:r>
            <a:r>
              <a:rPr kumimoji="1" lang="en-US" altLang="ja-JP" sz="2000" dirty="0">
                <a:solidFill>
                  <a:srgbClr val="C00000"/>
                </a:solidFill>
                <a:latin typeface="MigMix 1P" charset="-128"/>
                <a:ea typeface="MigMix 1P" charset="-128"/>
                <a:cs typeface="MigMix 1P" charset="-128"/>
              </a:rPr>
              <a:t>algorithm</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を定義する。</a:t>
            </a:r>
          </a:p>
        </p:txBody>
      </p:sp>
      <p:sp>
        <p:nvSpPr>
          <p:cNvPr id="40" name="テキスト ボックス 39"/>
          <p:cNvSpPr txBox="1"/>
          <p:nvPr/>
        </p:nvSpPr>
        <p:spPr>
          <a:xfrm>
            <a:off x="943536" y="2261471"/>
            <a:ext cx="4095750" cy="1569660"/>
          </a:xfrm>
          <a:prstGeom prst="rect">
            <a:avLst/>
          </a:prstGeom>
          <a:noFill/>
        </p:spPr>
        <p:txBody>
          <a:bodyPr wrap="square" rtlCol="0">
            <a:spAutoFit/>
          </a:bodyPr>
          <a:lstStyle/>
          <a:p>
            <a:pPr marL="342900" indent="-342900">
              <a:buFont typeface="Arial" charset="0"/>
              <a:buChar char="•"/>
            </a:pPr>
            <a:r>
              <a:rPr kumimoji="1" lang="en-US" altLang="ja-JP" sz="2400" b="1" dirty="0" err="1">
                <a:latin typeface="MigMix 1P" charset="-128"/>
                <a:ea typeface="MigMix 1P" charset="-128"/>
                <a:cs typeface="MigMix 1P" charset="-128"/>
              </a:rPr>
              <a:t>setState_pTX</a:t>
            </a:r>
            <a:r>
              <a:rPr kumimoji="1" lang="en-US" altLang="ja-JP" sz="2400" b="1" dirty="0">
                <a:latin typeface="MigMix 1P" charset="-128"/>
                <a:ea typeface="MigMix 1P" charset="-128"/>
                <a:cs typeface="MigMix 1P" charset="-128"/>
              </a:rPr>
              <a:t>(p, T, X)</a:t>
            </a:r>
          </a:p>
          <a:p>
            <a:pPr marL="342900" indent="-342900">
              <a:buFont typeface="Arial" charset="0"/>
              <a:buChar char="•"/>
            </a:pPr>
            <a:r>
              <a:rPr lang="en-US" altLang="ja-JP" sz="2400" b="1" dirty="0" err="1">
                <a:latin typeface="MigMix 1P" charset="-128"/>
                <a:ea typeface="MigMix 1P" charset="-128"/>
                <a:cs typeface="MigMix 1P" charset="-128"/>
              </a:rPr>
              <a:t>setState_phX</a:t>
            </a:r>
            <a:r>
              <a:rPr lang="en-US" altLang="ja-JP" sz="2400" b="1" dirty="0">
                <a:latin typeface="MigMix 1P" charset="-128"/>
                <a:ea typeface="MigMix 1P" charset="-128"/>
                <a:cs typeface="MigMix 1P" charset="-128"/>
              </a:rPr>
              <a:t>(p, h, X)</a:t>
            </a:r>
          </a:p>
          <a:p>
            <a:pPr marL="342900" indent="-342900">
              <a:buFont typeface="Arial" charset="0"/>
              <a:buChar char="•"/>
            </a:pPr>
            <a:r>
              <a:rPr kumimoji="1" lang="en-US" altLang="ja-JP" sz="2400" b="1" dirty="0" err="1">
                <a:latin typeface="MigMix 1P" charset="-128"/>
                <a:ea typeface="MigMix 1P" charset="-128"/>
                <a:cs typeface="MigMix 1P" charset="-128"/>
              </a:rPr>
              <a:t>setState_psX</a:t>
            </a:r>
            <a:r>
              <a:rPr kumimoji="1" lang="en-US" altLang="ja-JP" sz="2400" b="1" dirty="0">
                <a:latin typeface="MigMix 1P" charset="-128"/>
                <a:ea typeface="MigMix 1P" charset="-128"/>
                <a:cs typeface="MigMix 1P" charset="-128"/>
              </a:rPr>
              <a:t>(p, s, X)</a:t>
            </a:r>
          </a:p>
          <a:p>
            <a:pPr marL="342900" indent="-342900">
              <a:buFont typeface="Arial" charset="0"/>
              <a:buChar char="•"/>
            </a:pPr>
            <a:r>
              <a:rPr lang="en-US" altLang="ja-JP" sz="2400" b="1" dirty="0" err="1">
                <a:latin typeface="MigMix 1P" charset="-128"/>
                <a:ea typeface="MigMix 1P" charset="-128"/>
                <a:cs typeface="MigMix 1P" charset="-128"/>
              </a:rPr>
              <a:t>setState_dTX</a:t>
            </a:r>
            <a:r>
              <a:rPr lang="en-US" altLang="ja-JP" sz="2400" b="1" dirty="0">
                <a:latin typeface="MigMix 1P" charset="-128"/>
                <a:ea typeface="MigMix 1P" charset="-128"/>
                <a:cs typeface="MigMix 1P" charset="-128"/>
              </a:rPr>
              <a:t>(d, T, X)</a:t>
            </a:r>
          </a:p>
        </p:txBody>
      </p:sp>
      <p:sp>
        <p:nvSpPr>
          <p:cNvPr id="41" name="テキスト ボックス 40"/>
          <p:cNvSpPr txBox="1"/>
          <p:nvPr/>
        </p:nvSpPr>
        <p:spPr>
          <a:xfrm>
            <a:off x="628650" y="4005598"/>
            <a:ext cx="8211894" cy="461665"/>
          </a:xfrm>
          <a:prstGeom prst="rect">
            <a:avLst/>
          </a:prstGeom>
          <a:noFill/>
        </p:spPr>
        <p:txBody>
          <a:bodyPr wrap="square" rtlCol="0">
            <a:spAutoFit/>
          </a:bodyPr>
          <a:lstStyle/>
          <a:p>
            <a:r>
              <a:rPr kumimoji="1" lang="en-US" altLang="ja-JP" sz="2400" b="1" dirty="0" err="1">
                <a:latin typeface="MigMix 1P" charset="-128"/>
                <a:ea typeface="MigMix 1P" charset="-128"/>
                <a:cs typeface="MigMix 1P" charset="-128"/>
              </a:rPr>
              <a:t>setSmoothState</a:t>
            </a:r>
            <a:r>
              <a:rPr kumimoji="1" lang="en-US" altLang="ja-JP" sz="2400" b="1" dirty="0">
                <a:latin typeface="MigMix 1P" charset="-128"/>
                <a:ea typeface="MigMix 1P" charset="-128"/>
                <a:cs typeface="MigMix 1P" charset="-128"/>
              </a:rPr>
              <a:t>(x, </a:t>
            </a:r>
            <a:r>
              <a:rPr kumimoji="1" lang="en-US" altLang="ja-JP" sz="2400" b="1" dirty="0" err="1">
                <a:latin typeface="MigMix 1P" charset="-128"/>
                <a:ea typeface="MigMix 1P" charset="-128"/>
                <a:cs typeface="MigMix 1P" charset="-128"/>
              </a:rPr>
              <a:t>state_a</a:t>
            </a:r>
            <a:r>
              <a:rPr kumimoji="1" lang="en-US" altLang="ja-JP" sz="2400" b="1" dirty="0">
                <a:latin typeface="MigMix 1P" charset="-128"/>
                <a:ea typeface="MigMix 1P" charset="-128"/>
                <a:cs typeface="MigMix 1P" charset="-128"/>
              </a:rPr>
              <a:t>, </a:t>
            </a:r>
            <a:r>
              <a:rPr kumimoji="1" lang="en-US" altLang="ja-JP" sz="2400" b="1" dirty="0" err="1">
                <a:latin typeface="MigMix 1P" charset="-128"/>
                <a:ea typeface="MigMix 1P" charset="-128"/>
                <a:cs typeface="MigMix 1P" charset="-128"/>
              </a:rPr>
              <a:t>state_b</a:t>
            </a:r>
            <a:r>
              <a:rPr kumimoji="1" lang="en-US" altLang="ja-JP" sz="2400" b="1" dirty="0">
                <a:latin typeface="MigMix 1P" charset="-128"/>
                <a:ea typeface="MigMix 1P" charset="-128"/>
                <a:cs typeface="MigMix 1P" charset="-128"/>
              </a:rPr>
              <a:t>, </a:t>
            </a:r>
            <a:r>
              <a:rPr kumimoji="1" lang="en-US" altLang="ja-JP" sz="2400" b="1" dirty="0" err="1">
                <a:latin typeface="MigMix 1P" charset="-128"/>
                <a:ea typeface="MigMix 1P" charset="-128"/>
                <a:cs typeface="MigMix 1P" charset="-128"/>
              </a:rPr>
              <a:t>x_small</a:t>
            </a:r>
            <a:r>
              <a:rPr kumimoji="1" lang="en-US" altLang="ja-JP" sz="2400" b="1" dirty="0">
                <a:latin typeface="MigMix 1P" charset="-128"/>
                <a:ea typeface="MigMix 1P" charset="-128"/>
                <a:cs typeface="MigMix 1P" charset="-128"/>
              </a:rPr>
              <a:t>)</a:t>
            </a:r>
            <a:endParaRPr kumimoji="1" lang="ja-JP" altLang="en-US" sz="2400" b="1" dirty="0">
              <a:latin typeface="MigMix 1P" charset="-128"/>
              <a:ea typeface="MigMix 1P" charset="-128"/>
              <a:cs typeface="MigMix 1P" charset="-128"/>
            </a:endParaRPr>
          </a:p>
        </p:txBody>
      </p:sp>
      <p:sp>
        <p:nvSpPr>
          <p:cNvPr id="42" name="テキスト ボックス 41"/>
          <p:cNvSpPr txBox="1"/>
          <p:nvPr/>
        </p:nvSpPr>
        <p:spPr>
          <a:xfrm>
            <a:off x="628650" y="4432273"/>
            <a:ext cx="7772687" cy="707886"/>
          </a:xfrm>
          <a:prstGeom prst="rect">
            <a:avLst/>
          </a:prstGeom>
          <a:noFill/>
        </p:spPr>
        <p:txBody>
          <a:bodyPr wrap="square" rtlCol="0">
            <a:spAutoFit/>
          </a:bodyPr>
          <a:lstStyle/>
          <a:p>
            <a:r>
              <a:rPr kumimoji="1" lang="en-US" altLang="ja-JP" sz="2000" dirty="0">
                <a:latin typeface="MigMix 1P" charset="-128"/>
                <a:ea typeface="MigMix 1P" charset="-128"/>
                <a:cs typeface="MigMix 1P" charset="-128"/>
              </a:rPr>
              <a:t>2</a:t>
            </a:r>
            <a:r>
              <a:rPr kumimoji="1" lang="ja-JP" altLang="en-US" sz="2000" dirty="0">
                <a:latin typeface="MigMix 1P" charset="-128"/>
                <a:ea typeface="MigMix 1P" charset="-128"/>
                <a:cs typeface="MigMix 1P" charset="-128"/>
              </a:rPr>
              <a:t>つの状態</a:t>
            </a:r>
            <a:r>
              <a:rPr kumimoji="1" lang="en-US" altLang="ja-JP" sz="2000" dirty="0">
                <a:latin typeface="MigMix 1P" charset="-128"/>
                <a:ea typeface="MigMix 1P" charset="-128"/>
                <a:cs typeface="MigMix 1P" charset="-128"/>
              </a:rPr>
              <a:t> </a:t>
            </a:r>
            <a:r>
              <a:rPr kumimoji="1" lang="en-US" altLang="ja-JP" sz="2000" dirty="0" err="1">
                <a:latin typeface="MigMix 1P" charset="-128"/>
                <a:ea typeface="MigMix 1P" charset="-128"/>
                <a:cs typeface="MigMix 1P" charset="-128"/>
              </a:rPr>
              <a:t>state_a</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と</a:t>
            </a:r>
            <a:r>
              <a:rPr kumimoji="1" lang="en-US" altLang="ja-JP" sz="2000" dirty="0">
                <a:latin typeface="MigMix 1P" charset="-128"/>
                <a:ea typeface="MigMix 1P" charset="-128"/>
                <a:cs typeface="MigMix 1P" charset="-128"/>
              </a:rPr>
              <a:t> </a:t>
            </a:r>
            <a:r>
              <a:rPr kumimoji="1" lang="en-US" altLang="ja-JP" sz="2000" dirty="0" err="1">
                <a:latin typeface="MigMix 1P" charset="-128"/>
                <a:ea typeface="MigMix 1P" charset="-128"/>
                <a:cs typeface="MigMix 1P" charset="-128"/>
              </a:rPr>
              <a:t>state_b</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を</a:t>
            </a:r>
            <a:r>
              <a:rPr kumimoji="1" lang="en-US" altLang="ja-JP" sz="2000" dirty="0">
                <a:latin typeface="MigMix 1P" charset="-128"/>
                <a:ea typeface="MigMix 1P" charset="-128"/>
                <a:cs typeface="MigMix 1P" charset="-128"/>
              </a:rPr>
              <a:t> </a:t>
            </a:r>
            <a:r>
              <a:rPr kumimoji="1" lang="en-US" altLang="ja-JP" sz="2000" dirty="0" err="1">
                <a:latin typeface="MigMix 1P" charset="-128"/>
                <a:ea typeface="MigMix 1P" charset="-128"/>
                <a:cs typeface="MigMix 1P" charset="-128"/>
              </a:rPr>
              <a:t>x±x_small</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の範囲で滑らかにつなぐ関数。</a:t>
            </a:r>
            <a:r>
              <a:rPr kumimoji="1" lang="en-US" altLang="ja-JP" sz="2000" dirty="0">
                <a:latin typeface="MigMix 1P" charset="-128"/>
                <a:ea typeface="MigMix 1P" charset="-128"/>
                <a:cs typeface="MigMix 1P" charset="-128"/>
              </a:rPr>
              <a:t> x </a:t>
            </a:r>
            <a:r>
              <a:rPr kumimoji="1" lang="ja-JP" altLang="en-US" sz="2000" dirty="0">
                <a:latin typeface="MigMix 1P" charset="-128"/>
                <a:ea typeface="MigMix 1P" charset="-128"/>
                <a:cs typeface="MigMix 1P" charset="-128"/>
              </a:rPr>
              <a:t>は</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質量流量か圧力である。</a:t>
            </a:r>
          </a:p>
        </p:txBody>
      </p:sp>
      <p:sp>
        <p:nvSpPr>
          <p:cNvPr id="43" name="テキスト ボックス 42"/>
          <p:cNvSpPr txBox="1"/>
          <p:nvPr/>
        </p:nvSpPr>
        <p:spPr>
          <a:xfrm>
            <a:off x="5380953" y="2025126"/>
            <a:ext cx="2505747" cy="1938992"/>
          </a:xfrm>
          <a:prstGeom prst="rect">
            <a:avLst/>
          </a:prstGeom>
          <a:noFill/>
        </p:spPr>
        <p:txBody>
          <a:bodyPr wrap="square" rtlCol="0">
            <a:spAutoFit/>
          </a:bodyPr>
          <a:lstStyle/>
          <a:p>
            <a:r>
              <a:rPr kumimoji="1" lang="en-US" altLang="ja-JP" sz="2000" dirty="0">
                <a:latin typeface="MigMix 1P" charset="-128"/>
                <a:ea typeface="MigMix 1P" charset="-128"/>
                <a:cs typeface="MigMix 1P" charset="-128"/>
              </a:rPr>
              <a:t>p: </a:t>
            </a:r>
            <a:r>
              <a:rPr kumimoji="1" lang="ja-JP" altLang="en-US" sz="2000" dirty="0">
                <a:latin typeface="MigMix 1P" charset="-128"/>
                <a:ea typeface="MigMix 1P" charset="-128"/>
                <a:cs typeface="MigMix 1P" charset="-128"/>
              </a:rPr>
              <a:t>圧力</a:t>
            </a:r>
            <a:endParaRPr lang="en-US" altLang="ja-JP" sz="2000" dirty="0">
              <a:latin typeface="MigMix 1P" charset="-128"/>
              <a:ea typeface="MigMix 1P" charset="-128"/>
              <a:cs typeface="MigMix 1P" charset="-128"/>
            </a:endParaRPr>
          </a:p>
          <a:p>
            <a:r>
              <a:rPr kumimoji="1" lang="en-US" altLang="ja-JP" sz="2000" dirty="0">
                <a:latin typeface="MigMix 1P" charset="-128"/>
                <a:ea typeface="MigMix 1P" charset="-128"/>
                <a:cs typeface="MigMix 1P" charset="-128"/>
              </a:rPr>
              <a:t>T: </a:t>
            </a:r>
            <a:r>
              <a:rPr kumimoji="1" lang="ja-JP" altLang="en-US" sz="2000" dirty="0">
                <a:latin typeface="MigMix 1P" charset="-128"/>
                <a:ea typeface="MigMix 1P" charset="-128"/>
                <a:cs typeface="MigMix 1P" charset="-128"/>
              </a:rPr>
              <a:t>温度</a:t>
            </a:r>
            <a:endParaRPr kumimoji="1" lang="en-US" altLang="ja-JP" sz="2000" dirty="0">
              <a:latin typeface="MigMix 1P" charset="-128"/>
              <a:ea typeface="MigMix 1P" charset="-128"/>
              <a:cs typeface="MigMix 1P" charset="-128"/>
            </a:endParaRPr>
          </a:p>
          <a:p>
            <a:r>
              <a:rPr lang="en-US" altLang="ja-JP" sz="2000" dirty="0">
                <a:latin typeface="MigMix 1P" charset="-128"/>
                <a:ea typeface="MigMix 1P" charset="-128"/>
                <a:cs typeface="MigMix 1P" charset="-128"/>
              </a:rPr>
              <a:t>h: </a:t>
            </a:r>
            <a:r>
              <a:rPr lang="ja-JP" altLang="en-US" sz="2000" dirty="0">
                <a:latin typeface="MigMix 1P" charset="-128"/>
                <a:ea typeface="MigMix 1P" charset="-128"/>
                <a:cs typeface="MigMix 1P" charset="-128"/>
              </a:rPr>
              <a:t>比エンタルピ</a:t>
            </a:r>
            <a:endParaRPr lang="en-US" altLang="ja-JP" sz="2000" dirty="0">
              <a:latin typeface="MigMix 1P" charset="-128"/>
              <a:ea typeface="MigMix 1P" charset="-128"/>
              <a:cs typeface="MigMix 1P" charset="-128"/>
            </a:endParaRPr>
          </a:p>
          <a:p>
            <a:r>
              <a:rPr kumimoji="1" lang="en-US" altLang="ja-JP" sz="2000" dirty="0">
                <a:latin typeface="MigMix 1P" charset="-128"/>
                <a:ea typeface="MigMix 1P" charset="-128"/>
                <a:cs typeface="MigMix 1P" charset="-128"/>
              </a:rPr>
              <a:t>s: </a:t>
            </a:r>
            <a:r>
              <a:rPr kumimoji="1" lang="ja-JP" altLang="en-US" sz="2000" dirty="0">
                <a:latin typeface="MigMix 1P" charset="-128"/>
                <a:ea typeface="MigMix 1P" charset="-128"/>
                <a:cs typeface="MigMix 1P" charset="-128"/>
              </a:rPr>
              <a:t>比エントロピ</a:t>
            </a:r>
            <a:endParaRPr kumimoji="1" lang="en-US" altLang="ja-JP" sz="2000" dirty="0">
              <a:latin typeface="MigMix 1P" charset="-128"/>
              <a:ea typeface="MigMix 1P" charset="-128"/>
              <a:cs typeface="MigMix 1P" charset="-128"/>
            </a:endParaRPr>
          </a:p>
          <a:p>
            <a:r>
              <a:rPr lang="en-US" altLang="ja-JP" sz="2000" dirty="0">
                <a:latin typeface="MigMix 1P" charset="-128"/>
                <a:ea typeface="MigMix 1P" charset="-128"/>
                <a:cs typeface="MigMix 1P" charset="-128"/>
              </a:rPr>
              <a:t>d: </a:t>
            </a:r>
            <a:r>
              <a:rPr lang="ja-JP" altLang="en-US" sz="2000" dirty="0">
                <a:latin typeface="MigMix 1P" charset="-128"/>
                <a:ea typeface="MigMix 1P" charset="-128"/>
                <a:cs typeface="MigMix 1P" charset="-128"/>
              </a:rPr>
              <a:t>密度</a:t>
            </a:r>
            <a:endParaRPr lang="en-US" altLang="ja-JP" sz="2000" dirty="0">
              <a:latin typeface="MigMix 1P" charset="-128"/>
              <a:ea typeface="MigMix 1P" charset="-128"/>
              <a:cs typeface="MigMix 1P" charset="-128"/>
            </a:endParaRPr>
          </a:p>
          <a:p>
            <a:r>
              <a:rPr kumimoji="1" lang="en-US" altLang="ja-JP" sz="2000" dirty="0">
                <a:latin typeface="MigMix 1P" charset="-128"/>
                <a:ea typeface="MigMix 1P" charset="-128"/>
                <a:cs typeface="MigMix 1P" charset="-128"/>
              </a:rPr>
              <a:t>X[</a:t>
            </a:r>
            <a:r>
              <a:rPr kumimoji="1" lang="en-US" altLang="ja-JP" sz="2000" dirty="0" err="1">
                <a:latin typeface="MigMix 1P" charset="-128"/>
                <a:ea typeface="MigMix 1P" charset="-128"/>
                <a:cs typeface="MigMix 1P" charset="-128"/>
              </a:rPr>
              <a:t>nX</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質量分率</a:t>
            </a: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177266497"/>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講習会" id="{F106ED0A-09C6-3A44-817A-E0EA50BA254B}" vid="{ECB7F9CD-296F-BC44-A0AE-11868C234539}"/>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講習会</Template>
  <TotalTime>4749</TotalTime>
  <Words>2807</Words>
  <Application>Microsoft Macintosh PowerPoint</Application>
  <PresentationFormat>画面に合わせる (4:3)</PresentationFormat>
  <Paragraphs>536</Paragraphs>
  <Slides>26</Slides>
  <Notes>2</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26</vt:i4>
      </vt:variant>
    </vt:vector>
  </HeadingPairs>
  <TitlesOfParts>
    <vt:vector size="39" baseType="lpstr">
      <vt:lpstr>Arial Unicode MS</vt:lpstr>
      <vt:lpstr>Arial,Bold</vt:lpstr>
      <vt:lpstr>MigMix 1P</vt:lpstr>
      <vt:lpstr>Migu 1M</vt:lpstr>
      <vt:lpstr>RictyDiminished-Regular</vt:lpstr>
      <vt:lpstr>游ゴシック</vt:lpstr>
      <vt:lpstr>游ゴシック</vt:lpstr>
      <vt:lpstr>游ゴシック Light</vt:lpstr>
      <vt:lpstr>Arial</vt:lpstr>
      <vt:lpstr>Calibri</vt:lpstr>
      <vt:lpstr>Calibri Light</vt:lpstr>
      <vt:lpstr>Courier</vt:lpstr>
      <vt:lpstr>ホワイト</vt:lpstr>
      <vt:lpstr>OpenModelica講習中級 Modelica.Fluidライブラリ解説</vt:lpstr>
      <vt:lpstr>2. Modelica.Mediaライブラリ</vt:lpstr>
      <vt:lpstr>Contents</vt:lpstr>
      <vt:lpstr>Modelica.Media ライブラリの全体構成(継承関係)</vt:lpstr>
      <vt:lpstr>Modelica.Media の基本構成</vt:lpstr>
      <vt:lpstr>PowerPoint プレゼンテーション</vt:lpstr>
      <vt:lpstr>② ThermodynamicState  </vt:lpstr>
      <vt:lpstr>③ BaseProperties</vt:lpstr>
      <vt:lpstr>④ setState_XXX と setSmoothState </vt:lpstr>
      <vt:lpstr>⑤ 物性関数(その1)</vt:lpstr>
      <vt:lpstr>⑤ 物性関数(その2)</vt:lpstr>
      <vt:lpstr>SimpleAir, DryAirNasa の継承関係</vt:lpstr>
      <vt:lpstr>水（2相流体)のモデル</vt:lpstr>
      <vt:lpstr>MediaExample1  水を温めて水蒸気にする (等圧過程) </vt:lpstr>
      <vt:lpstr>MediaExample1</vt:lpstr>
      <vt:lpstr>MediaExample1</vt:lpstr>
      <vt:lpstr>MediaExample1</vt:lpstr>
      <vt:lpstr>MediaExample1</vt:lpstr>
      <vt:lpstr>MediaExamle2 水を断熱圧縮する。水蒸気を断熱膨張させる。 (等エントロピ過程)</vt:lpstr>
      <vt:lpstr>MediaExamle2</vt:lpstr>
      <vt:lpstr>MediaExample2</vt:lpstr>
      <vt:lpstr>MediaExample2</vt:lpstr>
      <vt:lpstr>ClassExamle3</vt:lpstr>
      <vt:lpstr>MediaExample2</vt:lpstr>
      <vt:lpstr>まとめ 　</vt:lpstr>
      <vt:lpstr>PowerPoint プレゼンテーション</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田中周</dc:creator>
  <cp:keywords/>
  <dc:description/>
  <cp:lastModifiedBy>田中周</cp:lastModifiedBy>
  <cp:revision>42</cp:revision>
  <cp:lastPrinted>2017-11-23T08:10:51Z</cp:lastPrinted>
  <dcterms:created xsi:type="dcterms:W3CDTF">2017-10-28T05:07:18Z</dcterms:created>
  <dcterms:modified xsi:type="dcterms:W3CDTF">2018-08-14T06:09:27Z</dcterms:modified>
  <cp:category/>
</cp:coreProperties>
</file>