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335" r:id="rId2"/>
    <p:sldId id="337" r:id="rId3"/>
    <p:sldId id="304" r:id="rId4"/>
    <p:sldId id="558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5"/>
    <p:restoredTop sz="94850"/>
  </p:normalViewPr>
  <p:slideViewPr>
    <p:cSldViewPr snapToGrid="0" snapToObjects="1">
      <p:cViewPr varScale="1">
        <p:scale>
          <a:sx n="199" d="100"/>
          <a:sy n="199" d="100"/>
        </p:scale>
        <p:origin x="26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EF8F6-EDB5-6644-B42D-DFAA89002644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2AC35-6657-8240-ABD8-C3D323CDD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52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2AC35-6657-8240-ABD8-C3D323CDD5D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641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2017/12/07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オープン</a:t>
            </a:r>
            <a:r>
              <a:rPr kumimoji="1" lang="en-US" altLang="ja-JP"/>
              <a:t>CAE</a:t>
            </a:r>
            <a:r>
              <a:rPr kumimoji="1" lang="ja-JP" altLang="en-US"/>
              <a:t>シンポジウム講習会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46E2-FFC9-E74A-B833-4B01CD764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2017/12/07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オープン</a:t>
            </a:r>
            <a:r>
              <a:rPr kumimoji="1" lang="en-US" altLang="ja-JP"/>
              <a:t>CAE</a:t>
            </a:r>
            <a:r>
              <a:rPr kumimoji="1" lang="ja-JP" altLang="en-US"/>
              <a:t>シンポジウム講習会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46E2-FFC9-E74A-B833-4B01CD764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2017/12/07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オープン</a:t>
            </a:r>
            <a:r>
              <a:rPr kumimoji="1" lang="en-US" altLang="ja-JP"/>
              <a:t>CAE</a:t>
            </a:r>
            <a:r>
              <a:rPr kumimoji="1" lang="ja-JP" altLang="en-US"/>
              <a:t>シンポジウム講習会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46E2-FFC9-E74A-B833-4B01CD764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2017/12/07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オープン</a:t>
            </a:r>
            <a:r>
              <a:rPr kumimoji="1" lang="en-US" altLang="ja-JP"/>
              <a:t>CAE</a:t>
            </a:r>
            <a:r>
              <a:rPr kumimoji="1" lang="ja-JP" altLang="en-US"/>
              <a:t>シンポジウム講習会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46E2-FFC9-E74A-B833-4B01CD764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92" y="3041145"/>
            <a:ext cx="3600000" cy="74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68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00" y="360000"/>
            <a:ext cx="7885350" cy="1080000"/>
          </a:xfrm>
        </p:spPr>
        <p:txBody>
          <a:bodyPr anchor="t" anchorCtr="0">
            <a:normAutofit/>
          </a:bodyPr>
          <a:lstStyle>
            <a:lvl1pPr>
              <a:defRPr sz="4000">
                <a:latin typeface="MigMix 1P" charset="-128"/>
                <a:ea typeface="MigMix 1P" charset="-128"/>
                <a:cs typeface="MigMix 1P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gMix 1P" charset="-128"/>
                <a:ea typeface="MigMix 1P" charset="-128"/>
                <a:cs typeface="MigMix 1P" charset="-128"/>
              </a:defRPr>
            </a:lvl1pPr>
          </a:lstStyle>
          <a:p>
            <a:r>
              <a:rPr lang="en-US" altLang="ja-JP"/>
              <a:t>2017/12/07</a:t>
            </a:r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gMix 1P" charset="-128"/>
                <a:ea typeface="MigMix 1P" charset="-128"/>
                <a:cs typeface="MigMix 1P" charset="-128"/>
              </a:defRPr>
            </a:lvl1pPr>
          </a:lstStyle>
          <a:p>
            <a:r>
              <a:rPr lang="ja-JP" altLang="en-US"/>
              <a:t>オープン</a:t>
            </a:r>
            <a:r>
              <a:rPr lang="en-US" altLang="ja-JP"/>
              <a:t>CAE</a:t>
            </a:r>
            <a:r>
              <a:rPr lang="ja-JP" altLang="en-US"/>
              <a:t>シンポジウム講習会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gMix 1P" charset="-128"/>
                <a:ea typeface="MigMix 1P" charset="-128"/>
                <a:cs typeface="MigMix 1P" charset="-128"/>
              </a:defRPr>
            </a:lvl1pPr>
          </a:lstStyle>
          <a:p>
            <a:fld id="{522546E2-FFC9-E74A-B833-4B01CD764E6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01" y="360001"/>
            <a:ext cx="7883999" cy="503999"/>
          </a:xfrm>
        </p:spPr>
        <p:txBody>
          <a:bodyPr anchor="t" anchorCtr="0">
            <a:normAutofit/>
          </a:bodyPr>
          <a:lstStyle>
            <a:lvl1pPr>
              <a:defRPr sz="2400" b="1">
                <a:latin typeface="MigMix 1P" charset="-128"/>
                <a:ea typeface="MigMix 1P" charset="-128"/>
                <a:cs typeface="MigMix 1P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gMix 1P" charset="-128"/>
                <a:ea typeface="MigMix 1P" charset="-128"/>
                <a:cs typeface="MigMix 1P" charset="-128"/>
              </a:defRPr>
            </a:lvl1pPr>
          </a:lstStyle>
          <a:p>
            <a:r>
              <a:rPr lang="en-US" altLang="ja-JP"/>
              <a:t>2017/12/07</a:t>
            </a:r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gMix 1P" charset="-128"/>
                <a:ea typeface="MigMix 1P" charset="-128"/>
                <a:cs typeface="MigMix 1P" charset="-128"/>
              </a:defRPr>
            </a:lvl1pPr>
          </a:lstStyle>
          <a:p>
            <a:r>
              <a:rPr lang="ja-JP" altLang="en-US"/>
              <a:t>オープン</a:t>
            </a:r>
            <a:r>
              <a:rPr lang="en-US" altLang="ja-JP"/>
              <a:t>CAE</a:t>
            </a:r>
            <a:r>
              <a:rPr lang="ja-JP" altLang="en-US"/>
              <a:t>シンポジウム講習会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gMix 1P" charset="-128"/>
                <a:ea typeface="MigMix 1P" charset="-128"/>
                <a:cs typeface="MigMix 1P" charset="-128"/>
              </a:defRPr>
            </a:lvl1pPr>
          </a:lstStyle>
          <a:p>
            <a:fld id="{522546E2-FFC9-E74A-B833-4B01CD764E6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2017/12/07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オープン</a:t>
            </a:r>
            <a:r>
              <a:rPr kumimoji="1" lang="en-US" altLang="ja-JP"/>
              <a:t>CAE</a:t>
            </a:r>
            <a:r>
              <a:rPr kumimoji="1" lang="ja-JP" altLang="en-US"/>
              <a:t>シンポジウム講習会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46E2-FFC9-E74A-B833-4B01CD764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2017/12/07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オープン</a:t>
            </a:r>
            <a:r>
              <a:rPr kumimoji="1" lang="en-US" altLang="ja-JP"/>
              <a:t>CAE</a:t>
            </a:r>
            <a:r>
              <a:rPr kumimoji="1" lang="ja-JP" altLang="en-US"/>
              <a:t>シンポジウム講習会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46E2-FFC9-E74A-B833-4B01CD764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2017/12/07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オープン</a:t>
            </a:r>
            <a:r>
              <a:rPr kumimoji="1" lang="en-US" altLang="ja-JP"/>
              <a:t>CAE</a:t>
            </a:r>
            <a:r>
              <a:rPr kumimoji="1" lang="ja-JP" altLang="en-US"/>
              <a:t>シンポジウム講習会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46E2-FFC9-E74A-B833-4B01CD764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2017/12/07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オープン</a:t>
            </a:r>
            <a:r>
              <a:rPr kumimoji="1" lang="en-US" altLang="ja-JP"/>
              <a:t>CAE</a:t>
            </a:r>
            <a:r>
              <a:rPr kumimoji="1" lang="ja-JP" altLang="en-US"/>
              <a:t>シンポジウム講習会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46E2-FFC9-E74A-B833-4B01CD764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2017/12/07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オープン</a:t>
            </a:r>
            <a:r>
              <a:rPr kumimoji="1" lang="en-US" altLang="ja-JP"/>
              <a:t>CAE</a:t>
            </a:r>
            <a:r>
              <a:rPr kumimoji="1" lang="ja-JP" altLang="en-US"/>
              <a:t>シンポジウム講習会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46E2-FFC9-E74A-B833-4B01CD764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2017/12/07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オープン</a:t>
            </a:r>
            <a:r>
              <a:rPr kumimoji="1" lang="en-US" altLang="ja-JP"/>
              <a:t>CAE</a:t>
            </a:r>
            <a:r>
              <a:rPr kumimoji="1" lang="ja-JP" altLang="en-US"/>
              <a:t>シンポジウム講習会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46E2-FFC9-E74A-B833-4B01CD764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2017/12/07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オープン</a:t>
            </a:r>
            <a:r>
              <a:rPr kumimoji="1" lang="en-US" altLang="ja-JP"/>
              <a:t>CAE</a:t>
            </a:r>
            <a:r>
              <a:rPr kumimoji="1" lang="ja-JP" altLang="en-US"/>
              <a:t>シンポジウム講習会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546E2-FFC9-E74A-B833-4B01CD764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71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 err="1">
                <a:latin typeface="MigMix 1P" charset="-128"/>
                <a:ea typeface="MigMix 1P" charset="-128"/>
                <a:cs typeface="MigMix 1P" charset="-128"/>
              </a:rPr>
              <a:t>OpenModelica</a:t>
            </a:r>
            <a:r>
              <a:rPr lang="ja-JP" altLang="en-US" sz="4000" dirty="0">
                <a:latin typeface="MigMix 1P" charset="-128"/>
                <a:ea typeface="MigMix 1P" charset="-128"/>
                <a:cs typeface="MigMix 1P" charset="-128"/>
              </a:rPr>
              <a:t>講習中級</a:t>
            </a:r>
            <a:br>
              <a:rPr lang="en-US" altLang="ja-JP" sz="4000" dirty="0">
                <a:latin typeface="MigMix 1P" charset="-128"/>
                <a:ea typeface="MigMix 1P" charset="-128"/>
                <a:cs typeface="MigMix 1P" charset="-128"/>
              </a:rPr>
            </a:br>
            <a:r>
              <a:rPr lang="en-US" altLang="ja-JP" sz="4000" dirty="0" err="1">
                <a:latin typeface="MigMix 1P" charset="-128"/>
                <a:ea typeface="MigMix 1P" charset="-128"/>
                <a:cs typeface="MigMix 1P" charset="-128"/>
              </a:rPr>
              <a:t>Modelica.Fluid</a:t>
            </a:r>
            <a:r>
              <a:rPr lang="ja-JP" altLang="en-US" sz="4000" dirty="0">
                <a:latin typeface="MigMix 1P" charset="-128"/>
                <a:ea typeface="MigMix 1P" charset="-128"/>
                <a:cs typeface="MigMix 1P" charset="-128"/>
              </a:rPr>
              <a:t>ライブラリ解説</a:t>
            </a:r>
            <a:endParaRPr kumimoji="1" lang="ja-JP" altLang="en-US" sz="4000" dirty="0">
              <a:latin typeface="MigMix 1P" charset="-128"/>
              <a:ea typeface="MigMix 1P" charset="-128"/>
              <a:cs typeface="MigMix 1P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000" dirty="0">
                <a:latin typeface="MigMix 1P" charset="-128"/>
                <a:ea typeface="MigMix 1P" charset="-128"/>
                <a:cs typeface="MigMix 1P" charset="-128"/>
              </a:rPr>
              <a:t>2017</a:t>
            </a:r>
            <a:r>
              <a:rPr kumimoji="1" lang="ja-JP" altLang="en-US" sz="2000" dirty="0">
                <a:latin typeface="MigMix 1P" charset="-128"/>
                <a:ea typeface="MigMix 1P" charset="-128"/>
                <a:cs typeface="MigMix 1P" charset="-128"/>
              </a:rPr>
              <a:t>年</a:t>
            </a:r>
            <a:r>
              <a:rPr kumimoji="1" lang="en-US" altLang="ja-JP" sz="2000" dirty="0">
                <a:latin typeface="MigMix 1P" charset="-128"/>
                <a:ea typeface="MigMix 1P" charset="-128"/>
                <a:cs typeface="MigMix 1P" charset="-128"/>
              </a:rPr>
              <a:t>12</a:t>
            </a:r>
            <a:r>
              <a:rPr kumimoji="1" lang="ja-JP" altLang="en-US" sz="2000" dirty="0">
                <a:latin typeface="MigMix 1P" charset="-128"/>
                <a:ea typeface="MigMix 1P" charset="-128"/>
                <a:cs typeface="MigMix 1P" charset="-128"/>
              </a:rPr>
              <a:t>月</a:t>
            </a:r>
            <a:r>
              <a:rPr kumimoji="1" lang="en-US" altLang="ja-JP" sz="2000" dirty="0">
                <a:latin typeface="MigMix 1P" charset="-128"/>
                <a:ea typeface="MigMix 1P" charset="-128"/>
                <a:cs typeface="MigMix 1P" charset="-128"/>
              </a:rPr>
              <a:t>7</a:t>
            </a:r>
            <a:r>
              <a:rPr kumimoji="1" lang="ja-JP" altLang="en-US" sz="2000" dirty="0">
                <a:latin typeface="MigMix 1P" charset="-128"/>
                <a:ea typeface="MigMix 1P" charset="-128"/>
                <a:cs typeface="MigMix 1P" charset="-128"/>
              </a:rPr>
              <a:t>日</a:t>
            </a:r>
            <a:r>
              <a:rPr kumimoji="1" lang="en-US" altLang="ja-JP" sz="2000" dirty="0">
                <a:latin typeface="MigMix 1P" charset="-128"/>
                <a:ea typeface="MigMix 1P" charset="-128"/>
                <a:cs typeface="MigMix 1P" charset="-128"/>
              </a:rPr>
              <a:t> </a:t>
            </a:r>
            <a:r>
              <a:rPr kumimoji="1" lang="ja-JP" altLang="en-US" sz="2000" dirty="0">
                <a:latin typeface="MigMix 1P" charset="-128"/>
                <a:ea typeface="MigMix 1P" charset="-128"/>
                <a:cs typeface="MigMix 1P" charset="-128"/>
              </a:rPr>
              <a:t>田中</a:t>
            </a:r>
            <a:r>
              <a:rPr kumimoji="1" lang="en-US" altLang="ja-JP" sz="2000" dirty="0">
                <a:latin typeface="MigMix 1P" charset="-128"/>
                <a:ea typeface="MigMix 1P" charset="-128"/>
                <a:cs typeface="MigMix 1P" charset="-128"/>
              </a:rPr>
              <a:t> </a:t>
            </a:r>
            <a:r>
              <a:rPr kumimoji="1" lang="ja-JP" altLang="en-US" sz="2000" dirty="0">
                <a:latin typeface="MigMix 1P" charset="-128"/>
                <a:ea typeface="MigMix 1P" charset="-128"/>
                <a:cs typeface="MigMix 1P" charset="-128"/>
              </a:rPr>
              <a:t>周</a:t>
            </a:r>
            <a:r>
              <a:rPr kumimoji="1" lang="en-US" altLang="ja-JP" sz="2000" dirty="0">
                <a:latin typeface="MigMix 1P" charset="-128"/>
                <a:ea typeface="MigMix 1P" charset="-128"/>
                <a:cs typeface="MigMix 1P" charset="-128"/>
              </a:rPr>
              <a:t>(</a:t>
            </a:r>
            <a:r>
              <a:rPr kumimoji="1" lang="ja-JP" altLang="en-US" sz="2000" dirty="0">
                <a:latin typeface="MigMix 1P" charset="-128"/>
                <a:ea typeface="MigMix 1P" charset="-128"/>
                <a:cs typeface="MigMix 1P" charset="-128"/>
              </a:rPr>
              <a:t>有限会社アマネ流研</a:t>
            </a:r>
            <a:r>
              <a:rPr kumimoji="1" lang="en-US" altLang="ja-JP" sz="2000" dirty="0">
                <a:latin typeface="MigMix 1P" charset="-128"/>
                <a:ea typeface="MigMix 1P" charset="-128"/>
                <a:cs typeface="MigMix 1P" charset="-128"/>
              </a:rPr>
              <a:t>)</a:t>
            </a:r>
          </a:p>
          <a:p>
            <a:endParaRPr kumimoji="1" lang="ja-JP" altLang="en-US" sz="2800" dirty="0">
              <a:latin typeface="MigMix 1P" charset="-128"/>
              <a:ea typeface="MigMix 1P" charset="-128"/>
              <a:cs typeface="MigMix 1P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>
                <a:latin typeface="MigMix 1P" charset="-128"/>
                <a:ea typeface="MigMix 1P" charset="-128"/>
                <a:cs typeface="MigMix 1P" charset="-128"/>
              </a:rPr>
              <a:t>2017/12/07</a:t>
            </a:r>
            <a:endParaRPr kumimoji="1" lang="ja-JP" altLang="en-US" dirty="0">
              <a:latin typeface="MigMix 1P" charset="-128"/>
              <a:ea typeface="MigMix 1P" charset="-128"/>
              <a:cs typeface="MigMix 1P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46E2-FFC9-E74A-B833-4B01CD764E6B}" type="slidenum">
              <a:rPr kumimoji="1" lang="ja-JP" altLang="en-US" smtClean="0">
                <a:latin typeface="MigMix 1P" charset="-128"/>
                <a:ea typeface="MigMix 1P" charset="-128"/>
                <a:cs typeface="MigMix 1P" charset="-128"/>
              </a:rPr>
              <a:t>1</a:t>
            </a:fld>
            <a:endParaRPr kumimoji="1" lang="ja-JP" altLang="en-US" dirty="0">
              <a:latin typeface="MigMix 1P" charset="-128"/>
              <a:ea typeface="MigMix 1P" charset="-128"/>
              <a:cs typeface="MigMix 1P" charset="-128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>
                <a:latin typeface="MigMix 1P" charset="-128"/>
                <a:ea typeface="MigMix 1P" charset="-128"/>
                <a:cs typeface="MigMix 1P" charset="-128"/>
              </a:rPr>
              <a:t>オープン</a:t>
            </a:r>
            <a:r>
              <a:rPr kumimoji="1" lang="en-US" altLang="ja-JP" dirty="0">
                <a:latin typeface="MigMix 1P" charset="-128"/>
                <a:ea typeface="MigMix 1P" charset="-128"/>
                <a:cs typeface="MigMix 1P" charset="-128"/>
              </a:rPr>
              <a:t>CAE</a:t>
            </a:r>
            <a:r>
              <a:rPr kumimoji="1" lang="ja-JP" altLang="en-US" dirty="0">
                <a:latin typeface="MigMix 1P" charset="-128"/>
                <a:ea typeface="MigMix 1P" charset="-128"/>
                <a:cs typeface="MigMix 1P" charset="-128"/>
              </a:rPr>
              <a:t>シンポジウム講習会</a:t>
            </a:r>
          </a:p>
        </p:txBody>
      </p:sp>
    </p:spTree>
    <p:extLst>
      <p:ext uri="{BB962C8B-B14F-4D97-AF65-F5344CB8AC3E}">
        <p14:creationId xmlns:p14="http://schemas.microsoft.com/office/powerpoint/2010/main" val="140296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2017/12/07</a:t>
            </a:r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オープン</a:t>
            </a:r>
            <a:r>
              <a:rPr lang="en-US" altLang="ja-JP"/>
              <a:t>CAE</a:t>
            </a:r>
            <a:r>
              <a:rPr lang="ja-JP" altLang="en-US"/>
              <a:t>シンポジウム講習会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46E2-FFC9-E74A-B833-4B01CD764E6B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28650" y="1353541"/>
            <a:ext cx="7886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rgbClr val="0070C0"/>
                </a:solidFill>
                <a:latin typeface="MigMix 1P" charset="-128"/>
                <a:ea typeface="MigMix 1P" charset="-128"/>
                <a:cs typeface="MigMix 1P" charset="-128"/>
              </a:rPr>
              <a:t>本講習会では、以下の内容について解説します。</a:t>
            </a:r>
            <a:endParaRPr lang="en-US" altLang="ja-JP" sz="2400" dirty="0">
              <a:solidFill>
                <a:srgbClr val="0070C0"/>
              </a:solidFill>
              <a:latin typeface="MigMix 1P" charset="-128"/>
              <a:ea typeface="MigMix 1P" charset="-128"/>
              <a:cs typeface="MigMix 1P" charset="-128"/>
            </a:endParaRPr>
          </a:p>
          <a:p>
            <a:endParaRPr lang="en-US" altLang="ja-JP" sz="2400" dirty="0">
              <a:latin typeface="MigMix 1P" charset="-128"/>
              <a:ea typeface="MigMix 1P" charset="-128"/>
              <a:cs typeface="MigMix 1P" charset="-128"/>
            </a:endParaRPr>
          </a:p>
          <a:p>
            <a:pPr marL="457200" indent="-457200">
              <a:buAutoNum type="arabicPeriod"/>
            </a:pPr>
            <a:r>
              <a:rPr lang="en-US" altLang="ja-JP" sz="2400" dirty="0" err="1">
                <a:latin typeface="MigMix 1P" charset="-128"/>
                <a:ea typeface="MigMix 1P" charset="-128"/>
                <a:cs typeface="MigMix 1P" charset="-128"/>
              </a:rPr>
              <a:t>Modelica</a:t>
            </a:r>
            <a:r>
              <a:rPr lang="en-US" altLang="ja-JP" sz="2400" dirty="0">
                <a:latin typeface="MigMix 1P" charset="-128"/>
                <a:ea typeface="MigMix 1P" charset="-128"/>
                <a:cs typeface="MigMix 1P" charset="-128"/>
              </a:rPr>
              <a:t> </a:t>
            </a:r>
            <a:r>
              <a:rPr lang="ja-JP" altLang="en-US" sz="2400" dirty="0">
                <a:latin typeface="MigMix 1P" charset="-128"/>
                <a:ea typeface="MigMix 1P" charset="-128"/>
                <a:cs typeface="MigMix 1P" charset="-128"/>
              </a:rPr>
              <a:t>のクラスの概要</a:t>
            </a:r>
            <a:endParaRPr lang="en-US" altLang="ja-JP" sz="2400" dirty="0">
              <a:latin typeface="MigMix 1P" charset="-128"/>
              <a:ea typeface="MigMix 1P" charset="-128"/>
              <a:cs typeface="MigMix 1P" charset="-128"/>
            </a:endParaRPr>
          </a:p>
          <a:p>
            <a:pPr marL="457200" indent="-457200">
              <a:buAutoNum type="arabicPeriod"/>
            </a:pPr>
            <a:r>
              <a:rPr lang="en-US" altLang="ja-JP" sz="2400" dirty="0" err="1">
                <a:latin typeface="MigMix 1P" charset="-128"/>
                <a:ea typeface="MigMix 1P" charset="-128"/>
                <a:cs typeface="MigMix 1P" charset="-128"/>
              </a:rPr>
              <a:t>Modelica.Media</a:t>
            </a:r>
            <a:r>
              <a:rPr lang="ja-JP" altLang="en-US" sz="2400" dirty="0">
                <a:latin typeface="MigMix 1P" charset="-128"/>
                <a:ea typeface="MigMix 1P" charset="-128"/>
                <a:cs typeface="MigMix 1P" charset="-128"/>
              </a:rPr>
              <a:t>ライブラリ</a:t>
            </a:r>
            <a:endParaRPr lang="en-US" altLang="ja-JP" sz="2400" dirty="0">
              <a:latin typeface="MigMix 1P" charset="-128"/>
              <a:ea typeface="MigMix 1P" charset="-128"/>
              <a:cs typeface="MigMix 1P" charset="-128"/>
            </a:endParaRPr>
          </a:p>
          <a:p>
            <a:pPr marL="457200" indent="-457200">
              <a:buAutoNum type="arabicPeriod"/>
            </a:pPr>
            <a:r>
              <a:rPr lang="en-US" altLang="ja-JP" sz="2400" dirty="0" err="1">
                <a:latin typeface="MigMix 1P" charset="-128"/>
                <a:ea typeface="MigMix 1P" charset="-128"/>
                <a:cs typeface="MigMix 1P" charset="-128"/>
              </a:rPr>
              <a:t>Modelica.Fluid</a:t>
            </a:r>
            <a:r>
              <a:rPr lang="ja-JP" altLang="en-US" sz="2400" dirty="0">
                <a:latin typeface="MigMix 1P" charset="-128"/>
                <a:ea typeface="MigMix 1P" charset="-128"/>
                <a:cs typeface="MigMix 1P" charset="-128"/>
              </a:rPr>
              <a:t>ライブラリ</a:t>
            </a:r>
            <a:endParaRPr lang="en-US" altLang="ja-JP" sz="2400" dirty="0">
              <a:latin typeface="MigMix 1P" charset="-128"/>
              <a:ea typeface="MigMix 1P" charset="-128"/>
              <a:cs typeface="MigMix 1P" charset="-128"/>
            </a:endParaRPr>
          </a:p>
          <a:p>
            <a:endParaRPr lang="en-US" altLang="ja-JP" sz="2400" dirty="0"/>
          </a:p>
          <a:p>
            <a:r>
              <a:rPr lang="ja-JP" altLang="en-US" sz="2400" dirty="0">
                <a:solidFill>
                  <a:srgbClr val="0070C0"/>
                </a:solidFill>
                <a:latin typeface="MigMix 1P" charset="-128"/>
                <a:ea typeface="MigMix 1P" charset="-128"/>
                <a:cs typeface="MigMix 1P" charset="-128"/>
              </a:rPr>
              <a:t>例題モデルは多数用意しましたが、３の例題の一部について実習する予定です。</a:t>
            </a:r>
            <a:endParaRPr lang="ja-JP" altLang="en-US" sz="2400" dirty="0">
              <a:latin typeface="MigMix 1P" charset="-128"/>
              <a:ea typeface="MigMix 1P" charset="-128"/>
              <a:cs typeface="MigMix 1P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537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00" y="360000"/>
            <a:ext cx="7885350" cy="10800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配布物</a:t>
            </a:r>
            <a:r>
              <a:rPr lang="ja-JP" altLang="en-US" dirty="0"/>
              <a:t>　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2017/12/07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46E2-FFC9-E74A-B833-4B01CD764E6B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オープン</a:t>
            </a:r>
            <a:r>
              <a:rPr lang="en-US" altLang="ja-JP"/>
              <a:t>CAE</a:t>
            </a:r>
            <a:r>
              <a:rPr lang="ja-JP" altLang="en-US"/>
              <a:t>シンポジウム講習会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647189" y="358773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MigMix 1P" charset="-128"/>
                <a:ea typeface="MigMix 1P" charset="-128"/>
                <a:cs typeface="MigMix 1P" charset="-128"/>
              </a:rPr>
              <a:t>①の内容</a:t>
            </a:r>
            <a:endParaRPr lang="en-US" altLang="ja-JP" dirty="0">
              <a:latin typeface="MigMix 1P" charset="-128"/>
              <a:ea typeface="MigMix 1P" charset="-128"/>
              <a:cs typeface="MigMix 1P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663332" y="358773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MigMix 1P" charset="-128"/>
                <a:ea typeface="MigMix 1P" charset="-128"/>
                <a:cs typeface="MigMix 1P" charset="-128"/>
              </a:rPr>
              <a:t>②の内容</a:t>
            </a:r>
            <a:endParaRPr lang="en-US" altLang="ja-JP" dirty="0">
              <a:latin typeface="MigMix 1P" charset="-128"/>
              <a:ea typeface="MigMix 1P" charset="-128"/>
              <a:cs typeface="MigMix 1P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782886" y="359437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MigMix 1P" charset="-128"/>
                <a:ea typeface="MigMix 1P" charset="-128"/>
                <a:cs typeface="MigMix 1P" charset="-128"/>
              </a:rPr>
              <a:t>③の内容</a:t>
            </a:r>
            <a:endParaRPr lang="en-US" altLang="ja-JP" dirty="0">
              <a:latin typeface="MigMix 1P" charset="-128"/>
              <a:ea typeface="MigMix 1P" charset="-128"/>
              <a:cs typeface="MigMix 1P" charset="-128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FA3792A3-7DCD-4019-8EA8-C34D2AD08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27397"/>
            <a:ext cx="2791816" cy="2570682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85A6CF8-C4B3-4CE2-AC2D-3B62AA33A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03" y="3946731"/>
            <a:ext cx="1718262" cy="218004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FF6006B-4963-4A9A-9015-8DC5F6553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093" y="3946731"/>
            <a:ext cx="2006565" cy="633652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C5132AEF-5BD8-407A-BD84-5C72C32A19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2886" y="3953483"/>
            <a:ext cx="1857372" cy="163680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テキスト ボックス 4"/>
          <p:cNvSpPr txBox="1"/>
          <p:nvPr/>
        </p:nvSpPr>
        <p:spPr>
          <a:xfrm>
            <a:off x="2453575" y="1124255"/>
            <a:ext cx="464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igMix 1P" charset="-128"/>
                <a:ea typeface="MigMix 1P" charset="-128"/>
                <a:cs typeface="MigMix 1P" charset="-128"/>
              </a:rPr>
              <a:t>①</a:t>
            </a:r>
            <a:endParaRPr kumimoji="1" lang="en-US" altLang="ja-JP" dirty="0">
              <a:latin typeface="MigMix 1P" charset="-128"/>
              <a:ea typeface="MigMix 1P" charset="-128"/>
              <a:cs typeface="MigMix 1P" charset="-128"/>
            </a:endParaRPr>
          </a:p>
          <a:p>
            <a:r>
              <a:rPr lang="ja-JP" altLang="en-US" dirty="0">
                <a:latin typeface="MigMix 1P" charset="-128"/>
                <a:ea typeface="MigMix 1P" charset="-128"/>
                <a:cs typeface="MigMix 1P" charset="-128"/>
              </a:rPr>
              <a:t>②</a:t>
            </a:r>
            <a:endParaRPr lang="en-US" altLang="ja-JP" dirty="0">
              <a:latin typeface="MigMix 1P" charset="-128"/>
              <a:ea typeface="MigMix 1P" charset="-128"/>
              <a:cs typeface="MigMix 1P" charset="-128"/>
            </a:endParaRPr>
          </a:p>
          <a:p>
            <a:r>
              <a:rPr kumimoji="1" lang="ja-JP" altLang="en-US" dirty="0">
                <a:latin typeface="MigMix 1P" charset="-128"/>
                <a:ea typeface="MigMix 1P" charset="-128"/>
                <a:cs typeface="MigMix 1P" charset="-128"/>
              </a:rPr>
              <a:t>③</a:t>
            </a:r>
          </a:p>
        </p:txBody>
      </p:sp>
      <p:sp>
        <p:nvSpPr>
          <p:cNvPr id="7" name="右中かっこ 6"/>
          <p:cNvSpPr/>
          <p:nvPr/>
        </p:nvSpPr>
        <p:spPr>
          <a:xfrm>
            <a:off x="3547608" y="2075916"/>
            <a:ext cx="303549" cy="8108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25717" y="2243375"/>
            <a:ext cx="141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igMix 1P" charset="-128"/>
                <a:ea typeface="MigMix 1P" charset="-128"/>
                <a:cs typeface="MigMix 1P" charset="-128"/>
              </a:rPr>
              <a:t>テキスト</a:t>
            </a:r>
          </a:p>
        </p:txBody>
      </p:sp>
      <p:sp>
        <p:nvSpPr>
          <p:cNvPr id="18" name="右中かっこ 17"/>
          <p:cNvSpPr/>
          <p:nvPr/>
        </p:nvSpPr>
        <p:spPr>
          <a:xfrm>
            <a:off x="3555185" y="1155504"/>
            <a:ext cx="334446" cy="8278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932512" y="1401254"/>
            <a:ext cx="185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MigMix 1P" charset="-128"/>
                <a:ea typeface="MigMix 1P" charset="-128"/>
                <a:cs typeface="MigMix 1P" charset="-128"/>
              </a:rPr>
              <a:t>例題のフォルダ</a:t>
            </a:r>
            <a:endParaRPr kumimoji="1" lang="ja-JP" altLang="en-US" dirty="0">
              <a:latin typeface="MigMix 1P" charset="-128"/>
              <a:ea typeface="MigMix 1P" charset="-128"/>
              <a:cs typeface="MigMix 1P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 flipV="1">
            <a:off x="3523518" y="3053166"/>
            <a:ext cx="247810" cy="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932512" y="2868500"/>
            <a:ext cx="141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igMix 1P" charset="-128"/>
                <a:ea typeface="MigMix 1P" charset="-128"/>
                <a:cs typeface="MigMix 1P" charset="-128"/>
              </a:rPr>
              <a:t>本文書</a:t>
            </a:r>
            <a:endParaRPr kumimoji="1" lang="ja-JP" altLang="en-US" dirty="0">
              <a:latin typeface="MigMix 1P" charset="-128"/>
              <a:ea typeface="MigMix 1P" charset="-128"/>
              <a:cs typeface="MigMix 1P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636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0" y="3861048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Copyright © 2017 The Open CAE Society of Japan</a:t>
            </a:r>
          </a:p>
          <a:p>
            <a:endParaRPr lang="en-US" altLang="ja-JP" sz="24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This work is licensed under a Creative Commons</a:t>
            </a:r>
          </a:p>
          <a:p>
            <a:r>
              <a:rPr lang="en-US" altLang="ja-JP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Attribution-</a:t>
            </a:r>
            <a:r>
              <a:rPr lang="en-US" altLang="ja-JP" sz="240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NonCommercial</a:t>
            </a:r>
            <a:r>
              <a:rPr lang="en-US" altLang="ja-JP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4.0 International License.</a:t>
            </a:r>
          </a:p>
          <a:p>
            <a:endParaRPr lang="en-US" altLang="ja-JP" sz="24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http://creativecommons.org/licenses/by-nc/4.0/</a:t>
            </a:r>
            <a:endParaRPr lang="ja-JP" altLang="en-US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6309320"/>
            <a:ext cx="1143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421721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講習会" id="{F106ED0A-09C6-3A44-817A-E0EA50BA254B}" vid="{ECB7F9CD-296F-BC44-A0AE-11868C234539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講習会</Template>
  <TotalTime>1963</TotalTime>
  <Words>134</Words>
  <Application>Microsoft Macintosh PowerPoint</Application>
  <PresentationFormat>画面に合わせる (4:3)</PresentationFormat>
  <Paragraphs>36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3" baseType="lpstr">
      <vt:lpstr>Arial Unicode MS</vt:lpstr>
      <vt:lpstr>MigMix 1P</vt:lpstr>
      <vt:lpstr>Yu Gothic</vt:lpstr>
      <vt:lpstr>Yu Gothic</vt:lpstr>
      <vt:lpstr>游ゴシック Light</vt:lpstr>
      <vt:lpstr>Arial</vt:lpstr>
      <vt:lpstr>Calibri</vt:lpstr>
      <vt:lpstr>Calibri Light</vt:lpstr>
      <vt:lpstr>ホワイト</vt:lpstr>
      <vt:lpstr>OpenModelica講習中級 Modelica.Fluidライブラリ解説</vt:lpstr>
      <vt:lpstr>Contents</vt:lpstr>
      <vt:lpstr>配布物　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田中周</dc:creator>
  <cp:keywords/>
  <dc:description/>
  <cp:lastModifiedBy>田中周</cp:lastModifiedBy>
  <cp:revision>97</cp:revision>
  <cp:lastPrinted>2017-11-23T10:41:59Z</cp:lastPrinted>
  <dcterms:created xsi:type="dcterms:W3CDTF">2017-10-28T05:07:18Z</dcterms:created>
  <dcterms:modified xsi:type="dcterms:W3CDTF">2018-06-28T21:47:58Z</dcterms:modified>
  <cp:category/>
</cp:coreProperties>
</file>