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5" r:id="rId9"/>
    <p:sldId id="266" r:id="rId10"/>
    <p:sldId id="267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</p:sldIdLst>
  <p:sldSz cx="10080625" cy="7559675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ja-JP" sz="4400" b="0" strike="noStrike" spc="-1">
                <a:solidFill>
                  <a:srgbClr val="000000"/>
                </a:solidFill>
                <a:latin typeface="Arial" panose="020B0604020202020204"/>
              </a:rPr>
              <a:t>タイトルテキストの書式を編集するにはクリックします。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latin typeface="Arial" panose="020B0604020202020204"/>
              </a:rPr>
              <a:t>アウトラインテキストの書式を編集するにはクリックします。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2レベル目のアウトライン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3レベル目のアウトライン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4レベル目のアウトライン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5レベル目のアウトライン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6レベル目のアウトライン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/>
          <p:nvPr/>
        </p:nvPicPr>
        <p:blipFill>
          <a:blip r:embed="rId2"/>
          <a:stretch>
            <a:fillRect/>
          </a:stretch>
        </p:blipFill>
        <p:spPr>
          <a:xfrm>
            <a:off x="206166" y="136781"/>
            <a:ext cx="2857320" cy="1919880"/>
          </a:xfrm>
          <a:prstGeom prst="rect">
            <a:avLst/>
          </a:prstGeom>
          <a:ln>
            <a:noFill/>
          </a:ln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8D3A6F10-BD06-4DE0-8A4D-80FC085E4743}"/>
              </a:ext>
            </a:extLst>
          </p:cNvPr>
          <p:cNvGrpSpPr/>
          <p:nvPr/>
        </p:nvGrpSpPr>
        <p:grpSpPr>
          <a:xfrm>
            <a:off x="2133600" y="2709336"/>
            <a:ext cx="5517800" cy="4088868"/>
            <a:chOff x="2133600" y="2709336"/>
            <a:chExt cx="5517800" cy="4088868"/>
          </a:xfrm>
        </p:grpSpPr>
        <p:pic>
          <p:nvPicPr>
            <p:cNvPr id="3" name="Picture 39">
              <a:extLst>
                <a:ext uri="{FF2B5EF4-FFF2-40B4-BE49-F238E27FC236}">
                  <a16:creationId xmlns:a16="http://schemas.microsoft.com/office/drawing/2014/main" id="{45ECAD8B-6B88-4C1E-8C1D-865C13188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7998" y="3458943"/>
              <a:ext cx="4183402" cy="2810897"/>
            </a:xfrm>
            <a:prstGeom prst="rect">
              <a:avLst/>
            </a:prstGeom>
            <a:ln>
              <a:noFill/>
            </a:ln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B0245E2-319D-4ADF-A2EC-3D74E0420CCD}"/>
                </a:ext>
              </a:extLst>
            </p:cNvPr>
            <p:cNvSpPr txBox="1"/>
            <p:nvPr/>
          </p:nvSpPr>
          <p:spPr>
            <a:xfrm>
              <a:off x="4815131" y="2709336"/>
              <a:ext cx="1560270" cy="4424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Ports (inlet &amp; outlet) of fluid flow of Media 1, </a:t>
              </a:r>
              <a:r>
                <a:rPr kumimoji="1" lang="en-US" altLang="ja-JP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6C363F74-2DDF-487C-8E61-24C0E6B044A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595266" y="3151821"/>
              <a:ext cx="1753801" cy="6287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FD996499-761B-43C8-B661-A32F0161A2C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3826936" y="3151821"/>
              <a:ext cx="1768330" cy="6287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ADE4A824-B969-4CF5-99D4-4248CDF99F50}"/>
                </a:ext>
              </a:extLst>
            </p:cNvPr>
            <p:cNvSpPr txBox="1"/>
            <p:nvPr/>
          </p:nvSpPr>
          <p:spPr>
            <a:xfrm>
              <a:off x="4852630" y="6355719"/>
              <a:ext cx="1560270" cy="4424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Ports (inlet &amp; outlet) of fluid flow of Media 2, </a:t>
              </a:r>
              <a:r>
                <a:rPr kumimoji="1" lang="en-US" altLang="ja-JP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21222C77-9A00-4B43-B9B5-89596B7F33E2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H="1" flipV="1">
              <a:off x="3826936" y="5892802"/>
              <a:ext cx="1805829" cy="462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A379DB64-CED1-4010-AECD-E4E54E9C886C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632765" y="5892802"/>
              <a:ext cx="1716302" cy="462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20927C94-8725-497A-B3FB-DD04F2F742A9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3335145" y="4221930"/>
              <a:ext cx="287858" cy="5956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3ECBF608-98B6-4DF7-BDB4-47526270AFC4}"/>
                </a:ext>
              </a:extLst>
            </p:cNvPr>
            <p:cNvSpPr txBox="1"/>
            <p:nvPr/>
          </p:nvSpPr>
          <p:spPr>
            <a:xfrm>
              <a:off x="2133600" y="4004602"/>
              <a:ext cx="1201545" cy="434655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Heat exchange effectiveness; input (use “connect” operator)</a:t>
              </a:r>
              <a:endParaRPr lang="ja-JP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692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25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263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045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181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685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811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648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6390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60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DA83A892-9ADD-4A26-A703-5D0739C787EB}"/>
              </a:ext>
            </a:extLst>
          </p:cNvPr>
          <p:cNvGrpSpPr/>
          <p:nvPr/>
        </p:nvGrpSpPr>
        <p:grpSpPr>
          <a:xfrm>
            <a:off x="1260553" y="905193"/>
            <a:ext cx="5733760" cy="3649389"/>
            <a:chOff x="1260553" y="905193"/>
            <a:chExt cx="5733760" cy="3649389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066FA10E-6B92-4FE1-94D7-A5D3418BE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0553" y="905193"/>
              <a:ext cx="3779759" cy="3107683"/>
            </a:xfrm>
            <a:prstGeom prst="rect">
              <a:avLst/>
            </a:prstGeom>
          </p:spPr>
        </p:pic>
        <p:sp>
          <p:nvSpPr>
            <p:cNvPr id="4" name="テキスト ボックス 10">
              <a:extLst>
                <a:ext uri="{FF2B5EF4-FFF2-40B4-BE49-F238E27FC236}">
                  <a16:creationId xmlns:a16="http://schemas.microsoft.com/office/drawing/2014/main" id="{805FB393-48B5-4E7F-AC98-FD4C1FD7892A}"/>
                </a:ext>
              </a:extLst>
            </p:cNvPr>
            <p:cNvSpPr txBox="1"/>
            <p:nvPr/>
          </p:nvSpPr>
          <p:spPr>
            <a:xfrm>
              <a:off x="3699934" y="2125133"/>
              <a:ext cx="1244600" cy="440268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Add/Remove heat to/from fluid flow.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|Q_flow1| = |Q_flow2|</a:t>
              </a:r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DF1187B0-0CFC-47A0-AEE1-7C6B8B22EDBB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3369736" y="1066805"/>
              <a:ext cx="952498" cy="1058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FFA8E9CA-62CE-4FAC-8322-C7F334D56DB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3479800" y="2565401"/>
              <a:ext cx="842434" cy="12144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10">
              <a:extLst>
                <a:ext uri="{FF2B5EF4-FFF2-40B4-BE49-F238E27FC236}">
                  <a16:creationId xmlns:a16="http://schemas.microsoft.com/office/drawing/2014/main" id="{136C945D-16F2-49CA-86DF-D34D4F1DD344}"/>
                </a:ext>
              </a:extLst>
            </p:cNvPr>
            <p:cNvSpPr txBox="1"/>
            <p:nvPr/>
          </p:nvSpPr>
          <p:spPr>
            <a:xfrm>
              <a:off x="1800648" y="1947330"/>
              <a:ext cx="1569085" cy="677337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Amount of heat exchanged is calculated from fluid heat capacity of inlets and heat exchanger effectiveness which is given as real signal.</a:t>
              </a:r>
            </a:p>
          </p:txBody>
        </p:sp>
        <p:sp>
          <p:nvSpPr>
            <p:cNvPr id="29" name="テキスト ボックス 10">
              <a:extLst>
                <a:ext uri="{FF2B5EF4-FFF2-40B4-BE49-F238E27FC236}">
                  <a16:creationId xmlns:a16="http://schemas.microsoft.com/office/drawing/2014/main" id="{92FE787E-298A-43A4-90CA-42619850B7F7}"/>
                </a:ext>
              </a:extLst>
            </p:cNvPr>
            <p:cNvSpPr txBox="1"/>
            <p:nvPr/>
          </p:nvSpPr>
          <p:spPr>
            <a:xfrm>
              <a:off x="2365888" y="4131249"/>
              <a:ext cx="1799711" cy="423333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Which is inlet or outlet is NOT pre-defined. It is automatically determined depending on states of ports.</a:t>
              </a:r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A17FB157-CCB2-4E28-9179-52F5C03F01E7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1917154" y="3844607"/>
              <a:ext cx="1348590" cy="2866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D8EB2DB4-A1E8-4CDE-BFA9-41BBD193B89E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3265744" y="3844607"/>
              <a:ext cx="1348589" cy="2866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10">
              <a:extLst>
                <a:ext uri="{FF2B5EF4-FFF2-40B4-BE49-F238E27FC236}">
                  <a16:creationId xmlns:a16="http://schemas.microsoft.com/office/drawing/2014/main" id="{8343A767-F41D-48A8-B77F-02DA5EFDD99D}"/>
                </a:ext>
              </a:extLst>
            </p:cNvPr>
            <p:cNvSpPr txBox="1"/>
            <p:nvPr/>
          </p:nvSpPr>
          <p:spPr>
            <a:xfrm>
              <a:off x="5425228" y="1947330"/>
              <a:ext cx="1569085" cy="618070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Which is hot or cold side is NOT pre-defined. It is automatically determined depending on states of inlet ports.</a:t>
              </a: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6455B2A2-E6F2-4C96-B9E4-14DE7E240A34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H="1" flipV="1">
              <a:off x="4992272" y="1202267"/>
              <a:ext cx="432956" cy="10540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357B62F8-A4CA-47A3-A0F2-BB107EC90F3D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H="1">
              <a:off x="4992272" y="2256365"/>
              <a:ext cx="432956" cy="15234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480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900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4902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999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184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990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880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588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856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35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E9ECBA8-A2D9-4A78-99D7-7803B398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87" y="298873"/>
            <a:ext cx="7200000" cy="612414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775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302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562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551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552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072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094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561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5613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41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9E06FE6-7958-4E63-9C8B-007DB8668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10" y="331480"/>
            <a:ext cx="7200000" cy="612413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8171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747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1319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5698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241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59217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00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A692ED9-4009-40E7-BF6A-1F07DEB42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12" y="198437"/>
            <a:ext cx="7200000" cy="61241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81CE780-9613-4851-9096-A84094277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72" y="359304"/>
            <a:ext cx="7200000" cy="61241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19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58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30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ユーザー設定</PresentationFormat>
  <Paragraphs>8</Paragraphs>
  <Slides>46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50" baseType="lpstr">
      <vt:lpstr>Arial</vt:lpstr>
      <vt:lpstr>Symbol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 Aozasa</dc:creator>
  <cp:lastModifiedBy>青笹 友信</cp:lastModifiedBy>
  <cp:revision>98</cp:revision>
  <dcterms:created xsi:type="dcterms:W3CDTF">2018-07-11T21:54:00Z</dcterms:created>
  <dcterms:modified xsi:type="dcterms:W3CDTF">2020-08-25T10:06:28Z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1033-11.2.0.9150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