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0080625" cy="7559675"/>
  <p:notesSz cx="7559675" cy="10691813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122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ja-JP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ja-JP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ja-JP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ja-JP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ja-JP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ja-JP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ja-JP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ja-JP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ja-JP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ja-JP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ja-JP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ja-JP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ja-JP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ja-JP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ja-JP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ja-JP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ja-JP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ja-JP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ja-JP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ja-JP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ja-JP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ja-JP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280" cy="5850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ja-JP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ja-JP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ja-JP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ja-JP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ja-JP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ja-JP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ja-JP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ja-JP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ja-JP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ja-JP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ja-JP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ja-JP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ja-JP" sz="4400" b="0" strike="noStrike" spc="-1">
                <a:solidFill>
                  <a:srgbClr val="000000"/>
                </a:solidFill>
                <a:latin typeface="Arial" panose="020B0604020202020204"/>
              </a:rPr>
              <a:t>タイトルテキストの書式を編集するにはクリックします。</a:t>
            </a: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ja-JP" sz="2800" b="0" strike="noStrike" spc="-1">
                <a:solidFill>
                  <a:srgbClr val="000000"/>
                </a:solidFill>
                <a:latin typeface="Arial" panose="020B0604020202020204"/>
              </a:rPr>
              <a:t>アウトラインテキストの書式を編集するにはクリックします。</a:t>
            </a: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ja-JP" sz="2000" b="0" strike="noStrike" spc="-1">
                <a:solidFill>
                  <a:srgbClr val="000000"/>
                </a:solidFill>
                <a:latin typeface="Arial" panose="020B0604020202020204"/>
              </a:rPr>
              <a:t>2レベル目のアウトライン</a:t>
            </a: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ja-JP" sz="1800" b="0" strike="noStrike" spc="-1">
                <a:solidFill>
                  <a:srgbClr val="000000"/>
                </a:solidFill>
                <a:latin typeface="Arial" panose="020B0604020202020204"/>
              </a:rPr>
              <a:t>3レベル目のアウトライン</a:t>
            </a: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ja-JP" sz="1800" b="0" strike="noStrike" spc="-1">
                <a:solidFill>
                  <a:srgbClr val="000000"/>
                </a:solidFill>
                <a:latin typeface="Arial" panose="020B0604020202020204"/>
              </a:rPr>
              <a:t>4レベル目のアウトライン</a:t>
            </a: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ja-JP" sz="2000" b="0" strike="noStrike" spc="-1">
                <a:solidFill>
                  <a:srgbClr val="000000"/>
                </a:solidFill>
                <a:latin typeface="Arial" panose="020B0604020202020204"/>
              </a:rPr>
              <a:t>5レベル目のアウトライン</a:t>
            </a: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ja-JP" sz="2000" b="0" strike="noStrike" spc="-1">
                <a:solidFill>
                  <a:srgbClr val="000000"/>
                </a:solidFill>
                <a:latin typeface="Arial" panose="020B0604020202020204"/>
              </a:rPr>
              <a:t>6レベル目のアウトライン</a:t>
            </a: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ja-JP" sz="2000" b="0" strike="noStrike" spc="-1">
                <a:solidFill>
                  <a:srgbClr val="000000"/>
                </a:solidFill>
                <a:latin typeface="Arial" panose="020B0604020202020204"/>
              </a:rPr>
              <a:t>7レベル目のアウトライン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39"/>
          <p:cNvPicPr/>
          <p:nvPr/>
        </p:nvPicPr>
        <p:blipFill>
          <a:blip r:embed="rId2"/>
          <a:stretch>
            <a:fillRect/>
          </a:stretch>
        </p:blipFill>
        <p:spPr>
          <a:xfrm>
            <a:off x="206166" y="136781"/>
            <a:ext cx="2857320" cy="1919880"/>
          </a:xfrm>
          <a:prstGeom prst="rect">
            <a:avLst/>
          </a:prstGeom>
          <a:ln>
            <a:noFill/>
          </a:ln>
        </p:spPr>
      </p:pic>
      <p:grpSp>
        <p:nvGrpSpPr>
          <p:cNvPr id="31" name="グループ化 30">
            <a:extLst>
              <a:ext uri="{FF2B5EF4-FFF2-40B4-BE49-F238E27FC236}">
                <a16:creationId xmlns:a16="http://schemas.microsoft.com/office/drawing/2014/main" id="{8D3A6F10-BD06-4DE0-8A4D-80FC085E4743}"/>
              </a:ext>
            </a:extLst>
          </p:cNvPr>
          <p:cNvGrpSpPr/>
          <p:nvPr/>
        </p:nvGrpSpPr>
        <p:grpSpPr>
          <a:xfrm>
            <a:off x="2133600" y="2709336"/>
            <a:ext cx="5517800" cy="4088868"/>
            <a:chOff x="2133600" y="2709336"/>
            <a:chExt cx="5517800" cy="4088868"/>
          </a:xfrm>
        </p:grpSpPr>
        <p:pic>
          <p:nvPicPr>
            <p:cNvPr id="3" name="Picture 39">
              <a:extLst>
                <a:ext uri="{FF2B5EF4-FFF2-40B4-BE49-F238E27FC236}">
                  <a16:creationId xmlns:a16="http://schemas.microsoft.com/office/drawing/2014/main" id="{45ECAD8B-6B88-4C1E-8C1D-865C1318846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67998" y="3458943"/>
              <a:ext cx="4183402" cy="2810897"/>
            </a:xfrm>
            <a:prstGeom prst="rect">
              <a:avLst/>
            </a:prstGeom>
            <a:ln>
              <a:noFill/>
            </a:ln>
          </p:spPr>
        </p:pic>
        <p:sp>
          <p:nvSpPr>
            <p:cNvPr id="4" name="テキスト ボックス 3">
              <a:extLst>
                <a:ext uri="{FF2B5EF4-FFF2-40B4-BE49-F238E27FC236}">
                  <a16:creationId xmlns:a16="http://schemas.microsoft.com/office/drawing/2014/main" id="{5B0245E2-319D-4ADF-A2EC-3D74E0420CCD}"/>
                </a:ext>
              </a:extLst>
            </p:cNvPr>
            <p:cNvSpPr txBox="1"/>
            <p:nvPr/>
          </p:nvSpPr>
          <p:spPr>
            <a:xfrm>
              <a:off x="4815131" y="2709336"/>
              <a:ext cx="1560270" cy="442485"/>
            </a:xfrm>
            <a:prstGeom prst="rect">
              <a:avLst/>
            </a:prstGeom>
            <a:solidFill>
              <a:srgbClr val="92D05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kumimoji="1" lang="en-US" altLang="ja-JP" sz="700" dirty="0">
                  <a:latin typeface="Arial" panose="020B0604020202020204" pitchFamily="34" charset="0"/>
                  <a:cs typeface="Arial" panose="020B0604020202020204" pitchFamily="34" charset="0"/>
                </a:rPr>
                <a:t>Ports (inlet &amp; outlet) of fluid flow of Media 1, </a:t>
              </a:r>
              <a:r>
                <a:rPr kumimoji="1" lang="en-US" altLang="ja-JP" sz="700" dirty="0" err="1">
                  <a:latin typeface="Arial" panose="020B0604020202020204" pitchFamily="34" charset="0"/>
                  <a:cs typeface="Arial" panose="020B0604020202020204" pitchFamily="34" charset="0"/>
                </a:rPr>
                <a:t>input&amp;output</a:t>
              </a:r>
              <a:r>
                <a:rPr kumimoji="1" lang="en-US" altLang="ja-JP" sz="700" dirty="0">
                  <a:latin typeface="Arial" panose="020B0604020202020204" pitchFamily="34" charset="0"/>
                  <a:cs typeface="Arial" panose="020B0604020202020204" pitchFamily="34" charset="0"/>
                </a:rPr>
                <a:t> (</a:t>
              </a:r>
              <a:r>
                <a:rPr lang="en-US" altLang="ja-JP" sz="700" dirty="0">
                  <a:latin typeface="Arial" panose="020B0604020202020204" pitchFamily="34" charset="0"/>
                  <a:cs typeface="Arial" panose="020B0604020202020204" pitchFamily="34" charset="0"/>
                </a:rPr>
                <a:t>use</a:t>
              </a:r>
              <a:r>
                <a:rPr kumimoji="1" lang="en-US" altLang="ja-JP" sz="700" dirty="0">
                  <a:latin typeface="Arial" panose="020B0604020202020204" pitchFamily="34" charset="0"/>
                  <a:cs typeface="Arial" panose="020B0604020202020204" pitchFamily="34" charset="0"/>
                </a:rPr>
                <a:t> “connect” operator)</a:t>
              </a:r>
              <a:endParaRPr kumimoji="1" lang="ja-JP" alt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" name="直線矢印コネクタ 4">
              <a:extLst>
                <a:ext uri="{FF2B5EF4-FFF2-40B4-BE49-F238E27FC236}">
                  <a16:creationId xmlns:a16="http://schemas.microsoft.com/office/drawing/2014/main" id="{6C363F74-2DDF-487C-8E61-24C0E6B044A3}"/>
                </a:ext>
              </a:extLst>
            </p:cNvPr>
            <p:cNvCxnSpPr>
              <a:cxnSpLocks/>
              <a:stCxn id="4" idx="2"/>
            </p:cNvCxnSpPr>
            <p:nvPr/>
          </p:nvCxnSpPr>
          <p:spPr>
            <a:xfrm>
              <a:off x="5595266" y="3151821"/>
              <a:ext cx="1753801" cy="62875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矢印コネクタ 10">
              <a:extLst>
                <a:ext uri="{FF2B5EF4-FFF2-40B4-BE49-F238E27FC236}">
                  <a16:creationId xmlns:a16="http://schemas.microsoft.com/office/drawing/2014/main" id="{FD996499-761B-43C8-B661-A32F0161A2CB}"/>
                </a:ext>
              </a:extLst>
            </p:cNvPr>
            <p:cNvCxnSpPr>
              <a:cxnSpLocks/>
              <a:stCxn id="4" idx="2"/>
            </p:cNvCxnSpPr>
            <p:nvPr/>
          </p:nvCxnSpPr>
          <p:spPr>
            <a:xfrm flipH="1">
              <a:off x="3826936" y="3151821"/>
              <a:ext cx="1768330" cy="62875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テキスト ボックス 19">
              <a:extLst>
                <a:ext uri="{FF2B5EF4-FFF2-40B4-BE49-F238E27FC236}">
                  <a16:creationId xmlns:a16="http://schemas.microsoft.com/office/drawing/2014/main" id="{ADE4A824-B969-4CF5-99D4-4248CDF99F50}"/>
                </a:ext>
              </a:extLst>
            </p:cNvPr>
            <p:cNvSpPr txBox="1"/>
            <p:nvPr/>
          </p:nvSpPr>
          <p:spPr>
            <a:xfrm>
              <a:off x="4852630" y="6355719"/>
              <a:ext cx="1560270" cy="442485"/>
            </a:xfrm>
            <a:prstGeom prst="rect">
              <a:avLst/>
            </a:prstGeom>
            <a:solidFill>
              <a:srgbClr val="92D05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kumimoji="1" lang="en-US" altLang="ja-JP" sz="700" dirty="0">
                  <a:latin typeface="Arial" panose="020B0604020202020204" pitchFamily="34" charset="0"/>
                  <a:cs typeface="Arial" panose="020B0604020202020204" pitchFamily="34" charset="0"/>
                </a:rPr>
                <a:t>Ports (inlet &amp; outlet) of fluid flow of Media 2, </a:t>
              </a:r>
              <a:r>
                <a:rPr kumimoji="1" lang="en-US" altLang="ja-JP" sz="700" dirty="0" err="1">
                  <a:latin typeface="Arial" panose="020B0604020202020204" pitchFamily="34" charset="0"/>
                  <a:cs typeface="Arial" panose="020B0604020202020204" pitchFamily="34" charset="0"/>
                </a:rPr>
                <a:t>input&amp;output</a:t>
              </a:r>
              <a:r>
                <a:rPr kumimoji="1" lang="en-US" altLang="ja-JP" sz="700" dirty="0">
                  <a:latin typeface="Arial" panose="020B0604020202020204" pitchFamily="34" charset="0"/>
                  <a:cs typeface="Arial" panose="020B0604020202020204" pitchFamily="34" charset="0"/>
                </a:rPr>
                <a:t> (</a:t>
              </a:r>
              <a:r>
                <a:rPr lang="en-US" altLang="ja-JP" sz="700" dirty="0">
                  <a:latin typeface="Arial" panose="020B0604020202020204" pitchFamily="34" charset="0"/>
                  <a:cs typeface="Arial" panose="020B0604020202020204" pitchFamily="34" charset="0"/>
                </a:rPr>
                <a:t>use</a:t>
              </a:r>
              <a:r>
                <a:rPr kumimoji="1" lang="en-US" altLang="ja-JP" sz="700" dirty="0">
                  <a:latin typeface="Arial" panose="020B0604020202020204" pitchFamily="34" charset="0"/>
                  <a:cs typeface="Arial" panose="020B0604020202020204" pitchFamily="34" charset="0"/>
                </a:rPr>
                <a:t> “connect” operator)</a:t>
              </a:r>
              <a:endParaRPr kumimoji="1" lang="ja-JP" alt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1" name="直線矢印コネクタ 20">
              <a:extLst>
                <a:ext uri="{FF2B5EF4-FFF2-40B4-BE49-F238E27FC236}">
                  <a16:creationId xmlns:a16="http://schemas.microsoft.com/office/drawing/2014/main" id="{21222C77-9A00-4B43-B9B5-89596B7F33E2}"/>
                </a:ext>
              </a:extLst>
            </p:cNvPr>
            <p:cNvCxnSpPr>
              <a:cxnSpLocks/>
              <a:stCxn id="20" idx="0"/>
            </p:cNvCxnSpPr>
            <p:nvPr/>
          </p:nvCxnSpPr>
          <p:spPr>
            <a:xfrm flipH="1" flipV="1">
              <a:off x="3826936" y="5892802"/>
              <a:ext cx="1805829" cy="46291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矢印コネクタ 23">
              <a:extLst>
                <a:ext uri="{FF2B5EF4-FFF2-40B4-BE49-F238E27FC236}">
                  <a16:creationId xmlns:a16="http://schemas.microsoft.com/office/drawing/2014/main" id="{A379DB64-CED1-4010-AECD-E4E54E9C886C}"/>
                </a:ext>
              </a:extLst>
            </p:cNvPr>
            <p:cNvCxnSpPr>
              <a:cxnSpLocks/>
              <a:stCxn id="20" idx="0"/>
            </p:cNvCxnSpPr>
            <p:nvPr/>
          </p:nvCxnSpPr>
          <p:spPr>
            <a:xfrm flipV="1">
              <a:off x="5632765" y="5892802"/>
              <a:ext cx="1716302" cy="46291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矢印コネクタ 26">
              <a:extLst>
                <a:ext uri="{FF2B5EF4-FFF2-40B4-BE49-F238E27FC236}">
                  <a16:creationId xmlns:a16="http://schemas.microsoft.com/office/drawing/2014/main" id="{20927C94-8725-497A-B3FB-DD04F2F742A9}"/>
                </a:ext>
              </a:extLst>
            </p:cNvPr>
            <p:cNvCxnSpPr>
              <a:cxnSpLocks/>
              <a:stCxn id="28" idx="3"/>
            </p:cNvCxnSpPr>
            <p:nvPr/>
          </p:nvCxnSpPr>
          <p:spPr>
            <a:xfrm>
              <a:off x="3335145" y="4221930"/>
              <a:ext cx="287858" cy="59560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テキスト ボックス 27">
              <a:extLst>
                <a:ext uri="{FF2B5EF4-FFF2-40B4-BE49-F238E27FC236}">
                  <a16:creationId xmlns:a16="http://schemas.microsoft.com/office/drawing/2014/main" id="{3ECBF608-98B6-4DF7-BDB4-47526270AFC4}"/>
                </a:ext>
              </a:extLst>
            </p:cNvPr>
            <p:cNvSpPr txBox="1"/>
            <p:nvPr/>
          </p:nvSpPr>
          <p:spPr>
            <a:xfrm>
              <a:off x="2133600" y="4004602"/>
              <a:ext cx="1201545" cy="434655"/>
            </a:xfrm>
            <a:prstGeom prst="rect">
              <a:avLst/>
            </a:prstGeom>
            <a:solidFill>
              <a:srgbClr val="00B0F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altLang="ja-JP" sz="700" dirty="0">
                  <a:latin typeface="Arial" panose="020B0604020202020204" pitchFamily="34" charset="0"/>
                  <a:cs typeface="Arial" panose="020B0604020202020204" pitchFamily="34" charset="0"/>
                </a:rPr>
                <a:t>Heat exchange effectiveness; input (use “connect” operator)</a:t>
              </a:r>
              <a:endParaRPr lang="ja-JP" alt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475844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533095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1692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グループ化 73">
            <a:extLst>
              <a:ext uri="{FF2B5EF4-FFF2-40B4-BE49-F238E27FC236}">
                <a16:creationId xmlns:a16="http://schemas.microsoft.com/office/drawing/2014/main" id="{DA83A892-9ADD-4A26-A703-5D0739C787EB}"/>
              </a:ext>
            </a:extLst>
          </p:cNvPr>
          <p:cNvGrpSpPr/>
          <p:nvPr/>
        </p:nvGrpSpPr>
        <p:grpSpPr>
          <a:xfrm>
            <a:off x="1260553" y="905193"/>
            <a:ext cx="5733760" cy="3649389"/>
            <a:chOff x="1260553" y="905193"/>
            <a:chExt cx="5733760" cy="3649389"/>
          </a:xfrm>
        </p:grpSpPr>
        <p:pic>
          <p:nvPicPr>
            <p:cNvPr id="3" name="図 2">
              <a:extLst>
                <a:ext uri="{FF2B5EF4-FFF2-40B4-BE49-F238E27FC236}">
                  <a16:creationId xmlns:a16="http://schemas.microsoft.com/office/drawing/2014/main" id="{066FA10E-6B92-4FE1-94D7-A5D3418BE87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60553" y="905193"/>
              <a:ext cx="3779759" cy="3107683"/>
            </a:xfrm>
            <a:prstGeom prst="rect">
              <a:avLst/>
            </a:prstGeom>
          </p:spPr>
        </p:pic>
        <p:sp>
          <p:nvSpPr>
            <p:cNvPr id="4" name="テキスト ボックス 10">
              <a:extLst>
                <a:ext uri="{FF2B5EF4-FFF2-40B4-BE49-F238E27FC236}">
                  <a16:creationId xmlns:a16="http://schemas.microsoft.com/office/drawing/2014/main" id="{805FB393-48B5-4E7F-AC98-FD4C1FD7892A}"/>
                </a:ext>
              </a:extLst>
            </p:cNvPr>
            <p:cNvSpPr txBox="1"/>
            <p:nvPr/>
          </p:nvSpPr>
          <p:spPr>
            <a:xfrm>
              <a:off x="3699934" y="2125133"/>
              <a:ext cx="1244600" cy="440268"/>
            </a:xfrm>
            <a:prstGeom prst="rect">
              <a:avLst/>
            </a:prstGeom>
            <a:solidFill>
              <a:srgbClr val="ED7D31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sz="700" dirty="0">
                  <a:latin typeface="Arial" panose="020B0604020202020204" pitchFamily="34" charset="0"/>
                  <a:cs typeface="Arial" panose="020B0604020202020204" pitchFamily="34" charset="0"/>
                </a:rPr>
                <a:t>Add/Remove heat to/from fluid flow.</a:t>
              </a:r>
            </a:p>
            <a:p>
              <a:r>
                <a:rPr lang="en-US" sz="700" dirty="0">
                  <a:latin typeface="Arial" panose="020B0604020202020204" pitchFamily="34" charset="0"/>
                  <a:cs typeface="Arial" panose="020B0604020202020204" pitchFamily="34" charset="0"/>
                </a:rPr>
                <a:t>|Q_flow1| = |Q_flow2|</a:t>
              </a:r>
            </a:p>
          </p:txBody>
        </p:sp>
        <p:cxnSp>
          <p:nvCxnSpPr>
            <p:cNvPr id="5" name="直線矢印コネクタ 4">
              <a:extLst>
                <a:ext uri="{FF2B5EF4-FFF2-40B4-BE49-F238E27FC236}">
                  <a16:creationId xmlns:a16="http://schemas.microsoft.com/office/drawing/2014/main" id="{DF1187B0-0CFC-47A0-AEE1-7C6B8B22EDBB}"/>
                </a:ext>
              </a:extLst>
            </p:cNvPr>
            <p:cNvCxnSpPr>
              <a:cxnSpLocks/>
              <a:stCxn id="4" idx="0"/>
            </p:cNvCxnSpPr>
            <p:nvPr/>
          </p:nvCxnSpPr>
          <p:spPr>
            <a:xfrm flipH="1" flipV="1">
              <a:off x="3369736" y="1066805"/>
              <a:ext cx="952498" cy="10583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矢印コネクタ 11">
              <a:extLst>
                <a:ext uri="{FF2B5EF4-FFF2-40B4-BE49-F238E27FC236}">
                  <a16:creationId xmlns:a16="http://schemas.microsoft.com/office/drawing/2014/main" id="{FFA8E9CA-62CE-4FAC-8322-C7F334D56DB1}"/>
                </a:ext>
              </a:extLst>
            </p:cNvPr>
            <p:cNvCxnSpPr>
              <a:cxnSpLocks/>
              <a:stCxn id="4" idx="2"/>
            </p:cNvCxnSpPr>
            <p:nvPr/>
          </p:nvCxnSpPr>
          <p:spPr>
            <a:xfrm flipH="1">
              <a:off x="3479800" y="2565401"/>
              <a:ext cx="842434" cy="121443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テキスト ボックス 10">
              <a:extLst>
                <a:ext uri="{FF2B5EF4-FFF2-40B4-BE49-F238E27FC236}">
                  <a16:creationId xmlns:a16="http://schemas.microsoft.com/office/drawing/2014/main" id="{136C945D-16F2-49CA-86DF-D34D4F1DD344}"/>
                </a:ext>
              </a:extLst>
            </p:cNvPr>
            <p:cNvSpPr txBox="1"/>
            <p:nvPr/>
          </p:nvSpPr>
          <p:spPr>
            <a:xfrm>
              <a:off x="1800648" y="1947330"/>
              <a:ext cx="1569085" cy="677337"/>
            </a:xfrm>
            <a:prstGeom prst="rect">
              <a:avLst/>
            </a:prstGeom>
            <a:solidFill>
              <a:srgbClr val="ED7D31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sz="700" dirty="0">
                  <a:latin typeface="Arial" panose="020B0604020202020204" pitchFamily="34" charset="0"/>
                  <a:cs typeface="Arial" panose="020B0604020202020204" pitchFamily="34" charset="0"/>
                </a:rPr>
                <a:t>Amount of heat exchanged is calculated from fluid heat capacity of inlets and heat exchanger effectiveness which is given as real signal.</a:t>
              </a:r>
            </a:p>
          </p:txBody>
        </p:sp>
        <p:sp>
          <p:nvSpPr>
            <p:cNvPr id="29" name="テキスト ボックス 10">
              <a:extLst>
                <a:ext uri="{FF2B5EF4-FFF2-40B4-BE49-F238E27FC236}">
                  <a16:creationId xmlns:a16="http://schemas.microsoft.com/office/drawing/2014/main" id="{92FE787E-298A-43A4-90CA-42619850B7F7}"/>
                </a:ext>
              </a:extLst>
            </p:cNvPr>
            <p:cNvSpPr txBox="1"/>
            <p:nvPr/>
          </p:nvSpPr>
          <p:spPr>
            <a:xfrm>
              <a:off x="2365888" y="4131249"/>
              <a:ext cx="1799711" cy="423333"/>
            </a:xfrm>
            <a:prstGeom prst="rect">
              <a:avLst/>
            </a:prstGeom>
            <a:solidFill>
              <a:srgbClr val="ED7D31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sz="700" dirty="0">
                  <a:latin typeface="Arial" panose="020B0604020202020204" pitchFamily="34" charset="0"/>
                  <a:cs typeface="Arial" panose="020B0604020202020204" pitchFamily="34" charset="0"/>
                </a:rPr>
                <a:t>Which is inlet or outlet is NOT pre-defined. It is automatically determined depending on states of ports.</a:t>
              </a:r>
            </a:p>
          </p:txBody>
        </p:sp>
        <p:cxnSp>
          <p:nvCxnSpPr>
            <p:cNvPr id="30" name="直線矢印コネクタ 29">
              <a:extLst>
                <a:ext uri="{FF2B5EF4-FFF2-40B4-BE49-F238E27FC236}">
                  <a16:creationId xmlns:a16="http://schemas.microsoft.com/office/drawing/2014/main" id="{A17FB157-CCB2-4E28-9179-52F5C03F01E7}"/>
                </a:ext>
              </a:extLst>
            </p:cNvPr>
            <p:cNvCxnSpPr>
              <a:cxnSpLocks/>
              <a:stCxn id="29" idx="0"/>
            </p:cNvCxnSpPr>
            <p:nvPr/>
          </p:nvCxnSpPr>
          <p:spPr>
            <a:xfrm flipH="1" flipV="1">
              <a:off x="1917154" y="3844607"/>
              <a:ext cx="1348590" cy="28664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矢印コネクタ 35">
              <a:extLst>
                <a:ext uri="{FF2B5EF4-FFF2-40B4-BE49-F238E27FC236}">
                  <a16:creationId xmlns:a16="http://schemas.microsoft.com/office/drawing/2014/main" id="{D8EB2DB4-A1E8-4CDE-BFA9-41BBD193B89E}"/>
                </a:ext>
              </a:extLst>
            </p:cNvPr>
            <p:cNvCxnSpPr>
              <a:cxnSpLocks/>
              <a:stCxn id="29" idx="0"/>
            </p:cNvCxnSpPr>
            <p:nvPr/>
          </p:nvCxnSpPr>
          <p:spPr>
            <a:xfrm flipV="1">
              <a:off x="3265744" y="3844607"/>
              <a:ext cx="1348589" cy="28664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テキスト ボックス 10">
              <a:extLst>
                <a:ext uri="{FF2B5EF4-FFF2-40B4-BE49-F238E27FC236}">
                  <a16:creationId xmlns:a16="http://schemas.microsoft.com/office/drawing/2014/main" id="{8343A767-F41D-48A8-B77F-02DA5EFDD99D}"/>
                </a:ext>
              </a:extLst>
            </p:cNvPr>
            <p:cNvSpPr txBox="1"/>
            <p:nvPr/>
          </p:nvSpPr>
          <p:spPr>
            <a:xfrm>
              <a:off x="5425228" y="1947330"/>
              <a:ext cx="1569085" cy="618070"/>
            </a:xfrm>
            <a:prstGeom prst="rect">
              <a:avLst/>
            </a:prstGeom>
            <a:solidFill>
              <a:srgbClr val="ED7D31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sz="700" dirty="0">
                  <a:latin typeface="Arial" panose="020B0604020202020204" pitchFamily="34" charset="0"/>
                  <a:cs typeface="Arial" panose="020B0604020202020204" pitchFamily="34" charset="0"/>
                </a:rPr>
                <a:t>Which is hot or cold side is NOT pre-defined. It is automatically determined depending on states of inlet ports.</a:t>
              </a:r>
            </a:p>
          </p:txBody>
        </p:sp>
        <p:cxnSp>
          <p:nvCxnSpPr>
            <p:cNvPr id="57" name="直線矢印コネクタ 56">
              <a:extLst>
                <a:ext uri="{FF2B5EF4-FFF2-40B4-BE49-F238E27FC236}">
                  <a16:creationId xmlns:a16="http://schemas.microsoft.com/office/drawing/2014/main" id="{6455B2A2-E6F2-4C96-B9E4-14DE7E240A34}"/>
                </a:ext>
              </a:extLst>
            </p:cNvPr>
            <p:cNvCxnSpPr>
              <a:cxnSpLocks/>
              <a:stCxn id="48" idx="1"/>
            </p:cNvCxnSpPr>
            <p:nvPr/>
          </p:nvCxnSpPr>
          <p:spPr>
            <a:xfrm flipH="1" flipV="1">
              <a:off x="4992272" y="1202267"/>
              <a:ext cx="432956" cy="105409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線矢印コネクタ 66">
              <a:extLst>
                <a:ext uri="{FF2B5EF4-FFF2-40B4-BE49-F238E27FC236}">
                  <a16:creationId xmlns:a16="http://schemas.microsoft.com/office/drawing/2014/main" id="{357B62F8-A4CA-47A3-A0F2-BB107EC90F3D}"/>
                </a:ext>
              </a:extLst>
            </p:cNvPr>
            <p:cNvCxnSpPr>
              <a:cxnSpLocks/>
              <a:stCxn id="48" idx="1"/>
            </p:cNvCxnSpPr>
            <p:nvPr/>
          </p:nvCxnSpPr>
          <p:spPr>
            <a:xfrm flipH="1">
              <a:off x="4992272" y="2256365"/>
              <a:ext cx="432956" cy="152347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3E9ECBA8-A2D9-4A78-99D7-7803B3981F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387" y="298873"/>
            <a:ext cx="7200000" cy="612414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19E06FE6-7958-4E63-9C8B-007DB86683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310" y="331480"/>
            <a:ext cx="7200000" cy="612413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EA692ED9-4009-40E7-BF6A-1F07DEB42D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712" y="198437"/>
            <a:ext cx="7200000" cy="612413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B81CE780-9613-4851-9096-A840942777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572" y="359304"/>
            <a:ext cx="7200000" cy="612413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584210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676814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142</Words>
  <Application>Microsoft Office PowerPoint</Application>
  <PresentationFormat>ユーザー設定</PresentationFormat>
  <Paragraphs>8</Paragraphs>
  <Slides>12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16" baseType="lpstr">
      <vt:lpstr>Arial</vt:lpstr>
      <vt:lpstr>Symbol</vt:lpstr>
      <vt:lpstr>Wingdings</vt:lpstr>
      <vt:lpstr>Office Theme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Tomo Aozasa</dc:creator>
  <cp:lastModifiedBy>青笹 友信</cp:lastModifiedBy>
  <cp:revision>57</cp:revision>
  <dcterms:created xsi:type="dcterms:W3CDTF">2018-07-11T21:54:00Z</dcterms:created>
  <dcterms:modified xsi:type="dcterms:W3CDTF">2020-03-30T08:05:57Z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KSOProductBuildVer">
    <vt:lpwstr>1033-11.2.0.9150</vt:lpwstr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Custom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7</vt:i4>
  </property>
</Properties>
</file>