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70" r:id="rId10"/>
    <p:sldId id="271" r:id="rId11"/>
    <p:sldId id="262" r:id="rId12"/>
    <p:sldId id="264" r:id="rId13"/>
    <p:sldId id="263" r:id="rId14"/>
    <p:sldId id="272" r:id="rId15"/>
    <p:sldId id="273" r:id="rId16"/>
    <p:sldId id="265" r:id="rId17"/>
    <p:sldId id="266" r:id="rId18"/>
    <p:sldId id="267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10080625" cy="7559675"/>
  <p:notesSz cx="7559675" cy="1069181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2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523024-4C75-4200-B1A6-9F86978A1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49D9B8-22BD-4E6F-844C-DFF694C42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D1A6BD-F8B9-4E19-88D2-AA21A81E3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DCEAA-378A-4EEA-B65B-08E5B8F615DD}" type="datetimeFigureOut">
              <a:rPr kumimoji="1" lang="ja-JP" altLang="en-US" smtClean="0"/>
              <a:t>2020/8/22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D9BF52-D38E-483D-8E93-C3372B332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B65EA2-AB59-432A-A1EC-2B99DCBCF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DD-BA2D-458E-8C11-B275DF0EA1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6548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ja-JP" sz="4400" b="0" strike="noStrike" spc="-1">
                <a:solidFill>
                  <a:srgbClr val="000000"/>
                </a:solidFill>
                <a:latin typeface="Arial" panose="020B0604020202020204"/>
              </a:rPr>
              <a:t>タイトルテキストの書式を編集するにはクリックします。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ja-JP" sz="2800" b="0" strike="noStrike" spc="-1">
                <a:solidFill>
                  <a:srgbClr val="000000"/>
                </a:solidFill>
                <a:latin typeface="Arial" panose="020B0604020202020204"/>
              </a:rPr>
              <a:t>アウトラインテキストの書式を編集するにはクリックします。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ja-JP" sz="2000" b="0" strike="noStrike" spc="-1">
                <a:solidFill>
                  <a:srgbClr val="000000"/>
                </a:solidFill>
                <a:latin typeface="Arial" panose="020B0604020202020204"/>
              </a:rPr>
              <a:t>2レベル目のアウトライン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ja-JP" sz="1800" b="0" strike="noStrike" spc="-1">
                <a:solidFill>
                  <a:srgbClr val="000000"/>
                </a:solidFill>
                <a:latin typeface="Arial" panose="020B0604020202020204"/>
              </a:rPr>
              <a:t>3レベル目のアウトライン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ja-JP" sz="1800" b="0" strike="noStrike" spc="-1">
                <a:solidFill>
                  <a:srgbClr val="000000"/>
                </a:solidFill>
                <a:latin typeface="Arial" panose="020B0604020202020204"/>
              </a:rPr>
              <a:t>4レベル目のアウトライン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latin typeface="Arial" panose="020B0604020202020204"/>
              </a:rPr>
              <a:t>5レベル目のアウトライン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latin typeface="Arial" panose="020B0604020202020204"/>
              </a:rPr>
              <a:t>6レベル目のアウトライン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latin typeface="Arial" panose="020B0604020202020204"/>
              </a:rPr>
              <a:t>7レベル目のアウトライン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/>
          <p:nvPr/>
        </p:nvPicPr>
        <p:blipFill>
          <a:blip r:embed="rId2"/>
          <a:stretch>
            <a:fillRect/>
          </a:stretch>
        </p:blipFill>
        <p:spPr>
          <a:xfrm>
            <a:off x="206166" y="136781"/>
            <a:ext cx="2857320" cy="1919880"/>
          </a:xfrm>
          <a:prstGeom prst="rect">
            <a:avLst/>
          </a:prstGeom>
          <a:ln>
            <a:noFill/>
          </a:ln>
        </p:spPr>
      </p:pic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8D3A6F10-BD06-4DE0-8A4D-80FC085E4743}"/>
              </a:ext>
            </a:extLst>
          </p:cNvPr>
          <p:cNvGrpSpPr/>
          <p:nvPr/>
        </p:nvGrpSpPr>
        <p:grpSpPr>
          <a:xfrm>
            <a:off x="2133600" y="2709336"/>
            <a:ext cx="5517800" cy="4088868"/>
            <a:chOff x="2133600" y="2709336"/>
            <a:chExt cx="5517800" cy="4088868"/>
          </a:xfrm>
        </p:grpSpPr>
        <p:pic>
          <p:nvPicPr>
            <p:cNvPr id="3" name="Picture 39">
              <a:extLst>
                <a:ext uri="{FF2B5EF4-FFF2-40B4-BE49-F238E27FC236}">
                  <a16:creationId xmlns:a16="http://schemas.microsoft.com/office/drawing/2014/main" id="{45ECAD8B-6B88-4C1E-8C1D-865C13188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67998" y="3458943"/>
              <a:ext cx="4183402" cy="2810897"/>
            </a:xfrm>
            <a:prstGeom prst="rect">
              <a:avLst/>
            </a:prstGeom>
            <a:ln>
              <a:noFill/>
            </a:ln>
          </p:spPr>
        </p:pic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5B0245E2-319D-4ADF-A2EC-3D74E0420CCD}"/>
                </a:ext>
              </a:extLst>
            </p:cNvPr>
            <p:cNvSpPr txBox="1"/>
            <p:nvPr/>
          </p:nvSpPr>
          <p:spPr>
            <a:xfrm>
              <a:off x="4815131" y="2709336"/>
              <a:ext cx="1560270" cy="44248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kumimoji="1" lang="en-US" altLang="ja-JP" sz="700" dirty="0">
                  <a:latin typeface="Arial" panose="020B0604020202020204" pitchFamily="34" charset="0"/>
                  <a:cs typeface="Arial" panose="020B0604020202020204" pitchFamily="34" charset="0"/>
                </a:rPr>
                <a:t>Ports (inlet &amp; outlet) of fluid flow of Media 1, </a:t>
              </a:r>
              <a:r>
                <a:rPr kumimoji="1" lang="en-US" altLang="ja-JP" sz="7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7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7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7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6C363F74-2DDF-487C-8E61-24C0E6B044A3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5595266" y="3151821"/>
              <a:ext cx="1753801" cy="6287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FD996499-761B-43C8-B661-A32F0161A2CB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H="1">
              <a:off x="3826936" y="3151821"/>
              <a:ext cx="1768330" cy="6287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ADE4A824-B969-4CF5-99D4-4248CDF99F50}"/>
                </a:ext>
              </a:extLst>
            </p:cNvPr>
            <p:cNvSpPr txBox="1"/>
            <p:nvPr/>
          </p:nvSpPr>
          <p:spPr>
            <a:xfrm>
              <a:off x="4852630" y="6355719"/>
              <a:ext cx="1560270" cy="44248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kumimoji="1" lang="en-US" altLang="ja-JP" sz="700" dirty="0">
                  <a:latin typeface="Arial" panose="020B0604020202020204" pitchFamily="34" charset="0"/>
                  <a:cs typeface="Arial" panose="020B0604020202020204" pitchFamily="34" charset="0"/>
                </a:rPr>
                <a:t>Ports (inlet &amp; outlet) of fluid flow of Media 2, </a:t>
              </a:r>
              <a:r>
                <a:rPr kumimoji="1" lang="en-US" altLang="ja-JP" sz="7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7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7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7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21222C77-9A00-4B43-B9B5-89596B7F33E2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H="1" flipV="1">
              <a:off x="3826936" y="5892802"/>
              <a:ext cx="1805829" cy="4629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A379DB64-CED1-4010-AECD-E4E54E9C886C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5632765" y="5892802"/>
              <a:ext cx="1716302" cy="4629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20927C94-8725-497A-B3FB-DD04F2F742A9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>
              <a:off x="3335145" y="4221930"/>
              <a:ext cx="287858" cy="5956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3ECBF608-98B6-4DF7-BDB4-47526270AFC4}"/>
                </a:ext>
              </a:extLst>
            </p:cNvPr>
            <p:cNvSpPr txBox="1"/>
            <p:nvPr/>
          </p:nvSpPr>
          <p:spPr>
            <a:xfrm>
              <a:off x="2133600" y="4004602"/>
              <a:ext cx="1201545" cy="434655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700" dirty="0">
                  <a:latin typeface="Arial" panose="020B0604020202020204" pitchFamily="34" charset="0"/>
                  <a:cs typeface="Arial" panose="020B0604020202020204" pitchFamily="34" charset="0"/>
                </a:rPr>
                <a:t>Heat exchange effectiveness; input (use “connect” operator)</a:t>
              </a:r>
              <a:endParaRPr lang="ja-JP" alt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41685994-15FF-4B4C-8987-F6FC219B0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733" y="943568"/>
            <a:ext cx="7200000" cy="5172752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1B1D504-D6CD-468F-B153-66B807E6984A}"/>
              </a:ext>
            </a:extLst>
          </p:cNvPr>
          <p:cNvSpPr txBox="1"/>
          <p:nvPr/>
        </p:nvSpPr>
        <p:spPr>
          <a:xfrm>
            <a:off x="4185547" y="3779836"/>
            <a:ext cx="2985720" cy="15541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accumulated signal.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Output signal increases as keyboard is pressed. 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How long the key is pressed does NOT affect on output signal.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Output signal value began with 2 as set via parameter.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Increments of output signal is 10 because scale factor is set 10.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9A0D6C1-7BD3-4282-9918-9C1B64B0F023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818099" y="3529944"/>
            <a:ext cx="367448" cy="102697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179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17032F12-715D-4AC8-BD8E-507710031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679" y="1754149"/>
            <a:ext cx="4882333" cy="379737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0B790A2-AC3A-4718-8297-727C17AEF059}"/>
              </a:ext>
            </a:extLst>
          </p:cNvPr>
          <p:cNvSpPr txBox="1"/>
          <p:nvPr/>
        </p:nvSpPr>
        <p:spPr>
          <a:xfrm>
            <a:off x="2242994" y="4684881"/>
            <a:ext cx="1727873" cy="539052"/>
          </a:xfrm>
          <a:prstGeom prst="rect">
            <a:avLst/>
          </a:prstGeom>
          <a:solidFill>
            <a:srgbClr val="92D050">
              <a:alpha val="8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Receive Boolean signal of digital input.</a:t>
            </a: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CBF67B0D-53A9-49D0-8158-880C3AA8C89A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2895601" y="3779837"/>
            <a:ext cx="211330" cy="905044"/>
          </a:xfrm>
          <a:prstGeom prst="straightConnector1">
            <a:avLst/>
          </a:prstGeom>
          <a:ln w="1270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FE535CB-53EC-405A-A6C6-07C13A489D9F}"/>
              </a:ext>
            </a:extLst>
          </p:cNvPr>
          <p:cNvSpPr txBox="1"/>
          <p:nvPr/>
        </p:nvSpPr>
        <p:spPr>
          <a:xfrm>
            <a:off x="5816601" y="4505330"/>
            <a:ext cx="2709332" cy="1404403"/>
          </a:xfrm>
          <a:prstGeom prst="rect">
            <a:avLst/>
          </a:prstGeom>
          <a:solidFill>
            <a:srgbClr val="92D050">
              <a:alpha val="8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accumulate digital signal received and output.</a:t>
            </a:r>
          </a:p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Increase of output signal is determined by how many times true signal is received, NOT by how long true signal is maintained.</a:t>
            </a:r>
          </a:p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Output signal can be scaled by parameter setting for control of large values.</a:t>
            </a:r>
          </a:p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Output signal can be start with desired value set via parameter.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8A7B520-A01D-4235-833A-0DF2D68EB20B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7120737" y="3753310"/>
            <a:ext cx="50530" cy="752020"/>
          </a:xfrm>
          <a:prstGeom prst="straightConnector1">
            <a:avLst/>
          </a:prstGeom>
          <a:ln w="1270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98BE5150-5B69-4682-B850-F43805FB9B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021" b="42044"/>
          <a:stretch/>
        </p:blipFill>
        <p:spPr>
          <a:xfrm>
            <a:off x="2701141" y="2301619"/>
            <a:ext cx="4038326" cy="2527991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0EFA146-2CD5-41D8-B189-2ABB5DECF1CE}"/>
              </a:ext>
            </a:extLst>
          </p:cNvPr>
          <p:cNvSpPr txBox="1"/>
          <p:nvPr/>
        </p:nvSpPr>
        <p:spPr>
          <a:xfrm>
            <a:off x="2336800" y="4182533"/>
            <a:ext cx="1974743" cy="762000"/>
          </a:xfrm>
          <a:prstGeom prst="rect">
            <a:avLst/>
          </a:prstGeom>
          <a:solidFill>
            <a:srgbClr val="92D050">
              <a:alpha val="8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It is assumed to be deployed together with </a:t>
            </a:r>
            <a:r>
              <a:rPr kumimoji="1" lang="en-US" altLang="ja-JP" sz="1000" dirty="0" err="1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keybordInput</a:t>
            </a:r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component of </a:t>
            </a:r>
            <a:r>
              <a:rPr kumimoji="1" lang="en-US" altLang="ja-JP" sz="1000" dirty="0" err="1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Modelica_DeviceDrivers</a:t>
            </a:r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library.</a:t>
            </a: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3E9365B0-5029-45CD-8B6D-4F405919CBC4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311543" y="4182533"/>
            <a:ext cx="294324" cy="381000"/>
          </a:xfrm>
          <a:prstGeom prst="straightConnector1">
            <a:avLst/>
          </a:prstGeom>
          <a:ln w="1270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D0A87462-2C12-441C-9615-1D1A6FD668B7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4311543" y="4563533"/>
            <a:ext cx="1327257" cy="55657"/>
          </a:xfrm>
          <a:prstGeom prst="straightConnector1">
            <a:avLst/>
          </a:prstGeom>
          <a:ln w="1270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681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8546E02F-F51B-4820-9C6D-6D66B6EE2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067" y="806627"/>
            <a:ext cx="7200000" cy="5190545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5A57308-7D92-4B7F-8F11-165EBADF287E}"/>
              </a:ext>
            </a:extLst>
          </p:cNvPr>
          <p:cNvSpPr txBox="1"/>
          <p:nvPr/>
        </p:nvSpPr>
        <p:spPr>
          <a:xfrm>
            <a:off x="3395134" y="2192866"/>
            <a:ext cx="3022600" cy="60638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</a:t>
            </a:r>
            <a:r>
              <a:rPr lang="en-US" altLang="ja-JP" sz="1000" dirty="0" err="1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Beelean</a:t>
            </a:r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signal which represent </a:t>
            </a:r>
            <a:r>
              <a:rPr lang="en-US" altLang="ja-JP" sz="1000" dirty="0" err="1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keybord</a:t>
            </a:r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000" dirty="0" err="1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inout</a:t>
            </a:r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-.”1” </a:t>
            </a:r>
            <a:r>
              <a:rPr lang="en-US" altLang="ja-JP" sz="1000" dirty="0" err="1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represenets</a:t>
            </a:r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“pressed”.</a:t>
            </a:r>
            <a:endParaRPr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6CDD3FD3-EA9A-419D-BE0B-18CA2F449451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4546602" y="2799247"/>
            <a:ext cx="359832" cy="43180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421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65EB5082-8F2F-4976-B31C-ED8041417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867" y="866593"/>
            <a:ext cx="7200000" cy="5175614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6BF0647-9E76-465A-8F46-16956D691E18}"/>
              </a:ext>
            </a:extLst>
          </p:cNvPr>
          <p:cNvSpPr txBox="1"/>
          <p:nvPr/>
        </p:nvSpPr>
        <p:spPr>
          <a:xfrm>
            <a:off x="4710480" y="3581400"/>
            <a:ext cx="2985720" cy="1549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accumulated signal.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Output signal increases as keyboard is pressed. 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How long the key is pressed does NOT affect on output signal.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Output signal value began with 2 as set via parameter.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Increments of output signal is 10 because scale factor is set 10.</a:t>
            </a: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23309BF6-9F33-4F4D-A689-F6940D7001EF}"/>
              </a:ext>
            </a:extLst>
          </p:cNvPr>
          <p:cNvCxnSpPr>
            <a:cxnSpLocks/>
            <a:stCxn id="2" idx="1"/>
          </p:cNvCxnSpPr>
          <p:nvPr/>
        </p:nvCxnSpPr>
        <p:spPr>
          <a:xfrm flipH="1" flipV="1">
            <a:off x="4284133" y="3454400"/>
            <a:ext cx="426347" cy="9017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842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9192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7584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3309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692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8256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DA83A892-9ADD-4A26-A703-5D0739C787EB}"/>
              </a:ext>
            </a:extLst>
          </p:cNvPr>
          <p:cNvGrpSpPr/>
          <p:nvPr/>
        </p:nvGrpSpPr>
        <p:grpSpPr>
          <a:xfrm>
            <a:off x="1260553" y="905193"/>
            <a:ext cx="5733760" cy="3649389"/>
            <a:chOff x="1260553" y="905193"/>
            <a:chExt cx="5733760" cy="3649389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066FA10E-6B92-4FE1-94D7-A5D3418BE8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0553" y="905193"/>
              <a:ext cx="3779759" cy="3107683"/>
            </a:xfrm>
            <a:prstGeom prst="rect">
              <a:avLst/>
            </a:prstGeom>
          </p:spPr>
        </p:pic>
        <p:sp>
          <p:nvSpPr>
            <p:cNvPr id="4" name="テキスト ボックス 10">
              <a:extLst>
                <a:ext uri="{FF2B5EF4-FFF2-40B4-BE49-F238E27FC236}">
                  <a16:creationId xmlns:a16="http://schemas.microsoft.com/office/drawing/2014/main" id="{805FB393-48B5-4E7F-AC98-FD4C1FD7892A}"/>
                </a:ext>
              </a:extLst>
            </p:cNvPr>
            <p:cNvSpPr txBox="1"/>
            <p:nvPr/>
          </p:nvSpPr>
          <p:spPr>
            <a:xfrm>
              <a:off x="3699934" y="2125133"/>
              <a:ext cx="1244600" cy="440268"/>
            </a:xfrm>
            <a:prstGeom prst="rect">
              <a:avLst/>
            </a:prstGeom>
            <a:solidFill>
              <a:srgbClr val="ED7D31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Add/Remove heat to/from fluid flow.</a:t>
              </a:r>
            </a:p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|Q_flow1| = |Q_flow2|</a:t>
              </a:r>
            </a:p>
          </p:txBody>
        </p:sp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DF1187B0-0CFC-47A0-AEE1-7C6B8B22EDBB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H="1" flipV="1">
              <a:off x="3369736" y="1066805"/>
              <a:ext cx="952498" cy="1058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FFA8E9CA-62CE-4FAC-8322-C7F334D56DB1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H="1">
              <a:off x="3479800" y="2565401"/>
              <a:ext cx="842434" cy="12144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テキスト ボックス 10">
              <a:extLst>
                <a:ext uri="{FF2B5EF4-FFF2-40B4-BE49-F238E27FC236}">
                  <a16:creationId xmlns:a16="http://schemas.microsoft.com/office/drawing/2014/main" id="{136C945D-16F2-49CA-86DF-D34D4F1DD344}"/>
                </a:ext>
              </a:extLst>
            </p:cNvPr>
            <p:cNvSpPr txBox="1"/>
            <p:nvPr/>
          </p:nvSpPr>
          <p:spPr>
            <a:xfrm>
              <a:off x="1800648" y="1947330"/>
              <a:ext cx="1569085" cy="677337"/>
            </a:xfrm>
            <a:prstGeom prst="rect">
              <a:avLst/>
            </a:prstGeom>
            <a:solidFill>
              <a:srgbClr val="ED7D31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Amount of heat exchanged is calculated from fluid heat capacity of inlets and heat exchanger effectiveness which is given as real signal.</a:t>
              </a:r>
            </a:p>
          </p:txBody>
        </p:sp>
        <p:sp>
          <p:nvSpPr>
            <p:cNvPr id="29" name="テキスト ボックス 10">
              <a:extLst>
                <a:ext uri="{FF2B5EF4-FFF2-40B4-BE49-F238E27FC236}">
                  <a16:creationId xmlns:a16="http://schemas.microsoft.com/office/drawing/2014/main" id="{92FE787E-298A-43A4-90CA-42619850B7F7}"/>
                </a:ext>
              </a:extLst>
            </p:cNvPr>
            <p:cNvSpPr txBox="1"/>
            <p:nvPr/>
          </p:nvSpPr>
          <p:spPr>
            <a:xfrm>
              <a:off x="2365888" y="4131249"/>
              <a:ext cx="1799711" cy="423333"/>
            </a:xfrm>
            <a:prstGeom prst="rect">
              <a:avLst/>
            </a:prstGeom>
            <a:solidFill>
              <a:srgbClr val="ED7D31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Which is inlet or outlet is NOT pre-defined. It is automatically determined depending on states of ports.</a:t>
              </a:r>
            </a:p>
          </p:txBody>
        </p: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A17FB157-CCB2-4E28-9179-52F5C03F01E7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1917154" y="3844607"/>
              <a:ext cx="1348590" cy="2866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D8EB2DB4-A1E8-4CDE-BFA9-41BBD193B89E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V="1">
              <a:off x="3265744" y="3844607"/>
              <a:ext cx="1348589" cy="2866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テキスト ボックス 10">
              <a:extLst>
                <a:ext uri="{FF2B5EF4-FFF2-40B4-BE49-F238E27FC236}">
                  <a16:creationId xmlns:a16="http://schemas.microsoft.com/office/drawing/2014/main" id="{8343A767-F41D-48A8-B77F-02DA5EFDD99D}"/>
                </a:ext>
              </a:extLst>
            </p:cNvPr>
            <p:cNvSpPr txBox="1"/>
            <p:nvPr/>
          </p:nvSpPr>
          <p:spPr>
            <a:xfrm>
              <a:off x="5425228" y="1947330"/>
              <a:ext cx="1569085" cy="618070"/>
            </a:xfrm>
            <a:prstGeom prst="rect">
              <a:avLst/>
            </a:prstGeom>
            <a:solidFill>
              <a:srgbClr val="ED7D31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Which is hot or cold side is NOT pre-defined. It is automatically determined depending on states of inlet ports.</a:t>
              </a:r>
            </a:p>
          </p:txBody>
        </p: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6455B2A2-E6F2-4C96-B9E4-14DE7E240A34}"/>
                </a:ext>
              </a:extLst>
            </p:cNvPr>
            <p:cNvCxnSpPr>
              <a:cxnSpLocks/>
              <a:stCxn id="48" idx="1"/>
            </p:cNvCxnSpPr>
            <p:nvPr/>
          </p:nvCxnSpPr>
          <p:spPr>
            <a:xfrm flipH="1" flipV="1">
              <a:off x="4992272" y="1202267"/>
              <a:ext cx="432956" cy="105409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矢印コネクタ 66">
              <a:extLst>
                <a:ext uri="{FF2B5EF4-FFF2-40B4-BE49-F238E27FC236}">
                  <a16:creationId xmlns:a16="http://schemas.microsoft.com/office/drawing/2014/main" id="{357B62F8-A4CA-47A3-A0F2-BB107EC90F3D}"/>
                </a:ext>
              </a:extLst>
            </p:cNvPr>
            <p:cNvCxnSpPr>
              <a:cxnSpLocks/>
              <a:stCxn id="48" idx="1"/>
            </p:cNvCxnSpPr>
            <p:nvPr/>
          </p:nvCxnSpPr>
          <p:spPr>
            <a:xfrm flipH="1">
              <a:off x="4992272" y="2256365"/>
              <a:ext cx="432956" cy="152347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7263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7045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5181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6685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48116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16483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63906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6076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84803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7900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E9ECBA8-A2D9-4A78-99D7-7803B3981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87" y="298873"/>
            <a:ext cx="7200000" cy="612414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49025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09997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61847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19905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38802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15882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38566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53543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7757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2302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19E06FE6-7958-4E63-9C8B-007DB8668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10" y="331480"/>
            <a:ext cx="7200000" cy="6124139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45626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65511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45526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90725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40940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05610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55613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14109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78171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3747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A692ED9-4009-40E7-BF6A-1F07DEB42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12" y="198437"/>
            <a:ext cx="7200000" cy="6124139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31319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25698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52411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59217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7005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81CE780-9613-4851-9096-A84094277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72" y="359304"/>
            <a:ext cx="7200000" cy="612413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図 35">
            <a:extLst>
              <a:ext uri="{FF2B5EF4-FFF2-40B4-BE49-F238E27FC236}">
                <a16:creationId xmlns:a16="http://schemas.microsoft.com/office/drawing/2014/main" id="{39B8AA83-806F-4BCE-BC7E-903497073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145" y="1881152"/>
            <a:ext cx="4882334" cy="3797371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636CB39-C489-4634-96DF-C6ADE06DF603}"/>
              </a:ext>
            </a:extLst>
          </p:cNvPr>
          <p:cNvSpPr txBox="1"/>
          <p:nvPr/>
        </p:nvSpPr>
        <p:spPr>
          <a:xfrm>
            <a:off x="2242994" y="4684881"/>
            <a:ext cx="1727873" cy="539052"/>
          </a:xfrm>
          <a:prstGeom prst="rect">
            <a:avLst/>
          </a:prstGeom>
          <a:solidFill>
            <a:srgbClr val="92D050">
              <a:alpha val="8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Receive Boolean signal of digital input.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BD001327-666A-4F97-B893-23BCD2C114E0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2895601" y="3779837"/>
            <a:ext cx="211330" cy="905044"/>
          </a:xfrm>
          <a:prstGeom prst="straightConnector1">
            <a:avLst/>
          </a:prstGeom>
          <a:ln w="1270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88663C5-4A18-4D5D-83C4-B7A56CFE8ABF}"/>
              </a:ext>
            </a:extLst>
          </p:cNvPr>
          <p:cNvSpPr txBox="1"/>
          <p:nvPr/>
        </p:nvSpPr>
        <p:spPr>
          <a:xfrm>
            <a:off x="5816601" y="4505330"/>
            <a:ext cx="2709332" cy="1387470"/>
          </a:xfrm>
          <a:prstGeom prst="rect">
            <a:avLst/>
          </a:prstGeom>
          <a:solidFill>
            <a:srgbClr val="92D050">
              <a:alpha val="8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accumulate digital signal received and output.</a:t>
            </a:r>
          </a:p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Increase of output signal is determined by how many times true signal is received, NOT by how long true signal is maintained.</a:t>
            </a:r>
          </a:p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Output signal can be scaled by parameter setting for control of large values.</a:t>
            </a:r>
          </a:p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Output signal can be start with desired value set via parameter.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EA461E0-147F-44F5-9433-6AB59E1F1C0A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7120737" y="3753310"/>
            <a:ext cx="50530" cy="752020"/>
          </a:xfrm>
          <a:prstGeom prst="straightConnector1">
            <a:avLst/>
          </a:prstGeom>
          <a:ln w="1270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514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図 38">
            <a:extLst>
              <a:ext uri="{FF2B5EF4-FFF2-40B4-BE49-F238E27FC236}">
                <a16:creationId xmlns:a16="http://schemas.microsoft.com/office/drawing/2014/main" id="{239BC509-148D-49C4-BC32-2D207891C8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385" b="40768"/>
          <a:stretch/>
        </p:blipFill>
        <p:spPr>
          <a:xfrm>
            <a:off x="2938207" y="2360885"/>
            <a:ext cx="3758926" cy="2583648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E506106-D5CE-4A76-8BA0-A888EBD86673}"/>
              </a:ext>
            </a:extLst>
          </p:cNvPr>
          <p:cNvSpPr txBox="1"/>
          <p:nvPr/>
        </p:nvSpPr>
        <p:spPr>
          <a:xfrm>
            <a:off x="2336800" y="4182533"/>
            <a:ext cx="1974743" cy="762000"/>
          </a:xfrm>
          <a:prstGeom prst="rect">
            <a:avLst/>
          </a:prstGeom>
          <a:solidFill>
            <a:srgbClr val="92D050">
              <a:alpha val="8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It is assumed to be deployed together with </a:t>
            </a:r>
            <a:r>
              <a:rPr kumimoji="1" lang="en-US" altLang="ja-JP" sz="1000" dirty="0" err="1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keybordInput</a:t>
            </a:r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component of </a:t>
            </a:r>
            <a:r>
              <a:rPr kumimoji="1" lang="en-US" altLang="ja-JP" sz="1000" dirty="0" err="1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Modelica_DeviceDrivers</a:t>
            </a:r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library.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1BA8AD4-F910-404A-8CB3-605D1316CAFA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311543" y="4182533"/>
            <a:ext cx="294324" cy="381000"/>
          </a:xfrm>
          <a:prstGeom prst="straightConnector1">
            <a:avLst/>
          </a:prstGeom>
          <a:ln w="1270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EBACFD37-974A-4ADF-8079-11060A6273FD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311543" y="4563533"/>
            <a:ext cx="1327257" cy="55657"/>
          </a:xfrm>
          <a:prstGeom prst="straightConnector1">
            <a:avLst/>
          </a:prstGeom>
          <a:ln w="12700"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87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88EBC19E-D458-4F03-9F60-C119958D1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667" y="808025"/>
            <a:ext cx="7200000" cy="516436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5BC0BC8-7A29-4D5C-814B-B0168232F33F}"/>
              </a:ext>
            </a:extLst>
          </p:cNvPr>
          <p:cNvSpPr txBox="1"/>
          <p:nvPr/>
        </p:nvSpPr>
        <p:spPr>
          <a:xfrm>
            <a:off x="2980267" y="2192866"/>
            <a:ext cx="3022600" cy="60638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</a:t>
            </a:r>
            <a:r>
              <a:rPr lang="en-US" altLang="ja-JP" sz="1000" dirty="0" err="1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Beelean</a:t>
            </a:r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signal which represent </a:t>
            </a:r>
            <a:r>
              <a:rPr lang="en-US" altLang="ja-JP" sz="1000" dirty="0" err="1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keybord</a:t>
            </a:r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000" dirty="0" err="1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inout</a:t>
            </a:r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-.”1” </a:t>
            </a:r>
            <a:r>
              <a:rPr lang="en-US" altLang="ja-JP" sz="1000" dirty="0" err="1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represenets</a:t>
            </a:r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“pressed”.</a:t>
            </a:r>
            <a:endParaRPr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F6461B8D-278E-4C3B-8EF6-A76D55792D59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4131735" y="2799247"/>
            <a:ext cx="359832" cy="43180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99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454</Words>
  <Application>Microsoft Office PowerPoint</Application>
  <PresentationFormat>ユーザー設定</PresentationFormat>
  <Paragraphs>38</Paragraphs>
  <Slides>54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54</vt:i4>
      </vt:variant>
    </vt:vector>
  </HeadingPairs>
  <TitlesOfParts>
    <vt:vector size="59" baseType="lpstr">
      <vt:lpstr>ＭＳ Ｐゴシック</vt:lpstr>
      <vt:lpstr>Arial</vt:lpstr>
      <vt:lpstr>Symbol</vt:lpstr>
      <vt:lpstr>Wingdings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Tomo Aozasa</dc:creator>
  <cp:lastModifiedBy>青笹 友信</cp:lastModifiedBy>
  <cp:revision>97</cp:revision>
  <dcterms:created xsi:type="dcterms:W3CDTF">2018-07-11T21:54:00Z</dcterms:created>
  <dcterms:modified xsi:type="dcterms:W3CDTF">2020-08-22T06:41:11Z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1033-11.2.0.9150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7</vt:i4>
  </property>
</Properties>
</file>