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9" r:id="rId2"/>
    <p:sldMasterId id="2147483681" r:id="rId3"/>
  </p:sldMasterIdLst>
  <p:notesMasterIdLst>
    <p:notesMasterId r:id="rId15"/>
  </p:notesMasterIdLst>
  <p:handoutMasterIdLst>
    <p:handoutMasterId r:id="rId16"/>
  </p:handoutMasterIdLst>
  <p:sldIdLst>
    <p:sldId id="269" r:id="rId4"/>
    <p:sldId id="295" r:id="rId5"/>
    <p:sldId id="294" r:id="rId6"/>
    <p:sldId id="299" r:id="rId7"/>
    <p:sldId id="293" r:id="rId8"/>
    <p:sldId id="300" r:id="rId9"/>
    <p:sldId id="296" r:id="rId10"/>
    <p:sldId id="302" r:id="rId11"/>
    <p:sldId id="297" r:id="rId12"/>
    <p:sldId id="301" r:id="rId13"/>
    <p:sldId id="298" r:id="rId14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1"/>
    <p:restoredTop sz="93243" autoAdjust="0"/>
  </p:normalViewPr>
  <p:slideViewPr>
    <p:cSldViewPr snapToGrid="0" snapToObjects="1" showGuides="1">
      <p:cViewPr varScale="1">
        <p:scale>
          <a:sx n="77" d="100"/>
          <a:sy n="77" d="100"/>
        </p:scale>
        <p:origin x="72" y="2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20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4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205237"/>
            <a:ext cx="904875" cy="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600657"/>
            <a:ext cx="7739149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66" y="1422400"/>
            <a:ext cx="7734993" cy="422379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26254"/>
              </a:buClr>
              <a:buSzPct val="108000"/>
              <a:buFont typeface="Arial" charset="0"/>
              <a:buChar char="•"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205237"/>
            <a:ext cx="904875" cy="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323913"/>
            <a:ext cx="9922933" cy="7442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Titel oder Referenten</a:t>
            </a:r>
            <a:r>
              <a:rPr lang="de-DE" baseline="0" dirty="0">
                <a:solidFill>
                  <a:schemeClr val="bg1"/>
                </a:solidFill>
              </a:rPr>
              <a:t> via Folienmaster zu bearbeiten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Fakultätsmarke</a:t>
            </a:r>
          </a:p>
        </p:txBody>
      </p:sp>
      <p:sp>
        <p:nvSpPr>
          <p:cNvPr id="7" name="Textplatzhalter 13"/>
          <p:cNvSpPr txBox="1">
            <a:spLocks/>
          </p:cNvSpPr>
          <p:nvPr userDrawn="1"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r>
              <a:rPr lang="de-DE" dirty="0">
                <a:solidFill>
                  <a:schemeClr val="bg1"/>
                </a:solidFill>
              </a:rPr>
              <a:t> / x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0" y="6203950"/>
            <a:ext cx="907525" cy="2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26.06.17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895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2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</p:spTree>
    <p:extLst>
      <p:ext uri="{BB962C8B-B14F-4D97-AF65-F5344CB8AC3E}">
        <p14:creationId xmlns:p14="http://schemas.microsoft.com/office/powerpoint/2010/main" val="16424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4" y="6183889"/>
            <a:ext cx="1258886" cy="4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" y="-1004712"/>
            <a:ext cx="10446413" cy="789093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47112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51834" y="4041516"/>
            <a:ext cx="4448084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602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205237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 err="1"/>
              <a:t>Modelica</a:t>
            </a:r>
            <a:r>
              <a:rPr lang="de-DE" dirty="0"/>
              <a:t> Seminar - </a:t>
            </a:r>
            <a:r>
              <a:rPr lang="de-DE" baseline="0" dirty="0"/>
              <a:t>Gruppe 6</a:t>
            </a:r>
          </a:p>
        </p:txBody>
      </p:sp>
      <p:sp>
        <p:nvSpPr>
          <p:cNvPr id="6" name="Textplatzhalter 13"/>
          <p:cNvSpPr txBox="1">
            <a:spLocks/>
          </p:cNvSpPr>
          <p:nvPr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Engineering PF</a:t>
            </a:r>
          </a:p>
        </p:txBody>
      </p:sp>
      <p:sp>
        <p:nvSpPr>
          <p:cNvPr id="11" name="Textplatzhalter 13"/>
          <p:cNvSpPr txBox="1">
            <a:spLocks/>
          </p:cNvSpPr>
          <p:nvPr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B158A2-730E-4A87-8D91-D53BFD20FD1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94" r:id="rId3"/>
    <p:sldLayoutId id="214748369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3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6005" userDrawn="1">
          <p15:clr>
            <a:srgbClr val="F26B43"/>
          </p15:clr>
        </p15:guide>
        <p15:guide id="4" orient="horz" pos="228" userDrawn="1">
          <p15:clr>
            <a:srgbClr val="F26B43"/>
          </p15:clr>
        </p15:guide>
        <p15:guide id="5" orient="horz" pos="4083" userDrawn="1">
          <p15:clr>
            <a:srgbClr val="F26B43"/>
          </p15:clr>
        </p15:guide>
        <p15:guide id="7" pos="3052" userDrawn="1">
          <p15:clr>
            <a:srgbClr val="F26B43"/>
          </p15:clr>
        </p15:guide>
        <p15:guide id="8" pos="31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052" userDrawn="1">
          <p15:clr>
            <a:srgbClr val="F26B43"/>
          </p15:clr>
        </p15:guide>
        <p15:guide id="4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B95135D0-F1E5-4580-970C-8860CC04FBAA}" type="datetime1">
              <a:rPr lang="de-DE" smtClean="0"/>
              <a:t>29.10.2019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Engineering PF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722742" y="1866071"/>
            <a:ext cx="477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626254"/>
                </a:solidFill>
                <a:cs typeface="Arial" panose="020B0604020202020204" pitchFamily="34" charset="0"/>
              </a:rPr>
              <a:t>Modelica</a:t>
            </a:r>
            <a:r>
              <a:rPr lang="de-DE" sz="2800" b="1" dirty="0">
                <a:solidFill>
                  <a:srgbClr val="626254"/>
                </a:solidFill>
                <a:cs typeface="Arial" panose="020B0604020202020204" pitchFamily="34" charset="0"/>
              </a:rPr>
              <a:t> Seminar - WS 19/20</a:t>
            </a:r>
          </a:p>
          <a:p>
            <a:endParaRPr lang="de-DE" sz="800" dirty="0">
              <a:solidFill>
                <a:srgbClr val="626254"/>
              </a:solidFill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626254"/>
                </a:solidFill>
                <a:cs typeface="Arial" panose="020B0604020202020204" pitchFamily="34" charset="0"/>
              </a:rPr>
              <a:t>Gruppe 6</a:t>
            </a:r>
          </a:p>
        </p:txBody>
      </p:sp>
    </p:spTree>
    <p:extLst>
      <p:ext uri="{BB962C8B-B14F-4D97-AF65-F5344CB8AC3E}">
        <p14:creationId xmlns:p14="http://schemas.microsoft.com/office/powerpoint/2010/main" val="145190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Nächste Schritte in </a:t>
            </a:r>
            <a:r>
              <a:rPr lang="de-DE" u="sng" dirty="0" err="1"/>
              <a:t>Modelica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Möglichkeit erstellen eines „Clusters“ aus den Modellen von </a:t>
            </a:r>
            <a:r>
              <a:rPr lang="de-DE" dirty="0" err="1"/>
              <a:t>Stromquelle,Motor</a:t>
            </a:r>
            <a:r>
              <a:rPr lang="de-DE" dirty="0"/>
              <a:t> und Seiltrommel, der als Ganzes eingefügt werden kann/muss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Energieverluste über Wirkungsgrade an Motor und Rollen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Einzelmodelle grafisch überarbeiten</a:t>
            </a:r>
          </a:p>
        </p:txBody>
      </p:sp>
    </p:spTree>
    <p:extLst>
      <p:ext uri="{BB962C8B-B14F-4D97-AF65-F5344CB8AC3E}">
        <p14:creationId xmlns:p14="http://schemas.microsoft.com/office/powerpoint/2010/main" val="32002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C6B0D-42BB-42FB-AEB8-29B0F17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Fragen der 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E2F4C-FB0B-40D2-88DB-7D94483C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eine </a:t>
            </a:r>
            <a:r>
              <a:rPr lang="de-DE" dirty="0" err="1"/>
              <a:t>Zielhöhe</a:t>
            </a:r>
            <a:r>
              <a:rPr lang="de-DE" dirty="0"/>
              <a:t> implementiert werden, bei deren Erreichen der Strom abgeschaltet wird?</a:t>
            </a:r>
          </a:p>
          <a:p>
            <a:r>
              <a:rPr lang="de-DE" dirty="0"/>
              <a:t>Ist es möglich, Einzelkomponenten so zu „clustern“, dass man sie später noch sichtbar in die grafische Oberfläche einbinden kann?</a:t>
            </a:r>
          </a:p>
          <a:p>
            <a:r>
              <a:rPr lang="de-DE" dirty="0"/>
              <a:t>Reicht es, die Verluste als Wirkungsgrad der einzelnen Komponenten einzufügen?</a:t>
            </a:r>
          </a:p>
          <a:p>
            <a:r>
              <a:rPr lang="de-DE" dirty="0"/>
              <a:t>Muss das Anfahren des Motors implementiert werden? (Nicht-Linearität der Geschwindigkeit trotz konstantem Stromflusses)</a:t>
            </a:r>
          </a:p>
        </p:txBody>
      </p:sp>
    </p:spTree>
    <p:extLst>
      <p:ext uri="{BB962C8B-B14F-4D97-AF65-F5344CB8AC3E}">
        <p14:creationId xmlns:p14="http://schemas.microsoft.com/office/powerpoint/2010/main" val="34504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Grundgedanken zum 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2400" b="1" dirty="0"/>
              <a:t>„Keep </a:t>
            </a:r>
            <a:r>
              <a:rPr lang="de-DE" sz="2400" b="1" dirty="0" err="1"/>
              <a:t>it</a:t>
            </a:r>
            <a:r>
              <a:rPr lang="de-DE" sz="2400" b="1" dirty="0"/>
              <a:t> nice and simple“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Vermeiden von unnötigen Berechnungen und Berechnungsschritten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Einfacher Aufbau des Simulationsmodells in der grafischen Oberfläche</a:t>
            </a:r>
          </a:p>
          <a:p>
            <a:pPr marL="803275" lvl="1" indent="-342900"/>
            <a:r>
              <a:rPr lang="de-DE" sz="2000" dirty="0"/>
              <a:t>Möglichst wenige Einzelmodelle verwenden</a:t>
            </a:r>
          </a:p>
          <a:p>
            <a:pPr marL="803275" lvl="1" indent="-342900"/>
            <a:r>
              <a:rPr lang="de-DE" sz="2000" dirty="0"/>
              <a:t>Möglichste wenige </a:t>
            </a:r>
            <a:r>
              <a:rPr lang="de-DE" sz="2000" dirty="0" err="1"/>
              <a:t>Connectoren</a:t>
            </a:r>
            <a:r>
              <a:rPr lang="de-DE" sz="2000" dirty="0"/>
              <a:t> verwenden</a:t>
            </a:r>
          </a:p>
          <a:p>
            <a:pPr marL="803275" lvl="1" indent="-342900"/>
            <a:r>
              <a:rPr lang="de-DE" sz="2000" dirty="0"/>
              <a:t>Es soll möglich sein, n (n </a:t>
            </a:r>
            <a:r>
              <a:rPr lang="el-GR" sz="2000" dirty="0"/>
              <a:t>ϵ</a:t>
            </a:r>
            <a:r>
              <a:rPr lang="de-DE" sz="2000" dirty="0"/>
              <a:t> [0;+∞[ )Rollen sowohl parametriert, als auch per Drag and Drop zu platzieren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Parametrierung der einzelnen Elemente soll möglichst aus Datenblättern möglich sein</a:t>
            </a:r>
          </a:p>
        </p:txBody>
      </p:sp>
    </p:spTree>
    <p:extLst>
      <p:ext uri="{BB962C8B-B14F-4D97-AF65-F5344CB8AC3E}">
        <p14:creationId xmlns:p14="http://schemas.microsoft.com/office/powerpoint/2010/main" val="5980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Prinzip der virtuellen Arbeit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 wird definiert, dass am System zu jeder Zeit eine gedachte Arbeit verrichtet wird, die das System im statischen Gleichgewicht hält</a:t>
            </a:r>
          </a:p>
          <a:p>
            <a:pPr marL="803275" lvl="1" indent="-342900"/>
            <a:r>
              <a:rPr lang="de-DE" sz="2000" dirty="0"/>
              <a:t>Es werden kraftlose Bewegungen betrachtet</a:t>
            </a:r>
          </a:p>
          <a:p>
            <a:pPr marL="803275" lvl="1" indent="-342900"/>
            <a:r>
              <a:rPr lang="de-DE" sz="2000" dirty="0"/>
              <a:t>Später kann zurückgerechnet werden, welche Kräfte zu welchem Zeitpunkt wirken müssen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Anwendung auf das gegebene System des Flaschenzugs</a:t>
            </a:r>
          </a:p>
          <a:p>
            <a:pPr marL="808038" lvl="1" indent="-342900"/>
            <a:r>
              <a:rPr lang="de-DE" sz="2000" dirty="0"/>
              <a:t>Der Motor bringt zu jeder Zeit ein Moment auf, das die  Masse in Ruhe hält</a:t>
            </a:r>
          </a:p>
          <a:p>
            <a:pPr marL="808038" lvl="1" indent="-342900"/>
            <a:r>
              <a:rPr lang="de-DE" sz="2000" dirty="0"/>
              <a:t>Ein Anlegen/Ändern des Stroms ändert die Drehzahl des Motors und bewegt dadurch die Masse nach oben oder unten</a:t>
            </a:r>
          </a:p>
          <a:p>
            <a:pPr marL="803275" lvl="1" indent="-342900"/>
            <a:r>
              <a:rPr lang="de-DE" sz="2000" dirty="0"/>
              <a:t>Rückrechnen der an der Masse anliegenden Kräfte über die Formel F = m * a</a:t>
            </a:r>
          </a:p>
        </p:txBody>
      </p:sp>
    </p:spTree>
    <p:extLst>
      <p:ext uri="{BB962C8B-B14F-4D97-AF65-F5344CB8AC3E}">
        <p14:creationId xmlns:p14="http://schemas.microsoft.com/office/powerpoint/2010/main" val="37443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Vereinfachungen für das System (Prototyp)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System ist verlustfrei</a:t>
            </a:r>
          </a:p>
          <a:p>
            <a:pPr marL="803275" lvl="1" indent="-342900"/>
            <a:r>
              <a:rPr lang="de-DE" sz="2000" dirty="0"/>
              <a:t>Wird später geändert (einfügen von Wirkungsgraden)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Rollen sind masselos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Sehr hoher Raum, die Masse befindet sich zu t=0 mittig darin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Seil wird nie vollständig abgewickelt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Seil ist die ganze Zeit über vollständig gespannt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Inelastisches</a:t>
            </a:r>
            <a:r>
              <a:rPr lang="de-DE" dirty="0"/>
              <a:t> Verhalten des Seils</a:t>
            </a:r>
          </a:p>
          <a:p>
            <a:pPr marL="803275" lvl="1" indent="-34290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645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Identifizieren, der minimal nötigen Einzelmodelle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Antrieb (Parameter: I(t), </a:t>
            </a:r>
            <a:r>
              <a:rPr lang="de-DE" dirty="0" err="1"/>
              <a:t>P</a:t>
            </a:r>
            <a:r>
              <a:rPr lang="de-DE" baseline="-25000" dirty="0" err="1"/>
              <a:t>Nenn</a:t>
            </a:r>
            <a:r>
              <a:rPr lang="de-DE" dirty="0"/>
              <a:t>, </a:t>
            </a:r>
            <a:r>
              <a:rPr lang="de-DE" dirty="0" err="1"/>
              <a:t>k</a:t>
            </a:r>
            <a:r>
              <a:rPr lang="de-DE" baseline="-25000" dirty="0" err="1"/>
              <a:t>e</a:t>
            </a:r>
            <a:r>
              <a:rPr lang="de-DE" dirty="0"/>
              <a:t>)</a:t>
            </a:r>
          </a:p>
          <a:p>
            <a:pPr marL="808038" lvl="1" indent="-342900"/>
            <a:r>
              <a:rPr lang="de-DE" sz="2000" dirty="0"/>
              <a:t>Zusätzlicher Parameter: Durchmesser </a:t>
            </a:r>
            <a:r>
              <a:rPr lang="de-DE" sz="2000" dirty="0" err="1"/>
              <a:t>d</a:t>
            </a:r>
            <a:r>
              <a:rPr lang="de-DE" sz="2000" baseline="-25000" dirty="0" err="1"/>
              <a:t>Tr</a:t>
            </a:r>
            <a:r>
              <a:rPr lang="de-DE" sz="2000" dirty="0"/>
              <a:t> der an der Motorwelle fest montierten Seiltrommel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Rolle (Parameter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Masse (Parameter 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[Das Seil wird über die Verbindungen zwischen den </a:t>
            </a:r>
            <a:r>
              <a:rPr lang="de-DE" dirty="0" err="1"/>
              <a:t>Connectoren</a:t>
            </a:r>
            <a:r>
              <a:rPr lang="de-DE" dirty="0"/>
              <a:t> repräsentiert]</a:t>
            </a:r>
          </a:p>
        </p:txBody>
      </p:sp>
    </p:spTree>
    <p:extLst>
      <p:ext uri="{BB962C8B-B14F-4D97-AF65-F5344CB8AC3E}">
        <p14:creationId xmlns:p14="http://schemas.microsoft.com/office/powerpoint/2010/main" val="178444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Auswahl der smarten Komponente des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Wo sollen die Berechnungen durchgeführt werden?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Antrieb?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den Rollen?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der Masse?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einem „externen Gerät“?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66700" indent="-266700"/>
            <a:r>
              <a:rPr lang="de-DE" dirty="0">
                <a:ea typeface="Cambria Math" panose="02040503050406030204" pitchFamily="18" charset="0"/>
              </a:rPr>
              <a:t>⇒ Auswahl fällt auf die Masse als „smarte“ Komponente der Simulation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056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u="sng" dirty="0"/>
              <a:t>Zusammenhänge zwischen den Komponenten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9EB8D2-FA2E-4787-86F6-30117C192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3" t="4161" r="6542" b="11882"/>
          <a:stretch/>
        </p:blipFill>
        <p:spPr>
          <a:xfrm>
            <a:off x="8026482" y="2834968"/>
            <a:ext cx="1079221" cy="856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A862E9-F181-4F46-A31A-F22456408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3"/>
          <a:stretch/>
        </p:blipFill>
        <p:spPr>
          <a:xfrm>
            <a:off x="4290288" y="2785975"/>
            <a:ext cx="1110202" cy="95441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781E87-4EC6-40C4-9472-D16ADF1FCE22}"/>
              </a:ext>
            </a:extLst>
          </p:cNvPr>
          <p:cNvSpPr txBox="1"/>
          <p:nvPr/>
        </p:nvSpPr>
        <p:spPr>
          <a:xfrm>
            <a:off x="733601" y="1595099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Antrieb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AB8A8-3758-4C0D-A220-6D16E84ADB8A}"/>
              </a:ext>
            </a:extLst>
          </p:cNvPr>
          <p:cNvSpPr txBox="1"/>
          <p:nvPr/>
        </p:nvSpPr>
        <p:spPr>
          <a:xfrm>
            <a:off x="4020643" y="156784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Rolle (n-mal)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203E91-EB96-43B4-844E-D5C345CDDBA4}"/>
              </a:ext>
            </a:extLst>
          </p:cNvPr>
          <p:cNvSpPr txBox="1"/>
          <p:nvPr/>
        </p:nvSpPr>
        <p:spPr>
          <a:xfrm>
            <a:off x="8096251" y="161929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Masse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7EF90E1-E67F-4851-B5A2-694BA5A0DB8D}"/>
              </a:ext>
            </a:extLst>
          </p:cNvPr>
          <p:cNvGrpSpPr/>
          <p:nvPr/>
        </p:nvGrpSpPr>
        <p:grpSpPr>
          <a:xfrm>
            <a:off x="2464592" y="3095122"/>
            <a:ext cx="1008000" cy="672030"/>
            <a:chOff x="2464592" y="3095122"/>
            <a:chExt cx="1008000" cy="67203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BF9AF4B-187E-433F-8E6E-ECC9644D6BE1}"/>
                </a:ext>
              </a:extLst>
            </p:cNvPr>
            <p:cNvGrpSpPr/>
            <p:nvPr/>
          </p:nvGrpSpPr>
          <p:grpSpPr>
            <a:xfrm>
              <a:off x="2464592" y="3431034"/>
              <a:ext cx="1008000" cy="336118"/>
              <a:chOff x="336300" y="3329102"/>
              <a:chExt cx="540000" cy="336118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976BC93-D8A7-4396-BC01-A28C1ED26944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7B80578-7F0C-4174-AD4B-00E8F15D27C6}"/>
                  </a:ext>
                </a:extLst>
              </p:cNvPr>
              <p:cNvSpPr txBox="1"/>
              <p:nvPr/>
            </p:nvSpPr>
            <p:spPr>
              <a:xfrm>
                <a:off x="336300" y="3329102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n = 0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1379970-EB7C-45EB-BCD9-74D2BC2AB0C5}"/>
                </a:ext>
              </a:extLst>
            </p:cNvPr>
            <p:cNvGrpSpPr/>
            <p:nvPr/>
          </p:nvGrpSpPr>
          <p:grpSpPr>
            <a:xfrm>
              <a:off x="2464592" y="3095122"/>
              <a:ext cx="1008000" cy="336118"/>
              <a:chOff x="336300" y="3329102"/>
              <a:chExt cx="540000" cy="33611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8901821-4D3A-4E0A-8A2F-32A840D8C58B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3EE2D50-D63F-478F-8E12-43DDD6BECEB0}"/>
                  </a:ext>
                </a:extLst>
              </p:cNvPr>
              <p:cNvSpPr txBox="1"/>
              <p:nvPr/>
            </p:nvSpPr>
            <p:spPr>
              <a:xfrm>
                <a:off x="336300" y="3329102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s</a:t>
                </a:r>
                <a:r>
                  <a:rPr lang="de-DE" baseline="-25000" dirty="0" err="1"/>
                  <a:t>Seil</a:t>
                </a:r>
                <a:endParaRPr lang="de-DE" baseline="-25000" dirty="0"/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4DBEA12-D689-4B7B-A00C-E93480E3C9FF}"/>
              </a:ext>
            </a:extLst>
          </p:cNvPr>
          <p:cNvGrpSpPr/>
          <p:nvPr/>
        </p:nvGrpSpPr>
        <p:grpSpPr>
          <a:xfrm>
            <a:off x="2481992" y="2759209"/>
            <a:ext cx="1008000" cy="336118"/>
            <a:chOff x="3311569" y="3260941"/>
            <a:chExt cx="540000" cy="33611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D36D539-FBEE-4294-8FDC-F848B1A15CAB}"/>
                </a:ext>
              </a:extLst>
            </p:cNvPr>
            <p:cNvSpPr txBox="1"/>
            <p:nvPr/>
          </p:nvSpPr>
          <p:spPr>
            <a:xfrm>
              <a:off x="3311569" y="3260941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</a:t>
              </a:r>
              <a:r>
                <a:rPr lang="de-DE" baseline="-25000" dirty="0"/>
                <a:t>Z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05B87495-5380-4650-B345-7AA6B7DAA32A}"/>
                </a:ext>
              </a:extLst>
            </p:cNvPr>
            <p:cNvCxnSpPr/>
            <p:nvPr/>
          </p:nvCxnSpPr>
          <p:spPr>
            <a:xfrm>
              <a:off x="3311569" y="359705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7480CFD-43DF-47F0-B62D-9C78AFCFD336}"/>
              </a:ext>
            </a:extLst>
          </p:cNvPr>
          <p:cNvGrpSpPr/>
          <p:nvPr/>
        </p:nvGrpSpPr>
        <p:grpSpPr>
          <a:xfrm rot="5400000">
            <a:off x="4847152" y="2239334"/>
            <a:ext cx="540000" cy="540000"/>
            <a:chOff x="336300" y="3147012"/>
            <a:chExt cx="540000" cy="54000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1CDC1C0-CC08-4128-BEF3-9A84C333FD0E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4BBE1FB-8E12-4413-BC97-83E0DD682F10}"/>
                </a:ext>
              </a:extLst>
            </p:cNvPr>
            <p:cNvSpPr txBox="1"/>
            <p:nvPr/>
          </p:nvSpPr>
          <p:spPr>
            <a:xfrm rot="16200000">
              <a:off x="250672" y="3248953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n</a:t>
              </a:r>
              <a:r>
                <a:rPr lang="de-DE" baseline="-25000" dirty="0" err="1"/>
                <a:t>inkr</a:t>
              </a:r>
              <a:endParaRPr lang="de-DE" baseline="-250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AE27501-BEE5-4F04-B739-5ABDA2760FEF}"/>
              </a:ext>
            </a:extLst>
          </p:cNvPr>
          <p:cNvGrpSpPr/>
          <p:nvPr/>
        </p:nvGrpSpPr>
        <p:grpSpPr>
          <a:xfrm rot="5400000">
            <a:off x="8454469" y="2305452"/>
            <a:ext cx="540000" cy="540000"/>
            <a:chOff x="336300" y="3227161"/>
            <a:chExt cx="540000" cy="540000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2BEE4C59-9E6F-435B-852C-75F4CB1DEC8B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1DC651A-34AD-48AE-94C4-5B9A4FB50303}"/>
                </a:ext>
              </a:extLst>
            </p:cNvPr>
            <p:cNvSpPr txBox="1"/>
            <p:nvPr/>
          </p:nvSpPr>
          <p:spPr>
            <a:xfrm rot="16200000">
              <a:off x="241563" y="3329102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</a:t>
              </a:r>
              <a:endParaRPr lang="de-DE" baseline="-25000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66F4245-458E-4625-8177-73BEE8C0E5E3}"/>
              </a:ext>
            </a:extLst>
          </p:cNvPr>
          <p:cNvGrpSpPr/>
          <p:nvPr/>
        </p:nvGrpSpPr>
        <p:grpSpPr>
          <a:xfrm>
            <a:off x="6200786" y="3095122"/>
            <a:ext cx="1008000" cy="672030"/>
            <a:chOff x="6200786" y="3095122"/>
            <a:chExt cx="1008000" cy="67203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98E4B2B-2C17-4536-916F-F1FB494BE6C3}"/>
                </a:ext>
              </a:extLst>
            </p:cNvPr>
            <p:cNvGrpSpPr/>
            <p:nvPr/>
          </p:nvGrpSpPr>
          <p:grpSpPr>
            <a:xfrm>
              <a:off x="6200786" y="3431034"/>
              <a:ext cx="1008000" cy="336118"/>
              <a:chOff x="336300" y="3329102"/>
              <a:chExt cx="540000" cy="336118"/>
            </a:xfrm>
          </p:grpSpPr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E30123D3-2762-4ADD-856C-04BF1D81433C}"/>
                  </a:ext>
                </a:extLst>
              </p:cNvPr>
              <p:cNvSpPr txBox="1"/>
              <p:nvPr/>
            </p:nvSpPr>
            <p:spPr>
              <a:xfrm>
                <a:off x="336300" y="3329102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n</a:t>
                </a:r>
                <a:r>
                  <a:rPr lang="de-DE" baseline="-25000" dirty="0" err="1"/>
                  <a:t>ges</a:t>
                </a:r>
                <a:endParaRPr lang="de-DE" baseline="-25000" dirty="0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A8CEB168-0E47-4930-BBBF-421E81F12CE6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16233822-E4BB-4467-87A5-0A0A6C300FCC}"/>
                </a:ext>
              </a:extLst>
            </p:cNvPr>
            <p:cNvGrpSpPr/>
            <p:nvPr/>
          </p:nvGrpSpPr>
          <p:grpSpPr>
            <a:xfrm>
              <a:off x="6200786" y="3095122"/>
              <a:ext cx="1008000" cy="336118"/>
              <a:chOff x="336300" y="3329102"/>
              <a:chExt cx="540000" cy="336118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990CE614-58D2-4464-A84C-B097FD46250A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9274626-BFE8-4206-A92B-5E765C9545D6}"/>
                  </a:ext>
                </a:extLst>
              </p:cNvPr>
              <p:cNvSpPr txBox="1"/>
              <p:nvPr/>
            </p:nvSpPr>
            <p:spPr>
              <a:xfrm>
                <a:off x="336300" y="3329102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s</a:t>
                </a:r>
                <a:r>
                  <a:rPr lang="de-DE" baseline="-25000" dirty="0" err="1"/>
                  <a:t>Seil</a:t>
                </a:r>
                <a:endParaRPr lang="de-DE" baseline="-25000" dirty="0"/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AF4AAF2-15BB-4EE8-85AD-0448DF773659}"/>
              </a:ext>
            </a:extLst>
          </p:cNvPr>
          <p:cNvGrpSpPr/>
          <p:nvPr/>
        </p:nvGrpSpPr>
        <p:grpSpPr>
          <a:xfrm>
            <a:off x="6218186" y="2759209"/>
            <a:ext cx="1008000" cy="336118"/>
            <a:chOff x="3311569" y="3260941"/>
            <a:chExt cx="540000" cy="336118"/>
          </a:xfrm>
        </p:grpSpPr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FD4C1B9-826B-42FC-8DEF-72950E7E3540}"/>
                </a:ext>
              </a:extLst>
            </p:cNvPr>
            <p:cNvSpPr txBox="1"/>
            <p:nvPr/>
          </p:nvSpPr>
          <p:spPr>
            <a:xfrm>
              <a:off x="3311569" y="3260941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</a:t>
              </a:r>
              <a:r>
                <a:rPr lang="de-DE" baseline="-25000" dirty="0"/>
                <a:t>Z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3A098B5C-F49E-4E19-B4AB-D7FDBA7A1F40}"/>
                </a:ext>
              </a:extLst>
            </p:cNvPr>
            <p:cNvCxnSpPr/>
            <p:nvPr/>
          </p:nvCxnSpPr>
          <p:spPr>
            <a:xfrm>
              <a:off x="3311569" y="359705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FC0DDAA0-F65B-458B-A49B-0159D456435C}"/>
              </a:ext>
            </a:extLst>
          </p:cNvPr>
          <p:cNvSpPr/>
          <p:nvPr/>
        </p:nvSpPr>
        <p:spPr>
          <a:xfrm>
            <a:off x="800296" y="2831180"/>
            <a:ext cx="864000" cy="8640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ysClr val="windowText" lastClr="000000"/>
                </a:solidFill>
              </a:rPr>
              <a:t>M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C4589EEF-808A-4CAD-B4E9-4D681F18692E}"/>
              </a:ext>
            </a:extLst>
          </p:cNvPr>
          <p:cNvSpPr/>
          <p:nvPr/>
        </p:nvSpPr>
        <p:spPr>
          <a:xfrm>
            <a:off x="383123" y="4530492"/>
            <a:ext cx="2015491" cy="1164295"/>
          </a:xfrm>
          <a:prstGeom prst="wedgeRectCallout">
            <a:avLst>
              <a:gd name="adj1" fmla="val -6654"/>
              <a:gd name="adj2" fmla="val -114739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M</a:t>
            </a:r>
            <a:r>
              <a:rPr lang="de-DE" baseline="-25000" dirty="0" err="1">
                <a:solidFill>
                  <a:schemeClr val="bg1"/>
                </a:solidFill>
              </a:rPr>
              <a:t>Motor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err="1">
                <a:solidFill>
                  <a:schemeClr val="bg1"/>
                </a:solidFill>
              </a:rPr>
              <a:t>F</a:t>
            </a:r>
            <a:r>
              <a:rPr lang="de-DE" baseline="-25000" dirty="0" err="1">
                <a:solidFill>
                  <a:schemeClr val="bg1"/>
                </a:solidFill>
              </a:rPr>
              <a:t>z</a:t>
            </a:r>
            <a:r>
              <a:rPr lang="de-DE" dirty="0">
                <a:solidFill>
                  <a:schemeClr val="bg1"/>
                </a:solidFill>
              </a:rPr>
              <a:t> * r</a:t>
            </a:r>
          </a:p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ω</a:t>
            </a:r>
            <a:r>
              <a:rPr lang="de-DE" dirty="0">
                <a:solidFill>
                  <a:sysClr val="windowText" lastClr="000000"/>
                </a:solidFill>
              </a:rPr>
              <a:t> =P / (</a:t>
            </a:r>
            <a:r>
              <a:rPr lang="de-DE" dirty="0" err="1">
                <a:solidFill>
                  <a:sysClr val="windowText" lastClr="000000"/>
                </a:solidFill>
              </a:rPr>
              <a:t>k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e</a:t>
            </a:r>
            <a:r>
              <a:rPr lang="de-DE" dirty="0">
                <a:solidFill>
                  <a:sysClr val="windowText" lastClr="000000"/>
                </a:solidFill>
              </a:rPr>
              <a:t> * I(t))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 = der(</a:t>
            </a:r>
            <a:r>
              <a:rPr lang="el-GR" dirty="0">
                <a:solidFill>
                  <a:sysClr val="windowText" lastClr="000000"/>
                </a:solidFill>
              </a:rPr>
              <a:t>ω</a:t>
            </a:r>
            <a:r>
              <a:rPr lang="de-DE" dirty="0">
                <a:solidFill>
                  <a:sysClr val="windowText" lastClr="000000"/>
                </a:solidFill>
              </a:rPr>
              <a:t>) * r</a:t>
            </a:r>
          </a:p>
        </p:txBody>
      </p:sp>
      <p:sp>
        <p:nvSpPr>
          <p:cNvPr id="40" name="Sprechblase: rechteckig 39">
            <a:extLst>
              <a:ext uri="{FF2B5EF4-FFF2-40B4-BE49-F238E27FC236}">
                <a16:creationId xmlns:a16="http://schemas.microsoft.com/office/drawing/2014/main" id="{6481E843-315C-4312-A472-014A3651E41D}"/>
              </a:ext>
            </a:extLst>
          </p:cNvPr>
          <p:cNvSpPr/>
          <p:nvPr/>
        </p:nvSpPr>
        <p:spPr>
          <a:xfrm>
            <a:off x="4231062" y="4530492"/>
            <a:ext cx="1772179" cy="864000"/>
          </a:xfrm>
          <a:prstGeom prst="wedgeRectCallout">
            <a:avLst>
              <a:gd name="adj1" fmla="val -17604"/>
              <a:gd name="adj2" fmla="val -13505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n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in</a:t>
            </a:r>
            <a:r>
              <a:rPr lang="de-DE" dirty="0">
                <a:solidFill>
                  <a:sysClr val="windowText" lastClr="000000"/>
                </a:solidFill>
              </a:rPr>
              <a:t> + </a:t>
            </a:r>
            <a:r>
              <a:rPr lang="de-DE" dirty="0" err="1">
                <a:solidFill>
                  <a:sysClr val="windowText" lastClr="000000"/>
                </a:solidFill>
              </a:rPr>
              <a:t>n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inkr</a:t>
            </a:r>
            <a:r>
              <a:rPr lang="de-DE" dirty="0">
                <a:solidFill>
                  <a:sysClr val="windowText" lastClr="000000"/>
                </a:solidFill>
              </a:rPr>
              <a:t> = </a:t>
            </a:r>
            <a:r>
              <a:rPr lang="de-DE" dirty="0" err="1">
                <a:solidFill>
                  <a:sysClr val="windowText" lastClr="000000"/>
                </a:solidFill>
              </a:rPr>
              <a:t>n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ges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72FA2661-3D9A-4F4B-878A-F2C93724ED5A}"/>
              </a:ext>
            </a:extLst>
          </p:cNvPr>
          <p:cNvSpPr/>
          <p:nvPr/>
        </p:nvSpPr>
        <p:spPr>
          <a:xfrm>
            <a:off x="7025641" y="4530491"/>
            <a:ext cx="2314918" cy="1164295"/>
          </a:xfrm>
          <a:prstGeom prst="wedgeRectCallout">
            <a:avLst>
              <a:gd name="adj1" fmla="val 16988"/>
              <a:gd name="adj2" fmla="val -12071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n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ges</a:t>
            </a:r>
            <a:r>
              <a:rPr lang="de-DE" dirty="0">
                <a:solidFill>
                  <a:sysClr val="windowText" lastClr="000000"/>
                </a:solidFill>
              </a:rPr>
              <a:t> ≥ 1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</a:t>
            </a:r>
            <a:r>
              <a:rPr lang="de-DE" baseline="-25000" dirty="0">
                <a:solidFill>
                  <a:sysClr val="windowText" lastClr="000000"/>
                </a:solidFill>
              </a:rPr>
              <a:t>Z</a:t>
            </a:r>
            <a:r>
              <a:rPr lang="de-DE" dirty="0">
                <a:solidFill>
                  <a:sysClr val="windowText" lastClr="000000"/>
                </a:solidFill>
              </a:rPr>
              <a:t> = F</a:t>
            </a:r>
            <a:r>
              <a:rPr lang="de-DE" baseline="-25000" dirty="0">
                <a:solidFill>
                  <a:sysClr val="windowText" lastClr="000000"/>
                </a:solidFill>
              </a:rPr>
              <a:t>G</a:t>
            </a:r>
            <a:r>
              <a:rPr lang="de-DE" dirty="0">
                <a:solidFill>
                  <a:sysClr val="windowText" lastClr="000000"/>
                </a:solidFill>
              </a:rPr>
              <a:t> / </a:t>
            </a:r>
            <a:r>
              <a:rPr lang="de-DE" dirty="0" err="1">
                <a:solidFill>
                  <a:sysClr val="windowText" lastClr="000000"/>
                </a:solidFill>
              </a:rPr>
              <a:t>n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ges</a:t>
            </a:r>
            <a:endParaRPr lang="de-DE" baseline="-25000" dirty="0">
              <a:solidFill>
                <a:sysClr val="windowText" lastClr="000000"/>
              </a:solidFill>
            </a:endParaRP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Bewegungsgleichungen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21B5F25-2868-4D91-BDFB-1A27B00E079F}"/>
              </a:ext>
            </a:extLst>
          </p:cNvPr>
          <p:cNvGrpSpPr/>
          <p:nvPr/>
        </p:nvGrpSpPr>
        <p:grpSpPr>
          <a:xfrm>
            <a:off x="393893" y="2213661"/>
            <a:ext cx="1989685" cy="566387"/>
            <a:chOff x="772438" y="2771642"/>
            <a:chExt cx="1989685" cy="56638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42046D0-9539-46E4-8277-D880B1581DCB}"/>
                </a:ext>
              </a:extLst>
            </p:cNvPr>
            <p:cNvGrpSpPr/>
            <p:nvPr/>
          </p:nvGrpSpPr>
          <p:grpSpPr>
            <a:xfrm rot="5400000">
              <a:off x="1633408" y="2771642"/>
              <a:ext cx="540000" cy="540000"/>
              <a:chOff x="336300" y="3204936"/>
              <a:chExt cx="540000" cy="540000"/>
            </a:xfrm>
          </p:grpSpPr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4FD1F0C8-5814-494D-B177-6ECAA6E65E46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B34F426-8BBD-4F6E-A796-250E918981EA}"/>
                  </a:ext>
                </a:extLst>
              </p:cNvPr>
              <p:cNvSpPr txBox="1"/>
              <p:nvPr/>
            </p:nvSpPr>
            <p:spPr>
              <a:xfrm rot="16200000">
                <a:off x="250672" y="3306877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I(t)</a:t>
                </a:r>
              </a:p>
            </p:txBody>
          </p: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B37A247-80D7-422B-86AE-65090656DB30}"/>
                </a:ext>
              </a:extLst>
            </p:cNvPr>
            <p:cNvGrpSpPr/>
            <p:nvPr/>
          </p:nvGrpSpPr>
          <p:grpSpPr>
            <a:xfrm rot="5400000">
              <a:off x="2132654" y="2691533"/>
              <a:ext cx="540000" cy="718938"/>
              <a:chOff x="336300" y="3025998"/>
              <a:chExt cx="540000" cy="718938"/>
            </a:xfrm>
          </p:grpSpPr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35E62D8E-2F7C-4007-9FD7-352901CC89DA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76A690E-F9F4-46B6-B6D3-8CE5CB479E65}"/>
                  </a:ext>
                </a:extLst>
              </p:cNvPr>
              <p:cNvSpPr txBox="1"/>
              <p:nvPr/>
            </p:nvSpPr>
            <p:spPr>
              <a:xfrm rot="16200000">
                <a:off x="161203" y="3217408"/>
                <a:ext cx="718938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P</a:t>
                </a:r>
                <a:r>
                  <a:rPr lang="de-DE" baseline="-25000" dirty="0" err="1"/>
                  <a:t>Nenn</a:t>
                </a:r>
                <a:endParaRPr lang="de-DE" baseline="-25000" dirty="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A0A157BE-E984-478C-ADFA-C4188B735206}"/>
                </a:ext>
              </a:extLst>
            </p:cNvPr>
            <p:cNvGrpSpPr/>
            <p:nvPr/>
          </p:nvGrpSpPr>
          <p:grpSpPr>
            <a:xfrm rot="5400000">
              <a:off x="1229414" y="2798029"/>
              <a:ext cx="540000" cy="540000"/>
              <a:chOff x="336300" y="3204936"/>
              <a:chExt cx="540000" cy="540000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84F4D6B9-E30F-4A6D-9865-9568F71B96F0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C169725-6AC6-4146-AA6C-03D7E8DE4E5E}"/>
                  </a:ext>
                </a:extLst>
              </p:cNvPr>
              <p:cNvSpPr txBox="1"/>
              <p:nvPr/>
            </p:nvSpPr>
            <p:spPr>
              <a:xfrm rot="16200000">
                <a:off x="250672" y="3306877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k</a:t>
                </a:r>
                <a:r>
                  <a:rPr lang="de-DE" baseline="-25000" dirty="0" err="1"/>
                  <a:t>e</a:t>
                </a:r>
                <a:endParaRPr lang="de-DE" baseline="-25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CB67E20A-0559-4826-9FA4-C5271859D6A6}"/>
                </a:ext>
              </a:extLst>
            </p:cNvPr>
            <p:cNvGrpSpPr/>
            <p:nvPr/>
          </p:nvGrpSpPr>
          <p:grpSpPr>
            <a:xfrm rot="5400000">
              <a:off x="772438" y="2774349"/>
              <a:ext cx="540000" cy="540000"/>
              <a:chOff x="336300" y="3204936"/>
              <a:chExt cx="540000" cy="540000"/>
            </a:xfrm>
          </p:grpSpPr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2C7558DD-C884-42CB-95EC-57009FDEF2B9}"/>
                  </a:ext>
                </a:extLst>
              </p:cNvPr>
              <p:cNvCxnSpPr/>
              <p:nvPr/>
            </p:nvCxnSpPr>
            <p:spPr>
              <a:xfrm>
                <a:off x="336300" y="3665220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81B844F-7485-4CB1-88D5-DB00B28BD2AF}"/>
                  </a:ext>
                </a:extLst>
              </p:cNvPr>
              <p:cNvSpPr txBox="1"/>
              <p:nvPr/>
            </p:nvSpPr>
            <p:spPr>
              <a:xfrm rot="16200000">
                <a:off x="250672" y="3306877"/>
                <a:ext cx="540000" cy="33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r</a:t>
                </a:r>
                <a:r>
                  <a:rPr lang="de-DE" baseline="-25000" dirty="0" err="1"/>
                  <a:t>Tr</a:t>
                </a:r>
                <a:endParaRPr lang="de-DE" baseline="-25000" dirty="0"/>
              </a:p>
            </p:txBody>
          </p:sp>
        </p:grpSp>
      </p:grpSp>
      <p:sp>
        <p:nvSpPr>
          <p:cNvPr id="61" name="Sprechblase: rechteckig 60">
            <a:extLst>
              <a:ext uri="{FF2B5EF4-FFF2-40B4-BE49-F238E27FC236}">
                <a16:creationId xmlns:a16="http://schemas.microsoft.com/office/drawing/2014/main" id="{07CC5434-E544-43AC-931A-79F5F9DF46D9}"/>
              </a:ext>
            </a:extLst>
          </p:cNvPr>
          <p:cNvSpPr/>
          <p:nvPr/>
        </p:nvSpPr>
        <p:spPr>
          <a:xfrm>
            <a:off x="383122" y="4530492"/>
            <a:ext cx="2015491" cy="1164295"/>
          </a:xfrm>
          <a:prstGeom prst="wedgeRectCallout">
            <a:avLst>
              <a:gd name="adj1" fmla="val -6654"/>
              <a:gd name="adj2" fmla="val -114739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Motor</a:t>
            </a:r>
            <a:r>
              <a:rPr lang="de-DE" dirty="0">
                <a:solidFill>
                  <a:sysClr val="windowText" lastClr="000000"/>
                </a:solidFill>
              </a:rPr>
              <a:t> = </a:t>
            </a:r>
            <a:r>
              <a:rPr lang="de-DE" dirty="0" err="1">
                <a:solidFill>
                  <a:sysClr val="windowText" lastClr="000000"/>
                </a:solidFill>
              </a:rPr>
              <a:t>F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z</a:t>
            </a:r>
            <a:r>
              <a:rPr lang="de-DE" dirty="0">
                <a:solidFill>
                  <a:sysClr val="windowText" lastClr="000000"/>
                </a:solidFill>
              </a:rPr>
              <a:t> * r</a:t>
            </a:r>
          </a:p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ω</a:t>
            </a:r>
            <a:r>
              <a:rPr lang="de-DE" dirty="0">
                <a:solidFill>
                  <a:sysClr val="windowText" lastClr="000000"/>
                </a:solidFill>
              </a:rPr>
              <a:t> =P / (</a:t>
            </a:r>
            <a:r>
              <a:rPr lang="de-DE" dirty="0" err="1">
                <a:solidFill>
                  <a:sysClr val="windowText" lastClr="000000"/>
                </a:solidFill>
              </a:rPr>
              <a:t>k</a:t>
            </a:r>
            <a:r>
              <a:rPr lang="de-DE" baseline="-25000" dirty="0" err="1">
                <a:solidFill>
                  <a:sysClr val="windowText" lastClr="000000"/>
                </a:solidFill>
              </a:rPr>
              <a:t>e</a:t>
            </a:r>
            <a:r>
              <a:rPr lang="de-DE" dirty="0">
                <a:solidFill>
                  <a:sysClr val="windowText" lastClr="000000"/>
                </a:solidFill>
              </a:rPr>
              <a:t> * I(t))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 = der(</a:t>
            </a:r>
            <a:r>
              <a:rPr lang="el-GR" dirty="0">
                <a:solidFill>
                  <a:sysClr val="windowText" lastClr="000000"/>
                </a:solidFill>
              </a:rPr>
              <a:t>ω</a:t>
            </a:r>
            <a:r>
              <a:rPr lang="de-DE" dirty="0">
                <a:solidFill>
                  <a:sysClr val="windowText" lastClr="000000"/>
                </a:solidFill>
              </a:rPr>
              <a:t>) * r</a:t>
            </a:r>
          </a:p>
        </p:txBody>
      </p:sp>
    </p:spTree>
    <p:extLst>
      <p:ext uri="{BB962C8B-B14F-4D97-AF65-F5344CB8AC3E}">
        <p14:creationId xmlns:p14="http://schemas.microsoft.com/office/powerpoint/2010/main" val="3753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" grpId="0" animBg="1"/>
      <p:bldP spid="5" grpId="0" animBg="1"/>
      <p:bldP spid="40" grpId="0" animBg="1"/>
      <p:bldP spid="51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Auftrennen des Motors in andere 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Auftrennen des bisherigen Motors in Stromquelle, Motor und Seiltrommel</a:t>
            </a:r>
          </a:p>
          <a:p>
            <a:pPr marL="803275" lvl="1" indent="-342900"/>
            <a:r>
              <a:rPr lang="de-DE" sz="2000" dirty="0"/>
              <a:t>Dezentrale Parametereingabe für besseren Überblick über die Parameter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2001A64-BD8E-41AC-B569-5AD142D37015}"/>
              </a:ext>
            </a:extLst>
          </p:cNvPr>
          <p:cNvSpPr/>
          <p:nvPr/>
        </p:nvSpPr>
        <p:spPr>
          <a:xfrm>
            <a:off x="1346051" y="4077529"/>
            <a:ext cx="864000" cy="8640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ysClr val="windowText" lastClr="000000"/>
                </a:solidFill>
              </a:rPr>
              <a:t>M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E913F5E-736A-4B98-AD97-44A8D20042D5}"/>
              </a:ext>
            </a:extLst>
          </p:cNvPr>
          <p:cNvGrpSpPr/>
          <p:nvPr/>
        </p:nvGrpSpPr>
        <p:grpSpPr>
          <a:xfrm rot="5400000">
            <a:off x="1800618" y="3460010"/>
            <a:ext cx="540000" cy="540000"/>
            <a:chOff x="336300" y="3204936"/>
            <a:chExt cx="540000" cy="540000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5CEE363-7966-40A4-83B0-39F1CBC6C8BE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E28F49C-6181-438C-A43C-A2CE83C43FC1}"/>
                </a:ext>
              </a:extLst>
            </p:cNvPr>
            <p:cNvSpPr txBox="1"/>
            <p:nvPr/>
          </p:nvSpPr>
          <p:spPr>
            <a:xfrm rot="16200000">
              <a:off x="250672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I(t)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BAE026D-0336-44B9-805D-D74009C9DE6B}"/>
              </a:ext>
            </a:extLst>
          </p:cNvPr>
          <p:cNvGrpSpPr/>
          <p:nvPr/>
        </p:nvGrpSpPr>
        <p:grpSpPr>
          <a:xfrm rot="5400000">
            <a:off x="2299864" y="3379901"/>
            <a:ext cx="540000" cy="718938"/>
            <a:chOff x="336300" y="3025998"/>
            <a:chExt cx="540000" cy="718938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CD79FBBE-873B-47AA-BB33-97EB55A63C06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FF9A2BB-9FAC-4CAF-9464-C2C375EC6FA6}"/>
                </a:ext>
              </a:extLst>
            </p:cNvPr>
            <p:cNvSpPr txBox="1"/>
            <p:nvPr/>
          </p:nvSpPr>
          <p:spPr>
            <a:xfrm rot="16200000">
              <a:off x="161203" y="3217408"/>
              <a:ext cx="718938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P</a:t>
              </a:r>
              <a:r>
                <a:rPr lang="de-DE" baseline="-25000" dirty="0" err="1"/>
                <a:t>Nenn</a:t>
              </a:r>
              <a:endParaRPr lang="de-DE" baseline="-25000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DBE2B1-B411-43E6-91CC-EADB495B7CC7}"/>
              </a:ext>
            </a:extLst>
          </p:cNvPr>
          <p:cNvGrpSpPr/>
          <p:nvPr/>
        </p:nvGrpSpPr>
        <p:grpSpPr>
          <a:xfrm rot="5400000">
            <a:off x="1396624" y="3486397"/>
            <a:ext cx="540000" cy="540000"/>
            <a:chOff x="336300" y="3204936"/>
            <a:chExt cx="540000" cy="540000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7A486A79-3CB4-49A3-8C0F-8A30C312E144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37854B-817F-46DF-8797-D8210A7D6CF4}"/>
                </a:ext>
              </a:extLst>
            </p:cNvPr>
            <p:cNvSpPr txBox="1"/>
            <p:nvPr/>
          </p:nvSpPr>
          <p:spPr>
            <a:xfrm rot="16200000">
              <a:off x="250672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</a:t>
              </a:r>
              <a:r>
                <a:rPr lang="de-DE" baseline="-25000" dirty="0" err="1"/>
                <a:t>e</a:t>
              </a:r>
              <a:endParaRPr lang="de-DE" baseline="-25000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5270869-31EE-42D3-AC68-98D251A5ACF9}"/>
              </a:ext>
            </a:extLst>
          </p:cNvPr>
          <p:cNvGrpSpPr/>
          <p:nvPr/>
        </p:nvGrpSpPr>
        <p:grpSpPr>
          <a:xfrm rot="5400000">
            <a:off x="939648" y="3462717"/>
            <a:ext cx="540000" cy="540000"/>
            <a:chOff x="336300" y="3204936"/>
            <a:chExt cx="540000" cy="540000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48E7852-AED3-466E-8569-573BD3DFE9EF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1605E0-0E61-47AF-A5BB-B0747EC5795D}"/>
                </a:ext>
              </a:extLst>
            </p:cNvPr>
            <p:cNvSpPr txBox="1"/>
            <p:nvPr/>
          </p:nvSpPr>
          <p:spPr>
            <a:xfrm rot="16200000">
              <a:off x="250672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r</a:t>
              </a:r>
              <a:r>
                <a:rPr lang="de-DE" baseline="-25000" dirty="0" err="1"/>
                <a:t>Tr</a:t>
              </a:r>
              <a:endParaRPr lang="de-DE" baseline="-25000" dirty="0"/>
            </a:p>
          </p:txBody>
        </p:sp>
      </p:grp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AF03BD9-ED03-4F47-8F77-587D9221734F}"/>
              </a:ext>
            </a:extLst>
          </p:cNvPr>
          <p:cNvSpPr/>
          <p:nvPr/>
        </p:nvSpPr>
        <p:spPr>
          <a:xfrm>
            <a:off x="2929333" y="4106094"/>
            <a:ext cx="1188720" cy="74484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A83CD55-9602-434D-B73B-297F2259974C}"/>
              </a:ext>
            </a:extLst>
          </p:cNvPr>
          <p:cNvSpPr/>
          <p:nvPr/>
        </p:nvSpPr>
        <p:spPr>
          <a:xfrm>
            <a:off x="5969129" y="4072192"/>
            <a:ext cx="864000" cy="864000"/>
          </a:xfrm>
          <a:prstGeom prst="ellipse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ysClr val="windowText" lastClr="000000"/>
                </a:solidFill>
              </a:rPr>
              <a:t>M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A03A797-2109-48C8-8085-37692BE57520}"/>
              </a:ext>
            </a:extLst>
          </p:cNvPr>
          <p:cNvGrpSpPr/>
          <p:nvPr/>
        </p:nvGrpSpPr>
        <p:grpSpPr>
          <a:xfrm>
            <a:off x="5395887" y="4145849"/>
            <a:ext cx="565787" cy="358343"/>
            <a:chOff x="310513" y="3306877"/>
            <a:chExt cx="565787" cy="358343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AB67D68-968F-4DB3-ABFD-4D9FBE558CC0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1E20C26-AE06-464A-8618-5A53A91CC79A}"/>
                </a:ext>
              </a:extLst>
            </p:cNvPr>
            <p:cNvSpPr txBox="1"/>
            <p:nvPr/>
          </p:nvSpPr>
          <p:spPr>
            <a:xfrm>
              <a:off x="310513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I(t)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98546C6-FDAB-474A-B078-D397D4E56CF1}"/>
              </a:ext>
            </a:extLst>
          </p:cNvPr>
          <p:cNvGrpSpPr/>
          <p:nvPr/>
        </p:nvGrpSpPr>
        <p:grpSpPr>
          <a:xfrm rot="5400000">
            <a:off x="6642845" y="3462332"/>
            <a:ext cx="540000" cy="718938"/>
            <a:chOff x="336300" y="3025998"/>
            <a:chExt cx="540000" cy="718938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3C45782-9D1F-4C45-A67D-3114E4B34EE1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AF697841-4742-4561-B4DC-14ABCF91B9AD}"/>
                </a:ext>
              </a:extLst>
            </p:cNvPr>
            <p:cNvSpPr txBox="1"/>
            <p:nvPr/>
          </p:nvSpPr>
          <p:spPr>
            <a:xfrm rot="16200000">
              <a:off x="161203" y="3217408"/>
              <a:ext cx="718938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P</a:t>
              </a:r>
              <a:r>
                <a:rPr lang="de-DE" baseline="-25000" dirty="0" err="1"/>
                <a:t>Nenn</a:t>
              </a:r>
              <a:endParaRPr lang="de-DE" baseline="-25000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C5327FC-DC66-4FDC-9800-EEF4393E4C31}"/>
              </a:ext>
            </a:extLst>
          </p:cNvPr>
          <p:cNvGrpSpPr/>
          <p:nvPr/>
        </p:nvGrpSpPr>
        <p:grpSpPr>
          <a:xfrm rot="5400000">
            <a:off x="6089620" y="3551801"/>
            <a:ext cx="540000" cy="540000"/>
            <a:chOff x="336300" y="3204936"/>
            <a:chExt cx="540000" cy="540000"/>
          </a:xfrm>
        </p:grpSpPr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1B407B21-EE80-4BC4-9816-C116CC1C930D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70E28C0-2123-4D3E-B78C-5A79840C8625}"/>
                </a:ext>
              </a:extLst>
            </p:cNvPr>
            <p:cNvSpPr txBox="1"/>
            <p:nvPr/>
          </p:nvSpPr>
          <p:spPr>
            <a:xfrm rot="16200000">
              <a:off x="250672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</a:t>
              </a:r>
              <a:r>
                <a:rPr lang="de-DE" baseline="-25000" dirty="0" err="1"/>
                <a:t>e</a:t>
              </a:r>
              <a:endParaRPr lang="de-DE" baseline="-25000" dirty="0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ACC2141-22F4-446C-A17D-E9588E08E7C1}"/>
              </a:ext>
            </a:extLst>
          </p:cNvPr>
          <p:cNvGrpSpPr/>
          <p:nvPr/>
        </p:nvGrpSpPr>
        <p:grpSpPr>
          <a:xfrm rot="5400000">
            <a:off x="7995536" y="3130769"/>
            <a:ext cx="540000" cy="540000"/>
            <a:chOff x="336300" y="3204936"/>
            <a:chExt cx="540000" cy="540000"/>
          </a:xfrm>
        </p:grpSpPr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07639F9-10D4-4162-A7CD-E430B3783EEC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092D003-8193-4878-8160-A794D62C4C25}"/>
                </a:ext>
              </a:extLst>
            </p:cNvPr>
            <p:cNvSpPr txBox="1"/>
            <p:nvPr/>
          </p:nvSpPr>
          <p:spPr>
            <a:xfrm rot="16200000">
              <a:off x="250672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r</a:t>
              </a:r>
              <a:r>
                <a:rPr lang="de-DE" baseline="-25000" dirty="0" err="1"/>
                <a:t>Tr</a:t>
              </a:r>
              <a:endParaRPr lang="de-DE" baseline="-25000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8C2773EA-3201-4A55-9441-E45F74826454}"/>
              </a:ext>
            </a:extLst>
          </p:cNvPr>
          <p:cNvGrpSpPr/>
          <p:nvPr/>
        </p:nvGrpSpPr>
        <p:grpSpPr>
          <a:xfrm rot="5400000">
            <a:off x="4871478" y="3543385"/>
            <a:ext cx="540000" cy="540000"/>
            <a:chOff x="336300" y="3204936"/>
            <a:chExt cx="540000" cy="540000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29DA8E4-4A69-4EFF-A521-1152C313F2B3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390AFC6-6089-44A7-B6AF-01BE965D720A}"/>
                </a:ext>
              </a:extLst>
            </p:cNvPr>
            <p:cNvSpPr txBox="1"/>
            <p:nvPr/>
          </p:nvSpPr>
          <p:spPr>
            <a:xfrm rot="16200000">
              <a:off x="250672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I(t)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6F67610-DFFD-4651-9D0F-39A949BE4E84}"/>
              </a:ext>
            </a:extLst>
          </p:cNvPr>
          <p:cNvGrpSpPr/>
          <p:nvPr/>
        </p:nvGrpSpPr>
        <p:grpSpPr>
          <a:xfrm>
            <a:off x="6832663" y="4145849"/>
            <a:ext cx="565787" cy="358343"/>
            <a:chOff x="310513" y="3306877"/>
            <a:chExt cx="565787" cy="358343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58E3D25-D021-4CB0-8F66-C017852C3609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9BF8E68-35FE-41A7-BC39-6AC80585E45E}"/>
                </a:ext>
              </a:extLst>
            </p:cNvPr>
            <p:cNvSpPr txBox="1"/>
            <p:nvPr/>
          </p:nvSpPr>
          <p:spPr>
            <a:xfrm>
              <a:off x="310513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/>
                <a:t>ω</a:t>
              </a:r>
              <a:r>
                <a:rPr lang="de-DE" dirty="0"/>
                <a:t>(t)</a:t>
              </a:r>
            </a:p>
          </p:txBody>
        </p:sp>
      </p:grpSp>
      <p:pic>
        <p:nvPicPr>
          <p:cNvPr id="70" name="Grafik 69">
            <a:extLst>
              <a:ext uri="{FF2B5EF4-FFF2-40B4-BE49-F238E27FC236}">
                <a16:creationId xmlns:a16="http://schemas.microsoft.com/office/drawing/2014/main" id="{E51A60C0-A0BA-4484-84BB-7CA6DD9A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79" y="3762449"/>
            <a:ext cx="1354393" cy="1279591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3D480EB0-A9D4-4586-A486-4FBC94B7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67" y="4091801"/>
            <a:ext cx="1018233" cy="863995"/>
          </a:xfrm>
          <a:prstGeom prst="rect">
            <a:avLst/>
          </a:prstGeom>
        </p:spPr>
      </p:pic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5F40A5C-ECEE-4DA9-8292-892F519E0D92}"/>
              </a:ext>
            </a:extLst>
          </p:cNvPr>
          <p:cNvGrpSpPr/>
          <p:nvPr/>
        </p:nvGrpSpPr>
        <p:grpSpPr>
          <a:xfrm>
            <a:off x="8702607" y="4165455"/>
            <a:ext cx="565787" cy="358343"/>
            <a:chOff x="310513" y="3306877"/>
            <a:chExt cx="565787" cy="358343"/>
          </a:xfrm>
        </p:grpSpPr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EA94372-BCE1-4450-99AA-8E4174D0DE83}"/>
                </a:ext>
              </a:extLst>
            </p:cNvPr>
            <p:cNvCxnSpPr/>
            <p:nvPr/>
          </p:nvCxnSpPr>
          <p:spPr>
            <a:xfrm>
              <a:off x="336300" y="366522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218802B-30C8-4D05-8B1D-26723DB74AA4}"/>
                </a:ext>
              </a:extLst>
            </p:cNvPr>
            <p:cNvSpPr txBox="1"/>
            <p:nvPr/>
          </p:nvSpPr>
          <p:spPr>
            <a:xfrm>
              <a:off x="310513" y="3306877"/>
              <a:ext cx="5400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Vorführung der Bibliothek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 geht es mit und in </a:t>
            </a:r>
            <a:r>
              <a:rPr lang="de-DE" dirty="0" err="1"/>
              <a:t>Modelica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338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S_PF_powerpoint_20170713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Titel gr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2BB04099-53F5-644D-9173-7C9C9673936F}"/>
    </a:ext>
  </a:extLst>
</a:theme>
</file>

<file path=ppt/theme/theme3.xml><?xml version="1.0" encoding="utf-8"?>
<a:theme xmlns:a="http://schemas.openxmlformats.org/drawingml/2006/main" name="Titel negat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F6423599-595B-DC48-87DA-C3D10AC096DE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HS_PF_powerpoint_20170713</Template>
  <TotalTime>0</TotalTime>
  <Words>592</Words>
  <Application>Microsoft Office PowerPoint</Application>
  <PresentationFormat>A4-Papier (210 x 297 mm)</PresentationFormat>
  <Paragraphs>99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HS_PF_powerpoint_20170713</vt:lpstr>
      <vt:lpstr>Titel grau</vt:lpstr>
      <vt:lpstr>Titel negativ</vt:lpstr>
      <vt:lpstr>PowerPoint-Präsentation</vt:lpstr>
      <vt:lpstr>Grundgedanken zum Aufbau</vt:lpstr>
      <vt:lpstr>Prinzip der virtuellen Arbeit</vt:lpstr>
      <vt:lpstr>Vereinfachungen für das System (Prototyp)</vt:lpstr>
      <vt:lpstr>Identifizieren, der minimal nötigen Einzelmodelle</vt:lpstr>
      <vt:lpstr>Auswahl der smarten Komponente des Systems</vt:lpstr>
      <vt:lpstr>Zusammenhänge zwischen den Komponenten</vt:lpstr>
      <vt:lpstr>Auftrennen des Motors in andere Modelle</vt:lpstr>
      <vt:lpstr>Vorführung der Bibliothek</vt:lpstr>
      <vt:lpstr>Nächste Schritte in Modelica</vt:lpstr>
      <vt:lpstr>Fragen der Gruppe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Frieß, Christian</dc:creator>
  <cp:lastModifiedBy>Christian Frieß</cp:lastModifiedBy>
  <cp:revision>186</cp:revision>
  <cp:lastPrinted>2017-06-26T12:51:52Z</cp:lastPrinted>
  <dcterms:created xsi:type="dcterms:W3CDTF">2017-10-17T10:32:28Z</dcterms:created>
  <dcterms:modified xsi:type="dcterms:W3CDTF">2019-10-29T10:17:01Z</dcterms:modified>
</cp:coreProperties>
</file>