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FF"/>
    <a:srgbClr val="007AD6"/>
    <a:srgbClr val="FF0000"/>
    <a:srgbClr val="9E4B00"/>
    <a:srgbClr val="D1D168"/>
    <a:srgbClr val="C30000"/>
    <a:srgbClr val="E90000"/>
    <a:srgbClr val="ABAB56"/>
    <a:srgbClr val="FFFF87"/>
    <a:srgbClr val="B3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5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82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09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09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21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41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07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88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2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80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48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9950C-1936-4875-AB37-D0366C099719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20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F225BD4-2B62-400A-A34F-1D008192EDE7}"/>
              </a:ext>
            </a:extLst>
          </p:cNvPr>
          <p:cNvGrpSpPr/>
          <p:nvPr/>
        </p:nvGrpSpPr>
        <p:grpSpPr>
          <a:xfrm>
            <a:off x="10012968" y="768415"/>
            <a:ext cx="1406441" cy="1800000"/>
            <a:chOff x="10012968" y="768415"/>
            <a:chExt cx="1406441" cy="1800000"/>
          </a:xfrm>
        </p:grpSpPr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F643F60-DFAA-4E81-95D7-87093B32BEAA}"/>
                </a:ext>
              </a:extLst>
            </p:cNvPr>
            <p:cNvSpPr txBox="1"/>
            <p:nvPr/>
          </p:nvSpPr>
          <p:spPr>
            <a:xfrm>
              <a:off x="10012969" y="768415"/>
              <a:ext cx="1406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/>
                <a:t>Masse</a:t>
              </a:r>
            </a:p>
          </p:txBody>
        </p:sp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6D3CA406-DBB8-4DC0-85BB-A3AA06447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012968" y="1450293"/>
              <a:ext cx="1406440" cy="1118122"/>
            </a:xfrm>
            <a:prstGeom prst="rect">
              <a:avLst/>
            </a:prstGeom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3AA5D39-C69D-44B2-899E-41BDE195AEB1}"/>
              </a:ext>
            </a:extLst>
          </p:cNvPr>
          <p:cNvGrpSpPr/>
          <p:nvPr/>
        </p:nvGrpSpPr>
        <p:grpSpPr>
          <a:xfrm>
            <a:off x="7787536" y="768415"/>
            <a:ext cx="1291620" cy="1800000"/>
            <a:chOff x="7787536" y="768415"/>
            <a:chExt cx="1291620" cy="1800000"/>
          </a:xfrm>
        </p:grpSpPr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925FF88E-5355-4955-8727-9CF95BBBBE6F}"/>
                </a:ext>
              </a:extLst>
            </p:cNvPr>
            <p:cNvSpPr txBox="1"/>
            <p:nvPr/>
          </p:nvSpPr>
          <p:spPr>
            <a:xfrm>
              <a:off x="7803807" y="768415"/>
              <a:ext cx="1275349" cy="312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/>
                <a:t>Rolle(n)</a:t>
              </a:r>
            </a:p>
          </p:txBody>
        </p:sp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E883167B-E877-4D6E-933B-2F35C2547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764" b="92706" l="6200" r="93571">
                          <a14:foregroundMark x1="35591" y1="9549" x2="58439" y2="6764"/>
                          <a14:foregroundMark x1="58439" y1="6764" x2="67394" y2="9814"/>
                          <a14:foregroundMark x1="11137" y1="56631" x2="7807" y2="50133"/>
                          <a14:foregroundMark x1="7807" y1="50133" x2="9300" y2="45623"/>
                          <a14:foregroundMark x1="35591" y1="90584" x2="47876" y2="94960"/>
                          <a14:foregroundMark x1="47876" y1="94960" x2="54076" y2="95225"/>
                          <a14:foregroundMark x1="54076" y1="95225" x2="65786" y2="92706"/>
                          <a14:foregroundMark x1="65786" y1="92706" x2="70034" y2="90053"/>
                          <a14:foregroundMark x1="91504" y1="55703" x2="93685" y2="48408"/>
                          <a14:foregroundMark x1="93685" y1="48408" x2="89782" y2="44562"/>
                          <a14:foregroundMark x1="8152" y1="56499" x2="6200" y2="49072"/>
                          <a14:foregroundMark x1="6200" y1="49072" x2="7233" y2="4641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787536" y="1450293"/>
              <a:ext cx="1291620" cy="1118122"/>
            </a:xfrm>
            <a:prstGeom prst="rect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40F4D9C-BDB5-4ED6-B7EC-AF84947F6617}"/>
              </a:ext>
            </a:extLst>
          </p:cNvPr>
          <p:cNvGrpSpPr/>
          <p:nvPr/>
        </p:nvGrpSpPr>
        <p:grpSpPr>
          <a:xfrm>
            <a:off x="772593" y="768415"/>
            <a:ext cx="1222458" cy="1800000"/>
            <a:chOff x="772593" y="768415"/>
            <a:chExt cx="1222458" cy="1800000"/>
          </a:xfrm>
        </p:grpSpPr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458E05C0-01FA-4F4B-B384-EC32245945E0}"/>
                </a:ext>
              </a:extLst>
            </p:cNvPr>
            <p:cNvSpPr txBox="1"/>
            <p:nvPr/>
          </p:nvSpPr>
          <p:spPr>
            <a:xfrm>
              <a:off x="772593" y="768415"/>
              <a:ext cx="1222458" cy="518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/>
                <a:t>Spannungs-</a:t>
              </a:r>
            </a:p>
            <a:p>
              <a:r>
                <a:rPr lang="de-DE" sz="1600" b="1" dirty="0"/>
                <a:t>quelle</a:t>
              </a:r>
            </a:p>
          </p:txBody>
        </p:sp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63F94019-8D8D-4F41-817D-A7F7BD404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2593" y="1450293"/>
              <a:ext cx="1125558" cy="1118122"/>
            </a:xfrm>
            <a:prstGeom prst="rect">
              <a:avLst/>
            </a:prstGeom>
          </p:spPr>
        </p:pic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59B9C16A-7B11-4A0A-AA75-C7A60B5CACA5}"/>
              </a:ext>
            </a:extLst>
          </p:cNvPr>
          <p:cNvGrpSpPr/>
          <p:nvPr/>
        </p:nvGrpSpPr>
        <p:grpSpPr>
          <a:xfrm>
            <a:off x="1995051" y="1423831"/>
            <a:ext cx="766288" cy="460178"/>
            <a:chOff x="2655854" y="19341595"/>
            <a:chExt cx="2182210" cy="518570"/>
          </a:xfrm>
        </p:grpSpPr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3585E8A3-2979-41BD-BCB3-3D84EBD756B9}"/>
                </a:ext>
              </a:extLst>
            </p:cNvPr>
            <p:cNvSpPr txBox="1"/>
            <p:nvPr/>
          </p:nvSpPr>
          <p:spPr>
            <a:xfrm>
              <a:off x="2655854" y="19341595"/>
              <a:ext cx="211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</a:t>
              </a:r>
              <a:r>
                <a:rPr lang="de-DE" sz="1600" b="1" baseline="-250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Const</a:t>
              </a:r>
              <a:endParaRPr lang="de-DE" sz="1600" b="1" dirty="0"/>
            </a:p>
          </p:txBody>
        </p:sp>
        <p:sp>
          <p:nvSpPr>
            <p:cNvPr id="67" name="Pfeil: nach rechts 66">
              <a:extLst>
                <a:ext uri="{FF2B5EF4-FFF2-40B4-BE49-F238E27FC236}">
                  <a16:creationId xmlns:a16="http://schemas.microsoft.com/office/drawing/2014/main" id="{25F93467-3CCA-4995-91CA-F06F2DB1C30A}"/>
                </a:ext>
              </a:extLst>
            </p:cNvPr>
            <p:cNvSpPr/>
            <p:nvPr/>
          </p:nvSpPr>
          <p:spPr>
            <a:xfrm>
              <a:off x="2655854" y="19735865"/>
              <a:ext cx="2182210" cy="124300"/>
            </a:xfrm>
            <a:prstGeom prst="rightArrow">
              <a:avLst/>
            </a:prstGeom>
            <a:solidFill>
              <a:srgbClr val="C3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B120E40-F37B-4BC1-B511-5637AF7E4892}"/>
              </a:ext>
            </a:extLst>
          </p:cNvPr>
          <p:cNvGrpSpPr/>
          <p:nvPr/>
        </p:nvGrpSpPr>
        <p:grpSpPr>
          <a:xfrm>
            <a:off x="6963504" y="1517799"/>
            <a:ext cx="740479" cy="413316"/>
            <a:chOff x="6963504" y="1517799"/>
            <a:chExt cx="740479" cy="413316"/>
          </a:xfrm>
        </p:grpSpPr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3622EB71-72CF-4C13-9634-E7E334E618C0}"/>
                </a:ext>
              </a:extLst>
            </p:cNvPr>
            <p:cNvSpPr txBox="1"/>
            <p:nvPr/>
          </p:nvSpPr>
          <p:spPr>
            <a:xfrm>
              <a:off x="6963504" y="1517799"/>
              <a:ext cx="714245" cy="300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/>
                <a:t>s</a:t>
              </a:r>
            </a:p>
          </p:txBody>
        </p:sp>
        <p:sp>
          <p:nvSpPr>
            <p:cNvPr id="64" name="Pfeil: nach rechts 63">
              <a:extLst>
                <a:ext uri="{FF2B5EF4-FFF2-40B4-BE49-F238E27FC236}">
                  <a16:creationId xmlns:a16="http://schemas.microsoft.com/office/drawing/2014/main" id="{7DB16C34-A77C-41B8-9477-2F7C46641605}"/>
                </a:ext>
              </a:extLst>
            </p:cNvPr>
            <p:cNvSpPr/>
            <p:nvPr/>
          </p:nvSpPr>
          <p:spPr>
            <a:xfrm>
              <a:off x="6963505" y="1820811"/>
              <a:ext cx="740478" cy="110304"/>
            </a:xfrm>
            <a:prstGeom prst="rightArrow">
              <a:avLst/>
            </a:prstGeom>
            <a:solidFill>
              <a:srgbClr val="B378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9E459139-5EEE-408C-AE17-C7717CE08FE4}"/>
              </a:ext>
            </a:extLst>
          </p:cNvPr>
          <p:cNvGrpSpPr/>
          <p:nvPr/>
        </p:nvGrpSpPr>
        <p:grpSpPr>
          <a:xfrm>
            <a:off x="6937273" y="2063999"/>
            <a:ext cx="740478" cy="409598"/>
            <a:chOff x="6937273" y="2063999"/>
            <a:chExt cx="740478" cy="409598"/>
          </a:xfrm>
        </p:grpSpPr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BA09AB24-5D72-4018-98CB-DC8D6AEBCA05}"/>
                </a:ext>
              </a:extLst>
            </p:cNvPr>
            <p:cNvSpPr txBox="1"/>
            <p:nvPr/>
          </p:nvSpPr>
          <p:spPr>
            <a:xfrm>
              <a:off x="6963504" y="2173165"/>
              <a:ext cx="714245" cy="300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</a:t>
              </a:r>
              <a:r>
                <a:rPr lang="de-DE" sz="1600" b="1" baseline="-250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z</a:t>
              </a:r>
              <a:endParaRPr lang="de-DE" sz="1600" b="1" dirty="0"/>
            </a:p>
          </p:txBody>
        </p:sp>
        <p:sp>
          <p:nvSpPr>
            <p:cNvPr id="65" name="Pfeil: nach rechts 64">
              <a:extLst>
                <a:ext uri="{FF2B5EF4-FFF2-40B4-BE49-F238E27FC236}">
                  <a16:creationId xmlns:a16="http://schemas.microsoft.com/office/drawing/2014/main" id="{7F4B2B07-27B5-4B54-B169-257A929B9130}"/>
                </a:ext>
              </a:extLst>
            </p:cNvPr>
            <p:cNvSpPr/>
            <p:nvPr/>
          </p:nvSpPr>
          <p:spPr>
            <a:xfrm rot="10800000">
              <a:off x="6937273" y="2063999"/>
              <a:ext cx="740478" cy="110304"/>
            </a:xfrm>
            <a:prstGeom prst="rightArrow">
              <a:avLst/>
            </a:prstGeom>
            <a:solidFill>
              <a:srgbClr val="B378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35A3EC4-05D5-485C-B96D-72BF1548776F}"/>
              </a:ext>
            </a:extLst>
          </p:cNvPr>
          <p:cNvGrpSpPr/>
          <p:nvPr/>
        </p:nvGrpSpPr>
        <p:grpSpPr>
          <a:xfrm>
            <a:off x="9188940" y="1520911"/>
            <a:ext cx="740478" cy="423322"/>
            <a:chOff x="9188940" y="1520911"/>
            <a:chExt cx="740478" cy="423322"/>
          </a:xfrm>
        </p:grpSpPr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677DCF55-5234-47DF-A3B8-F2C78FFE94EC}"/>
                </a:ext>
              </a:extLst>
            </p:cNvPr>
            <p:cNvSpPr txBox="1"/>
            <p:nvPr/>
          </p:nvSpPr>
          <p:spPr>
            <a:xfrm>
              <a:off x="9188940" y="1520911"/>
              <a:ext cx="7142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noFill/>
                </a:rPr>
                <a:t>s, </a:t>
              </a:r>
              <a:r>
                <a:rPr lang="de-DE" sz="1600" b="1" dirty="0"/>
                <a:t>n</a:t>
              </a:r>
            </a:p>
          </p:txBody>
        </p:sp>
        <p:sp>
          <p:nvSpPr>
            <p:cNvPr id="59" name="Pfeil: nach rechts 58">
              <a:extLst>
                <a:ext uri="{FF2B5EF4-FFF2-40B4-BE49-F238E27FC236}">
                  <a16:creationId xmlns:a16="http://schemas.microsoft.com/office/drawing/2014/main" id="{8C2B89C5-063F-4538-AC9B-5F84D0A6C135}"/>
                </a:ext>
              </a:extLst>
            </p:cNvPr>
            <p:cNvSpPr/>
            <p:nvPr/>
          </p:nvSpPr>
          <p:spPr>
            <a:xfrm>
              <a:off x="9188940" y="1833929"/>
              <a:ext cx="740478" cy="110304"/>
            </a:xfrm>
            <a:prstGeom prst="rightArrow">
              <a:avLst/>
            </a:prstGeom>
            <a:solidFill>
              <a:srgbClr val="B378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8F5F548-073E-4478-ACB8-933FDE403CC2}"/>
              </a:ext>
            </a:extLst>
          </p:cNvPr>
          <p:cNvGrpSpPr/>
          <p:nvPr/>
        </p:nvGrpSpPr>
        <p:grpSpPr>
          <a:xfrm>
            <a:off x="9162708" y="2077117"/>
            <a:ext cx="740478" cy="393370"/>
            <a:chOff x="9162708" y="2077117"/>
            <a:chExt cx="740478" cy="393370"/>
          </a:xfrm>
        </p:grpSpPr>
        <p:sp>
          <p:nvSpPr>
            <p:cNvPr id="60" name="Pfeil: nach rechts 59">
              <a:extLst>
                <a:ext uri="{FF2B5EF4-FFF2-40B4-BE49-F238E27FC236}">
                  <a16:creationId xmlns:a16="http://schemas.microsoft.com/office/drawing/2014/main" id="{53CFCF6B-9521-434B-8E16-E8D01CDD1A39}"/>
                </a:ext>
              </a:extLst>
            </p:cNvPr>
            <p:cNvSpPr/>
            <p:nvPr/>
          </p:nvSpPr>
          <p:spPr>
            <a:xfrm rot="10800000">
              <a:off x="9162708" y="2077117"/>
              <a:ext cx="740478" cy="110304"/>
            </a:xfrm>
            <a:prstGeom prst="rightArrow">
              <a:avLst/>
            </a:prstGeom>
            <a:solidFill>
              <a:srgbClr val="B378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A219ED6A-61E0-4D90-924F-4854C7DC1238}"/>
                </a:ext>
              </a:extLst>
            </p:cNvPr>
            <p:cNvSpPr txBox="1"/>
            <p:nvPr/>
          </p:nvSpPr>
          <p:spPr>
            <a:xfrm>
              <a:off x="9188940" y="2170055"/>
              <a:ext cx="714245" cy="300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</a:t>
              </a:r>
              <a:r>
                <a:rPr lang="de-DE" sz="1600" b="1" baseline="-250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z</a:t>
              </a:r>
              <a:endParaRPr lang="de-DE" sz="1600" b="1" dirty="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E906188-1DD9-465D-9B94-A7C94CE7B7BA}"/>
              </a:ext>
            </a:extLst>
          </p:cNvPr>
          <p:cNvGrpSpPr/>
          <p:nvPr/>
        </p:nvGrpSpPr>
        <p:grpSpPr>
          <a:xfrm>
            <a:off x="2831540" y="768415"/>
            <a:ext cx="1917653" cy="1800000"/>
            <a:chOff x="2831540" y="768415"/>
            <a:chExt cx="1917653" cy="1800000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950C72D4-93FA-4074-9E28-38AAD593D213}"/>
                </a:ext>
              </a:extLst>
            </p:cNvPr>
            <p:cNvSpPr txBox="1"/>
            <p:nvPr/>
          </p:nvSpPr>
          <p:spPr>
            <a:xfrm>
              <a:off x="2831540" y="768415"/>
              <a:ext cx="1917652" cy="300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/>
                <a:t>Elektromotor</a:t>
              </a:r>
            </a:p>
          </p:txBody>
        </p:sp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929A2F54-6319-4FB0-8199-48FD32BEC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541" y="1450293"/>
              <a:ext cx="1917652" cy="1118122"/>
            </a:xfrm>
            <a:prstGeom prst="rect">
              <a:avLst/>
            </a:prstGeom>
          </p:spPr>
        </p:pic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8EC5A05-6647-49B0-8FBD-56FE2F0E972D}"/>
              </a:ext>
            </a:extLst>
          </p:cNvPr>
          <p:cNvGrpSpPr/>
          <p:nvPr/>
        </p:nvGrpSpPr>
        <p:grpSpPr>
          <a:xfrm>
            <a:off x="4858976" y="1517799"/>
            <a:ext cx="740479" cy="413316"/>
            <a:chOff x="4858976" y="1517799"/>
            <a:chExt cx="740479" cy="413316"/>
          </a:xfrm>
        </p:grpSpPr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D05CD49C-B5C0-44FB-B0C0-D775FAA125DA}"/>
                </a:ext>
              </a:extLst>
            </p:cNvPr>
            <p:cNvSpPr txBox="1"/>
            <p:nvPr/>
          </p:nvSpPr>
          <p:spPr>
            <a:xfrm>
              <a:off x="4858976" y="1517799"/>
              <a:ext cx="714245" cy="300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b="1" dirty="0"/>
                <a:t>ω</a:t>
              </a:r>
              <a:endParaRPr lang="de-DE" sz="1600" b="1" dirty="0"/>
            </a:p>
          </p:txBody>
        </p:sp>
        <p:sp>
          <p:nvSpPr>
            <p:cNvPr id="54" name="Pfeil: nach rechts 53">
              <a:extLst>
                <a:ext uri="{FF2B5EF4-FFF2-40B4-BE49-F238E27FC236}">
                  <a16:creationId xmlns:a16="http://schemas.microsoft.com/office/drawing/2014/main" id="{7D0C5071-A04F-4D2B-AC15-5151508F49A0}"/>
                </a:ext>
              </a:extLst>
            </p:cNvPr>
            <p:cNvSpPr/>
            <p:nvPr/>
          </p:nvSpPr>
          <p:spPr>
            <a:xfrm>
              <a:off x="4858977" y="1820811"/>
              <a:ext cx="740478" cy="110304"/>
            </a:xfrm>
            <a:prstGeom prst="rightArrow">
              <a:avLst/>
            </a:prstGeom>
            <a:solidFill>
              <a:srgbClr val="D1D16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B409B165-8741-40CF-B537-AE1359DDBDBA}"/>
              </a:ext>
            </a:extLst>
          </p:cNvPr>
          <p:cNvGrpSpPr/>
          <p:nvPr/>
        </p:nvGrpSpPr>
        <p:grpSpPr>
          <a:xfrm>
            <a:off x="4832745" y="2063999"/>
            <a:ext cx="740478" cy="409598"/>
            <a:chOff x="4832745" y="2063999"/>
            <a:chExt cx="740478" cy="409598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B7A8DD92-DD5E-42DA-BDBE-1B384B7B3F7D}"/>
                </a:ext>
              </a:extLst>
            </p:cNvPr>
            <p:cNvSpPr txBox="1"/>
            <p:nvPr/>
          </p:nvSpPr>
          <p:spPr>
            <a:xfrm>
              <a:off x="4858976" y="2173165"/>
              <a:ext cx="714245" cy="300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de-DE" sz="1600" b="1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endParaRPr lang="de-DE" sz="1600" b="1" dirty="0"/>
            </a:p>
          </p:txBody>
        </p:sp>
        <p:sp>
          <p:nvSpPr>
            <p:cNvPr id="55" name="Pfeil: nach rechts 54">
              <a:extLst>
                <a:ext uri="{FF2B5EF4-FFF2-40B4-BE49-F238E27FC236}">
                  <a16:creationId xmlns:a16="http://schemas.microsoft.com/office/drawing/2014/main" id="{8A4B3BAE-AAB4-4F58-9CCD-D5C43D49A91D}"/>
                </a:ext>
              </a:extLst>
            </p:cNvPr>
            <p:cNvSpPr/>
            <p:nvPr/>
          </p:nvSpPr>
          <p:spPr>
            <a:xfrm rot="10800000">
              <a:off x="4832745" y="2063999"/>
              <a:ext cx="740478" cy="110304"/>
            </a:xfrm>
            <a:prstGeom prst="rightArrow">
              <a:avLst/>
            </a:prstGeom>
            <a:solidFill>
              <a:srgbClr val="D1D16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3302884-9C22-4ADB-94BC-69E466F1ED79}"/>
              </a:ext>
            </a:extLst>
          </p:cNvPr>
          <p:cNvGrpSpPr/>
          <p:nvPr/>
        </p:nvGrpSpPr>
        <p:grpSpPr>
          <a:xfrm>
            <a:off x="5683007" y="768415"/>
            <a:ext cx="1280498" cy="1800000"/>
            <a:chOff x="5683007" y="768415"/>
            <a:chExt cx="1280498" cy="1800000"/>
          </a:xfrm>
        </p:grpSpPr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4EF3A762-BD7F-4E8E-982A-AC1AFFF0B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3007" y="1450293"/>
              <a:ext cx="1170714" cy="1118122"/>
            </a:xfrm>
            <a:prstGeom prst="rect">
              <a:avLst/>
            </a:prstGeom>
          </p:spPr>
        </p:pic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C8843FE2-9225-4180-BCF0-3B20BF6BF225}"/>
                </a:ext>
              </a:extLst>
            </p:cNvPr>
            <p:cNvSpPr txBox="1"/>
            <p:nvPr/>
          </p:nvSpPr>
          <p:spPr>
            <a:xfrm>
              <a:off x="5683007" y="768415"/>
              <a:ext cx="1280498" cy="300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/>
                <a:t>Seiltrommel</a:t>
              </a: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3176CB9F-0BF3-42E1-ABB3-8595F8187049}"/>
              </a:ext>
            </a:extLst>
          </p:cNvPr>
          <p:cNvSpPr txBox="1"/>
          <p:nvPr/>
        </p:nvSpPr>
        <p:spPr>
          <a:xfrm>
            <a:off x="0" y="17548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Grundlegende Funktionalität der Einzelmodelle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BA25017-4FAF-4462-8147-F28EEC60DA7F}"/>
              </a:ext>
            </a:extLst>
          </p:cNvPr>
          <p:cNvGrpSpPr/>
          <p:nvPr/>
        </p:nvGrpSpPr>
        <p:grpSpPr>
          <a:xfrm>
            <a:off x="638882" y="743576"/>
            <a:ext cx="6272157" cy="2367370"/>
            <a:chOff x="638882" y="743576"/>
            <a:chExt cx="6272157" cy="236737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F30E413-8DB7-4075-97BC-C33A72BD4E2C}"/>
                </a:ext>
              </a:extLst>
            </p:cNvPr>
            <p:cNvSpPr/>
            <p:nvPr/>
          </p:nvSpPr>
          <p:spPr>
            <a:xfrm>
              <a:off x="638882" y="743576"/>
              <a:ext cx="6272157" cy="198356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78A245DE-BFA9-4211-A6BC-BEAACD4E5B50}"/>
                </a:ext>
              </a:extLst>
            </p:cNvPr>
            <p:cNvSpPr txBox="1"/>
            <p:nvPr/>
          </p:nvSpPr>
          <p:spPr>
            <a:xfrm>
              <a:off x="638882" y="2741614"/>
              <a:ext cx="6272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accent1">
                      <a:lumMod val="75000"/>
                    </a:schemeClr>
                  </a:solidFill>
                </a:rPr>
                <a:t>Werden in einem weiteren Modell „Antrieb“ geclustert</a:t>
              </a:r>
            </a:p>
          </p:txBody>
        </p:sp>
      </p:grpSp>
      <p:pic>
        <p:nvPicPr>
          <p:cNvPr id="70" name="Grafik 6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2A401AF-78DB-46EA-834E-7C5FAC8D13E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4"/>
          <a:stretch/>
        </p:blipFill>
        <p:spPr>
          <a:xfrm>
            <a:off x="477981" y="4314681"/>
            <a:ext cx="2792051" cy="2314634"/>
          </a:xfrm>
          <a:prstGeom prst="rect">
            <a:avLst/>
          </a:prstGeom>
          <a:ln w="28575">
            <a:solidFill>
              <a:schemeClr val="bg2">
                <a:lumMod val="25000"/>
              </a:schemeClr>
            </a:solidFill>
          </a:ln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2FAC4517-4725-4470-AD34-DDF9C8B286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719" y="4314681"/>
            <a:ext cx="2570281" cy="2314634"/>
          </a:xfrm>
          <a:prstGeom prst="rect">
            <a:avLst/>
          </a:prstGeom>
          <a:ln w="28575">
            <a:solidFill>
              <a:schemeClr val="bg2">
                <a:lumMod val="25000"/>
              </a:schemeClr>
            </a:solidFill>
          </a:ln>
        </p:spPr>
      </p:pic>
      <p:sp>
        <p:nvSpPr>
          <p:cNvPr id="72" name="Textfeld 71">
            <a:extLst>
              <a:ext uri="{FF2B5EF4-FFF2-40B4-BE49-F238E27FC236}">
                <a16:creationId xmlns:a16="http://schemas.microsoft.com/office/drawing/2014/main" id="{4DA6FF3E-894E-4F38-A7DC-EB7F0BCD52E6}"/>
              </a:ext>
            </a:extLst>
          </p:cNvPr>
          <p:cNvSpPr txBox="1"/>
          <p:nvPr/>
        </p:nvSpPr>
        <p:spPr>
          <a:xfrm>
            <a:off x="0" y="339135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Parametrieren der Anzahl der Rollen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49CC43-50DA-4BCF-BA51-F2E43C3B4773}"/>
              </a:ext>
            </a:extLst>
          </p:cNvPr>
          <p:cNvSpPr txBox="1"/>
          <p:nvPr/>
        </p:nvSpPr>
        <p:spPr>
          <a:xfrm>
            <a:off x="3095975" y="6259983"/>
            <a:ext cx="634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Beide Varianten zeigen in der Simulation identisches Verhalten.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EFC90B5-244B-4260-81D7-003C017071CF}"/>
              </a:ext>
            </a:extLst>
          </p:cNvPr>
          <p:cNvSpPr txBox="1"/>
          <p:nvPr/>
        </p:nvSpPr>
        <p:spPr>
          <a:xfrm>
            <a:off x="233927" y="3853016"/>
            <a:ext cx="1162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Es besteht die Möglichkeit, mehre Rollen einzufügen, oder einzelne Rollen über Parametrierung mehrere Rollen repräsentieren zu lassen. 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D0AB23C-0516-4057-A316-AA821CDCEF19}"/>
              </a:ext>
            </a:extLst>
          </p:cNvPr>
          <p:cNvSpPr txBox="1"/>
          <p:nvPr/>
        </p:nvSpPr>
        <p:spPr>
          <a:xfrm>
            <a:off x="9188938" y="1516349"/>
            <a:ext cx="71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s,</a:t>
            </a:r>
            <a:r>
              <a:rPr lang="de-DE" sz="1600" b="1" dirty="0">
                <a:noFill/>
              </a:rPr>
              <a:t> n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869AAE22-0F80-41F9-942F-9076B93D3F80}"/>
              </a:ext>
            </a:extLst>
          </p:cNvPr>
          <p:cNvSpPr/>
          <p:nvPr/>
        </p:nvSpPr>
        <p:spPr>
          <a:xfrm>
            <a:off x="3400588" y="5105396"/>
            <a:ext cx="800100" cy="73320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Pfeil: nach rechts 74">
            <a:extLst>
              <a:ext uri="{FF2B5EF4-FFF2-40B4-BE49-F238E27FC236}">
                <a16:creationId xmlns:a16="http://schemas.microsoft.com/office/drawing/2014/main" id="{BC6CD064-55B2-4630-84B0-AA62DC632553}"/>
              </a:ext>
            </a:extLst>
          </p:cNvPr>
          <p:cNvSpPr/>
          <p:nvPr/>
        </p:nvSpPr>
        <p:spPr>
          <a:xfrm flipH="1">
            <a:off x="8355062" y="5105396"/>
            <a:ext cx="800100" cy="73320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6569F58-FBD9-4F4C-ACCB-2CAC4F3A24A9}"/>
              </a:ext>
            </a:extLst>
          </p:cNvPr>
          <p:cNvGrpSpPr/>
          <p:nvPr/>
        </p:nvGrpSpPr>
        <p:grpSpPr>
          <a:xfrm>
            <a:off x="4331244" y="4580067"/>
            <a:ext cx="3893262" cy="1783863"/>
            <a:chOff x="4227966" y="4469315"/>
            <a:chExt cx="3893262" cy="1783863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2C972E8-3106-465A-885F-B7FBDEA8A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7966" y="4469315"/>
              <a:ext cx="3408335" cy="1783863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AD13EDFC-684A-4CD3-BDF7-C719BF3AEA26}"/>
                </a:ext>
              </a:extLst>
            </p:cNvPr>
            <p:cNvSpPr txBox="1"/>
            <p:nvPr/>
          </p:nvSpPr>
          <p:spPr>
            <a:xfrm>
              <a:off x="6482817" y="4611435"/>
              <a:ext cx="1638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rgbClr val="FF0000"/>
                  </a:solidFill>
                </a:rPr>
                <a:t>Seilweg</a:t>
              </a:r>
              <a:r>
                <a:rPr lang="de-DE" dirty="0">
                  <a:solidFill>
                    <a:srgbClr val="FF0000"/>
                  </a:solidFill>
                </a:rPr>
                <a:t>: 30 m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6CF7F542-72F5-486E-8DC8-5408063B73C9}"/>
                </a:ext>
              </a:extLst>
            </p:cNvPr>
            <p:cNvSpPr txBox="1"/>
            <p:nvPr/>
          </p:nvSpPr>
          <p:spPr>
            <a:xfrm>
              <a:off x="6482817" y="5601140"/>
              <a:ext cx="1638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4141FF"/>
                  </a:solidFill>
                </a:rPr>
                <a:t>Hubhöhe: 10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772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" grpId="0"/>
      <p:bldP spid="8" grpId="0"/>
      <p:bldP spid="73" grpId="0"/>
      <p:bldP spid="23" grpId="0" animBg="1"/>
      <p:bldP spid="7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37CD9AF-D8D9-4802-8822-74E743A82301}"/>
              </a:ext>
            </a:extLst>
          </p:cNvPr>
          <p:cNvCxnSpPr>
            <a:cxnSpLocks/>
          </p:cNvCxnSpPr>
          <p:nvPr/>
        </p:nvCxnSpPr>
        <p:spPr>
          <a:xfrm>
            <a:off x="6096000" y="192232"/>
            <a:ext cx="0" cy="647353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6B9DE0B1-8675-4663-A9C0-F05BB4A274B3}"/>
              </a:ext>
            </a:extLst>
          </p:cNvPr>
          <p:cNvSpPr txBox="1"/>
          <p:nvPr/>
        </p:nvSpPr>
        <p:spPr>
          <a:xfrm>
            <a:off x="0" y="175484"/>
            <a:ext cx="6095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Verbesserung der Bedienerfreundlichkeit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47D7560-36B2-4491-87A1-AC9D04F8297C}"/>
              </a:ext>
            </a:extLst>
          </p:cNvPr>
          <p:cNvSpPr txBox="1"/>
          <p:nvPr/>
        </p:nvSpPr>
        <p:spPr>
          <a:xfrm>
            <a:off x="6096002" y="181681"/>
            <a:ext cx="6095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Zusammenfassung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F357C79-1782-4B9F-AED4-7F90CD3E218E}"/>
              </a:ext>
            </a:extLst>
          </p:cNvPr>
          <p:cNvSpPr txBox="1"/>
          <p:nvPr/>
        </p:nvSpPr>
        <p:spPr>
          <a:xfrm>
            <a:off x="426029" y="914400"/>
            <a:ext cx="50707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Erkenntnis während des Projekts:</a:t>
            </a:r>
          </a:p>
          <a:p>
            <a:endParaRPr lang="de-DE" sz="800" b="1" u="sng" dirty="0"/>
          </a:p>
          <a:p>
            <a:r>
              <a:rPr lang="de-DE" dirty="0"/>
              <a:t>Es ist mit relativ großem Aufwand verbunden, sich bestimmte Kurven aus der Simulation anzeigen zu lassen.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40D7C92-71D5-4DE6-83C3-91749D4F3A3C}"/>
              </a:ext>
            </a:extLst>
          </p:cNvPr>
          <p:cNvSpPr txBox="1"/>
          <p:nvPr/>
        </p:nvSpPr>
        <p:spPr>
          <a:xfrm>
            <a:off x="426028" y="2505029"/>
            <a:ext cx="521623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Deswegen:</a:t>
            </a:r>
            <a:r>
              <a:rPr lang="de-DE" dirty="0"/>
              <a:t> Implementierung eines Scopes			    	   (bekannt aus Simulink)</a:t>
            </a:r>
            <a:endParaRPr lang="de-DE" b="1" u="sng" dirty="0"/>
          </a:p>
          <a:p>
            <a:endParaRPr lang="de-DE" sz="800" b="1" u="sng" dirty="0"/>
          </a:p>
          <a:p>
            <a:pPr marL="1081088"/>
            <a:r>
              <a:rPr lang="de-DE" dirty="0"/>
              <a:t>An das </a:t>
            </a:r>
            <a:r>
              <a:rPr lang="de-DE" dirty="0" err="1"/>
              <a:t>Scope</a:t>
            </a:r>
            <a:r>
              <a:rPr lang="de-DE" dirty="0"/>
              <a:t> werden diejenigen Werte gesendet, die für den Anwender in den meisten Fällen besonders relevant sind:</a:t>
            </a:r>
          </a:p>
          <a:p>
            <a:pPr marL="1366838" indent="-203200">
              <a:buFont typeface="Arial" panose="020B0604020202020204" pitchFamily="34" charset="0"/>
              <a:buChar char="•"/>
            </a:pPr>
            <a:r>
              <a:rPr lang="de-DE" dirty="0" err="1"/>
              <a:t>Seilweg</a:t>
            </a:r>
            <a:r>
              <a:rPr lang="de-DE" dirty="0"/>
              <a:t> s und Hubhöhe h</a:t>
            </a:r>
          </a:p>
          <a:p>
            <a:pPr marL="1366838" indent="-203200">
              <a:buFont typeface="Arial" panose="020B0604020202020204" pitchFamily="34" charset="0"/>
              <a:buChar char="•"/>
            </a:pPr>
            <a:r>
              <a:rPr lang="de-DE" dirty="0"/>
              <a:t>Seilkraft F</a:t>
            </a:r>
            <a:r>
              <a:rPr lang="de-DE" baseline="-25000" dirty="0"/>
              <a:t>Z</a:t>
            </a:r>
            <a:r>
              <a:rPr lang="de-DE" dirty="0"/>
              <a:t> und Gewichtskraft F</a:t>
            </a:r>
            <a:r>
              <a:rPr lang="de-DE" baseline="-25000" dirty="0"/>
              <a:t>G</a:t>
            </a:r>
          </a:p>
          <a:p>
            <a:pPr marL="1366838" indent="-203200">
              <a:buFont typeface="Arial" panose="020B0604020202020204" pitchFamily="34" charset="0"/>
              <a:buChar char="•"/>
            </a:pPr>
            <a:r>
              <a:rPr lang="de-DE" dirty="0"/>
              <a:t>Seil- und Hubgeschwindigkeit</a:t>
            </a:r>
          </a:p>
          <a:p>
            <a:pPr marL="442913" indent="-203200">
              <a:buFont typeface="Arial" panose="020B0604020202020204" pitchFamily="34" charset="0"/>
              <a:buChar char="•"/>
            </a:pPr>
            <a:r>
              <a:rPr lang="de-DE" dirty="0"/>
              <a:t>Lastmoment M</a:t>
            </a:r>
            <a:r>
              <a:rPr lang="de-DE" baseline="-25000" dirty="0"/>
              <a:t>L</a:t>
            </a:r>
            <a:r>
              <a:rPr lang="de-DE" dirty="0"/>
              <a:t> und elektrisches Moment M</a:t>
            </a:r>
            <a:r>
              <a:rPr lang="de-DE" baseline="-25000" dirty="0"/>
              <a:t>E</a:t>
            </a:r>
            <a:endParaRPr lang="de-DE" dirty="0"/>
          </a:p>
          <a:p>
            <a:endParaRPr lang="de-DE" sz="800" dirty="0"/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77D36B4-01E0-4C6A-A0E5-3BB371DE7C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6" r="66396" b="63603"/>
          <a:stretch/>
        </p:blipFill>
        <p:spPr>
          <a:xfrm>
            <a:off x="426027" y="3288672"/>
            <a:ext cx="1036243" cy="1470036"/>
          </a:xfrm>
          <a:prstGeom prst="rect">
            <a:avLst/>
          </a:prstGeom>
          <a:ln w="28575">
            <a:solidFill>
              <a:schemeClr val="bg2">
                <a:lumMod val="25000"/>
              </a:schemeClr>
            </a:solidFill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C0468C3-9E3E-4E04-BB57-16883B500B95}"/>
              </a:ext>
            </a:extLst>
          </p:cNvPr>
          <p:cNvSpPr txBox="1"/>
          <p:nvPr/>
        </p:nvSpPr>
        <p:spPr>
          <a:xfrm>
            <a:off x="6695215" y="914400"/>
            <a:ext cx="507075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de-DE" dirty="0"/>
              <a:t>Der Aufbau eines Simulationsmodelles wurde benutzerfreundlich gestaltet</a:t>
            </a:r>
          </a:p>
          <a:p>
            <a:pPr marL="555625" lvl="1" indent="-285750">
              <a:buFont typeface="Wingdings" panose="05000000000000000000" pitchFamily="2" charset="2"/>
              <a:buChar char="Ø"/>
            </a:pPr>
            <a:r>
              <a:rPr lang="de-DE" dirty="0"/>
              <a:t>Prinzipiell müssen wenige Einzelmodelle eingesetzt werden</a:t>
            </a:r>
          </a:p>
          <a:p>
            <a:pPr marL="555625" lvl="1" indent="-285750">
              <a:buFont typeface="Wingdings" panose="05000000000000000000" pitchFamily="2" charset="2"/>
              <a:buChar char="Ø"/>
            </a:pPr>
            <a:r>
              <a:rPr lang="de-DE" dirty="0"/>
              <a:t>Es werden nur wenige verschiedene </a:t>
            </a:r>
            <a:r>
              <a:rPr lang="de-DE" dirty="0" err="1"/>
              <a:t>Connectoren</a:t>
            </a:r>
            <a:r>
              <a:rPr lang="de-DE" dirty="0"/>
              <a:t> und Verbindungen verwendet</a:t>
            </a:r>
          </a:p>
          <a:p>
            <a:pPr marL="555625" lvl="1" indent="-285750">
              <a:buFont typeface="Wingdings" panose="05000000000000000000" pitchFamily="2" charset="2"/>
              <a:buChar char="Ø"/>
            </a:pPr>
            <a:r>
              <a:rPr lang="de-DE" dirty="0"/>
              <a:t>Es macht keinen Unterschied, ob der Motor (auch indirekt betrachtet) am linken oder rechten Anschluss einer Rolle sitzt</a:t>
            </a:r>
          </a:p>
          <a:p>
            <a:pPr marL="269875" lvl="1"/>
            <a:endParaRPr lang="de-DE" sz="800" dirty="0"/>
          </a:p>
          <a:p>
            <a:pPr marL="176213" lvl="1" indent="-176213">
              <a:buFont typeface="Arial" panose="020B0604020202020204" pitchFamily="34" charset="0"/>
              <a:buChar char="•"/>
            </a:pPr>
            <a:r>
              <a:rPr lang="de-DE" dirty="0"/>
              <a:t>Das Simulationsmodell kann übersichtlich auf der grafischen Oberfläche dargestellt werden</a:t>
            </a:r>
          </a:p>
          <a:p>
            <a:pPr marL="539750" lvl="2" indent="-285750">
              <a:buFont typeface="Wingdings" panose="05000000000000000000" pitchFamily="2" charset="2"/>
              <a:buChar char="Ø"/>
            </a:pPr>
            <a:r>
              <a:rPr lang="de-DE" dirty="0"/>
              <a:t>Die Anzahl der in der Bibliothek vorhandenen Einzelmodelle wurde möglichst klein gehalten</a:t>
            </a:r>
          </a:p>
          <a:p>
            <a:pPr marL="539750" lvl="2" indent="-285750">
              <a:buFont typeface="Wingdings" panose="05000000000000000000" pitchFamily="2" charset="2"/>
              <a:buChar char="Ø"/>
            </a:pPr>
            <a:r>
              <a:rPr lang="de-DE" dirty="0"/>
              <a:t>Über die Parametrierbarkeit der Rollen kann die Anzahl der in der grafischen Oberfläche eingesetzten Modelle klein gehalten werden</a:t>
            </a:r>
          </a:p>
          <a:p>
            <a:pPr marL="254000" lvl="2"/>
            <a:endParaRPr lang="de-DE" sz="800" dirty="0"/>
          </a:p>
          <a:p>
            <a:pPr marL="192088" lvl="2" indent="-192088" defTabSz="179388">
              <a:buFont typeface="Arial" panose="020B0604020202020204" pitchFamily="34" charset="0"/>
              <a:buChar char="•"/>
            </a:pPr>
            <a:r>
              <a:rPr lang="de-DE" dirty="0"/>
              <a:t>Benutzerfreundliche Auswertung durch das Vorhandensein eines Scopes</a:t>
            </a:r>
          </a:p>
        </p:txBody>
      </p:sp>
    </p:spTree>
    <p:extLst>
      <p:ext uri="{BB962C8B-B14F-4D97-AF65-F5344CB8AC3E}">
        <p14:creationId xmlns:p14="http://schemas.microsoft.com/office/powerpoint/2010/main" val="82907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5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248</Words>
  <Application>Microsoft Office PowerPoint</Application>
  <PresentationFormat>Breitbild</PresentationFormat>
  <Paragraphs>43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Frieß</dc:creator>
  <cp:lastModifiedBy>Christian Frieß</cp:lastModifiedBy>
  <cp:revision>23</cp:revision>
  <dcterms:created xsi:type="dcterms:W3CDTF">2019-12-12T15:32:59Z</dcterms:created>
  <dcterms:modified xsi:type="dcterms:W3CDTF">2019-12-14T12:35:32Z</dcterms:modified>
</cp:coreProperties>
</file>