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FF"/>
    <a:srgbClr val="E90000"/>
    <a:srgbClr val="FED54C"/>
    <a:srgbClr val="E6E6E6"/>
    <a:srgbClr val="007AD6"/>
    <a:srgbClr val="FF0000"/>
    <a:srgbClr val="9E4B00"/>
    <a:srgbClr val="D1D168"/>
    <a:srgbClr val="C30000"/>
    <a:srgbClr val="ABA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598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82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0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09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21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4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0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8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8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4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950C-1936-4875-AB37-D0366C099719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0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5F225BD4-2B62-400A-A34F-1D008192EDE7}"/>
              </a:ext>
            </a:extLst>
          </p:cNvPr>
          <p:cNvGrpSpPr/>
          <p:nvPr/>
        </p:nvGrpSpPr>
        <p:grpSpPr>
          <a:xfrm>
            <a:off x="10012968" y="768415"/>
            <a:ext cx="1406441" cy="1800000"/>
            <a:chOff x="10012968" y="768415"/>
            <a:chExt cx="1406441" cy="1800000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xmlns="" id="{7F643F60-DFAA-4E81-95D7-87093B32BEAA}"/>
                </a:ext>
              </a:extLst>
            </p:cNvPr>
            <p:cNvSpPr txBox="1"/>
            <p:nvPr/>
          </p:nvSpPr>
          <p:spPr>
            <a:xfrm>
              <a:off x="10012969" y="768415"/>
              <a:ext cx="1406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Masse</a:t>
              </a:r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xmlns="" id="{6D3CA406-DBB8-4DC0-85BB-A3AA0644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12968" y="1450293"/>
              <a:ext cx="1406440" cy="1118122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73AA5D39-C69D-44B2-899E-41BDE195AEB1}"/>
              </a:ext>
            </a:extLst>
          </p:cNvPr>
          <p:cNvGrpSpPr/>
          <p:nvPr/>
        </p:nvGrpSpPr>
        <p:grpSpPr>
          <a:xfrm>
            <a:off x="7787536" y="768415"/>
            <a:ext cx="1291620" cy="1800000"/>
            <a:chOff x="7787536" y="768415"/>
            <a:chExt cx="1291620" cy="1800000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xmlns="" id="{925FF88E-5355-4955-8727-9CF95BBBBE6F}"/>
                </a:ext>
              </a:extLst>
            </p:cNvPr>
            <p:cNvSpPr txBox="1"/>
            <p:nvPr/>
          </p:nvSpPr>
          <p:spPr>
            <a:xfrm>
              <a:off x="7803807" y="768415"/>
              <a:ext cx="1275349" cy="312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Rolle(n)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xmlns="" id="{E883167B-E877-4D6E-933B-2F35C2547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764" b="92706" l="6200" r="93571">
                          <a14:foregroundMark x1="35591" y1="9549" x2="58439" y2="6764"/>
                          <a14:foregroundMark x1="58439" y1="6764" x2="67394" y2="9814"/>
                          <a14:foregroundMark x1="11137" y1="56631" x2="7807" y2="50133"/>
                          <a14:foregroundMark x1="7807" y1="50133" x2="9300" y2="45623"/>
                          <a14:foregroundMark x1="35591" y1="90584" x2="47876" y2="94960"/>
                          <a14:foregroundMark x1="47876" y1="94960" x2="54076" y2="95225"/>
                          <a14:foregroundMark x1="54076" y1="95225" x2="65786" y2="92706"/>
                          <a14:foregroundMark x1="65786" y1="92706" x2="70034" y2="90053"/>
                          <a14:foregroundMark x1="91504" y1="55703" x2="93685" y2="48408"/>
                          <a14:foregroundMark x1="93685" y1="48408" x2="89782" y2="44562"/>
                          <a14:foregroundMark x1="8152" y1="56499" x2="6200" y2="49072"/>
                          <a14:foregroundMark x1="6200" y1="49072" x2="7233" y2="464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87536" y="1450293"/>
              <a:ext cx="1291620" cy="1118122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D40F4D9C-BDB5-4ED6-B7EC-AF84947F6617}"/>
              </a:ext>
            </a:extLst>
          </p:cNvPr>
          <p:cNvGrpSpPr/>
          <p:nvPr/>
        </p:nvGrpSpPr>
        <p:grpSpPr>
          <a:xfrm>
            <a:off x="772593" y="768415"/>
            <a:ext cx="1222458" cy="1800000"/>
            <a:chOff x="772593" y="768415"/>
            <a:chExt cx="1222458" cy="1800000"/>
          </a:xfrm>
        </p:grpSpPr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xmlns="" id="{458E05C0-01FA-4F4B-B384-EC32245945E0}"/>
                </a:ext>
              </a:extLst>
            </p:cNvPr>
            <p:cNvSpPr txBox="1"/>
            <p:nvPr/>
          </p:nvSpPr>
          <p:spPr>
            <a:xfrm>
              <a:off x="772593" y="768415"/>
              <a:ext cx="1222458" cy="51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Spannungs-</a:t>
              </a:r>
            </a:p>
            <a:p>
              <a:r>
                <a:rPr lang="de-DE" sz="1600" b="1" dirty="0"/>
                <a:t>quelle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xmlns="" id="{63F94019-8D8D-4F41-817D-A7F7BD40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593" y="1450293"/>
              <a:ext cx="1125558" cy="1118122"/>
            </a:xfrm>
            <a:prstGeom prst="rect">
              <a:avLst/>
            </a:prstGeom>
          </p:spPr>
        </p:pic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xmlns="" id="{59B9C16A-7B11-4A0A-AA75-C7A60B5CACA5}"/>
              </a:ext>
            </a:extLst>
          </p:cNvPr>
          <p:cNvGrpSpPr/>
          <p:nvPr/>
        </p:nvGrpSpPr>
        <p:grpSpPr>
          <a:xfrm>
            <a:off x="1995051" y="1423831"/>
            <a:ext cx="766288" cy="460178"/>
            <a:chOff x="2655854" y="19341595"/>
            <a:chExt cx="2182210" cy="518570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xmlns="" id="{3585E8A3-2979-41BD-BCB3-3D84EBD756B9}"/>
                </a:ext>
              </a:extLst>
            </p:cNvPr>
            <p:cNvSpPr txBox="1"/>
            <p:nvPr/>
          </p:nvSpPr>
          <p:spPr>
            <a:xfrm>
              <a:off x="2655854" y="19341595"/>
              <a:ext cx="211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</a:t>
              </a:r>
              <a:r>
                <a:rPr lang="de-DE" sz="1600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</a:t>
              </a:r>
              <a:endParaRPr lang="de-DE" sz="1600" b="1" dirty="0"/>
            </a:p>
          </p:txBody>
        </p:sp>
        <p:sp>
          <p:nvSpPr>
            <p:cNvPr id="67" name="Pfeil: nach rechts 66">
              <a:extLst>
                <a:ext uri="{FF2B5EF4-FFF2-40B4-BE49-F238E27FC236}">
                  <a16:creationId xmlns:a16="http://schemas.microsoft.com/office/drawing/2014/main" xmlns="" id="{25F93467-3CCA-4995-91CA-F06F2DB1C30A}"/>
                </a:ext>
              </a:extLst>
            </p:cNvPr>
            <p:cNvSpPr/>
            <p:nvPr/>
          </p:nvSpPr>
          <p:spPr>
            <a:xfrm>
              <a:off x="2655854" y="19735865"/>
              <a:ext cx="2182210" cy="124300"/>
            </a:xfrm>
            <a:prstGeom prst="rightArrow">
              <a:avLst/>
            </a:prstGeom>
            <a:solidFill>
              <a:srgbClr val="C3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BB120E40-F37B-4BC1-B511-5637AF7E4892}"/>
              </a:ext>
            </a:extLst>
          </p:cNvPr>
          <p:cNvGrpSpPr/>
          <p:nvPr/>
        </p:nvGrpSpPr>
        <p:grpSpPr>
          <a:xfrm>
            <a:off x="6963504" y="1517799"/>
            <a:ext cx="740479" cy="413316"/>
            <a:chOff x="6963504" y="1517799"/>
            <a:chExt cx="740479" cy="413316"/>
          </a:xfrm>
        </p:grpSpPr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xmlns="" id="{3622EB71-72CF-4C13-9634-E7E334E618C0}"/>
                </a:ext>
              </a:extLst>
            </p:cNvPr>
            <p:cNvSpPr txBox="1"/>
            <p:nvPr/>
          </p:nvSpPr>
          <p:spPr>
            <a:xfrm>
              <a:off x="6963504" y="1517799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</a:t>
              </a:r>
            </a:p>
          </p:txBody>
        </p:sp>
        <p:sp>
          <p:nvSpPr>
            <p:cNvPr id="64" name="Pfeil: nach rechts 63">
              <a:extLst>
                <a:ext uri="{FF2B5EF4-FFF2-40B4-BE49-F238E27FC236}">
                  <a16:creationId xmlns:a16="http://schemas.microsoft.com/office/drawing/2014/main" xmlns="" id="{7DB16C34-A77C-41B8-9477-2F7C46641605}"/>
                </a:ext>
              </a:extLst>
            </p:cNvPr>
            <p:cNvSpPr/>
            <p:nvPr/>
          </p:nvSpPr>
          <p:spPr>
            <a:xfrm>
              <a:off x="6963505" y="1820811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9E459139-5EEE-408C-AE17-C7717CE08FE4}"/>
              </a:ext>
            </a:extLst>
          </p:cNvPr>
          <p:cNvGrpSpPr/>
          <p:nvPr/>
        </p:nvGrpSpPr>
        <p:grpSpPr>
          <a:xfrm>
            <a:off x="6937273" y="2063999"/>
            <a:ext cx="740478" cy="409598"/>
            <a:chOff x="6937273" y="2063999"/>
            <a:chExt cx="740478" cy="409598"/>
          </a:xfrm>
        </p:grpSpPr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xmlns="" id="{BA09AB24-5D72-4018-98CB-DC8D6AEBCA05}"/>
                </a:ext>
              </a:extLst>
            </p:cNvPr>
            <p:cNvSpPr txBox="1"/>
            <p:nvPr/>
          </p:nvSpPr>
          <p:spPr>
            <a:xfrm>
              <a:off x="6963504" y="2173165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de-DE" sz="1600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  <a:endParaRPr lang="de-DE" sz="1600" b="1" dirty="0"/>
            </a:p>
          </p:txBody>
        </p:sp>
        <p:sp>
          <p:nvSpPr>
            <p:cNvPr id="65" name="Pfeil: nach rechts 64">
              <a:extLst>
                <a:ext uri="{FF2B5EF4-FFF2-40B4-BE49-F238E27FC236}">
                  <a16:creationId xmlns:a16="http://schemas.microsoft.com/office/drawing/2014/main" xmlns="" id="{7F4B2B07-27B5-4B54-B169-257A929B9130}"/>
                </a:ext>
              </a:extLst>
            </p:cNvPr>
            <p:cNvSpPr/>
            <p:nvPr/>
          </p:nvSpPr>
          <p:spPr>
            <a:xfrm rot="10800000">
              <a:off x="6937273" y="2063999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xmlns="" id="{735A3EC4-05D5-485C-B96D-72BF1548776F}"/>
              </a:ext>
            </a:extLst>
          </p:cNvPr>
          <p:cNvGrpSpPr/>
          <p:nvPr/>
        </p:nvGrpSpPr>
        <p:grpSpPr>
          <a:xfrm>
            <a:off x="9188940" y="1520911"/>
            <a:ext cx="740478" cy="423322"/>
            <a:chOff x="9188940" y="1520911"/>
            <a:chExt cx="740478" cy="423322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xmlns="" id="{677DCF55-5234-47DF-A3B8-F2C78FFE94EC}"/>
                </a:ext>
              </a:extLst>
            </p:cNvPr>
            <p:cNvSpPr txBox="1"/>
            <p:nvPr/>
          </p:nvSpPr>
          <p:spPr>
            <a:xfrm>
              <a:off x="9188940" y="1520911"/>
              <a:ext cx="714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noFill/>
                </a:rPr>
                <a:t>s, </a:t>
              </a:r>
              <a:r>
                <a:rPr lang="de-DE" sz="1600" b="1" dirty="0"/>
                <a:t>n</a:t>
              </a:r>
            </a:p>
          </p:txBody>
        </p:sp>
        <p:sp>
          <p:nvSpPr>
            <p:cNvPr id="59" name="Pfeil: nach rechts 58">
              <a:extLst>
                <a:ext uri="{FF2B5EF4-FFF2-40B4-BE49-F238E27FC236}">
                  <a16:creationId xmlns:a16="http://schemas.microsoft.com/office/drawing/2014/main" xmlns="" id="{8C2B89C5-063F-4538-AC9B-5F84D0A6C135}"/>
                </a:ext>
              </a:extLst>
            </p:cNvPr>
            <p:cNvSpPr/>
            <p:nvPr/>
          </p:nvSpPr>
          <p:spPr>
            <a:xfrm>
              <a:off x="9188940" y="1833929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A8F5F548-073E-4478-ACB8-933FDE403CC2}"/>
              </a:ext>
            </a:extLst>
          </p:cNvPr>
          <p:cNvGrpSpPr/>
          <p:nvPr/>
        </p:nvGrpSpPr>
        <p:grpSpPr>
          <a:xfrm>
            <a:off x="9162708" y="2077117"/>
            <a:ext cx="740478" cy="393370"/>
            <a:chOff x="9162708" y="2077117"/>
            <a:chExt cx="740478" cy="393370"/>
          </a:xfrm>
        </p:grpSpPr>
        <p:sp>
          <p:nvSpPr>
            <p:cNvPr id="60" name="Pfeil: nach rechts 59">
              <a:extLst>
                <a:ext uri="{FF2B5EF4-FFF2-40B4-BE49-F238E27FC236}">
                  <a16:creationId xmlns:a16="http://schemas.microsoft.com/office/drawing/2014/main" xmlns="" id="{53CFCF6B-9521-434B-8E16-E8D01CDD1A39}"/>
                </a:ext>
              </a:extLst>
            </p:cNvPr>
            <p:cNvSpPr/>
            <p:nvPr/>
          </p:nvSpPr>
          <p:spPr>
            <a:xfrm rot="10800000">
              <a:off x="9162708" y="2077117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xmlns="" id="{A219ED6A-61E0-4D90-924F-4854C7DC1238}"/>
                </a:ext>
              </a:extLst>
            </p:cNvPr>
            <p:cNvSpPr txBox="1"/>
            <p:nvPr/>
          </p:nvSpPr>
          <p:spPr>
            <a:xfrm>
              <a:off x="9188940" y="2170055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de-DE" sz="1600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  <a:endParaRPr lang="de-DE" sz="1600" b="1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DE906188-1DD9-465D-9B94-A7C94CE7B7BA}"/>
              </a:ext>
            </a:extLst>
          </p:cNvPr>
          <p:cNvGrpSpPr/>
          <p:nvPr/>
        </p:nvGrpSpPr>
        <p:grpSpPr>
          <a:xfrm>
            <a:off x="2831540" y="768415"/>
            <a:ext cx="1917653" cy="1800000"/>
            <a:chOff x="2831540" y="768415"/>
            <a:chExt cx="1917653" cy="18000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xmlns="" id="{950C72D4-93FA-4074-9E28-38AAD593D213}"/>
                </a:ext>
              </a:extLst>
            </p:cNvPr>
            <p:cNvSpPr txBox="1"/>
            <p:nvPr/>
          </p:nvSpPr>
          <p:spPr>
            <a:xfrm>
              <a:off x="2831540" y="768415"/>
              <a:ext cx="1917652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Elektromotor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xmlns="" id="{929A2F54-6319-4FB0-8199-48FD32BE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541" y="1450293"/>
              <a:ext cx="1917652" cy="1118122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B8EC5A05-6647-49B0-8FBD-56FE2F0E972D}"/>
              </a:ext>
            </a:extLst>
          </p:cNvPr>
          <p:cNvGrpSpPr/>
          <p:nvPr/>
        </p:nvGrpSpPr>
        <p:grpSpPr>
          <a:xfrm>
            <a:off x="4858976" y="1517799"/>
            <a:ext cx="740479" cy="413316"/>
            <a:chOff x="4858976" y="1517799"/>
            <a:chExt cx="740479" cy="413316"/>
          </a:xfrm>
        </p:grpSpPr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xmlns="" id="{D05CD49C-B5C0-44FB-B0C0-D775FAA125DA}"/>
                </a:ext>
              </a:extLst>
            </p:cNvPr>
            <p:cNvSpPr txBox="1"/>
            <p:nvPr/>
          </p:nvSpPr>
          <p:spPr>
            <a:xfrm>
              <a:off x="4858976" y="1517799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b="1" dirty="0"/>
                <a:t>ω</a:t>
              </a:r>
              <a:endParaRPr lang="de-DE" sz="1600" b="1" dirty="0"/>
            </a:p>
          </p:txBody>
        </p:sp>
        <p:sp>
          <p:nvSpPr>
            <p:cNvPr id="54" name="Pfeil: nach rechts 53">
              <a:extLst>
                <a:ext uri="{FF2B5EF4-FFF2-40B4-BE49-F238E27FC236}">
                  <a16:creationId xmlns:a16="http://schemas.microsoft.com/office/drawing/2014/main" xmlns="" id="{7D0C5071-A04F-4D2B-AC15-5151508F49A0}"/>
                </a:ext>
              </a:extLst>
            </p:cNvPr>
            <p:cNvSpPr/>
            <p:nvPr/>
          </p:nvSpPr>
          <p:spPr>
            <a:xfrm>
              <a:off x="4858977" y="1820811"/>
              <a:ext cx="740478" cy="110304"/>
            </a:xfrm>
            <a:prstGeom prst="rightArrow">
              <a:avLst/>
            </a:prstGeom>
            <a:solidFill>
              <a:srgbClr val="D1D16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xmlns="" id="{B409B165-8741-40CF-B537-AE1359DDBDBA}"/>
              </a:ext>
            </a:extLst>
          </p:cNvPr>
          <p:cNvGrpSpPr/>
          <p:nvPr/>
        </p:nvGrpSpPr>
        <p:grpSpPr>
          <a:xfrm>
            <a:off x="4832745" y="2063999"/>
            <a:ext cx="740478" cy="409598"/>
            <a:chOff x="4832745" y="2063999"/>
            <a:chExt cx="740478" cy="409598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xmlns="" id="{B7A8DD92-DD5E-42DA-BDBE-1B384B7B3F7D}"/>
                </a:ext>
              </a:extLst>
            </p:cNvPr>
            <p:cNvSpPr txBox="1"/>
            <p:nvPr/>
          </p:nvSpPr>
          <p:spPr>
            <a:xfrm>
              <a:off x="4858976" y="2173165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de-DE" sz="16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endParaRPr lang="de-DE" sz="1600" b="1" dirty="0"/>
            </a:p>
          </p:txBody>
        </p:sp>
        <p:sp>
          <p:nvSpPr>
            <p:cNvPr id="55" name="Pfeil: nach rechts 54">
              <a:extLst>
                <a:ext uri="{FF2B5EF4-FFF2-40B4-BE49-F238E27FC236}">
                  <a16:creationId xmlns:a16="http://schemas.microsoft.com/office/drawing/2014/main" xmlns="" id="{8A4B3BAE-AAB4-4F58-9CCD-D5C43D49A91D}"/>
                </a:ext>
              </a:extLst>
            </p:cNvPr>
            <p:cNvSpPr/>
            <p:nvPr/>
          </p:nvSpPr>
          <p:spPr>
            <a:xfrm rot="10800000">
              <a:off x="4832745" y="2063999"/>
              <a:ext cx="740478" cy="110304"/>
            </a:xfrm>
            <a:prstGeom prst="rightArrow">
              <a:avLst/>
            </a:prstGeom>
            <a:solidFill>
              <a:srgbClr val="D1D16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E3302884-9C22-4ADB-94BC-69E466F1ED79}"/>
              </a:ext>
            </a:extLst>
          </p:cNvPr>
          <p:cNvGrpSpPr/>
          <p:nvPr/>
        </p:nvGrpSpPr>
        <p:grpSpPr>
          <a:xfrm>
            <a:off x="5683007" y="768415"/>
            <a:ext cx="1280498" cy="1800000"/>
            <a:chOff x="5683007" y="768415"/>
            <a:chExt cx="1280498" cy="1800000"/>
          </a:xfrm>
        </p:grpSpPr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xmlns="" id="{4EF3A762-BD7F-4E8E-982A-AC1AFFF0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007" y="1450293"/>
              <a:ext cx="1170714" cy="1118122"/>
            </a:xfrm>
            <a:prstGeom prst="rect">
              <a:avLst/>
            </a:prstGeom>
          </p:spPr>
        </p:pic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xmlns="" id="{C8843FE2-9225-4180-BCF0-3B20BF6BF225}"/>
                </a:ext>
              </a:extLst>
            </p:cNvPr>
            <p:cNvSpPr txBox="1"/>
            <p:nvPr/>
          </p:nvSpPr>
          <p:spPr>
            <a:xfrm>
              <a:off x="5683007" y="768415"/>
              <a:ext cx="1280498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Seiltrommel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6F30E413-8DB7-4075-97BC-C33A72BD4E2C}"/>
              </a:ext>
            </a:extLst>
          </p:cNvPr>
          <p:cNvSpPr/>
          <p:nvPr/>
        </p:nvSpPr>
        <p:spPr>
          <a:xfrm>
            <a:off x="638882" y="781229"/>
            <a:ext cx="6272157" cy="198356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78A245DE-BFA9-4211-A6BC-BEAACD4E5B50}"/>
              </a:ext>
            </a:extLst>
          </p:cNvPr>
          <p:cNvSpPr txBox="1"/>
          <p:nvPr/>
        </p:nvSpPr>
        <p:spPr>
          <a:xfrm>
            <a:off x="1027355" y="2741614"/>
            <a:ext cx="588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de-DE" dirty="0" smtClean="0">
                <a:sym typeface="Wingdings" panose="05000000000000000000" pitchFamily="2" charset="2"/>
              </a:rPr>
              <a:t>Zusammenfassung in einem Modell „Antriebseinheit“</a:t>
            </a:r>
            <a:endParaRPr lang="de-DE" dirty="0"/>
          </a:p>
        </p:txBody>
      </p:sp>
      <p:pic>
        <p:nvPicPr>
          <p:cNvPr id="70" name="Grafik 69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62A401AF-78DB-46EA-834E-7C5FAC8D13E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"/>
          <a:stretch/>
        </p:blipFill>
        <p:spPr>
          <a:xfrm>
            <a:off x="477981" y="4180207"/>
            <a:ext cx="2792051" cy="231463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xmlns="" id="{2FAC4517-4725-4470-AD34-DDF9C8B286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19" y="4180207"/>
            <a:ext cx="2570281" cy="231463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1E49CC43-50DA-4BCF-BA51-F2E43C3B4773}"/>
              </a:ext>
            </a:extLst>
          </p:cNvPr>
          <p:cNvSpPr txBox="1"/>
          <p:nvPr/>
        </p:nvSpPr>
        <p:spPr>
          <a:xfrm>
            <a:off x="3095975" y="6227113"/>
            <a:ext cx="63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Beide Varianten zeigen in der Simulation identisches Verhalten.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EFC90B5-244B-4260-81D7-003C017071CF}"/>
              </a:ext>
            </a:extLst>
          </p:cNvPr>
          <p:cNvSpPr txBox="1"/>
          <p:nvPr/>
        </p:nvSpPr>
        <p:spPr>
          <a:xfrm>
            <a:off x="233927" y="3718542"/>
            <a:ext cx="1162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Es besteht die Möglichkeit, mehre Rollen einzufügen, oder einzelne Rollen über Parametrierung mehrere Rollen repräsentieren zu lassen. 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xmlns="" id="{CD0AB23C-0516-4057-A316-AA821CDCEF19}"/>
              </a:ext>
            </a:extLst>
          </p:cNvPr>
          <p:cNvSpPr txBox="1"/>
          <p:nvPr/>
        </p:nvSpPr>
        <p:spPr>
          <a:xfrm>
            <a:off x="9188938" y="1516349"/>
            <a:ext cx="71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s,</a:t>
            </a:r>
            <a:r>
              <a:rPr lang="de-DE" sz="1600" b="1" dirty="0">
                <a:noFill/>
              </a:rPr>
              <a:t> n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xmlns="" id="{869AAE22-0F80-41F9-942F-9076B93D3F80}"/>
              </a:ext>
            </a:extLst>
          </p:cNvPr>
          <p:cNvSpPr/>
          <p:nvPr/>
        </p:nvSpPr>
        <p:spPr>
          <a:xfrm>
            <a:off x="3400588" y="4970922"/>
            <a:ext cx="800100" cy="733205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xmlns="" id="{BC6CD064-55B2-4630-84B0-AA62DC632553}"/>
              </a:ext>
            </a:extLst>
          </p:cNvPr>
          <p:cNvSpPr/>
          <p:nvPr/>
        </p:nvSpPr>
        <p:spPr>
          <a:xfrm flipH="1">
            <a:off x="8355062" y="4970922"/>
            <a:ext cx="800100" cy="733205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xmlns="" id="{76569F58-FBD9-4F4C-ACCB-2CAC4F3A24A9}"/>
              </a:ext>
            </a:extLst>
          </p:cNvPr>
          <p:cNvGrpSpPr/>
          <p:nvPr/>
        </p:nvGrpSpPr>
        <p:grpSpPr>
          <a:xfrm>
            <a:off x="4331244" y="4445593"/>
            <a:ext cx="3893262" cy="1783863"/>
            <a:chOff x="4227966" y="4469315"/>
            <a:chExt cx="3893262" cy="1783863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xmlns="" id="{F2C972E8-3106-465A-885F-B7FBDEA8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7966" y="4469315"/>
              <a:ext cx="3408335" cy="1783863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AD13EDFC-684A-4CD3-BDF7-C719BF3AEA26}"/>
                </a:ext>
              </a:extLst>
            </p:cNvPr>
            <p:cNvSpPr txBox="1"/>
            <p:nvPr/>
          </p:nvSpPr>
          <p:spPr>
            <a:xfrm>
              <a:off x="6482817" y="4611435"/>
              <a:ext cx="16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Seilweg: 30 m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xmlns="" id="{6CF7F542-72F5-486E-8DC8-5408063B73C9}"/>
                </a:ext>
              </a:extLst>
            </p:cNvPr>
            <p:cNvSpPr txBox="1"/>
            <p:nvPr/>
          </p:nvSpPr>
          <p:spPr>
            <a:xfrm>
              <a:off x="6482817" y="5601140"/>
              <a:ext cx="16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4141FF"/>
                  </a:solidFill>
                </a:rPr>
                <a:t>Hubhöhe: 10 m</a:t>
              </a:r>
            </a:p>
          </p:txBody>
        </p:sp>
      </p:grpSp>
      <p:sp>
        <p:nvSpPr>
          <p:cNvPr id="63" name="Textfeld 62">
            <a:extLst>
              <a:ext uri="{FF2B5EF4-FFF2-40B4-BE49-F238E27FC236}">
                <a16:creationId xmlns:a16="http://schemas.microsoft.com/office/drawing/2014/main" xmlns="" id="{3176CB9F-0BF3-42E1-ABB3-8595F8187049}"/>
              </a:ext>
            </a:extLst>
          </p:cNvPr>
          <p:cNvSpPr txBox="1"/>
          <p:nvPr/>
        </p:nvSpPr>
        <p:spPr>
          <a:xfrm>
            <a:off x="2608276" y="165752"/>
            <a:ext cx="6854269" cy="461665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u="heavy" dirty="0">
                <a:uFill>
                  <a:solidFill>
                    <a:schemeClr val="accent4"/>
                  </a:solidFill>
                </a:uFill>
              </a:rPr>
              <a:t>Grundlegende Funktionalität der Einzelmodelle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xmlns="" id="{4DA6FF3E-894E-4F38-A7DC-EB7F0BCD52E6}"/>
              </a:ext>
            </a:extLst>
          </p:cNvPr>
          <p:cNvSpPr txBox="1"/>
          <p:nvPr/>
        </p:nvSpPr>
        <p:spPr>
          <a:xfrm>
            <a:off x="3454471" y="3233222"/>
            <a:ext cx="5161878" cy="461665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u="heavy" dirty="0">
                <a:uFill>
                  <a:solidFill>
                    <a:schemeClr val="accent4"/>
                  </a:solidFill>
                </a:uFill>
              </a:rPr>
              <a:t>Parametrieren der Anzahl der Rollen</a:t>
            </a:r>
          </a:p>
        </p:txBody>
      </p:sp>
      <p:sp>
        <p:nvSpPr>
          <p:cNvPr id="77" name="Google Shape;67;p14"/>
          <p:cNvSpPr txBox="1">
            <a:spLocks/>
          </p:cNvSpPr>
          <p:nvPr/>
        </p:nvSpPr>
        <p:spPr>
          <a:xfrm>
            <a:off x="11419408" y="6596060"/>
            <a:ext cx="736013" cy="2619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de-DE" sz="1400" dirty="0" smtClean="0">
                <a:sym typeface="Titillium Web Light"/>
              </a:rPr>
              <a:t>Seite 1</a:t>
            </a:r>
            <a:endParaRPr lang="de-DE" sz="1400" dirty="0">
              <a:sym typeface="Titillium Web Light"/>
            </a:endParaRPr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xmlns="" id="{7A9B6A29-EA71-4C32-BF91-BA04C9F6E55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34" y="118156"/>
            <a:ext cx="1854287" cy="6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3" grpId="0"/>
      <p:bldP spid="23" grpId="0" animBg="1"/>
      <p:bldP spid="75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537CD9AF-D8D9-4802-8822-74E743A82301}"/>
              </a:ext>
            </a:extLst>
          </p:cNvPr>
          <p:cNvCxnSpPr>
            <a:cxnSpLocks/>
          </p:cNvCxnSpPr>
          <p:nvPr/>
        </p:nvCxnSpPr>
        <p:spPr>
          <a:xfrm>
            <a:off x="6096000" y="192232"/>
            <a:ext cx="0" cy="64735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6B9DE0B1-8675-4663-A9C0-F05BB4A274B3}"/>
              </a:ext>
            </a:extLst>
          </p:cNvPr>
          <p:cNvSpPr txBox="1"/>
          <p:nvPr/>
        </p:nvSpPr>
        <p:spPr>
          <a:xfrm>
            <a:off x="246895" y="175483"/>
            <a:ext cx="5429024" cy="461665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u="heavy" dirty="0">
                <a:uFill>
                  <a:solidFill>
                    <a:schemeClr val="accent4"/>
                  </a:solidFill>
                </a:uFill>
              </a:rPr>
              <a:t>Verbesserung der </a:t>
            </a:r>
            <a:r>
              <a:rPr lang="de-DE" sz="2400" b="1" u="heavy" dirty="0" smtClean="0">
                <a:uFill>
                  <a:solidFill>
                    <a:schemeClr val="accent4"/>
                  </a:solidFill>
                </a:uFill>
              </a:rPr>
              <a:t>Benutzerfreundlichkeit</a:t>
            </a:r>
            <a:endParaRPr lang="de-DE" sz="2400" b="1" u="heavy" dirty="0">
              <a:uFill>
                <a:solidFill>
                  <a:schemeClr val="accent4"/>
                </a:solidFill>
              </a:u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647D7560-36B2-4491-87A1-AC9D04F8297C}"/>
              </a:ext>
            </a:extLst>
          </p:cNvPr>
          <p:cNvSpPr txBox="1"/>
          <p:nvPr/>
        </p:nvSpPr>
        <p:spPr>
          <a:xfrm>
            <a:off x="7534471" y="175483"/>
            <a:ext cx="3392243" cy="461665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u="heavy" dirty="0">
                <a:uFill>
                  <a:solidFill>
                    <a:schemeClr val="accent4"/>
                  </a:solidFill>
                </a:uFill>
              </a:rPr>
              <a:t>Zusammenfassung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7F357C79-1782-4B9F-AED4-7F90CD3E218E}"/>
              </a:ext>
            </a:extLst>
          </p:cNvPr>
          <p:cNvSpPr txBox="1"/>
          <p:nvPr/>
        </p:nvSpPr>
        <p:spPr>
          <a:xfrm>
            <a:off x="497395" y="914400"/>
            <a:ext cx="4999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Erkenntnis während des Projekts</a:t>
            </a:r>
            <a:r>
              <a:rPr lang="de-DE" b="1" dirty="0" smtClean="0"/>
              <a:t>:</a:t>
            </a:r>
          </a:p>
          <a:p>
            <a:endParaRPr lang="de-DE" sz="600" b="1" dirty="0" smtClean="0"/>
          </a:p>
          <a:p>
            <a:pPr algn="just"/>
            <a:r>
              <a:rPr lang="de-DE" dirty="0"/>
              <a:t>Hoher Aufwand um bestimmte </a:t>
            </a:r>
            <a:r>
              <a:rPr lang="de-DE" dirty="0" smtClean="0"/>
              <a:t>Kurven </a:t>
            </a:r>
            <a:r>
              <a:rPr lang="de-DE" dirty="0"/>
              <a:t>aus der </a:t>
            </a:r>
            <a:r>
              <a:rPr lang="de-DE" dirty="0" smtClean="0"/>
              <a:t>Simulation anzeigen zu lassen.</a:t>
            </a:r>
            <a:endParaRPr lang="de-DE" dirty="0"/>
          </a:p>
          <a:p>
            <a:pPr algn="just"/>
            <a:endParaRPr lang="de-DE" dirty="0" smtClean="0"/>
          </a:p>
          <a:p>
            <a:r>
              <a:rPr lang="de-DE" b="1" dirty="0" smtClean="0"/>
              <a:t>Lösung:</a:t>
            </a:r>
            <a:r>
              <a:rPr lang="de-DE" dirty="0" smtClean="0"/>
              <a:t>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xmlns="" id="{7C0468C3-9E3E-4E04-BB57-16883B500B95}"/>
                  </a:ext>
                </a:extLst>
              </p:cNvPr>
              <p:cNvSpPr txBox="1"/>
              <p:nvPr/>
            </p:nvSpPr>
            <p:spPr>
              <a:xfrm>
                <a:off x="6358467" y="914400"/>
                <a:ext cx="5695477" cy="488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dirty="0" smtClean="0">
                    <a:solidFill>
                      <a:schemeClr val="tx1"/>
                    </a:solidFill>
                  </a:rPr>
                  <a:t>Benutzerfreundliche Anwendung </a:t>
                </a:r>
                <a:r>
                  <a:rPr lang="de-DE" dirty="0">
                    <a:solidFill>
                      <a:schemeClr val="tx1"/>
                    </a:solidFill>
                  </a:rPr>
                  <a:t>des Simulationsmodells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just"/>
                <a:r>
                  <a:rPr lang="de-DE" sz="600" dirty="0" smtClean="0">
                    <a:solidFill>
                      <a:schemeClr val="tx1"/>
                    </a:solidFill>
                  </a:rPr>
                  <a:t> </a:t>
                </a:r>
                <a:endParaRPr lang="de-DE" sz="600" dirty="0">
                  <a:solidFill>
                    <a:schemeClr val="tx1"/>
                  </a:solidFill>
                </a:endParaRPr>
              </a:p>
              <a:p>
                <a:pPr marL="285750" indent="-107950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r>
                  <a:rPr lang="de-DE" dirty="0">
                    <a:solidFill>
                      <a:schemeClr val="tx1"/>
                    </a:solidFill>
                  </a:rPr>
                  <a:t>	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Wenige Einzelmodelle müssen eingesetzt werden.</a:t>
                </a:r>
              </a:p>
              <a:p>
                <a:pPr marL="285750" indent="-107950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endParaRPr lang="de-DE" sz="600" dirty="0" smtClean="0">
                  <a:solidFill>
                    <a:schemeClr val="tx1"/>
                  </a:solidFill>
                </a:endParaRPr>
              </a:p>
              <a:p>
                <a:pPr marL="285750" indent="-107950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r>
                  <a:rPr lang="de-DE" dirty="0">
                    <a:solidFill>
                      <a:schemeClr val="tx1"/>
                    </a:solidFill>
                  </a:rPr>
                  <a:t>	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Es </a:t>
                </a:r>
                <a:r>
                  <a:rPr lang="de-DE" dirty="0">
                    <a:solidFill>
                      <a:schemeClr val="tx1"/>
                    </a:solidFill>
                  </a:rPr>
                  <a:t>werden nur wenige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verschiedene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Connectoren</a:t>
                </a:r>
                <a:r>
                  <a:rPr lang="de-DE" smtClean="0">
                    <a:solidFill>
                      <a:schemeClr val="tx1"/>
                    </a:solidFill>
                  </a:rPr>
                  <a:t> und</a:t>
                </a:r>
                <a:br>
                  <a:rPr lang="de-DE" smtClean="0">
                    <a:solidFill>
                      <a:schemeClr val="tx1"/>
                    </a:solidFill>
                  </a:rPr>
                </a:br>
                <a:r>
                  <a:rPr lang="de-DE" smtClean="0">
                    <a:solidFill>
                      <a:schemeClr val="tx1"/>
                    </a:solidFill>
                  </a:rPr>
                  <a:t>   </a:t>
                </a:r>
                <a:r>
                  <a:rPr lang="de-DE" dirty="0">
                    <a:solidFill>
                      <a:schemeClr val="tx1"/>
                    </a:solidFill>
                  </a:rPr>
                  <a:t>Verbindungen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benötigt.</a:t>
                </a:r>
              </a:p>
              <a:p>
                <a:pPr marL="285750" indent="-107950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endParaRPr lang="de-DE" sz="600" dirty="0" smtClean="0">
                  <a:solidFill>
                    <a:schemeClr val="tx1"/>
                  </a:solidFill>
                </a:endParaRPr>
              </a:p>
              <a:p>
                <a:pPr marL="285750" indent="-107950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r>
                  <a:rPr lang="de-DE" dirty="0">
                    <a:solidFill>
                      <a:schemeClr val="tx1"/>
                    </a:solidFill>
                  </a:rPr>
                  <a:t>	Über die Parametrierbarkeit der Rollen kann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die</a:t>
                </a:r>
                <a:br>
                  <a:rPr lang="de-DE" dirty="0" smtClean="0">
                    <a:solidFill>
                      <a:schemeClr val="tx1"/>
                    </a:solidFill>
                  </a:rPr>
                </a:br>
                <a:r>
                  <a:rPr lang="de-DE" dirty="0" smtClean="0">
                    <a:solidFill>
                      <a:schemeClr val="tx1"/>
                    </a:solidFill>
                  </a:rPr>
                  <a:t>   Anzahl </a:t>
                </a:r>
                <a:r>
                  <a:rPr lang="de-DE" dirty="0">
                    <a:solidFill>
                      <a:schemeClr val="tx1"/>
                    </a:solidFill>
                  </a:rPr>
                  <a:t>der in der grafischen Oberfläche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einge</a:t>
                </a:r>
                <a:r>
                  <a:rPr lang="de-DE" dirty="0" smtClean="0"/>
                  <a:t>-</a:t>
                </a:r>
                <a:br>
                  <a:rPr lang="de-DE" dirty="0" smtClean="0"/>
                </a:br>
                <a:r>
                  <a:rPr lang="de-DE" dirty="0" smtClean="0"/>
                  <a:t>  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setzten </a:t>
                </a:r>
                <a:r>
                  <a:rPr lang="de-DE" dirty="0">
                    <a:solidFill>
                      <a:schemeClr val="tx1"/>
                    </a:solidFill>
                  </a:rPr>
                  <a:t>Modelle klein gehalten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werden.</a:t>
                </a:r>
              </a:p>
              <a:p>
                <a:pPr marL="285750" indent="-107950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endParaRPr lang="de-DE" sz="600" dirty="0" smtClean="0">
                  <a:solidFill>
                    <a:schemeClr val="tx1"/>
                  </a:solidFill>
                </a:endParaRPr>
              </a:p>
              <a:p>
                <a:pPr marL="285750" indent="-107950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r>
                  <a:rPr lang="de-DE" dirty="0">
                    <a:solidFill>
                      <a:schemeClr val="tx1"/>
                    </a:solidFill>
                  </a:rPr>
                  <a:t>	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Benutzerfreundliche </a:t>
                </a:r>
                <a:r>
                  <a:rPr lang="de-DE" dirty="0">
                    <a:solidFill>
                      <a:schemeClr val="tx1"/>
                    </a:solidFill>
                  </a:rPr>
                  <a:t>Auswertung durch das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	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Scope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.</a:t>
                </a:r>
                <a:endParaRPr lang="de-DE" sz="800" dirty="0">
                  <a:solidFill>
                    <a:schemeClr val="tx1"/>
                  </a:solidFill>
                </a:endParaRPr>
              </a:p>
              <a:p>
                <a:pPr algn="just"/>
                <a:endParaRPr lang="de-DE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de-DE" dirty="0" smtClean="0">
                    <a:solidFill>
                      <a:schemeClr val="tx1"/>
                    </a:solidFill>
                  </a:rPr>
                  <a:t>Berechnung der benötigten Kräfte (F</a:t>
                </a:r>
                <a:r>
                  <a:rPr lang="de-DE" baseline="-25000" dirty="0" smtClean="0">
                    <a:solidFill>
                      <a:schemeClr val="tx1"/>
                    </a:solidFill>
                  </a:rPr>
                  <a:t>G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und </a:t>
                </a:r>
                <a:r>
                  <a:rPr lang="de-DE" dirty="0">
                    <a:solidFill>
                      <a:schemeClr val="tx1"/>
                    </a:solidFill>
                  </a:rPr>
                  <a:t>F</a:t>
                </a:r>
                <a:r>
                  <a:rPr lang="de-DE" baseline="-25000" dirty="0">
                    <a:solidFill>
                      <a:schemeClr val="tx1"/>
                    </a:solidFill>
                  </a:rPr>
                  <a:t>Z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) und der resultierenden Wege (h und s):</a:t>
                </a:r>
              </a:p>
              <a:p>
                <a:pPr algn="just"/>
                <a:endParaRPr lang="de-DE" sz="1000" dirty="0">
                  <a:solidFill>
                    <a:schemeClr val="tx1"/>
                  </a:solidFill>
                </a:endParaRPr>
              </a:p>
              <a:p>
                <a:pPr marL="285750" indent="-107950" algn="just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r>
                  <a:rPr lang="de-DE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107950" algn="just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endParaRPr lang="de-DE" sz="6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107950" algn="just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r>
                  <a:rPr lang="de-DE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de-DE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107950" algn="just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endParaRPr lang="de-DE" sz="600" dirty="0" smtClean="0">
                  <a:solidFill>
                    <a:schemeClr val="tx1"/>
                  </a:solidFill>
                </a:endParaRPr>
              </a:p>
              <a:p>
                <a:pPr marL="285750" indent="-107950" algn="just">
                  <a:buClr>
                    <a:schemeClr val="accent4"/>
                  </a:buClr>
                  <a:buFont typeface="Wingdings" panose="05000000000000000000" pitchFamily="2" charset="2"/>
                  <a:buChar char="v"/>
                </a:pPr>
                <a:r>
                  <a:rPr lang="de-DE" dirty="0">
                    <a:solidFill>
                      <a:schemeClr val="tx1"/>
                    </a:solidFill>
                  </a:rPr>
                  <a:t>	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In Abb.: n = 3</a:t>
                </a:r>
              </a:p>
              <a:p>
                <a:pPr algn="just"/>
                <a:endParaRPr lang="de-DE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C0468C3-9E3E-4E04-BB57-16883B500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467" y="914400"/>
                <a:ext cx="5695477" cy="4886851"/>
              </a:xfrm>
              <a:prstGeom prst="rect">
                <a:avLst/>
              </a:prstGeom>
              <a:blipFill rotWithShape="1">
                <a:blip r:embed="rId2"/>
                <a:stretch>
                  <a:fillRect l="-857" t="-623" r="-9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19" y="2488717"/>
            <a:ext cx="1097375" cy="153022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04303" y="2449286"/>
            <a:ext cx="49814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eines </a:t>
            </a:r>
            <a:r>
              <a:rPr lang="de-DE" dirty="0" smtClean="0"/>
              <a:t>Scopes.</a:t>
            </a:r>
          </a:p>
          <a:p>
            <a:r>
              <a:rPr lang="de-DE" dirty="0" smtClean="0"/>
              <a:t>An </a:t>
            </a:r>
            <a:r>
              <a:rPr lang="de-DE" dirty="0"/>
              <a:t>das </a:t>
            </a:r>
            <a:r>
              <a:rPr lang="de-DE" dirty="0" err="1"/>
              <a:t>Scope</a:t>
            </a:r>
            <a:r>
              <a:rPr lang="de-DE" dirty="0"/>
              <a:t> werden ausgewählte Werte </a:t>
            </a:r>
            <a:r>
              <a:rPr lang="de-DE" dirty="0" smtClean="0"/>
              <a:t>übermittelt:</a:t>
            </a:r>
          </a:p>
          <a:p>
            <a:endParaRPr lang="de-DE" sz="600" dirty="0" smtClean="0"/>
          </a:p>
          <a:p>
            <a:pPr marL="285750" indent="-107950">
              <a:buClr>
                <a:schemeClr val="accent4"/>
              </a:buClr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de-DE" dirty="0" smtClean="0"/>
              <a:t>	Hubhöhe h und Seilweg s</a:t>
            </a:r>
          </a:p>
          <a:p>
            <a:pPr marL="285750" indent="-107950">
              <a:buClr>
                <a:schemeClr val="accent4"/>
              </a:buClr>
              <a:buFont typeface="Wingdings" panose="05000000000000000000" pitchFamily="2" charset="2"/>
              <a:buChar char="v"/>
              <a:tabLst>
                <a:tab pos="0" algn="l"/>
              </a:tabLst>
            </a:pPr>
            <a:endParaRPr lang="de-DE" sz="600" dirty="0" smtClean="0"/>
          </a:p>
          <a:p>
            <a:pPr marL="285750" indent="-107950">
              <a:buClr>
                <a:schemeClr val="accent4"/>
              </a:buClr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de-DE" dirty="0"/>
              <a:t>	</a:t>
            </a:r>
            <a:r>
              <a:rPr lang="de-DE" dirty="0" smtClean="0"/>
              <a:t>Gewichtskraft </a:t>
            </a:r>
            <a:r>
              <a:rPr lang="de-DE" dirty="0"/>
              <a:t>F</a:t>
            </a:r>
            <a:r>
              <a:rPr lang="de-DE" baseline="-25000" dirty="0"/>
              <a:t>G </a:t>
            </a:r>
            <a:r>
              <a:rPr lang="de-DE" dirty="0" smtClean="0"/>
              <a:t>und Seilkraft F</a:t>
            </a:r>
            <a:r>
              <a:rPr lang="de-DE" baseline="-25000" dirty="0" smtClean="0"/>
              <a:t>Z</a:t>
            </a:r>
          </a:p>
          <a:p>
            <a:pPr marL="285750" indent="-107950">
              <a:buClr>
                <a:schemeClr val="accent4"/>
              </a:buClr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de-DE" sz="600" baseline="-25000" dirty="0" smtClean="0"/>
              <a:t>	</a:t>
            </a:r>
          </a:p>
          <a:p>
            <a:pPr marL="285750" indent="-107950">
              <a:buClr>
                <a:schemeClr val="accent4"/>
              </a:buClr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de-DE" baseline="-25000" dirty="0"/>
              <a:t>	</a:t>
            </a:r>
            <a:r>
              <a:rPr lang="de-DE" dirty="0" smtClean="0"/>
              <a:t>Seil- </a:t>
            </a:r>
            <a:r>
              <a:rPr lang="de-DE" dirty="0"/>
              <a:t>und </a:t>
            </a:r>
            <a:r>
              <a:rPr lang="de-DE" dirty="0" smtClean="0"/>
              <a:t>Hubgeschwindigkeit</a:t>
            </a:r>
          </a:p>
          <a:p>
            <a:pPr marL="285750" indent="-107950">
              <a:buClr>
                <a:schemeClr val="accent4"/>
              </a:buClr>
              <a:buFont typeface="Wingdings" panose="05000000000000000000" pitchFamily="2" charset="2"/>
              <a:buChar char="v"/>
              <a:tabLst>
                <a:tab pos="0" algn="l"/>
              </a:tabLst>
            </a:pPr>
            <a:endParaRPr lang="de-DE" sz="600" dirty="0" smtClean="0"/>
          </a:p>
          <a:p>
            <a:pPr marL="285750" indent="-107950">
              <a:buClr>
                <a:schemeClr val="accent4"/>
              </a:buClr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de-DE" dirty="0"/>
              <a:t>	</a:t>
            </a:r>
            <a:r>
              <a:rPr lang="de-DE" dirty="0" smtClean="0"/>
              <a:t>Lastmoment </a:t>
            </a:r>
            <a:r>
              <a:rPr lang="de-DE" dirty="0"/>
              <a:t>M</a:t>
            </a:r>
            <a:r>
              <a:rPr lang="de-DE" baseline="-25000" dirty="0"/>
              <a:t>L</a:t>
            </a:r>
            <a:r>
              <a:rPr lang="de-DE" dirty="0"/>
              <a:t> und </a:t>
            </a:r>
            <a:r>
              <a:rPr lang="de-DE" dirty="0" smtClean="0"/>
              <a:t>elektrisches</a:t>
            </a:r>
            <a:r>
              <a:rPr lang="de-DE" dirty="0"/>
              <a:t> </a:t>
            </a:r>
            <a:r>
              <a:rPr lang="de-DE" dirty="0" smtClean="0"/>
              <a:t>Moment </a:t>
            </a:r>
            <a:r>
              <a:rPr lang="de-DE" dirty="0"/>
              <a:t>M</a:t>
            </a:r>
            <a:r>
              <a:rPr lang="de-DE" baseline="-25000" dirty="0"/>
              <a:t>E</a:t>
            </a:r>
            <a:endParaRPr lang="de-DE" dirty="0"/>
          </a:p>
          <a:p>
            <a:endParaRPr lang="de-DE" dirty="0"/>
          </a:p>
        </p:txBody>
      </p:sp>
      <p:sp>
        <p:nvSpPr>
          <p:cNvPr id="29" name="Google Shape;67;p14"/>
          <p:cNvSpPr txBox="1">
            <a:spLocks/>
          </p:cNvSpPr>
          <p:nvPr/>
        </p:nvSpPr>
        <p:spPr>
          <a:xfrm>
            <a:off x="11419408" y="6596060"/>
            <a:ext cx="736013" cy="2619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de-DE" sz="1400" dirty="0" smtClean="0">
                <a:sym typeface="Titillium Web Light"/>
              </a:rPr>
              <a:t>Seite 2</a:t>
            </a:r>
            <a:endParaRPr lang="de-DE" sz="1400" dirty="0">
              <a:sym typeface="Titillium Web Light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xmlns="" id="{76569F58-FBD9-4F4C-ACCB-2CAC4F3A24A9}"/>
              </a:ext>
            </a:extLst>
          </p:cNvPr>
          <p:cNvGrpSpPr>
            <a:grpSpLocks noChangeAspect="1"/>
          </p:cNvGrpSpPr>
          <p:nvPr/>
        </p:nvGrpSpPr>
        <p:grpSpPr>
          <a:xfrm>
            <a:off x="8821053" y="4484760"/>
            <a:ext cx="2873228" cy="1316491"/>
            <a:chOff x="4227966" y="4469315"/>
            <a:chExt cx="3893262" cy="1783863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xmlns="" id="{F2C972E8-3106-465A-885F-B7FBDEA8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7966" y="4469315"/>
              <a:ext cx="3408335" cy="1783863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xmlns="" id="{AD13EDFC-684A-4CD3-BDF7-C719BF3AEA26}"/>
                </a:ext>
              </a:extLst>
            </p:cNvPr>
            <p:cNvSpPr txBox="1"/>
            <p:nvPr/>
          </p:nvSpPr>
          <p:spPr>
            <a:xfrm>
              <a:off x="6482816" y="4611436"/>
              <a:ext cx="1638412" cy="37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E90000"/>
                  </a:solidFill>
                </a:rPr>
                <a:t>Seilweg: 30 m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xmlns="" id="{6CF7F542-72F5-486E-8DC8-5408063B73C9}"/>
                </a:ext>
              </a:extLst>
            </p:cNvPr>
            <p:cNvSpPr txBox="1"/>
            <p:nvPr/>
          </p:nvSpPr>
          <p:spPr>
            <a:xfrm>
              <a:off x="6482816" y="5601140"/>
              <a:ext cx="1638412" cy="37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4141FF"/>
                  </a:solidFill>
                </a:rPr>
                <a:t>Hubhöhe: 10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07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</Words>
  <Application>Microsoft Office PowerPoint</Application>
  <PresentationFormat>Benutzerdefiniert</PresentationFormat>
  <Paragraphs>59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Frieß</dc:creator>
  <cp:lastModifiedBy>Freezy</cp:lastModifiedBy>
  <cp:revision>80</cp:revision>
  <dcterms:created xsi:type="dcterms:W3CDTF">2019-12-12T15:32:59Z</dcterms:created>
  <dcterms:modified xsi:type="dcterms:W3CDTF">2019-12-19T07:21:57Z</dcterms:modified>
</cp:coreProperties>
</file>