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9" r:id="rId4"/>
    <p:sldId id="276" r:id="rId5"/>
    <p:sldId id="273" r:id="rId6"/>
    <p:sldId id="275" r:id="rId7"/>
    <p:sldId id="274" r:id="rId8"/>
    <p:sldId id="272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FDDF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3D60-9C5B-41C2-8D32-053C8F9902B2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9613" y="1934250"/>
            <a:ext cx="22322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600" b="1" dirty="0" smtClean="0">
                <a:solidFill>
                  <a:srgbClr val="C00000"/>
                </a:solidFill>
                <a:latin typeface="Papyrus" pitchFamily="66" charset="0"/>
              </a:rPr>
              <a:t>S</a:t>
            </a:r>
            <a:endParaRPr lang="en-US" sz="8000" b="1" dirty="0">
              <a:solidFill>
                <a:srgbClr val="C00000"/>
              </a:solidFill>
              <a:latin typeface="Papyru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5717" y="1862242"/>
            <a:ext cx="19639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6600" b="1" dirty="0" err="1" smtClean="0">
                <a:solidFill>
                  <a:srgbClr val="C00000"/>
                </a:solidFill>
                <a:latin typeface="Papyrus" pitchFamily="66" charset="0"/>
              </a:rPr>
              <a:t>cribe</a:t>
            </a:r>
            <a:endParaRPr 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9632" y="251031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7200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en-US" sz="1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779138"/>
          </a:xfrm>
        </p:spPr>
        <p:txBody>
          <a:bodyPr/>
          <a:lstStyle/>
          <a:p>
            <a:r>
              <a:rPr lang="fr-BE" dirty="0" smtClean="0"/>
              <a:t>SQL Support for </a:t>
            </a:r>
            <a:r>
              <a:rPr lang="fr-BE" dirty="0" err="1" smtClean="0"/>
              <a:t>Modelio</a:t>
            </a:r>
            <a:endParaRPr lang="fr-BE" dirty="0" smtClean="0"/>
          </a:p>
          <a:p>
            <a:r>
              <a:rPr lang="fr-BE" sz="2000" i="1" dirty="0" smtClean="0"/>
              <a:t>&lt;</a:t>
            </a:r>
            <a:r>
              <a:rPr lang="fr-BE" sz="2000" i="1" dirty="0" err="1" smtClean="0"/>
              <a:t>add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your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name</a:t>
            </a:r>
            <a:r>
              <a:rPr lang="fr-BE" sz="2000" i="1" dirty="0" smtClean="0"/>
              <a:t> </a:t>
            </a:r>
            <a:r>
              <a:rPr lang="fr-BE" sz="2000" i="1" dirty="0" err="1" smtClean="0"/>
              <a:t>here</a:t>
            </a:r>
            <a:r>
              <a:rPr lang="fr-BE" sz="2000" i="1" dirty="0" smtClean="0"/>
              <a:t>&gt;</a:t>
            </a:r>
            <a:endParaRPr lang="fr-BE" sz="2000" i="1" dirty="0" smtClean="0"/>
          </a:p>
          <a:p>
            <a:r>
              <a:rPr lang="fr-BE" sz="2000" dirty="0" err="1" smtClean="0"/>
              <a:t>jean-marie</a:t>
            </a:r>
            <a:r>
              <a:rPr lang="fr-BE" sz="2000" dirty="0" smtClean="0"/>
              <a:t> </a:t>
            </a:r>
            <a:r>
              <a:rPr lang="fr-BE" sz="2000" dirty="0" err="1" smtClean="0"/>
              <a:t>favre</a:t>
            </a:r>
            <a:endParaRPr lang="fr-BE" sz="2000" dirty="0" smtClean="0"/>
          </a:p>
          <a:p>
            <a:endParaRPr lang="fr-BE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69613" y="1934250"/>
            <a:ext cx="22322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600" b="1" dirty="0" smtClean="0">
                <a:solidFill>
                  <a:srgbClr val="C00000"/>
                </a:solidFill>
                <a:latin typeface="Papyrus" pitchFamily="66" charset="0"/>
              </a:rPr>
              <a:t>S</a:t>
            </a:r>
            <a:endParaRPr lang="en-US" sz="8000" b="1" dirty="0">
              <a:solidFill>
                <a:srgbClr val="C00000"/>
              </a:solidFill>
              <a:latin typeface="Papyru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5717" y="1862242"/>
            <a:ext cx="19639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6600" b="1" dirty="0" err="1" smtClean="0">
                <a:solidFill>
                  <a:srgbClr val="C00000"/>
                </a:solidFill>
                <a:latin typeface="Papyrus" pitchFamily="66" charset="0"/>
              </a:rPr>
              <a:t>cribe</a:t>
            </a:r>
            <a:endParaRPr 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51031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7200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en-US" sz="1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17755" y="2421"/>
            <a:ext cx="2141483" cy="69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12147" y="6210886"/>
            <a:ext cx="1631853" cy="64711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932040" y="6488668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on open source </a:t>
            </a:r>
            <a:r>
              <a:rPr lang="fr-BE" dirty="0" err="1" smtClean="0">
                <a:solidFill>
                  <a:schemeClr val="bg1">
                    <a:lumMod val="50000"/>
                  </a:schemeClr>
                </a:solidFill>
              </a:rPr>
              <a:t>project</a:t>
            </a:r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 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36512" y="64886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>
                    <a:lumMod val="50000"/>
                  </a:schemeClr>
                </a:solidFill>
              </a:rPr>
              <a:t>part of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755576" y="6306440"/>
            <a:ext cx="1296144" cy="65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>
            <a:grayscl/>
            <a:lum bright="30000" contrast="-40000"/>
          </a:blip>
          <a:srcRect l="10548" t="16754" r="15481" b="7488"/>
          <a:stretch>
            <a:fillRect/>
          </a:stretch>
        </p:blipFill>
        <p:spPr bwMode="auto">
          <a:xfrm>
            <a:off x="7812360" y="0"/>
            <a:ext cx="1324598" cy="88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References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12487"/>
            <a:ext cx="2226120" cy="72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71800" y="4005064"/>
            <a:ext cx="1949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modelio.org</a:t>
            </a:r>
            <a:endParaRPr lang="fr-BE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7014" y="5707867"/>
            <a:ext cx="4298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schemaspy.sourceforge.net</a:t>
            </a:r>
            <a:endParaRPr lang="fr-BE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1800" y="2276872"/>
            <a:ext cx="5796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github.com/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megaplan</a:t>
            </a:r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ModelioScribes</a:t>
            </a:r>
            <a:endParaRPr lang="fr-BE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258081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Group 32"/>
          <p:cNvGrpSpPr/>
          <p:nvPr/>
        </p:nvGrpSpPr>
        <p:grpSpPr>
          <a:xfrm>
            <a:off x="251520" y="5373216"/>
            <a:ext cx="1328317" cy="1076637"/>
            <a:chOff x="3995936" y="313492"/>
            <a:chExt cx="1328317" cy="1076637"/>
          </a:xfrm>
        </p:grpSpPr>
        <p:grpSp>
          <p:nvGrpSpPr>
            <p:cNvPr id="34" name="Group 38"/>
            <p:cNvGrpSpPr/>
            <p:nvPr/>
          </p:nvGrpSpPr>
          <p:grpSpPr>
            <a:xfrm>
              <a:off x="4067944" y="764704"/>
              <a:ext cx="432048" cy="486054"/>
              <a:chOff x="4067944" y="773088"/>
              <a:chExt cx="576064" cy="648072"/>
            </a:xfrm>
          </p:grpSpPr>
          <p:sp>
            <p:nvSpPr>
              <p:cNvPr id="37" name="Can 36"/>
              <p:cNvSpPr/>
              <p:nvPr/>
            </p:nvSpPr>
            <p:spPr>
              <a:xfrm>
                <a:off x="4067944" y="1205136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4067944" y="989112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067944" y="773088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95936" y="313492"/>
              <a:ext cx="132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2800" dirty="0" err="1" smtClean="0">
                  <a:ln w="18415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Schema</a:t>
              </a:r>
              <a:endParaRPr lang="en-US" sz="19900" b="1" dirty="0">
                <a:ln w="1841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3968" y="620688"/>
              <a:ext cx="104028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4400" b="1" dirty="0" smtClean="0">
                  <a:ln w="18415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SPY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fr-BE" dirty="0" err="1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fr-BE" dirty="0" err="1" smtClean="0">
                <a:solidFill>
                  <a:srgbClr val="C00000"/>
                </a:solidFill>
              </a:rPr>
              <a:t>Scribe</a:t>
            </a:r>
            <a:r>
              <a:rPr lang="fr-BE" dirty="0" smtClean="0"/>
              <a:t> in a </a:t>
            </a:r>
            <a:r>
              <a:rPr lang="fr-BE" dirty="0" err="1" smtClean="0"/>
              <a:t>Nutshell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717032"/>
            <a:ext cx="98256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35496" y="1268760"/>
            <a:ext cx="4013105" cy="2736304"/>
            <a:chOff x="395536" y="1412776"/>
            <a:chExt cx="4013105" cy="2736304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1412776"/>
              <a:ext cx="4013105" cy="273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-10000"/>
            </a:blip>
            <a:srcRect/>
            <a:stretch>
              <a:fillRect/>
            </a:stretch>
          </p:blipFill>
          <p:spPr bwMode="auto">
            <a:xfrm>
              <a:off x="539552" y="1556792"/>
              <a:ext cx="1835696" cy="13201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1340768"/>
            <a:ext cx="1599343" cy="51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/>
          <p:cNvGrpSpPr/>
          <p:nvPr/>
        </p:nvGrpSpPr>
        <p:grpSpPr>
          <a:xfrm>
            <a:off x="6444208" y="4549676"/>
            <a:ext cx="2894014" cy="2308324"/>
            <a:chOff x="3819970" y="4437112"/>
            <a:chExt cx="3038030" cy="2308324"/>
          </a:xfrm>
        </p:grpSpPr>
        <p:sp>
          <p:nvSpPr>
            <p:cNvPr id="26" name="Flowchart: Document 25"/>
            <p:cNvSpPr/>
            <p:nvPr/>
          </p:nvSpPr>
          <p:spPr>
            <a:xfrm>
              <a:off x="3819970" y="4470712"/>
              <a:ext cx="2802875" cy="2270655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4437112"/>
              <a:ext cx="22860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CREATE TABLE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BookLocation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numCopies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INT(10),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isbn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BIGINT(19),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branchId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INT(10),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CREATE TABLE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BorrowedBook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borrowDate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DATE(10),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dueDate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DATE(10),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branchId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INT(10),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cardNo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INT(10),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5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isbn</a:t>
              </a:r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 BIGINT(19),</a:t>
              </a:r>
            </a:p>
            <a:p>
              <a:r>
                <a:rPr lang="en-US" sz="1050" b="1" dirty="0" smtClean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  <a:p>
              <a:r>
                <a:rPr lang="fr-BE" b="1" dirty="0" smtClean="0">
                  <a:solidFill>
                    <a:schemeClr val="accent1">
                      <a:lumMod val="75000"/>
                    </a:schemeClr>
                  </a:solidFill>
                </a:rPr>
                <a:t>...</a:t>
              </a:r>
              <a:endParaRPr lang="en-US" sz="105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40152" y="4581128"/>
            <a:ext cx="1114151" cy="769441"/>
            <a:chOff x="0" y="5661248"/>
            <a:chExt cx="1114151" cy="769441"/>
          </a:xfrm>
        </p:grpSpPr>
        <p:grpSp>
          <p:nvGrpSpPr>
            <p:cNvPr id="30" name="Group 38"/>
            <p:cNvGrpSpPr/>
            <p:nvPr/>
          </p:nvGrpSpPr>
          <p:grpSpPr>
            <a:xfrm>
              <a:off x="323528" y="5824428"/>
              <a:ext cx="432048" cy="486054"/>
              <a:chOff x="4067944" y="773088"/>
              <a:chExt cx="576064" cy="648072"/>
            </a:xfrm>
          </p:grpSpPr>
          <p:sp>
            <p:nvSpPr>
              <p:cNvPr id="33" name="Can 32"/>
              <p:cNvSpPr/>
              <p:nvPr/>
            </p:nvSpPr>
            <p:spPr>
              <a:xfrm>
                <a:off x="4067944" y="1205136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4067944" y="989112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4067944" y="773088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0" y="5661248"/>
              <a:ext cx="1114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4400" b="1" dirty="0" smtClean="0">
                  <a:ln w="18415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SQL</a:t>
              </a:r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>
          <a:xfrm rot="13099793">
            <a:off x="6076108" y="4046718"/>
            <a:ext cx="69283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3099793">
            <a:off x="4164761" y="3118317"/>
            <a:ext cx="214201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2278157">
            <a:off x="3865912" y="3626524"/>
            <a:ext cx="266518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1" y="2276872"/>
            <a:ext cx="1672003" cy="118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7596336" cy="1143000"/>
          </a:xfrm>
        </p:spPr>
        <p:txBody>
          <a:bodyPr>
            <a:noAutofit/>
          </a:bodyPr>
          <a:lstStyle/>
          <a:p>
            <a:r>
              <a:rPr lang="fr-BE" sz="4000" dirty="0" smtClean="0"/>
              <a:t>Library </a:t>
            </a:r>
            <a:r>
              <a:rPr lang="fr-BE" sz="4000" dirty="0" err="1" smtClean="0"/>
              <a:t>Example</a:t>
            </a:r>
            <a:r>
              <a:rPr lang="fr-BE" sz="4000" dirty="0" smtClean="0"/>
              <a:t> – </a:t>
            </a:r>
            <a:r>
              <a:rPr lang="fr-BE" sz="4000" dirty="0" err="1" smtClean="0"/>
              <a:t>Relational</a:t>
            </a:r>
            <a:r>
              <a:rPr lang="fr-BE" sz="4000" dirty="0" smtClean="0"/>
              <a:t> Model</a:t>
            </a:r>
            <a:endParaRPr lang="en-US" sz="4000" dirty="0"/>
          </a:p>
        </p:txBody>
      </p:sp>
      <p:pic>
        <p:nvPicPr>
          <p:cNvPr id="4" name="Picture 2" descr="http://schemaspy.sourceforge.net/sample/diagrams/summary/relationships.implied.large.png"/>
          <p:cNvPicPr>
            <a:picLocks noChangeAspect="1" noChangeArrowheads="1"/>
          </p:cNvPicPr>
          <p:nvPr/>
        </p:nvPicPr>
        <p:blipFill>
          <a:blip r:embed="rId2" cstate="print"/>
          <a:srcRect b="7958"/>
          <a:stretch>
            <a:fillRect/>
          </a:stretch>
        </p:blipFill>
        <p:spPr bwMode="auto">
          <a:xfrm>
            <a:off x="827584" y="1526829"/>
            <a:ext cx="7344816" cy="5331171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7815683" y="0"/>
            <a:ext cx="1328317" cy="1076637"/>
            <a:chOff x="3995936" y="313492"/>
            <a:chExt cx="1328317" cy="1076637"/>
          </a:xfrm>
        </p:grpSpPr>
        <p:grpSp>
          <p:nvGrpSpPr>
            <p:cNvPr id="6" name="Group 38"/>
            <p:cNvGrpSpPr/>
            <p:nvPr/>
          </p:nvGrpSpPr>
          <p:grpSpPr>
            <a:xfrm>
              <a:off x="4067944" y="764704"/>
              <a:ext cx="432048" cy="486054"/>
              <a:chOff x="4067944" y="773088"/>
              <a:chExt cx="576064" cy="64807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4067944" y="1205136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4067944" y="989112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4067944" y="773088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995936" y="313492"/>
              <a:ext cx="132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2800" dirty="0" err="1" smtClean="0">
                  <a:ln w="18415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Schema</a:t>
              </a:r>
              <a:endParaRPr lang="en-US" sz="19900" b="1" dirty="0">
                <a:ln w="1841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3968" y="620688"/>
              <a:ext cx="104028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4400" b="1" dirty="0" smtClean="0">
                  <a:ln w="18415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SPY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2939" y="1249015"/>
            <a:ext cx="4363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example available at schemaspy.sourceforge.net/sample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1151" y="2060848"/>
            <a:ext cx="2302849" cy="398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schemaspy.sourceforge.net/sample/diagrams/summary/relationships.implied.large.png"/>
          <p:cNvPicPr>
            <a:picLocks noChangeAspect="1" noChangeArrowheads="1"/>
          </p:cNvPicPr>
          <p:nvPr/>
        </p:nvPicPr>
        <p:blipFill>
          <a:blip r:embed="rId3" cstate="print"/>
          <a:srcRect b="7958"/>
          <a:stretch>
            <a:fillRect/>
          </a:stretch>
        </p:blipFill>
        <p:spPr bwMode="auto">
          <a:xfrm>
            <a:off x="1" y="2132856"/>
            <a:ext cx="5004048" cy="363214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7596336" cy="1143000"/>
          </a:xfrm>
        </p:spPr>
        <p:txBody>
          <a:bodyPr>
            <a:noAutofit/>
          </a:bodyPr>
          <a:lstStyle/>
          <a:p>
            <a:r>
              <a:rPr lang="fr-BE" sz="4000" dirty="0" smtClean="0"/>
              <a:t>XML </a:t>
            </a:r>
            <a:r>
              <a:rPr lang="fr-BE" sz="4000" dirty="0" err="1" smtClean="0"/>
              <a:t>Representation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15683" y="0"/>
            <a:ext cx="1328317" cy="1076637"/>
            <a:chOff x="3995936" y="313492"/>
            <a:chExt cx="1328317" cy="1076637"/>
          </a:xfrm>
        </p:grpSpPr>
        <p:grpSp>
          <p:nvGrpSpPr>
            <p:cNvPr id="8" name="Group 38"/>
            <p:cNvGrpSpPr/>
            <p:nvPr/>
          </p:nvGrpSpPr>
          <p:grpSpPr>
            <a:xfrm>
              <a:off x="4067944" y="764704"/>
              <a:ext cx="432048" cy="486054"/>
              <a:chOff x="4067944" y="773088"/>
              <a:chExt cx="576064" cy="648072"/>
            </a:xfrm>
          </p:grpSpPr>
          <p:sp>
            <p:nvSpPr>
              <p:cNvPr id="11" name="Can 10"/>
              <p:cNvSpPr/>
              <p:nvPr/>
            </p:nvSpPr>
            <p:spPr>
              <a:xfrm>
                <a:off x="4067944" y="1205136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4067944" y="989112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n 12"/>
              <p:cNvSpPr/>
              <p:nvPr/>
            </p:nvSpPr>
            <p:spPr>
              <a:xfrm>
                <a:off x="4067944" y="773088"/>
                <a:ext cx="576064" cy="2160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995936" y="313492"/>
              <a:ext cx="132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2800" dirty="0" err="1" smtClean="0">
                  <a:ln w="18415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Schema</a:t>
              </a:r>
              <a:endParaRPr lang="en-US" sz="19900" b="1" dirty="0">
                <a:ln w="1841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83968" y="620688"/>
              <a:ext cx="104028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4400" b="1" dirty="0" smtClean="0">
                  <a:ln w="18415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SPY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68344" cy="1143000"/>
          </a:xfrm>
        </p:spPr>
        <p:txBody>
          <a:bodyPr/>
          <a:lstStyle/>
          <a:p>
            <a:r>
              <a:rPr lang="fr-BE" dirty="0" err="1" smtClean="0"/>
              <a:t>Using</a:t>
            </a:r>
            <a:r>
              <a:rPr lang="fr-BE" dirty="0" smtClean="0"/>
              <a:t> a the "</a:t>
            </a:r>
            <a:r>
              <a:rPr lang="fr-BE" dirty="0" err="1" smtClean="0"/>
              <a:t>Relational</a:t>
            </a:r>
            <a:r>
              <a:rPr lang="fr-BE" dirty="0" smtClean="0"/>
              <a:t> Profile"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6284"/>
            <a:ext cx="7128792" cy="52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4657" y="404664"/>
            <a:ext cx="1599343" cy="51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748768"/>
            <a:ext cx="1835696" cy="132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6827"/>
            <a:ext cx="9144000" cy="563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584004" y="4694634"/>
            <a:ext cx="55245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47664" y="3068960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downloads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and contributions</a:t>
            </a:r>
          </a:p>
          <a:p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visit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   github.com/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megaplan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BE" sz="2400" dirty="0" err="1" smtClean="0">
                <a:solidFill>
                  <a:schemeClr val="bg1">
                    <a:lumMod val="50000"/>
                  </a:schemeClr>
                </a:solidFill>
              </a:rPr>
              <a:t>ModelioScribes</a:t>
            </a:r>
            <a: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BE" sz="2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96552" y="-27384"/>
            <a:ext cx="5825409" cy="2718886"/>
            <a:chOff x="1213132" y="1628800"/>
            <a:chExt cx="5825409" cy="2718886"/>
          </a:xfrm>
        </p:grpSpPr>
        <p:sp>
          <p:nvSpPr>
            <p:cNvPr id="7" name="TextBox 6"/>
            <p:cNvSpPr txBox="1"/>
            <p:nvPr/>
          </p:nvSpPr>
          <p:spPr>
            <a:xfrm>
              <a:off x="3760129" y="1700808"/>
              <a:ext cx="223224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6600" b="1" dirty="0" smtClean="0">
                  <a:solidFill>
                    <a:srgbClr val="C00000"/>
                  </a:solidFill>
                  <a:latin typeface="Papyrus" pitchFamily="66" charset="0"/>
                </a:rPr>
                <a:t>S</a:t>
              </a:r>
              <a:endParaRPr lang="en-US" sz="8000" b="1" dirty="0">
                <a:solidFill>
                  <a:srgbClr val="C00000"/>
                </a:solidFill>
                <a:latin typeface="Papyrus" pitchFamily="66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96233" y="1628800"/>
              <a:ext cx="234230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BE" sz="6600" b="1" dirty="0" err="1" smtClean="0">
                  <a:solidFill>
                    <a:srgbClr val="C00000"/>
                  </a:solidFill>
                  <a:latin typeface="Papyrus" pitchFamily="66" charset="0"/>
                </a:rPr>
                <a:t>cribes</a:t>
              </a:r>
              <a:endParaRPr lang="en-US" sz="4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3132" y="2348880"/>
              <a:ext cx="40789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7200" dirty="0" smtClean="0">
                  <a:solidFill>
                    <a:schemeClr val="bg1">
                      <a:lumMod val="50000"/>
                    </a:schemeClr>
                  </a:solidFill>
                </a:rPr>
                <a:t>MODELIO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111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References</vt:lpstr>
      <vt:lpstr>SQLScribe in a Nutshell</vt:lpstr>
      <vt:lpstr>Library Example – Relational Model</vt:lpstr>
      <vt:lpstr>XML Representation</vt:lpstr>
      <vt:lpstr>Using a the "Relational Profile"</vt:lpstr>
      <vt:lpstr>Slide 8</vt:lpstr>
      <vt:lpstr>Slide 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Jean Marie Favre</dc:creator>
  <cp:lastModifiedBy> Jean Marie Favre</cp:lastModifiedBy>
  <cp:revision>14</cp:revision>
  <dcterms:created xsi:type="dcterms:W3CDTF">2014-03-12T09:58:25Z</dcterms:created>
  <dcterms:modified xsi:type="dcterms:W3CDTF">2014-03-25T19:33:38Z</dcterms:modified>
</cp:coreProperties>
</file>