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4" r:id="rId4"/>
    <p:sldId id="258" r:id="rId5"/>
    <p:sldId id="261" r:id="rId6"/>
    <p:sldId id="260" r:id="rId7"/>
    <p:sldId id="268" r:id="rId8"/>
    <p:sldId id="263" r:id="rId9"/>
    <p:sldId id="264" r:id="rId10"/>
    <p:sldId id="269" r:id="rId11"/>
    <p:sldId id="271" r:id="rId12"/>
    <p:sldId id="275" r:id="rId13"/>
    <p:sldId id="276" r:id="rId14"/>
    <p:sldId id="277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3B5-AD1C-4F90-A842-D4EED048D4D0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8118-191E-47D8-B3AF-31BB4067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3B5-AD1C-4F90-A842-D4EED048D4D0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8118-191E-47D8-B3AF-31BB4067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3B5-AD1C-4F90-A842-D4EED048D4D0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8118-191E-47D8-B3AF-31BB4067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3B5-AD1C-4F90-A842-D4EED048D4D0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8118-191E-47D8-B3AF-31BB4067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3B5-AD1C-4F90-A842-D4EED048D4D0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8118-191E-47D8-B3AF-31BB4067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3B5-AD1C-4F90-A842-D4EED048D4D0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8118-191E-47D8-B3AF-31BB4067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3B5-AD1C-4F90-A842-D4EED048D4D0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8118-191E-47D8-B3AF-31BB4067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3B5-AD1C-4F90-A842-D4EED048D4D0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8118-191E-47D8-B3AF-31BB4067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3B5-AD1C-4F90-A842-D4EED048D4D0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8118-191E-47D8-B3AF-31BB4067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3B5-AD1C-4F90-A842-D4EED048D4D0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8118-191E-47D8-B3AF-31BB4067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3B5-AD1C-4F90-A842-D4EED048D4D0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8118-191E-47D8-B3AF-31BB4067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83B5-AD1C-4F90-A842-D4EED048D4D0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78118-191E-47D8-B3AF-31BB4067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ython.org/jythonbook/en/1.0/" TargetMode="External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Python in a </a:t>
            </a:r>
            <a:r>
              <a:rPr lang="fr-BE" dirty="0" err="1" smtClean="0"/>
              <a:t>Nutshell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5373216"/>
            <a:ext cx="8362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Python web site			</a:t>
            </a:r>
            <a:r>
              <a:rPr lang="fr-BE" dirty="0" smtClean="0">
                <a:hlinkClick r:id="rId2"/>
              </a:rPr>
              <a:t>http://python.org</a:t>
            </a:r>
            <a:endParaRPr lang="fr-BE" dirty="0" smtClean="0"/>
          </a:p>
          <a:p>
            <a:r>
              <a:rPr lang="fr-BE" dirty="0" err="1" smtClean="0"/>
              <a:t>Jython</a:t>
            </a:r>
            <a:r>
              <a:rPr lang="fr-BE" dirty="0" smtClean="0"/>
              <a:t> Book			</a:t>
            </a:r>
            <a:r>
              <a:rPr lang="fr-BE" dirty="0" smtClean="0">
                <a:hlinkClick r:id="rId3"/>
              </a:rPr>
              <a:t>http://www.jython.org/jythonbook/en/1.0/</a:t>
            </a:r>
            <a:endParaRPr lang="fr-BE" dirty="0" smtClean="0"/>
          </a:p>
          <a:p>
            <a:r>
              <a:rPr lang="en-US" dirty="0" smtClean="0"/>
              <a:t>Style guide 			http://legacy.python.org/dev/peps/pep-0008/</a:t>
            </a:r>
          </a:p>
          <a:p>
            <a:endParaRPr lang="en-US" dirty="0"/>
          </a:p>
        </p:txBody>
      </p:sp>
      <p:pic>
        <p:nvPicPr>
          <p:cNvPr id="13314" name="Picture 2" descr="python™"/>
          <p:cNvPicPr>
            <a:picLocks noChangeAspect="1" noChangeArrowheads="1"/>
          </p:cNvPicPr>
          <p:nvPr/>
        </p:nvPicPr>
        <p:blipFill>
          <a:blip r:embed="rId4" cstate="print">
            <a:lum bright="-20000"/>
          </a:blip>
          <a:srcRect/>
          <a:stretch>
            <a:fillRect/>
          </a:stretch>
        </p:blipFill>
        <p:spPr bwMode="auto">
          <a:xfrm>
            <a:off x="1979712" y="0"/>
            <a:ext cx="4074594" cy="1152128"/>
          </a:xfrm>
          <a:prstGeom prst="rect">
            <a:avLst/>
          </a:prstGeom>
          <a:noFill/>
        </p:spPr>
      </p:pic>
      <p:pic>
        <p:nvPicPr>
          <p:cNvPr id="13316" name="Picture 4" descr="Jyth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1" y="0"/>
            <a:ext cx="1730373" cy="11247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556793"/>
            <a:ext cx="5400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 err="1">
                <a:solidFill>
                  <a:schemeClr val="accent1"/>
                </a:solidFill>
              </a:rPr>
              <a:t>len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({"a":1,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:"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test",True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:"y"})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{"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a":"alpha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","b":"beta"}</a:t>
            </a:r>
            <a:r>
              <a:rPr lang="fr-BE" sz="2400" b="1" dirty="0" smtClean="0">
                <a:solidFill>
                  <a:schemeClr val="accent1"/>
                </a:solidFill>
              </a:rPr>
              <a:t> [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"a"</a:t>
            </a:r>
            <a:r>
              <a:rPr lang="fr-BE" sz="2400" b="1" dirty="0" smtClean="0">
                <a:solidFill>
                  <a:schemeClr val="accent1"/>
                </a:solidFill>
              </a:rPr>
              <a:t>]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{"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a":"alpha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","b":"beta"}</a:t>
            </a:r>
            <a:r>
              <a:rPr lang="fr-BE" sz="2400" b="1" dirty="0" smtClean="0">
                <a:solidFill>
                  <a:schemeClr val="accent1"/>
                </a:solidFill>
              </a:rPr>
              <a:t> [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"x"</a:t>
            </a:r>
            <a:r>
              <a:rPr lang="fr-BE" sz="2400" b="1" dirty="0" smtClean="0">
                <a:solidFill>
                  <a:schemeClr val="accent1"/>
                </a:solidFill>
              </a:rPr>
              <a:t>]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"a"</a:t>
            </a:r>
            <a:r>
              <a:rPr lang="fr-BE" sz="2400" b="1" dirty="0">
                <a:solidFill>
                  <a:schemeClr val="accent1"/>
                </a:solidFill>
              </a:rPr>
              <a:t> in 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{"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a":"alpha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","b":"beta"} 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{1:"a",2:"b"}.</a:t>
            </a:r>
            <a:r>
              <a:rPr lang="fr-BE" sz="2400" b="1" dirty="0" err="1" smtClean="0">
                <a:solidFill>
                  <a:schemeClr val="accent1"/>
                </a:solidFill>
              </a:rPr>
              <a:t>keys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{1:"a",2:"b"}.</a:t>
            </a:r>
            <a:r>
              <a:rPr lang="fr-BE" sz="2400" b="1" dirty="0" smtClean="0">
                <a:solidFill>
                  <a:schemeClr val="accent1"/>
                </a:solidFill>
              </a:rPr>
              <a:t>values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fr-BE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{1:"a",2:"b"}.</a:t>
            </a:r>
            <a:r>
              <a:rPr lang="fr-BE" sz="2400" b="1" dirty="0">
                <a:solidFill>
                  <a:schemeClr val="accent1"/>
                </a:solidFill>
              </a:rPr>
              <a:t>items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fr-BE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fr-BE" sz="2400" b="1" dirty="0" smtClean="0">
                <a:solidFill>
                  <a:schemeClr val="accent1"/>
                </a:solidFill>
              </a:rPr>
              <a:t>[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fr-BE" sz="2400" b="1" dirty="0" smtClean="0">
                <a:solidFill>
                  <a:schemeClr val="accent1"/>
                </a:solidFill>
              </a:rPr>
              <a:t>] = 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"c"</a:t>
            </a:r>
          </a:p>
          <a:p>
            <a:r>
              <a:rPr lang="fr-BE" sz="2400" b="1" dirty="0" err="1" smtClean="0">
                <a:solidFill>
                  <a:schemeClr val="accent1"/>
                </a:solidFill>
              </a:rPr>
              <a:t>del</a:t>
            </a:r>
            <a:r>
              <a:rPr lang="fr-BE" sz="2400" b="1" dirty="0" smtClean="0">
                <a:solidFill>
                  <a:schemeClr val="accent1"/>
                </a:solidFill>
              </a:rPr>
              <a:t> 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fr-BE" sz="2400" b="1" dirty="0" smtClean="0">
                <a:solidFill>
                  <a:schemeClr val="accent1"/>
                </a:solidFill>
              </a:rPr>
              <a:t>[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fr-BE" sz="2400" b="1" dirty="0" smtClean="0">
                <a:solidFill>
                  <a:schemeClr val="accent1"/>
                </a:solidFill>
              </a:rPr>
              <a:t>]</a:t>
            </a:r>
          </a:p>
          <a:p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m.</a:t>
            </a:r>
            <a:r>
              <a:rPr lang="fr-BE" sz="2400" b="1" dirty="0" err="1">
                <a:solidFill>
                  <a:schemeClr val="accent1"/>
                </a:solidFill>
              </a:rPr>
              <a:t>update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({3:"C",4:"D"})</a:t>
            </a:r>
          </a:p>
          <a:p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m.</a:t>
            </a:r>
            <a:r>
              <a:rPr lang="fr-BE" sz="2400" b="1" dirty="0" err="1">
                <a:solidFill>
                  <a:schemeClr val="accent1"/>
                </a:solidFill>
              </a:rPr>
              <a:t>clear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m.</a:t>
            </a:r>
            <a:r>
              <a:rPr lang="fr-BE" sz="2400" b="1" dirty="0" err="1">
                <a:solidFill>
                  <a:schemeClr val="accent1"/>
                </a:solidFill>
              </a:rPr>
              <a:t>copy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endParaRPr lang="fr-BE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1556792"/>
            <a:ext cx="334786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# </a:t>
            </a:r>
            <a:r>
              <a:rPr lang="en-US" sz="2400" dirty="0" smtClean="0">
                <a:solidFill>
                  <a:srgbClr val="00B050"/>
                </a:solidFill>
              </a:rPr>
              <a:t>2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fr-BE" sz="2400" dirty="0" smtClean="0">
                <a:solidFill>
                  <a:srgbClr val="00B050"/>
                </a:solidFill>
              </a:rPr>
              <a:t># "alpha"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# raise </a:t>
            </a:r>
            <a:r>
              <a:rPr lang="en-US" sz="2400" dirty="0" err="1" smtClean="0">
                <a:solidFill>
                  <a:srgbClr val="00B050"/>
                </a:solidFill>
              </a:rPr>
              <a:t>KeyError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# True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# [2,1]</a:t>
            </a:r>
          </a:p>
          <a:p>
            <a:r>
              <a:rPr lang="fr-BE" sz="2400" dirty="0" smtClean="0">
                <a:solidFill>
                  <a:srgbClr val="00B050"/>
                </a:solidFill>
              </a:rPr>
              <a:t># ["b","a"]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# </a:t>
            </a:r>
            <a:r>
              <a:rPr lang="en-US" sz="2400" dirty="0">
                <a:solidFill>
                  <a:srgbClr val="00B050"/>
                </a:solidFill>
              </a:rPr>
              <a:t>[(2, 'b'), (1, 'a</a:t>
            </a:r>
            <a:r>
              <a:rPr lang="en-US" sz="2400" dirty="0" smtClean="0">
                <a:solidFill>
                  <a:srgbClr val="00B050"/>
                </a:solidFill>
              </a:rPr>
              <a:t>')]</a:t>
            </a:r>
            <a:endParaRPr lang="fr-BE" sz="2400" dirty="0">
              <a:solidFill>
                <a:srgbClr val="00B050"/>
              </a:solidFill>
            </a:endParaRPr>
          </a:p>
          <a:p>
            <a:r>
              <a:rPr lang="fr-BE" sz="2400" dirty="0">
                <a:solidFill>
                  <a:srgbClr val="00B050"/>
                </a:solidFill>
              </a:rPr>
              <a:t># {1:"a",2:"b",3:"c"}</a:t>
            </a:r>
          </a:p>
          <a:p>
            <a:r>
              <a:rPr lang="fr-BE" sz="2400" dirty="0">
                <a:solidFill>
                  <a:srgbClr val="00B050"/>
                </a:solidFill>
              </a:rPr>
              <a:t># {2:"b",3:"c"}</a:t>
            </a:r>
          </a:p>
          <a:p>
            <a:r>
              <a:rPr lang="fr-BE" sz="2400" dirty="0">
                <a:solidFill>
                  <a:srgbClr val="00B050"/>
                </a:solidFill>
              </a:rPr>
              <a:t># {2:"b",3:"C",4:"D"}</a:t>
            </a:r>
          </a:p>
          <a:p>
            <a:r>
              <a:rPr lang="fr-BE" sz="2400" dirty="0">
                <a:solidFill>
                  <a:srgbClr val="00B050"/>
                </a:solidFill>
              </a:rPr>
              <a:t># {}</a:t>
            </a:r>
          </a:p>
          <a:p>
            <a:r>
              <a:rPr lang="fr-BE" sz="2400" dirty="0">
                <a:solidFill>
                  <a:srgbClr val="00B050"/>
                </a:solidFill>
              </a:rPr>
              <a:t># {}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endParaRPr lang="fr-BE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 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Classes &amp; </a:t>
            </a:r>
            <a:r>
              <a:rPr lang="fr-FR" dirty="0" err="1" smtClean="0"/>
              <a:t>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556792"/>
            <a:ext cx="74888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accent1"/>
                </a:solidFill>
              </a:rPr>
              <a:t>class 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Point(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BE" sz="2000" b="1" dirty="0" smtClean="0">
                <a:solidFill>
                  <a:schemeClr val="accent1"/>
                </a:solidFill>
              </a:rPr>
              <a:t> :</a:t>
            </a:r>
            <a:endParaRPr lang="fr-BE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B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fr-BE" sz="2000" b="1" dirty="0" err="1" smtClean="0">
                <a:solidFill>
                  <a:schemeClr val="accent1"/>
                </a:solidFill>
              </a:rPr>
              <a:t>def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__init__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BE" sz="2000" b="1" dirty="0" err="1">
                <a:solidFill>
                  <a:srgbClr val="FF0000"/>
                </a:solidFill>
              </a:rPr>
              <a:t>self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,x,y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BE" sz="2000" b="1" dirty="0">
                <a:solidFill>
                  <a:schemeClr val="accent1"/>
                </a:solidFill>
              </a:rPr>
              <a:t>:</a:t>
            </a:r>
          </a:p>
          <a:p>
            <a:r>
              <a:rPr lang="fr-B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dirty="0" smtClean="0">
                <a:solidFill>
                  <a:schemeClr val="bg1">
                    <a:lumMod val="50000"/>
                  </a:schemeClr>
                </a:solidFill>
              </a:rPr>
              <a:t>           </a:t>
            </a:r>
            <a:r>
              <a:rPr lang="fr-BE" dirty="0" err="1" smtClean="0">
                <a:solidFill>
                  <a:schemeClr val="accent1"/>
                </a:solidFill>
              </a:rPr>
              <a:t>self</a:t>
            </a:r>
            <a:r>
              <a:rPr lang="fr-BE" dirty="0" err="1" smtClean="0">
                <a:solidFill>
                  <a:schemeClr val="bg1">
                    <a:lumMod val="50000"/>
                  </a:schemeClr>
                </a:solidFill>
              </a:rPr>
              <a:t>.x</a:t>
            </a:r>
            <a:r>
              <a:rPr lang="fr-BE" dirty="0" smtClean="0">
                <a:solidFill>
                  <a:schemeClr val="bg1">
                    <a:lumMod val="50000"/>
                  </a:schemeClr>
                </a:solidFill>
              </a:rPr>
              <a:t> = x</a:t>
            </a:r>
          </a:p>
          <a:p>
            <a:r>
              <a:rPr lang="fr-B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dirty="0" smtClean="0">
                <a:solidFill>
                  <a:schemeClr val="bg1">
                    <a:lumMod val="50000"/>
                  </a:schemeClr>
                </a:solidFill>
              </a:rPr>
              <a:t>           </a:t>
            </a:r>
            <a:r>
              <a:rPr lang="fr-BE" dirty="0" err="1" smtClean="0">
                <a:solidFill>
                  <a:schemeClr val="accent1"/>
                </a:solidFill>
              </a:rPr>
              <a:t>self</a:t>
            </a:r>
            <a:r>
              <a:rPr lang="fr-BE" dirty="0" err="1" smtClean="0">
                <a:solidFill>
                  <a:schemeClr val="bg1">
                    <a:lumMod val="50000"/>
                  </a:schemeClr>
                </a:solidFill>
              </a:rPr>
              <a:t>.y</a:t>
            </a:r>
            <a:r>
              <a:rPr lang="fr-BE" dirty="0" smtClean="0">
                <a:solidFill>
                  <a:schemeClr val="bg1">
                    <a:lumMod val="50000"/>
                  </a:schemeClr>
                </a:solidFill>
              </a:rPr>
              <a:t> = y</a:t>
            </a:r>
          </a:p>
          <a:p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fr-BE" sz="2000" b="1" dirty="0" err="1" smtClean="0">
                <a:solidFill>
                  <a:schemeClr val="accent1"/>
                </a:solidFill>
              </a:rPr>
              <a:t>def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transpose(</a:t>
            </a:r>
            <a:r>
              <a:rPr lang="fr-BE" sz="2000" b="1" dirty="0" smtClean="0">
                <a:solidFill>
                  <a:srgbClr val="FF0000"/>
                </a:solidFill>
              </a:rPr>
              <a:t>self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BE" sz="2000" b="1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fr-BE" dirty="0" smtClean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 = </a:t>
            </a:r>
            <a:r>
              <a:rPr lang="fr-BE" dirty="0" smtClean="0">
                <a:solidFill>
                  <a:schemeClr val="accent1"/>
                </a:solidFill>
              </a:rPr>
              <a:t>self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.x;  </a:t>
            </a:r>
            <a:r>
              <a:rPr lang="fr-BE" dirty="0" smtClean="0">
                <a:solidFill>
                  <a:schemeClr val="accent1"/>
                </a:solidFill>
              </a:rPr>
              <a:t>self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.x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fr-BE" dirty="0" smtClean="0">
                <a:solidFill>
                  <a:schemeClr val="accent1"/>
                </a:solidFill>
              </a:rPr>
              <a:t>self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.y;   </a:t>
            </a:r>
            <a:r>
              <a:rPr lang="fr-BE" dirty="0" smtClean="0">
                <a:solidFill>
                  <a:schemeClr val="accent1"/>
                </a:solidFill>
              </a:rPr>
              <a:t>self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</a:p>
          <a:p>
            <a:r>
              <a:rPr lang="fr-B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dirty="0" smtClean="0">
                <a:solidFill>
                  <a:schemeClr val="bg1">
                    <a:lumMod val="50000"/>
                  </a:schemeClr>
                </a:solidFill>
              </a:rPr>
              <a:t>           return </a:t>
            </a:r>
            <a:r>
              <a:rPr lang="fr-BE" dirty="0" smtClean="0">
                <a:solidFill>
                  <a:schemeClr val="accent1"/>
                </a:solidFill>
              </a:rPr>
              <a:t>self</a:t>
            </a:r>
            <a:endParaRPr lang="fr-B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B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fr-BE" sz="2000" b="1" dirty="0" err="1" smtClean="0">
                <a:solidFill>
                  <a:schemeClr val="accent1"/>
                </a:solidFill>
              </a:rPr>
              <a:t>def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distance(</a:t>
            </a:r>
            <a:r>
              <a:rPr lang="fr-BE" sz="2000" b="1" dirty="0" err="1" smtClean="0">
                <a:solidFill>
                  <a:srgbClr val="FF0000"/>
                </a:solidFill>
              </a:rPr>
              <a:t>self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,p2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BE" sz="2000" b="1" dirty="0" smtClean="0">
                <a:solidFill>
                  <a:schemeClr val="accent1"/>
                </a:solidFill>
              </a:rPr>
              <a:t>:</a:t>
            </a:r>
            <a:endParaRPr lang="fr-BE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     ...</a:t>
            </a:r>
            <a:endParaRPr lang="fr-BE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BE" sz="2000" b="1" dirty="0" smtClean="0">
                <a:solidFill>
                  <a:schemeClr val="accent1"/>
                </a:solidFill>
              </a:rPr>
              <a:t>class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ColoredPoint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(Point)</a:t>
            </a:r>
            <a:r>
              <a:rPr lang="fr-BE" sz="2000" b="1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fr-BE" sz="2000" b="1" dirty="0" smtClean="0">
                <a:solidFill>
                  <a:schemeClr val="accent1"/>
                </a:solidFill>
              </a:rPr>
              <a:t>      </a:t>
            </a:r>
            <a:r>
              <a:rPr lang="fr-BE" sz="2000" b="1" dirty="0" err="1" smtClean="0">
                <a:solidFill>
                  <a:schemeClr val="accent1"/>
                </a:solidFill>
              </a:rPr>
              <a:t>def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__init__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BE" sz="2000" b="1" dirty="0" err="1" smtClean="0">
                <a:solidFill>
                  <a:srgbClr val="FF0000"/>
                </a:solidFill>
              </a:rPr>
              <a:t>self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,x,y,color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BE" sz="2000" b="1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fr-BE" sz="2000" b="1" dirty="0" smtClean="0">
                <a:solidFill>
                  <a:schemeClr val="accent1"/>
                </a:solidFill>
              </a:rPr>
              <a:t>super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__</a:t>
            </a:r>
            <a:r>
              <a:rPr lang="fr-BE" sz="2000" dirty="0" err="1" smtClean="0">
                <a:solidFill>
                  <a:schemeClr val="accent2">
                    <a:lumMod val="75000"/>
                  </a:schemeClr>
                </a:solidFill>
              </a:rPr>
              <a:t>init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__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self,x,y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fr-BE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           ...</a:t>
            </a:r>
            <a:endParaRPr lang="fr-BE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Point(2,4).transpose().distance(Point(6,7,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Color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("#FFEE00"))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2120" y="1556792"/>
            <a:ext cx="334786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x = </a:t>
            </a:r>
            <a:r>
              <a:rPr lang="fr-BE" sz="2000" b="1" dirty="0" smtClean="0">
                <a:solidFill>
                  <a:schemeClr val="accent1"/>
                </a:solidFill>
              </a:rPr>
              <a:t>None</a:t>
            </a:r>
          </a:p>
          <a:p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fr-BE" sz="2000" dirty="0">
                <a:solidFill>
                  <a:schemeClr val="bg1">
                    <a:lumMod val="50000"/>
                  </a:schemeClr>
                </a:solidFill>
              </a:rPr>
              <a:t>o </a:t>
            </a:r>
            <a:r>
              <a:rPr lang="fr-BE" sz="2000" b="1" dirty="0" err="1">
                <a:solidFill>
                  <a:schemeClr val="accent1"/>
                </a:solidFill>
              </a:rPr>
              <a:t>is</a:t>
            </a:r>
            <a:r>
              <a:rPr lang="fr-B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2000" b="1" dirty="0">
                <a:solidFill>
                  <a:schemeClr val="accent1"/>
                </a:solidFill>
              </a:rPr>
              <a:t>None</a:t>
            </a:r>
            <a:r>
              <a:rPr lang="fr-BE" sz="2000" dirty="0">
                <a:solidFill>
                  <a:schemeClr val="bg1">
                    <a:lumMod val="50000"/>
                  </a:schemeClr>
                </a:solidFill>
              </a:rPr>
              <a:t>: ...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if o1 </a:t>
            </a:r>
            <a:r>
              <a:rPr lang="en-US" sz="2000" b="1" dirty="0" err="1">
                <a:solidFill>
                  <a:schemeClr val="accent1"/>
                </a:solidFill>
              </a:rPr>
              <a:t>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o2:  ...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en-US" sz="2000" b="1" dirty="0" err="1" smtClean="0">
                <a:solidFill>
                  <a:schemeClr val="accent1"/>
                </a:solidFill>
              </a:rPr>
              <a:t>isinstance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o,C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):  ...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en-US" sz="2000" b="1" dirty="0" err="1">
                <a:solidFill>
                  <a:schemeClr val="accent1"/>
                </a:solidFill>
              </a:rPr>
              <a:t>issubclass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(C1,C2): ...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fr-BE" sz="2000" b="1" dirty="0" smtClean="0">
                <a:solidFill>
                  <a:schemeClr val="accent1"/>
                </a:solidFill>
              </a:rPr>
              <a:t>type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(o) == C: ...</a:t>
            </a: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fr-BE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 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6381328"/>
            <a:ext cx="4413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 err="1" smtClean="0"/>
              <a:t>dont't</a:t>
            </a:r>
            <a:r>
              <a:rPr lang="fr-BE" sz="1600" dirty="0" smtClean="0"/>
              <a:t> </a:t>
            </a:r>
            <a:r>
              <a:rPr lang="fr-BE" sz="1600" dirty="0" err="1" smtClean="0"/>
              <a:t>forget</a:t>
            </a:r>
            <a:r>
              <a:rPr lang="fr-BE" sz="1600" dirty="0" smtClean="0"/>
              <a:t> the </a:t>
            </a:r>
            <a:r>
              <a:rPr lang="fr-BE" sz="1600" dirty="0" smtClean="0">
                <a:solidFill>
                  <a:srgbClr val="FF0000"/>
                </a:solidFill>
              </a:rPr>
              <a:t>self</a:t>
            </a:r>
            <a:r>
              <a:rPr lang="fr-BE" sz="1600" dirty="0" smtClean="0"/>
              <a:t> </a:t>
            </a:r>
            <a:r>
              <a:rPr lang="fr-BE" sz="1600" dirty="0" err="1" smtClean="0"/>
              <a:t>parameter</a:t>
            </a:r>
            <a:r>
              <a:rPr lang="fr-BE" sz="1600" dirty="0" smtClean="0"/>
              <a:t> in </a:t>
            </a:r>
            <a:r>
              <a:rPr lang="fr-BE" sz="1600" dirty="0" err="1" smtClean="0"/>
              <a:t>declarations</a:t>
            </a:r>
            <a:r>
              <a:rPr lang="fr-BE" sz="1600" dirty="0" smtClean="0"/>
              <a:t>!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BE" dirty="0" smtClean="0"/>
              <a:t>Java vs. </a:t>
            </a:r>
            <a:r>
              <a:rPr lang="fr-BE" dirty="0" err="1" smtClean="0"/>
              <a:t>Jython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2071389"/>
            <a:ext cx="417646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BE" sz="2400" dirty="0" smtClean="0"/>
              <a:t>import </a:t>
            </a:r>
            <a:r>
              <a:rPr lang="fr-BE" sz="2400" dirty="0" err="1" smtClean="0"/>
              <a:t>x.y.C</a:t>
            </a:r>
            <a:endParaRPr lang="fr-BE" sz="2400" dirty="0" smtClean="0"/>
          </a:p>
          <a:p>
            <a:pPr>
              <a:buNone/>
            </a:pPr>
            <a:endParaRPr lang="fr-BE" sz="2400" dirty="0" smtClean="0"/>
          </a:p>
          <a:p>
            <a:pPr>
              <a:buNone/>
            </a:pPr>
            <a:r>
              <a:rPr lang="fr-BE" sz="2400" dirty="0" smtClean="0"/>
              <a:t>if (x </a:t>
            </a:r>
            <a:r>
              <a:rPr lang="fr-BE" sz="2400" dirty="0" smtClean="0">
                <a:solidFill>
                  <a:schemeClr val="accent6">
                    <a:lumMod val="75000"/>
                  </a:schemeClr>
                </a:solidFill>
              </a:rPr>
              <a:t>== </a:t>
            </a:r>
            <a:r>
              <a:rPr lang="fr-BE" sz="2400" dirty="0" err="1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fr-BE" sz="2400" dirty="0" smtClean="0"/>
              <a:t>) {</a:t>
            </a:r>
          </a:p>
          <a:p>
            <a:pPr>
              <a:buNone/>
            </a:pPr>
            <a:r>
              <a:rPr lang="fr-BE" sz="2400" dirty="0" smtClean="0"/>
              <a:t>    </a:t>
            </a:r>
            <a:r>
              <a:rPr lang="fr-BE" sz="24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fr-BE" sz="2400" dirty="0" smtClean="0"/>
              <a:t> y = a </a:t>
            </a:r>
            <a:r>
              <a:rPr lang="fr-BE" sz="2400" dirty="0" smtClean="0">
                <a:solidFill>
                  <a:schemeClr val="accent6">
                    <a:lumMod val="75000"/>
                  </a:schemeClr>
                </a:solidFill>
              </a:rPr>
              <a:t>&amp;&amp;</a:t>
            </a:r>
            <a:r>
              <a:rPr lang="fr-BE" sz="2400" dirty="0" smtClean="0"/>
              <a:t> b</a:t>
            </a:r>
          </a:p>
          <a:p>
            <a:pPr>
              <a:buNone/>
            </a:pPr>
            <a:r>
              <a:rPr lang="fr-BE" sz="2400" dirty="0" smtClean="0"/>
              <a:t>} </a:t>
            </a:r>
            <a:r>
              <a:rPr lang="fr-BE" sz="2400" dirty="0" err="1" smtClean="0"/>
              <a:t>el</a:t>
            </a:r>
            <a:r>
              <a:rPr lang="fr-BE" sz="2400" dirty="0" err="1" smtClean="0">
                <a:solidFill>
                  <a:schemeClr val="accent6">
                    <a:lumMod val="75000"/>
                  </a:schemeClr>
                </a:solidFill>
              </a:rPr>
              <a:t>se</a:t>
            </a:r>
            <a:r>
              <a:rPr lang="fr-BE" sz="2400" dirty="0" err="1" smtClean="0"/>
              <a:t>if</a:t>
            </a:r>
            <a:r>
              <a:rPr lang="fr-BE" sz="2400" dirty="0" smtClean="0"/>
              <a:t> (x </a:t>
            </a:r>
            <a:r>
              <a:rPr lang="fr-BE" sz="2400" dirty="0" err="1" smtClean="0">
                <a:solidFill>
                  <a:schemeClr val="accent6">
                    <a:lumMod val="75000"/>
                  </a:schemeClr>
                </a:solidFill>
              </a:rPr>
              <a:t>instanceof</a:t>
            </a:r>
            <a:r>
              <a:rPr lang="fr-BE" sz="2400" dirty="0" smtClean="0"/>
              <a:t> C) {</a:t>
            </a:r>
          </a:p>
          <a:p>
            <a:pPr>
              <a:buNone/>
            </a:pPr>
            <a:r>
              <a:rPr lang="fr-BE" sz="2400" dirty="0"/>
              <a:t> </a:t>
            </a:r>
            <a:r>
              <a:rPr lang="fr-BE" sz="2400" dirty="0" smtClean="0"/>
              <a:t>   </a:t>
            </a:r>
            <a:r>
              <a:rPr lang="fr-BE" sz="2400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fr-BE" sz="2400" dirty="0" smtClean="0"/>
              <a:t> c = </a:t>
            </a:r>
            <a:r>
              <a:rPr lang="fr-BE" sz="2400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fr-BE" sz="2400" dirty="0" smtClean="0"/>
              <a:t> C(12)</a:t>
            </a:r>
          </a:p>
          <a:p>
            <a:pPr>
              <a:buNone/>
            </a:pPr>
            <a:r>
              <a:rPr lang="fr-BE" sz="2400" dirty="0"/>
              <a:t>}</a:t>
            </a:r>
            <a:endParaRPr lang="en-US" sz="24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64088" y="2071389"/>
            <a:ext cx="340564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BE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</a:t>
            </a:r>
            <a:r>
              <a:rPr kumimoji="0" lang="fr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x.y</a:t>
            </a:r>
            <a:r>
              <a:rPr kumimoji="0" lang="fr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import C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B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BE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x </a:t>
            </a:r>
            <a:r>
              <a:rPr kumimoji="0" lang="fr-BE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fr-BE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None</a:t>
            </a:r>
            <a:r>
              <a:rPr lang="fr-BE" sz="2400" noProof="0" dirty="0" smtClean="0"/>
              <a:t>:</a:t>
            </a:r>
            <a:endParaRPr kumimoji="0" lang="fr-BE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BE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y = a </a:t>
            </a:r>
            <a:r>
              <a:rPr kumimoji="0" lang="fr-BE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fr-BE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BE" sz="2400" dirty="0" err="1" smtClean="0">
                <a:solidFill>
                  <a:schemeClr val="accent6">
                    <a:lumMod val="75000"/>
                  </a:schemeClr>
                </a:solidFill>
              </a:rPr>
              <a:t>elif</a:t>
            </a:r>
            <a:r>
              <a:rPr lang="fr-BE" sz="2400" dirty="0" smtClean="0"/>
              <a:t> </a:t>
            </a:r>
            <a:r>
              <a:rPr lang="fr-BE" sz="2400" dirty="0" err="1" smtClean="0">
                <a:solidFill>
                  <a:schemeClr val="accent6">
                    <a:lumMod val="75000"/>
                  </a:schemeClr>
                </a:solidFill>
              </a:rPr>
              <a:t>isinstance</a:t>
            </a:r>
            <a:r>
              <a:rPr lang="fr-BE" sz="2400" dirty="0" smtClean="0"/>
              <a:t>(</a:t>
            </a:r>
            <a:r>
              <a:rPr lang="fr-BE" sz="2400" dirty="0" err="1" smtClean="0"/>
              <a:t>x,C</a:t>
            </a:r>
            <a:r>
              <a:rPr lang="fr-BE" sz="2400" dirty="0" smtClean="0"/>
              <a:t>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BE" sz="2400" dirty="0"/>
              <a:t> </a:t>
            </a:r>
            <a:r>
              <a:rPr lang="fr-BE" sz="2400" dirty="0" smtClean="0"/>
              <a:t>   c = C(12)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Java vs. </a:t>
            </a:r>
            <a:r>
              <a:rPr lang="fr-BE" dirty="0" err="1" smtClean="0"/>
              <a:t>Jython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APIs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1628800"/>
            <a:ext cx="8820472" cy="223224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IModelingSession</a:t>
            </a:r>
            <a:r>
              <a:rPr lang="en-US" sz="2000" dirty="0" smtClean="0"/>
              <a:t> s = </a:t>
            </a:r>
            <a:r>
              <a:rPr lang="en-US" sz="2000" dirty="0" err="1" smtClean="0"/>
              <a:t>Modelio.getInstance</a:t>
            </a:r>
            <a:r>
              <a:rPr lang="en-US" sz="2000" dirty="0" smtClean="0"/>
              <a:t>().</a:t>
            </a:r>
            <a:r>
              <a:rPr lang="en-US" sz="2000" dirty="0" err="1" smtClean="0"/>
              <a:t>getModelingSession</a:t>
            </a:r>
            <a:r>
              <a:rPr lang="en-US" sz="2000" dirty="0" smtClean="0"/>
              <a:t>(); </a:t>
            </a:r>
          </a:p>
          <a:p>
            <a:pPr>
              <a:buNone/>
            </a:pP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ITransaction</a:t>
            </a:r>
            <a:r>
              <a:rPr lang="en-US" sz="2000" dirty="0" smtClean="0"/>
              <a:t> </a:t>
            </a:r>
            <a:r>
              <a:rPr lang="en-US" sz="2000" dirty="0" err="1" smtClean="0"/>
              <a:t>tr</a:t>
            </a:r>
            <a:r>
              <a:rPr lang="en-US" sz="2000" dirty="0" smtClean="0"/>
              <a:t> = </a:t>
            </a:r>
            <a:r>
              <a:rPr lang="en-US" sz="2000" dirty="0" err="1" smtClean="0"/>
              <a:t>session.createTransaction</a:t>
            </a:r>
            <a:r>
              <a:rPr lang="en-US" sz="2000" dirty="0" smtClean="0"/>
              <a:t>("create component") ;</a:t>
            </a:r>
          </a:p>
          <a:p>
            <a:pPr>
              <a:buNone/>
            </a:pPr>
            <a:r>
              <a:rPr lang="en-US" sz="2000" dirty="0" smtClean="0"/>
              <a:t>comp = </a:t>
            </a:r>
            <a:r>
              <a:rPr lang="en-US" sz="2000" dirty="0" err="1" smtClean="0"/>
              <a:t>s.getModel</a:t>
            </a:r>
            <a:r>
              <a:rPr lang="en-US" sz="2000" dirty="0" smtClean="0"/>
              <a:t>().</a:t>
            </a:r>
            <a:r>
              <a:rPr lang="en-US" sz="2000" dirty="0" err="1" smtClean="0"/>
              <a:t>createComponent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err="1" smtClean="0"/>
              <a:t>comp.setOwner</a:t>
            </a:r>
            <a:r>
              <a:rPr lang="en-US" sz="2000" dirty="0" smtClean="0"/>
              <a:t>(</a:t>
            </a:r>
            <a:r>
              <a:rPr lang="en-US" sz="2000" dirty="0" err="1" smtClean="0"/>
              <a:t>s.getModel</a:t>
            </a:r>
            <a:r>
              <a:rPr lang="en-US" sz="2000" dirty="0" smtClean="0"/>
              <a:t>().</a:t>
            </a:r>
            <a:r>
              <a:rPr lang="en-US" sz="2000" dirty="0" err="1" smtClean="0"/>
              <a:t>getRoot</a:t>
            </a:r>
            <a:r>
              <a:rPr lang="en-US" sz="2000" dirty="0" smtClean="0"/>
              <a:t>());</a:t>
            </a:r>
          </a:p>
          <a:p>
            <a:pPr>
              <a:buNone/>
            </a:pPr>
            <a:r>
              <a:rPr lang="en-US" sz="2000" dirty="0" err="1" smtClean="0"/>
              <a:t>s.commit</a:t>
            </a:r>
            <a:r>
              <a:rPr lang="en-US" sz="2000" dirty="0" smtClean="0"/>
              <a:t>(</a:t>
            </a:r>
            <a:r>
              <a:rPr lang="en-US" sz="2000" dirty="0" err="1" smtClean="0"/>
              <a:t>tr</a:t>
            </a:r>
            <a:r>
              <a:rPr lang="en-US" sz="2000" dirty="0" smtClean="0"/>
              <a:t>);</a:t>
            </a:r>
            <a:endParaRPr lang="fr-BE" sz="20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51520" y="4365105"/>
            <a:ext cx="8892480" cy="187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s = </a:t>
            </a:r>
            <a:r>
              <a:rPr lang="en-US" sz="2000" dirty="0" err="1" smtClean="0"/>
              <a:t>Modelio.getInstance</a:t>
            </a:r>
            <a:r>
              <a:rPr lang="en-US" sz="2000" dirty="0" smtClean="0"/>
              <a:t>().</a:t>
            </a:r>
            <a:r>
              <a:rPr lang="en-US" sz="2000" dirty="0" err="1" smtClean="0"/>
              <a:t>getModelingSession</a:t>
            </a:r>
            <a:r>
              <a:rPr lang="en-US" sz="2000" dirty="0" smtClean="0"/>
              <a:t>()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tr</a:t>
            </a:r>
            <a:r>
              <a:rPr lang="en-US" sz="2000" dirty="0" smtClean="0"/>
              <a:t> = </a:t>
            </a:r>
            <a:r>
              <a:rPr lang="en-US" sz="2000" dirty="0" err="1" smtClean="0"/>
              <a:t>s.createTransaction</a:t>
            </a:r>
            <a:r>
              <a:rPr lang="en-US" sz="2000" dirty="0" smtClean="0"/>
              <a:t>("create component")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comp = </a:t>
            </a:r>
            <a:r>
              <a:rPr lang="en-US" sz="2000" dirty="0" err="1" smtClean="0"/>
              <a:t>s.getModel</a:t>
            </a:r>
            <a:r>
              <a:rPr lang="en-US" sz="2000" dirty="0" smtClean="0"/>
              <a:t>().</a:t>
            </a:r>
            <a:r>
              <a:rPr lang="en-US" sz="2000" dirty="0" err="1" smtClean="0"/>
              <a:t>createComponent</a:t>
            </a:r>
            <a:r>
              <a:rPr lang="en-US" sz="2000" dirty="0" smtClean="0"/>
              <a:t>()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comp.setOwner</a:t>
            </a:r>
            <a:r>
              <a:rPr lang="en-US" sz="2000" dirty="0" smtClean="0"/>
              <a:t>(</a:t>
            </a:r>
            <a:r>
              <a:rPr lang="en-US" sz="2000" dirty="0" err="1" smtClean="0"/>
              <a:t>s.getModel</a:t>
            </a:r>
            <a:r>
              <a:rPr lang="en-US" sz="2000" dirty="0" smtClean="0"/>
              <a:t>().</a:t>
            </a:r>
            <a:r>
              <a:rPr lang="en-US" sz="2000" dirty="0" err="1" smtClean="0"/>
              <a:t>getRoot</a:t>
            </a:r>
            <a:r>
              <a:rPr lang="en-US" sz="2000" dirty="0" smtClean="0"/>
              <a:t>())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s.commit</a:t>
            </a:r>
            <a:r>
              <a:rPr lang="en-US" sz="2000" dirty="0" smtClean="0"/>
              <a:t>(</a:t>
            </a:r>
            <a:r>
              <a:rPr lang="en-US" sz="2000" dirty="0" err="1" smtClean="0"/>
              <a:t>tr</a:t>
            </a:r>
            <a:r>
              <a:rPr lang="en-US" sz="2000" dirty="0" smtClean="0"/>
              <a:t>)</a:t>
            </a:r>
            <a:endParaRPr kumimoji="0" lang="fr-B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Reading an XML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412776"/>
            <a:ext cx="3297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err="1" smtClean="0">
                <a:solidFill>
                  <a:schemeClr val="accent1"/>
                </a:solidFill>
              </a:rPr>
              <a:t>print</a:t>
            </a:r>
            <a:r>
              <a:rPr lang="fr-BE" sz="2800" dirty="0" smtClean="0"/>
              <a:t> 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"hello"</a:t>
            </a:r>
            <a:r>
              <a:rPr lang="fr-BE" sz="2800" dirty="0" smtClean="0">
                <a:solidFill>
                  <a:schemeClr val="accent1"/>
                </a:solidFill>
              </a:rPr>
              <a:t>,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'world'</a:t>
            </a:r>
            <a:r>
              <a:rPr lang="fr-BE" sz="2800" dirty="0" smtClean="0">
                <a:solidFill>
                  <a:schemeClr val="accent1"/>
                </a:solidFill>
              </a:rPr>
              <a:t>,</a:t>
            </a:r>
          </a:p>
          <a:p>
            <a:r>
              <a:rPr lang="fr-BE" sz="2800" b="1" dirty="0" err="1" smtClean="0">
                <a:solidFill>
                  <a:schemeClr val="accent1"/>
                </a:solidFill>
              </a:rPr>
              <a:t>print</a:t>
            </a:r>
            <a:r>
              <a:rPr lang="fr-BE" sz="2800" dirty="0" smtClean="0"/>
              <a:t> 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"!"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1412776"/>
            <a:ext cx="3664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smtClean="0">
                <a:solidFill>
                  <a:schemeClr val="accent1"/>
                </a:solidFill>
              </a:rPr>
              <a:t>for 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fr-BE" sz="2800" b="1" dirty="0" smtClean="0">
                <a:solidFill>
                  <a:schemeClr val="accent1"/>
                </a:solidFill>
              </a:rPr>
              <a:t>in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 [1,2,'a',</a:t>
            </a: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fr-BE" sz="2800" b="1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fr-BE" sz="2800" b="1" dirty="0" smtClean="0">
                <a:solidFill>
                  <a:schemeClr val="accent1"/>
                </a:solidFill>
              </a:rPr>
              <a:t>    </a:t>
            </a:r>
            <a:r>
              <a:rPr lang="fr-BE" sz="2800" dirty="0" err="1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fr-BE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fr-B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78092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smtClean="0">
                <a:solidFill>
                  <a:schemeClr val="accent1"/>
                </a:solidFill>
              </a:rPr>
              <a:t>if </a:t>
            </a:r>
            <a:r>
              <a:rPr lang="fr-BE" sz="2800" dirty="0" err="1">
                <a:solidFill>
                  <a:schemeClr val="bg1">
                    <a:lumMod val="50000"/>
                  </a:schemeClr>
                </a:solidFill>
              </a:rPr>
              <a:t>len</a:t>
            </a:r>
            <a:r>
              <a:rPr lang="fr-BE" sz="2800" dirty="0">
                <a:solidFill>
                  <a:schemeClr val="bg1">
                    <a:lumMod val="50000"/>
                  </a:schemeClr>
                </a:solidFill>
              </a:rPr>
              <a:t>(x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)==0 </a:t>
            </a:r>
            <a:r>
              <a:rPr lang="fr-BE" sz="2800" b="1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fr-BE" sz="2800" b="1" dirty="0" smtClean="0">
                <a:solidFill>
                  <a:schemeClr val="accent1"/>
                </a:solidFill>
              </a:rPr>
              <a:t>    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x = [1,2]</a:t>
            </a:r>
            <a:endParaRPr lang="fr-BE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BE" sz="2800" b="1" dirty="0" err="1" smtClean="0">
                <a:solidFill>
                  <a:schemeClr val="accent1"/>
                </a:solidFill>
              </a:rPr>
              <a:t>else</a:t>
            </a:r>
            <a:r>
              <a:rPr lang="fr-BE" sz="2800" b="1" dirty="0" smtClean="0">
                <a:solidFill>
                  <a:schemeClr val="accent1"/>
                </a:solidFill>
              </a:rPr>
              <a:t> :</a:t>
            </a:r>
          </a:p>
          <a:p>
            <a:r>
              <a:rPr lang="fr-BE" sz="2800" b="1" dirty="0">
                <a:solidFill>
                  <a:schemeClr val="accent1"/>
                </a:solidFill>
              </a:rPr>
              <a:t> </a:t>
            </a:r>
            <a:r>
              <a:rPr lang="fr-BE" sz="2800" b="1" dirty="0" smtClean="0">
                <a:solidFill>
                  <a:schemeClr val="accent1"/>
                </a:solidFill>
              </a:rPr>
              <a:t>   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x = x+[2,5]</a:t>
            </a:r>
          </a:p>
          <a:p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 x</a:t>
            </a:r>
            <a:endParaRPr lang="en-US" sz="280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780782"/>
            <a:ext cx="2191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err="1" smtClean="0">
                <a:solidFill>
                  <a:schemeClr val="accent1"/>
                </a:solidFill>
              </a:rPr>
              <a:t>while</a:t>
            </a:r>
            <a:r>
              <a:rPr lang="fr-BE" sz="2800" b="1" dirty="0" smtClean="0">
                <a:solidFill>
                  <a:schemeClr val="accent1"/>
                </a:solidFill>
              </a:rPr>
              <a:t> 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x&lt;10 </a:t>
            </a:r>
            <a:r>
              <a:rPr lang="fr-BE" sz="2800" b="1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    x=x-1	</a:t>
            </a:r>
            <a:endParaRPr lang="fr-B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6056" y="2924944"/>
            <a:ext cx="182774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err="1" smtClean="0">
                <a:solidFill>
                  <a:schemeClr val="accent1"/>
                </a:solidFill>
              </a:rPr>
              <a:t>try</a:t>
            </a:r>
            <a:r>
              <a:rPr lang="fr-BE" sz="2800" b="1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fr-BE" sz="2800" b="1" dirty="0" smtClean="0">
                <a:solidFill>
                  <a:schemeClr val="accent1"/>
                </a:solidFill>
              </a:rPr>
              <a:t>    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z = x / y</a:t>
            </a:r>
          </a:p>
          <a:p>
            <a:r>
              <a:rPr lang="fr-BE" sz="2800" b="1" dirty="0" err="1" smtClean="0">
                <a:solidFill>
                  <a:schemeClr val="accent1"/>
                </a:solidFill>
              </a:rPr>
              <a:t>except</a:t>
            </a:r>
            <a:r>
              <a:rPr lang="fr-BE" sz="2800" b="1" dirty="0" smtClean="0">
                <a:solidFill>
                  <a:schemeClr val="accent1"/>
                </a:solidFill>
              </a:rPr>
              <a:t> :</a:t>
            </a:r>
          </a:p>
          <a:p>
            <a:r>
              <a:rPr lang="fr-BE" sz="2800" b="1" dirty="0">
                <a:solidFill>
                  <a:schemeClr val="accent1"/>
                </a:solidFill>
              </a:rPr>
              <a:t> </a:t>
            </a:r>
            <a:r>
              <a:rPr lang="fr-BE" sz="2800" b="1" dirty="0" smtClean="0">
                <a:solidFill>
                  <a:schemeClr val="accent1"/>
                </a:solidFill>
              </a:rPr>
              <a:t>   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z = 100</a:t>
            </a:r>
            <a:endParaRPr lang="fr-B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2863" y="630932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blocks are </a:t>
            </a:r>
            <a:r>
              <a:rPr lang="fr-BE" dirty="0" err="1" smtClean="0"/>
              <a:t>based</a:t>
            </a:r>
            <a:r>
              <a:rPr lang="fr-BE" dirty="0" smtClean="0"/>
              <a:t> on code </a:t>
            </a:r>
            <a:r>
              <a:rPr lang="fr-BE" dirty="0" err="1" smtClean="0"/>
              <a:t>formatting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5157192"/>
            <a:ext cx="2802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err="1" smtClean="0">
                <a:solidFill>
                  <a:schemeClr val="accent1"/>
                </a:solidFill>
              </a:rPr>
              <a:t>raise</a:t>
            </a:r>
            <a:r>
              <a:rPr lang="fr-BE" sz="2800" b="1" dirty="0" smtClean="0">
                <a:solidFill>
                  <a:schemeClr val="accent1"/>
                </a:solidFill>
              </a:rPr>
              <a:t>  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Exception</a:t>
            </a:r>
            <a:endParaRPr lang="fr-B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347864" y="1916832"/>
            <a:ext cx="180427" cy="2444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47864" y="2132856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 smtClean="0">
                <a:solidFill>
                  <a:schemeClr val="bg1">
                    <a:lumMod val="75000"/>
                  </a:schemeClr>
                </a:solidFill>
              </a:rPr>
              <a:t>stay</a:t>
            </a:r>
            <a:r>
              <a:rPr lang="fr-BE" dirty="0" smtClean="0">
                <a:solidFill>
                  <a:schemeClr val="bg1">
                    <a:lumMod val="75000"/>
                  </a:schemeClr>
                </a:solidFill>
              </a:rPr>
              <a:t> on the</a:t>
            </a:r>
          </a:p>
          <a:p>
            <a:r>
              <a:rPr lang="fr-BE" dirty="0" err="1" smtClean="0">
                <a:solidFill>
                  <a:schemeClr val="bg1">
                    <a:lumMod val="75000"/>
                  </a:schemeClr>
                </a:solidFill>
              </a:rPr>
              <a:t>same</a:t>
            </a:r>
            <a:r>
              <a:rPr lang="fr-BE" dirty="0" smtClean="0">
                <a:solidFill>
                  <a:schemeClr val="bg1">
                    <a:lumMod val="75000"/>
                  </a:schemeClr>
                </a:solidFill>
              </a:rPr>
              <a:t> line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BE" sz="2800" b="1" dirty="0" err="1" smtClean="0">
                <a:solidFill>
                  <a:schemeClr val="accent1"/>
                </a:solidFill>
              </a:rPr>
              <a:t>def</a:t>
            </a:r>
            <a:r>
              <a:rPr lang="fr-BE" sz="2800" b="1" dirty="0" smtClean="0">
                <a:solidFill>
                  <a:schemeClr val="accent1"/>
                </a:solidFill>
              </a:rPr>
              <a:t> </a:t>
            </a: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BE" sz="2800" b="1" dirty="0" smtClean="0">
                <a:solidFill>
                  <a:schemeClr val="accent1"/>
                </a:solidFill>
              </a:rPr>
              <a:t>: </a:t>
            </a:r>
          </a:p>
          <a:p>
            <a:pPr>
              <a:buNone/>
            </a:pPr>
            <a:r>
              <a:rPr lang="fr-BE" sz="2400" b="1" dirty="0">
                <a:solidFill>
                  <a:schemeClr val="accent1"/>
                </a:solidFill>
              </a:rPr>
              <a:t> </a:t>
            </a:r>
            <a:r>
              <a:rPr lang="fr-BE" sz="2400" b="1" dirty="0" smtClean="0">
                <a:solidFill>
                  <a:schemeClr val="accent1"/>
                </a:solidFill>
              </a:rPr>
              <a:t>    return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x+y</a:t>
            </a:r>
          </a:p>
          <a:p>
            <a:pPr>
              <a:buNone/>
            </a:pPr>
            <a:endParaRPr lang="fr-BE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BE" sz="2800" b="1" dirty="0" err="1">
                <a:solidFill>
                  <a:schemeClr val="accent1"/>
                </a:solidFill>
              </a:rPr>
              <a:t>def</a:t>
            </a:r>
            <a:r>
              <a:rPr lang="fr-BE" sz="2800" b="1" dirty="0">
                <a:solidFill>
                  <a:schemeClr val="accent1"/>
                </a:solidFill>
              </a:rPr>
              <a:t> </a:t>
            </a: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prt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x,indent</a:t>
            </a:r>
            <a:r>
              <a:rPr lang="fr-BE" sz="2800" b="1" dirty="0">
                <a:solidFill>
                  <a:schemeClr val="accent1"/>
                </a:solidFill>
              </a:rPr>
              <a:t>=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"   ",</a:t>
            </a: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level</a:t>
            </a:r>
            <a:r>
              <a:rPr lang="fr-BE" sz="2800" b="1" dirty="0">
                <a:solidFill>
                  <a:schemeClr val="accent1"/>
                </a:solidFill>
              </a:rPr>
              <a:t>=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0)</a:t>
            </a:r>
            <a:r>
              <a:rPr lang="fr-BE" sz="2800" b="1" dirty="0" smtClean="0">
                <a:solidFill>
                  <a:schemeClr val="accent1"/>
                </a:solidFill>
              </a:rPr>
              <a:t>:</a:t>
            </a:r>
          </a:p>
          <a:p>
            <a:pPr>
              <a:buNone/>
            </a:pPr>
            <a:r>
              <a:rPr lang="fr-BE" sz="2400" dirty="0" smtClean="0">
                <a:solidFill>
                  <a:srgbClr val="00B050"/>
                </a:solidFill>
              </a:rPr>
              <a:t>    """ </a:t>
            </a:r>
            <a:r>
              <a:rPr lang="fr-BE" sz="2400" dirty="0" err="1" smtClean="0">
                <a:solidFill>
                  <a:srgbClr val="00B050"/>
                </a:solidFill>
              </a:rPr>
              <a:t>returns</a:t>
            </a:r>
            <a:r>
              <a:rPr lang="fr-BE" sz="2400" dirty="0" smtClean="0">
                <a:solidFill>
                  <a:srgbClr val="00B050"/>
                </a:solidFill>
              </a:rPr>
              <a:t> a string </a:t>
            </a:r>
            <a:r>
              <a:rPr lang="fr-BE" sz="2400" dirty="0" err="1" smtClean="0">
                <a:solidFill>
                  <a:srgbClr val="00B050"/>
                </a:solidFill>
              </a:rPr>
              <a:t>representation</a:t>
            </a:r>
            <a:r>
              <a:rPr lang="fr-BE" sz="2400" dirty="0" smtClean="0">
                <a:solidFill>
                  <a:srgbClr val="00B050"/>
                </a:solidFill>
              </a:rPr>
              <a:t> of x</a:t>
            </a:r>
            <a:br>
              <a:rPr lang="fr-BE" sz="2400" dirty="0" smtClean="0">
                <a:solidFill>
                  <a:srgbClr val="00B050"/>
                </a:solidFill>
              </a:rPr>
            </a:br>
            <a:r>
              <a:rPr lang="fr-BE" sz="2400" dirty="0" smtClean="0">
                <a:solidFill>
                  <a:srgbClr val="00B050"/>
                </a:solidFill>
              </a:rPr>
              <a:t>     </a:t>
            </a:r>
            <a:r>
              <a:rPr lang="fr-BE" sz="2400" dirty="0" err="1" smtClean="0">
                <a:solidFill>
                  <a:srgbClr val="00B050"/>
                </a:solidFill>
              </a:rPr>
              <a:t>optionnaly</a:t>
            </a:r>
            <a:r>
              <a:rPr lang="fr-BE" sz="2400" dirty="0" smtClean="0">
                <a:solidFill>
                  <a:srgbClr val="00B050"/>
                </a:solidFill>
              </a:rPr>
              <a:t> </a:t>
            </a:r>
            <a:r>
              <a:rPr lang="fr-BE" sz="2400" dirty="0" err="1" smtClean="0">
                <a:solidFill>
                  <a:srgbClr val="00B050"/>
                </a:solidFill>
              </a:rPr>
              <a:t>prefixed</a:t>
            </a:r>
            <a:r>
              <a:rPr lang="fr-BE" sz="2400" dirty="0" smtClean="0">
                <a:solidFill>
                  <a:srgbClr val="00B050"/>
                </a:solidFill>
              </a:rPr>
              <a:t> by a indentation.</a:t>
            </a:r>
            <a:br>
              <a:rPr lang="fr-BE" sz="2400" dirty="0" smtClean="0">
                <a:solidFill>
                  <a:srgbClr val="00B050"/>
                </a:solidFill>
              </a:rPr>
            </a:br>
            <a:r>
              <a:rPr lang="fr-BE" sz="2400" dirty="0" smtClean="0">
                <a:solidFill>
                  <a:srgbClr val="00B050"/>
                </a:solidFill>
              </a:rPr>
              <a:t>"""</a:t>
            </a:r>
            <a:br>
              <a:rPr lang="fr-BE" sz="2400" dirty="0" smtClean="0">
                <a:solidFill>
                  <a:srgbClr val="00B050"/>
                </a:solidFill>
              </a:rPr>
            </a:b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r = 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indent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level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str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(x)</a:t>
            </a:r>
          </a:p>
          <a:p>
            <a:pPr>
              <a:buNone/>
            </a:pPr>
            <a:r>
              <a:rPr lang="fr-B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r</a:t>
            </a:r>
          </a:p>
          <a:p>
            <a:pPr>
              <a:buNone/>
            </a:pPr>
            <a:endParaRPr lang="fr-BE" sz="2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prt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([2,3,</a:t>
            </a: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],</a:t>
            </a: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level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=3)</a:t>
            </a:r>
            <a:endParaRPr lang="fr-B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2863" y="630932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blocks are </a:t>
            </a:r>
            <a:r>
              <a:rPr lang="fr-BE" dirty="0" err="1" smtClean="0"/>
              <a:t>based</a:t>
            </a:r>
            <a:r>
              <a:rPr lang="fr-BE" dirty="0" smtClean="0"/>
              <a:t> on code </a:t>
            </a:r>
            <a:r>
              <a:rPr lang="fr-BE" dirty="0" err="1" smtClean="0"/>
              <a:t>formatting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BE" sz="2800" dirty="0" err="1" smtClean="0"/>
              <a:t>Sequences</a:t>
            </a:r>
            <a:endParaRPr lang="fr-BE" sz="2800" dirty="0" smtClean="0"/>
          </a:p>
          <a:p>
            <a:pPr lvl="1"/>
            <a:r>
              <a:rPr lang="fr-BE" sz="2400" dirty="0" smtClean="0"/>
              <a:t>Strings		</a:t>
            </a:r>
            <a:r>
              <a:rPr lang="fr-BE" sz="2400" b="1" dirty="0" smtClean="0">
                <a:solidFill>
                  <a:schemeClr val="accent1"/>
                </a:solidFill>
              </a:rPr>
              <a:t>"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ello</a:t>
            </a:r>
            <a:r>
              <a:rPr lang="fr-BE" sz="2400" b="1" dirty="0" smtClean="0">
                <a:solidFill>
                  <a:schemeClr val="accent1"/>
                </a:solidFill>
              </a:rPr>
              <a:t>"				</a:t>
            </a:r>
            <a:r>
              <a:rPr lang="fr-BE" sz="2400" dirty="0" smtClean="0"/>
              <a:t>immutable</a:t>
            </a:r>
          </a:p>
          <a:p>
            <a:pPr lvl="1"/>
            <a:r>
              <a:rPr lang="fr-BE" sz="2400" dirty="0" smtClean="0"/>
              <a:t>Ranges		</a:t>
            </a:r>
            <a:r>
              <a:rPr lang="fr-BE" sz="2400" b="1" dirty="0" smtClean="0">
                <a:solidFill>
                  <a:schemeClr val="accent1"/>
                </a:solidFill>
              </a:rPr>
              <a:t>range(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fr-BE" sz="2400" b="1" dirty="0">
                <a:solidFill>
                  <a:schemeClr val="accent1"/>
                </a:solidFill>
              </a:rPr>
              <a:t>,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fr-BE" sz="2400" b="1" dirty="0" smtClean="0">
                <a:solidFill>
                  <a:schemeClr val="accent1"/>
                </a:solidFill>
              </a:rPr>
              <a:t>)			</a:t>
            </a:r>
            <a:r>
              <a:rPr lang="fr-BE" sz="2400" dirty="0" smtClean="0"/>
              <a:t>immutable</a:t>
            </a:r>
            <a:endParaRPr lang="fr-BE" sz="2400" b="1" dirty="0">
              <a:solidFill>
                <a:schemeClr val="accent1"/>
              </a:solidFill>
            </a:endParaRPr>
          </a:p>
          <a:p>
            <a:pPr lvl="1"/>
            <a:r>
              <a:rPr lang="fr-BE" sz="2400" dirty="0" err="1" smtClean="0"/>
              <a:t>Tuples</a:t>
            </a:r>
            <a:r>
              <a:rPr lang="fr-BE" sz="2400" dirty="0" smtClean="0"/>
              <a:t>		</a:t>
            </a:r>
            <a:r>
              <a:rPr lang="fr-BE" sz="2400" b="1" dirty="0" smtClean="0">
                <a:solidFill>
                  <a:schemeClr val="accent1"/>
                </a:solidFill>
              </a:rPr>
              <a:t>(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</a:rPr>
              <a:t>'a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'</a:t>
            </a:r>
            <a:r>
              <a:rPr lang="fr-BE" sz="2400" b="1" dirty="0">
                <a:solidFill>
                  <a:schemeClr val="accent1"/>
                </a:solidFill>
              </a:rPr>
              <a:t>,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fr-BE" sz="2400" b="1" dirty="0" smtClean="0">
                <a:solidFill>
                  <a:schemeClr val="accent1"/>
                </a:solidFill>
              </a:rPr>
              <a:t>)				</a:t>
            </a:r>
            <a:r>
              <a:rPr lang="fr-BE" sz="2400" dirty="0" smtClean="0"/>
              <a:t>immutable</a:t>
            </a:r>
          </a:p>
          <a:p>
            <a:pPr lvl="1"/>
            <a:r>
              <a:rPr lang="fr-BE" sz="2400" dirty="0" err="1" smtClean="0"/>
              <a:t>Lists</a:t>
            </a:r>
            <a:r>
              <a:rPr lang="fr-BE" sz="2400" dirty="0" smtClean="0"/>
              <a:t>		</a:t>
            </a:r>
            <a:r>
              <a:rPr lang="fr-BE" sz="2400" b="1" dirty="0" smtClean="0">
                <a:solidFill>
                  <a:schemeClr val="accent1"/>
                </a:solidFill>
              </a:rPr>
              <a:t>[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fr-BE" sz="2400" b="1" dirty="0" smtClean="0">
                <a:solidFill>
                  <a:schemeClr val="accent1"/>
                </a:solidFill>
              </a:rPr>
              <a:t>,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fr-BE" sz="2400" b="1" dirty="0" smtClean="0">
                <a:solidFill>
                  <a:schemeClr val="accent1"/>
                </a:solidFill>
              </a:rPr>
              <a:t>,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fr-BE" sz="2400" b="1" dirty="0" smtClean="0">
                <a:solidFill>
                  <a:schemeClr val="accent1"/>
                </a:solidFill>
              </a:rPr>
              <a:t>,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fr-BE" sz="2400" dirty="0" err="1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fr-BE" sz="2400" b="1" dirty="0" err="1" smtClean="0">
                <a:solidFill>
                  <a:schemeClr val="accent1"/>
                </a:solidFill>
              </a:rPr>
              <a:t>,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fr-BE" sz="2400" b="1" dirty="0" smtClean="0">
                <a:solidFill>
                  <a:schemeClr val="accent1"/>
                </a:solidFill>
              </a:rPr>
              <a:t>,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[3,2]</a:t>
            </a:r>
            <a:r>
              <a:rPr lang="fr-BE" sz="2400" b="1" dirty="0" smtClean="0">
                <a:solidFill>
                  <a:schemeClr val="accent1"/>
                </a:solidFill>
              </a:rPr>
              <a:t>]</a:t>
            </a:r>
            <a:r>
              <a:rPr lang="fr-BE" sz="2400" dirty="0" smtClean="0"/>
              <a:t>		mutable</a:t>
            </a:r>
          </a:p>
          <a:p>
            <a:pPr lvl="1"/>
            <a:r>
              <a:rPr lang="fr-BE" sz="2400" dirty="0" smtClean="0"/>
              <a:t>Set		</a:t>
            </a:r>
            <a:r>
              <a:rPr lang="fr-BE" sz="2400" b="1" dirty="0" err="1" smtClean="0">
                <a:solidFill>
                  <a:schemeClr val="accent1"/>
                </a:solidFill>
              </a:rPr>
              <a:t>set</a:t>
            </a:r>
            <a:r>
              <a:rPr lang="fr-BE" sz="2400" b="1" dirty="0" smtClean="0">
                <a:solidFill>
                  <a:schemeClr val="accent1"/>
                </a:solidFill>
              </a:rPr>
              <a:t>(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[2,3,2,2]</a:t>
            </a:r>
            <a:r>
              <a:rPr lang="fr-BE" sz="2400" b="1" dirty="0" smtClean="0">
                <a:solidFill>
                  <a:schemeClr val="accent1"/>
                </a:solidFill>
              </a:rPr>
              <a:t>)			</a:t>
            </a:r>
            <a:r>
              <a:rPr lang="fr-BE" sz="2400" dirty="0" smtClean="0"/>
              <a:t>mutable</a:t>
            </a:r>
          </a:p>
          <a:p>
            <a:pPr>
              <a:buNone/>
            </a:pPr>
            <a:r>
              <a:rPr lang="fr-BE" sz="2800" dirty="0" err="1" smtClean="0"/>
              <a:t>Map</a:t>
            </a:r>
            <a:endParaRPr lang="fr-BE" sz="2800" dirty="0" smtClean="0"/>
          </a:p>
          <a:p>
            <a:pPr lvl="1"/>
            <a:r>
              <a:rPr lang="fr-BE" sz="2400" dirty="0" err="1" smtClean="0"/>
              <a:t>Dictionnary</a:t>
            </a:r>
            <a:r>
              <a:rPr lang="fr-BE" sz="2400" dirty="0" smtClean="0"/>
              <a:t>	</a:t>
            </a:r>
            <a:r>
              <a:rPr lang="fr-BE" sz="2400" b="1" dirty="0">
                <a:solidFill>
                  <a:schemeClr val="accent1"/>
                </a:solidFill>
              </a:rPr>
              <a:t>{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fr-BE" sz="2400" b="1" dirty="0">
                <a:solidFill>
                  <a:schemeClr val="accent1"/>
                </a:solidFill>
              </a:rPr>
              <a:t>: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</a:rPr>
              <a:t> "III"</a:t>
            </a:r>
            <a:r>
              <a:rPr lang="fr-BE" sz="2400" b="1" dirty="0">
                <a:solidFill>
                  <a:schemeClr val="accent1"/>
                </a:solidFill>
              </a:rPr>
              <a:t>,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</a:rPr>
              <a:t> 4 </a:t>
            </a:r>
            <a:r>
              <a:rPr lang="fr-BE" sz="2400" b="1" dirty="0">
                <a:solidFill>
                  <a:schemeClr val="accent1"/>
                </a:solidFill>
              </a:rPr>
              <a:t>: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</a:rPr>
              <a:t> "IV" </a:t>
            </a:r>
            <a:r>
              <a:rPr lang="fr-BE" sz="2400" b="1" dirty="0">
                <a:solidFill>
                  <a:schemeClr val="accent1"/>
                </a:solidFill>
              </a:rPr>
              <a:t>}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Sequences</a:t>
            </a:r>
            <a:r>
              <a:rPr lang="fr-FR" dirty="0" smtClean="0"/>
              <a:t> (1)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38884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1"/>
                </a:solidFill>
              </a:rPr>
              <a:t>len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([])   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[6] </a:t>
            </a:r>
            <a:r>
              <a:rPr lang="en-US" sz="2400" b="1" dirty="0" smtClean="0">
                <a:solidFill>
                  <a:schemeClr val="accent1"/>
                </a:solidFill>
              </a:rPr>
              <a:t>+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[6,7,True] 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"-" </a:t>
            </a:r>
            <a:r>
              <a:rPr lang="en-US" sz="2400" b="1" dirty="0">
                <a:solidFill>
                  <a:schemeClr val="accent1"/>
                </a:solidFill>
              </a:rPr>
              <a:t>*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5            	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"hello world"</a:t>
            </a:r>
            <a:r>
              <a:rPr lang="en-US" sz="2400" b="1" dirty="0">
                <a:solidFill>
                  <a:schemeClr val="accent1"/>
                </a:solidFill>
              </a:rPr>
              <a:t>[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2400" b="1" dirty="0">
                <a:solidFill>
                  <a:schemeClr val="accent1"/>
                </a:solidFill>
              </a:rPr>
              <a:t>]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"hello world"</a:t>
            </a:r>
            <a:r>
              <a:rPr lang="en-US" sz="2400" b="1" dirty="0">
                <a:solidFill>
                  <a:schemeClr val="accent1"/>
                </a:solidFill>
              </a:rPr>
              <a:t>[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n-US" sz="2400" b="1" dirty="0">
                <a:solidFill>
                  <a:schemeClr val="accent1"/>
                </a:solidFill>
              </a:rPr>
              <a:t>]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[5,1,3,4,"b"]</a:t>
            </a:r>
            <a:r>
              <a:rPr lang="fr-BE" sz="2400" b="1" dirty="0" smtClean="0">
                <a:solidFill>
                  <a:schemeClr val="accent1"/>
                </a:solidFill>
              </a:rPr>
              <a:t>[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fr-BE" sz="2400" b="1" dirty="0">
                <a:solidFill>
                  <a:schemeClr val="accent1"/>
                </a:solidFill>
              </a:rPr>
              <a:t>:]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[5,1,3,4,"b"]</a:t>
            </a:r>
            <a:r>
              <a:rPr lang="fr-BE" sz="2400" b="1" dirty="0" smtClean="0">
                <a:solidFill>
                  <a:schemeClr val="accent1"/>
                </a:solidFill>
              </a:rPr>
              <a:t>[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fr-BE" sz="2400" b="1" dirty="0" smtClean="0">
                <a:solidFill>
                  <a:schemeClr val="accent1"/>
                </a:solidFill>
              </a:rPr>
              <a:t>: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fr-BE" sz="2400" b="1" dirty="0" smtClean="0">
                <a:solidFill>
                  <a:schemeClr val="accent1"/>
                </a:solidFill>
              </a:rPr>
              <a:t>]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sz="2400" b="1" dirty="0" smtClean="0">
                <a:solidFill>
                  <a:schemeClr val="accent1"/>
                </a:solidFill>
              </a:rPr>
              <a:t>not in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[2,3,"a"]           	</a:t>
            </a:r>
          </a:p>
          <a:p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fr-FR" sz="2400" dirty="0" err="1" smtClean="0">
                <a:solidFill>
                  <a:schemeClr val="bg1">
                    <a:lumMod val="50000"/>
                  </a:schemeClr>
                </a:solidFill>
              </a:rPr>
              <a:t>ll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fr-FR" sz="2400" b="1" dirty="0">
                <a:solidFill>
                  <a:schemeClr val="accent1"/>
                </a:solidFill>
              </a:rPr>
              <a:t>in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 "hello"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[2,3,4,[3]].</a:t>
            </a:r>
            <a:r>
              <a:rPr lang="en-US" sz="2400" b="1" dirty="0" smtClean="0">
                <a:solidFill>
                  <a:schemeClr val="accent1"/>
                </a:solidFill>
              </a:rPr>
              <a:t>count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(3)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"hello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world".</a:t>
            </a:r>
            <a:r>
              <a:rPr lang="en-US" sz="2400" b="1" dirty="0" err="1" smtClean="0">
                <a:solidFill>
                  <a:schemeClr val="accent1"/>
                </a:solidFill>
              </a:rPr>
              <a:t>count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("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ll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080" y="1700808"/>
            <a:ext cx="2160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# 0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# [6,6,7,True] </a:t>
            </a:r>
          </a:p>
          <a:p>
            <a:r>
              <a:rPr lang="fr-BE" sz="2400" dirty="0" smtClean="0">
                <a:solidFill>
                  <a:srgbClr val="00B050"/>
                </a:solidFill>
              </a:rPr>
              <a:t># "-----"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# "e"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# "d"</a:t>
            </a:r>
          </a:p>
          <a:p>
            <a:r>
              <a:rPr lang="fr-BE" sz="2400" dirty="0" smtClean="0">
                <a:solidFill>
                  <a:srgbClr val="00B050"/>
                </a:solidFill>
              </a:rPr>
              <a:t># </a:t>
            </a:r>
            <a:r>
              <a:rPr lang="en-US" sz="2400" dirty="0" smtClean="0">
                <a:solidFill>
                  <a:srgbClr val="00B050"/>
                </a:solidFill>
              </a:rPr>
              <a:t>[3,4,"b"]</a:t>
            </a:r>
          </a:p>
          <a:p>
            <a:r>
              <a:rPr lang="fr-BE" sz="2400" dirty="0" smtClean="0">
                <a:solidFill>
                  <a:srgbClr val="00B050"/>
                </a:solidFill>
              </a:rPr>
              <a:t># </a:t>
            </a:r>
            <a:r>
              <a:rPr lang="en-US" sz="2400" dirty="0" smtClean="0">
                <a:solidFill>
                  <a:srgbClr val="00B050"/>
                </a:solidFill>
              </a:rPr>
              <a:t>[3,4]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# True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# True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# 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#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Sequences</a:t>
            </a:r>
            <a:r>
              <a:rPr lang="fr-FR" dirty="0" smtClean="0"/>
              <a:t> 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556792"/>
            <a:ext cx="4536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[2,3,4,3].</a:t>
            </a:r>
            <a:r>
              <a:rPr lang="en-US" sz="2400" b="1" dirty="0" smtClean="0">
                <a:solidFill>
                  <a:schemeClr val="accent1"/>
                </a:solidFill>
              </a:rPr>
              <a:t>index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(3)       	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[2,3,4,3].</a:t>
            </a:r>
            <a:r>
              <a:rPr lang="en-US" sz="2400" b="1" dirty="0" smtClean="0">
                <a:solidFill>
                  <a:schemeClr val="accent1"/>
                </a:solidFill>
              </a:rPr>
              <a:t>index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(12)      	</a:t>
            </a:r>
          </a:p>
          <a:p>
            <a:r>
              <a:rPr lang="fr-BE" sz="2400" b="1" dirty="0" err="1" smtClean="0">
                <a:solidFill>
                  <a:schemeClr val="accent1"/>
                </a:solidFill>
              </a:rPr>
              <a:t>sorted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[7,3,"a",True]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)	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max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([7,3,"a",True])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min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([7,3,"a",True]) 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sum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([1,3,2])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zip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([1,2], ["I","II"])   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556792"/>
            <a:ext cx="3096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# 1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# </a:t>
            </a:r>
            <a:r>
              <a:rPr lang="en-US" sz="2400" dirty="0" err="1">
                <a:solidFill>
                  <a:srgbClr val="00B050"/>
                </a:solidFill>
              </a:rPr>
              <a:t>ValueError</a:t>
            </a:r>
            <a:r>
              <a:rPr lang="en-US" sz="2400" dirty="0">
                <a:solidFill>
                  <a:srgbClr val="00B050"/>
                </a:solidFill>
              </a:rPr>
              <a:t> raised</a:t>
            </a:r>
          </a:p>
          <a:p>
            <a:r>
              <a:rPr lang="en-US" sz="2400" dirty="0">
                <a:solidFill>
                  <a:srgbClr val="00B050"/>
                </a:solidFill>
              </a:rPr>
              <a:t># [True,3,7,"a"]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# "a"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# 1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# 6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# [(1,"I"),(2,"II")]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Sequences</a:t>
            </a:r>
            <a:r>
              <a:rPr lang="fr-FR" dirty="0" smtClean="0"/>
              <a:t> (3)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556792"/>
            <a:ext cx="540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m</a:t>
            </a:r>
            <a:r>
              <a:rPr lang="fr-BE" sz="2400" b="1" dirty="0" err="1">
                <a:solidFill>
                  <a:schemeClr val="accent1"/>
                </a:solidFill>
              </a:rPr>
              <a:t>ap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len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,["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a","bc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",""])</a:t>
            </a:r>
          </a:p>
          <a:p>
            <a:r>
              <a:rPr lang="fr-BE" sz="2400" b="1" dirty="0" err="1">
                <a:solidFill>
                  <a:schemeClr val="accent1"/>
                </a:solidFill>
              </a:rPr>
              <a:t>map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BE" sz="2400" b="1" dirty="0">
                <a:solidFill>
                  <a:schemeClr val="accent1"/>
                </a:solidFill>
              </a:rPr>
              <a:t>lambda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x:x*x,range(1,4))</a:t>
            </a:r>
          </a:p>
          <a:p>
            <a:r>
              <a:rPr lang="fr-BE" sz="2400" b="1" dirty="0">
                <a:solidFill>
                  <a:schemeClr val="accent1"/>
                </a:solidFill>
              </a:rPr>
              <a:t>[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x*2 </a:t>
            </a:r>
            <a:r>
              <a:rPr lang="fr-BE" sz="2400" b="1" dirty="0">
                <a:solidFill>
                  <a:schemeClr val="accent1"/>
                </a:solidFill>
              </a:rPr>
              <a:t>for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x </a:t>
            </a:r>
            <a:r>
              <a:rPr lang="fr-BE" sz="2400" b="1" dirty="0">
                <a:solidFill>
                  <a:schemeClr val="accent1"/>
                </a:solidFill>
              </a:rPr>
              <a:t>in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range(1,4) </a:t>
            </a:r>
            <a:r>
              <a:rPr lang="fr-BE" sz="2400" b="1" dirty="0" smtClean="0">
                <a:solidFill>
                  <a:schemeClr val="accent1"/>
                </a:solidFill>
              </a:rPr>
              <a:t>]</a:t>
            </a:r>
          </a:p>
          <a:p>
            <a:r>
              <a:rPr lang="fr-BE" sz="2400" b="1" dirty="0" smtClean="0">
                <a:solidFill>
                  <a:schemeClr val="accent1"/>
                </a:solidFill>
              </a:rPr>
              <a:t>[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x*2 </a:t>
            </a:r>
            <a:r>
              <a:rPr lang="fr-BE" sz="2400" b="1" dirty="0" smtClean="0">
                <a:solidFill>
                  <a:schemeClr val="accent1"/>
                </a:solidFill>
              </a:rPr>
              <a:t>for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x </a:t>
            </a:r>
            <a:r>
              <a:rPr lang="fr-BE" sz="2400" b="1" dirty="0" smtClean="0">
                <a:solidFill>
                  <a:schemeClr val="accent1"/>
                </a:solidFill>
              </a:rPr>
              <a:t>in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range(1,4)</a:t>
            </a:r>
            <a:r>
              <a:rPr lang="fr-BE" sz="2400" b="1" dirty="0">
                <a:solidFill>
                  <a:schemeClr val="accent1"/>
                </a:solidFill>
              </a:rPr>
              <a:t> if 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x%2==0 </a:t>
            </a:r>
            <a:r>
              <a:rPr lang="fr-BE" sz="2400" b="1" dirty="0" smtClean="0">
                <a:solidFill>
                  <a:schemeClr val="accent1"/>
                </a:solidFill>
              </a:rPr>
              <a:t>]</a:t>
            </a:r>
          </a:p>
          <a:p>
            <a:r>
              <a:rPr lang="fr-BE" sz="2400" b="1" dirty="0" err="1" smtClean="0">
                <a:solidFill>
                  <a:schemeClr val="accent1"/>
                </a:solidFill>
              </a:rPr>
              <a:t>filter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BE" sz="2400" b="1" dirty="0" smtClean="0">
                <a:solidFill>
                  <a:schemeClr val="accent1"/>
                </a:solidFill>
              </a:rPr>
              <a:t>lambda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x:x&gt;=10,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2,3,12,5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])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all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([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False,True,False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]) 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any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([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False,True,False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]) </a:t>
            </a:r>
            <a:endParaRPr lang="fr-BE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BE" sz="2400" b="1" dirty="0" err="1" smtClean="0">
                <a:solidFill>
                  <a:schemeClr val="accent1"/>
                </a:solidFill>
              </a:rPr>
              <a:t>reduce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((</a:t>
            </a:r>
            <a:r>
              <a:rPr lang="fr-BE" sz="2400" b="1" dirty="0" smtClean="0">
                <a:solidFill>
                  <a:schemeClr val="accent1"/>
                </a:solidFill>
              </a:rPr>
              <a:t>lambda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x,y:x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+y),"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abcd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</a:p>
          <a:p>
            <a:endParaRPr lang="fr-BE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136" y="1556792"/>
            <a:ext cx="3347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# </a:t>
            </a:r>
            <a:r>
              <a:rPr lang="en-US" sz="2400" dirty="0" smtClean="0">
                <a:solidFill>
                  <a:srgbClr val="00B050"/>
                </a:solidFill>
              </a:rPr>
              <a:t>[1,2,0] 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# </a:t>
            </a:r>
            <a:r>
              <a:rPr lang="en-US" sz="2400" dirty="0" smtClean="0">
                <a:solidFill>
                  <a:srgbClr val="00B050"/>
                </a:solidFill>
              </a:rPr>
              <a:t>[1,4,9]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# [1,4,9] 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# [4]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# [12]</a:t>
            </a:r>
          </a:p>
          <a:p>
            <a:r>
              <a:rPr lang="fr-BE" sz="2400" dirty="0" smtClean="0">
                <a:solidFill>
                  <a:srgbClr val="00B050"/>
                </a:solidFill>
              </a:rPr>
              <a:t># False</a:t>
            </a:r>
          </a:p>
          <a:p>
            <a:r>
              <a:rPr lang="fr-BE" sz="2400" dirty="0" smtClean="0">
                <a:solidFill>
                  <a:srgbClr val="00B050"/>
                </a:solidFill>
              </a:rPr>
              <a:t># </a:t>
            </a:r>
            <a:r>
              <a:rPr lang="fr-BE" sz="2400" dirty="0" err="1" smtClean="0">
                <a:solidFill>
                  <a:srgbClr val="00B050"/>
                </a:solidFill>
              </a:rPr>
              <a:t>True</a:t>
            </a:r>
            <a:endParaRPr lang="fr-BE" sz="2400" dirty="0" smtClean="0">
              <a:solidFill>
                <a:srgbClr val="00B050"/>
              </a:solidFill>
            </a:endParaRPr>
          </a:p>
          <a:p>
            <a:r>
              <a:rPr lang="fr-BE" sz="2400" dirty="0" smtClean="0">
                <a:solidFill>
                  <a:srgbClr val="00B050"/>
                </a:solidFill>
              </a:rPr>
              <a:t># (('a'+'b')+'c')+'d')</a:t>
            </a:r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 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00808"/>
            <a:ext cx="47525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 err="1">
                <a:solidFill>
                  <a:schemeClr val="accent1"/>
                </a:solidFill>
              </a:rPr>
              <a:t>str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(11+1)+"1"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"g"+"oh"*3+"!"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"hello world !".</a:t>
            </a:r>
            <a:r>
              <a:rPr lang="fr-BE" sz="2400" b="1" dirty="0" smtClean="0">
                <a:solidFill>
                  <a:schemeClr val="accent1"/>
                </a:solidFill>
              </a:rPr>
              <a:t>split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"a::b::c::::".</a:t>
            </a:r>
            <a:r>
              <a:rPr lang="fr-BE" sz="2400" b="1" dirty="0" smtClean="0">
                <a:solidFill>
                  <a:schemeClr val="accent1"/>
                </a:solidFill>
              </a:rPr>
              <a:t>split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("::")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"-".</a:t>
            </a:r>
            <a:r>
              <a:rPr lang="en-US" sz="2400" b="1" dirty="0" smtClean="0">
                <a:solidFill>
                  <a:schemeClr val="accent1"/>
                </a:solidFill>
              </a:rPr>
              <a:t>join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(["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a","b","c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"])  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hewo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wor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400" b="1" dirty="0" smtClean="0">
                <a:solidFill>
                  <a:schemeClr val="accent1"/>
                </a:solidFill>
              </a:rPr>
              <a:t>replace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("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wo","X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hello".</a:t>
            </a:r>
            <a:r>
              <a:rPr lang="en-US" sz="2400" b="1" dirty="0" err="1" smtClean="0">
                <a:solidFill>
                  <a:schemeClr val="accent1"/>
                </a:solidFill>
              </a:rPr>
              <a:t>startswith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("he")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hello".</a:t>
            </a:r>
            <a:r>
              <a:rPr lang="en-US" sz="2400" b="1" dirty="0" err="1" smtClean="0">
                <a:solidFill>
                  <a:schemeClr val="accent1"/>
                </a:solidFill>
              </a:rPr>
              <a:t>endswith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("lo")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"hello2 world".</a:t>
            </a:r>
            <a:r>
              <a:rPr lang="fr-BE" sz="2400" b="1" dirty="0" err="1" smtClean="0">
                <a:solidFill>
                  <a:schemeClr val="accent1"/>
                </a:solidFill>
              </a:rPr>
              <a:t>islower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"Hello!".</a:t>
            </a:r>
            <a:r>
              <a:rPr lang="fr-BE" sz="2400" b="1" dirty="0" err="1" smtClean="0">
                <a:solidFill>
                  <a:schemeClr val="accent1"/>
                </a:solidFill>
              </a:rPr>
              <a:t>isupper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"hello2 world".</a:t>
            </a:r>
            <a:r>
              <a:rPr lang="fr-BE" sz="2400" b="1" dirty="0" err="1">
                <a:solidFill>
                  <a:schemeClr val="accent1"/>
                </a:solidFill>
              </a:rPr>
              <a:t>upper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heLLo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World".</a:t>
            </a:r>
            <a:r>
              <a:rPr lang="fr-BE" sz="2400" b="1" dirty="0" err="1" smtClean="0">
                <a:solidFill>
                  <a:schemeClr val="accent1"/>
                </a:solidFill>
              </a:rPr>
              <a:t>capitalize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endParaRPr lang="fr-BE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fr-BE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1700808"/>
            <a:ext cx="39604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 smtClean="0">
                <a:solidFill>
                  <a:srgbClr val="00B050"/>
                </a:solidFill>
              </a:rPr>
              <a:t># "121"</a:t>
            </a:r>
          </a:p>
          <a:p>
            <a:r>
              <a:rPr lang="fr-BE" sz="2400" dirty="0" smtClean="0">
                <a:solidFill>
                  <a:srgbClr val="00B050"/>
                </a:solidFill>
              </a:rPr>
              <a:t># "</a:t>
            </a:r>
            <a:r>
              <a:rPr lang="fr-BE" sz="2400" dirty="0" err="1" smtClean="0">
                <a:solidFill>
                  <a:srgbClr val="00B050"/>
                </a:solidFill>
              </a:rPr>
              <a:t>gohohoh</a:t>
            </a:r>
            <a:r>
              <a:rPr lang="fr-BE" sz="2400" dirty="0" smtClean="0">
                <a:solidFill>
                  <a:srgbClr val="00B050"/>
                </a:solidFill>
              </a:rPr>
              <a:t>!"</a:t>
            </a:r>
          </a:p>
          <a:p>
            <a:r>
              <a:rPr lang="fr-BE" sz="2400" dirty="0" smtClean="0">
                <a:solidFill>
                  <a:srgbClr val="00B050"/>
                </a:solidFill>
              </a:rPr>
              <a:t># </a:t>
            </a:r>
            <a:r>
              <a:rPr lang="fr-BE" sz="2400" dirty="0">
                <a:solidFill>
                  <a:srgbClr val="00B050"/>
                </a:solidFill>
              </a:rPr>
              <a:t>["hello","world","!"]</a:t>
            </a:r>
          </a:p>
          <a:p>
            <a:r>
              <a:rPr lang="fr-BE" sz="2400" dirty="0">
                <a:solidFill>
                  <a:srgbClr val="00B050"/>
                </a:solidFill>
              </a:rPr>
              <a:t># </a:t>
            </a:r>
            <a:r>
              <a:rPr lang="en-US" sz="2400" dirty="0">
                <a:solidFill>
                  <a:srgbClr val="00B050"/>
                </a:solidFill>
              </a:rPr>
              <a:t>['a', 'b', 'c', '', '']</a:t>
            </a:r>
            <a:endParaRPr lang="fr-BE" sz="2400" dirty="0">
              <a:solidFill>
                <a:srgbClr val="00B050"/>
              </a:solidFill>
            </a:endParaRPr>
          </a:p>
          <a:p>
            <a:r>
              <a:rPr lang="fr-BE" sz="2400" dirty="0">
                <a:solidFill>
                  <a:srgbClr val="00B050"/>
                </a:solidFill>
              </a:rPr>
              <a:t># "</a:t>
            </a:r>
            <a:r>
              <a:rPr lang="fr-BE" sz="2400" dirty="0" smtClean="0">
                <a:solidFill>
                  <a:srgbClr val="00B050"/>
                </a:solidFill>
              </a:rPr>
              <a:t>a-b-c"</a:t>
            </a:r>
          </a:p>
          <a:p>
            <a:r>
              <a:rPr lang="fr-BE" sz="2400" dirty="0" smtClean="0">
                <a:solidFill>
                  <a:srgbClr val="00B050"/>
                </a:solidFill>
              </a:rPr>
              <a:t># "</a:t>
            </a:r>
            <a:r>
              <a:rPr lang="en-US" sz="2400" dirty="0" err="1" smtClean="0">
                <a:solidFill>
                  <a:srgbClr val="00B050"/>
                </a:solidFill>
              </a:rPr>
              <a:t>heX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Xr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fr-BE" sz="2400" dirty="0" smtClean="0">
                <a:solidFill>
                  <a:srgbClr val="00B050"/>
                </a:solidFill>
              </a:rPr>
              <a:t> </a:t>
            </a:r>
            <a:endParaRPr lang="fr-BE" sz="2400" dirty="0">
              <a:solidFill>
                <a:srgbClr val="00B050"/>
              </a:solidFill>
            </a:endParaRPr>
          </a:p>
          <a:p>
            <a:r>
              <a:rPr lang="fr-BE" sz="2400" dirty="0">
                <a:solidFill>
                  <a:srgbClr val="00B050"/>
                </a:solidFill>
              </a:rPr>
              <a:t># </a:t>
            </a:r>
            <a:r>
              <a:rPr lang="fr-BE" sz="2400" dirty="0" err="1">
                <a:solidFill>
                  <a:srgbClr val="00B050"/>
                </a:solidFill>
              </a:rPr>
              <a:t>True</a:t>
            </a:r>
            <a:endParaRPr lang="fr-BE" sz="2400" dirty="0">
              <a:solidFill>
                <a:srgbClr val="00B050"/>
              </a:solidFill>
            </a:endParaRPr>
          </a:p>
          <a:p>
            <a:r>
              <a:rPr lang="fr-BE" sz="2400" dirty="0">
                <a:solidFill>
                  <a:srgbClr val="00B050"/>
                </a:solidFill>
              </a:rPr>
              <a:t># False</a:t>
            </a:r>
          </a:p>
          <a:p>
            <a:r>
              <a:rPr lang="fr-BE" sz="2400" dirty="0" smtClean="0">
                <a:solidFill>
                  <a:srgbClr val="00B050"/>
                </a:solidFill>
              </a:rPr>
              <a:t># </a:t>
            </a:r>
            <a:r>
              <a:rPr lang="fr-BE" sz="2400" dirty="0" err="1" smtClean="0">
                <a:solidFill>
                  <a:srgbClr val="00B050"/>
                </a:solidFill>
              </a:rPr>
              <a:t>True</a:t>
            </a:r>
            <a:endParaRPr lang="fr-BE" sz="2400" dirty="0" smtClean="0">
              <a:solidFill>
                <a:srgbClr val="00B050"/>
              </a:solidFill>
            </a:endParaRPr>
          </a:p>
          <a:p>
            <a:r>
              <a:rPr lang="fr-BE" sz="2400" dirty="0" smtClean="0">
                <a:solidFill>
                  <a:srgbClr val="00B050"/>
                </a:solidFill>
              </a:rPr>
              <a:t># False</a:t>
            </a:r>
          </a:p>
          <a:p>
            <a:r>
              <a:rPr lang="fr-BE" sz="2400" dirty="0">
                <a:solidFill>
                  <a:srgbClr val="00B050"/>
                </a:solidFill>
              </a:rPr>
              <a:t># "</a:t>
            </a:r>
            <a:r>
              <a:rPr lang="en-US" sz="2400" dirty="0">
                <a:solidFill>
                  <a:srgbClr val="00B050"/>
                </a:solidFill>
              </a:rPr>
              <a:t>HELLO2 WORLD"</a:t>
            </a:r>
            <a:endParaRPr lang="fr-BE" sz="2400" dirty="0">
              <a:solidFill>
                <a:srgbClr val="00B050"/>
              </a:solidFill>
            </a:endParaRPr>
          </a:p>
          <a:p>
            <a:r>
              <a:rPr lang="fr-BE" sz="2400" dirty="0" smtClean="0">
                <a:solidFill>
                  <a:srgbClr val="00B050"/>
                </a:solidFill>
              </a:rPr>
              <a:t># "Hello world"</a:t>
            </a:r>
          </a:p>
          <a:p>
            <a:endParaRPr lang="fr-BE" sz="2400" dirty="0" smtClean="0">
              <a:solidFill>
                <a:srgbClr val="00B050"/>
              </a:solidFill>
            </a:endParaRPr>
          </a:p>
          <a:p>
            <a:endParaRPr lang="fr-BE" sz="24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4464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 smtClean="0">
                <a:solidFill>
                  <a:schemeClr val="accent1"/>
                </a:solidFill>
              </a:rPr>
              <a:t>set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([2,2,3,2])</a:t>
            </a:r>
          </a:p>
          <a:p>
            <a:r>
              <a:rPr lang="fr-BE" sz="2400" b="1" dirty="0" err="1" smtClean="0">
                <a:solidFill>
                  <a:schemeClr val="accent1"/>
                </a:solidFill>
              </a:rPr>
              <a:t>len</a:t>
            </a:r>
            <a:r>
              <a:rPr lang="fr-BE" sz="2400" b="1" dirty="0" smtClean="0">
                <a:solidFill>
                  <a:schemeClr val="accent1"/>
                </a:solidFill>
              </a:rPr>
              <a:t> 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(set([2,2,3,2]))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4 </a:t>
            </a:r>
            <a:r>
              <a:rPr lang="fr-BE" sz="2400" b="1" dirty="0">
                <a:solidFill>
                  <a:schemeClr val="accent1"/>
                </a:solidFill>
              </a:rPr>
              <a:t>not in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</a:rPr>
              <a:t>set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([2,2,3,2])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set([2,3]) </a:t>
            </a:r>
            <a:r>
              <a:rPr lang="fr-BE" sz="2400" b="1" dirty="0">
                <a:solidFill>
                  <a:schemeClr val="accent1"/>
                </a:solidFill>
              </a:rPr>
              <a:t>|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set([3,4])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set([2,3]) </a:t>
            </a:r>
            <a:r>
              <a:rPr lang="fr-BE" sz="2400" b="1" dirty="0">
                <a:solidFill>
                  <a:schemeClr val="accent1"/>
                </a:solidFill>
              </a:rPr>
              <a:t>&amp;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set([3,4])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set([2,3]) </a:t>
            </a:r>
            <a:r>
              <a:rPr lang="fr-BE" sz="2400" b="1" dirty="0" smtClean="0">
                <a:solidFill>
                  <a:schemeClr val="accent1"/>
                </a:solidFill>
              </a:rPr>
              <a:t>&lt;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set([2,3])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set([2,3]) </a:t>
            </a:r>
            <a:r>
              <a:rPr lang="fr-BE" sz="2400" b="1" dirty="0" smtClean="0">
                <a:solidFill>
                  <a:schemeClr val="accent1"/>
                </a:solidFill>
              </a:rPr>
              <a:t>&lt;=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set([2,3])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set([2,3]) </a:t>
            </a:r>
            <a:r>
              <a:rPr lang="fr-BE" sz="2400" dirty="0" smtClean="0">
                <a:solidFill>
                  <a:schemeClr val="accent1"/>
                </a:solidFill>
              </a:rPr>
              <a:t>–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set([3,4])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set([2,3]) </a:t>
            </a:r>
            <a:r>
              <a:rPr lang="fr-BE" sz="2400" dirty="0" smtClean="0">
                <a:solidFill>
                  <a:schemeClr val="accent1"/>
                </a:solidFill>
              </a:rPr>
              <a:t>^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set([3,4])</a:t>
            </a:r>
          </a:p>
          <a:p>
            <a:endParaRPr lang="fr-BE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fr-BE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1700808"/>
            <a:ext cx="37444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solidFill>
                  <a:srgbClr val="00B050"/>
                </a:solidFill>
              </a:rPr>
              <a:t># </a:t>
            </a:r>
            <a:r>
              <a:rPr lang="en-US" sz="2400" dirty="0">
                <a:solidFill>
                  <a:srgbClr val="00B050"/>
                </a:solidFill>
              </a:rPr>
              <a:t>set([3,2])</a:t>
            </a:r>
          </a:p>
          <a:p>
            <a:r>
              <a:rPr lang="fr-BE" sz="2400" dirty="0">
                <a:solidFill>
                  <a:srgbClr val="00B050"/>
                </a:solidFill>
              </a:rPr>
              <a:t># 0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fr-BE" sz="2400" dirty="0">
                <a:solidFill>
                  <a:srgbClr val="00B050"/>
                </a:solidFill>
              </a:rPr>
              <a:t># </a:t>
            </a:r>
            <a:r>
              <a:rPr lang="fr-BE" sz="2400" dirty="0" err="1">
                <a:solidFill>
                  <a:srgbClr val="00B050"/>
                </a:solidFill>
              </a:rPr>
              <a:t>True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# set([2,3,4])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# set([3])</a:t>
            </a:r>
          </a:p>
          <a:p>
            <a:r>
              <a:rPr lang="fr-BE" sz="2400" dirty="0">
                <a:solidFill>
                  <a:srgbClr val="00B050"/>
                </a:solidFill>
              </a:rPr>
              <a:t># False</a:t>
            </a:r>
          </a:p>
          <a:p>
            <a:r>
              <a:rPr lang="fr-BE" sz="2400" dirty="0">
                <a:solidFill>
                  <a:srgbClr val="00B050"/>
                </a:solidFill>
              </a:rPr>
              <a:t># </a:t>
            </a:r>
            <a:r>
              <a:rPr lang="fr-BE" sz="2400" dirty="0" err="1">
                <a:solidFill>
                  <a:srgbClr val="00B050"/>
                </a:solidFill>
              </a:rPr>
              <a:t>True</a:t>
            </a:r>
            <a:endParaRPr lang="fr-BE" sz="2400" dirty="0">
              <a:solidFill>
                <a:srgbClr val="00B050"/>
              </a:solidFill>
            </a:endParaRPr>
          </a:p>
          <a:p>
            <a:r>
              <a:rPr lang="fr-BE" sz="2400" dirty="0">
                <a:solidFill>
                  <a:srgbClr val="00B050"/>
                </a:solidFill>
              </a:rPr>
              <a:t># </a:t>
            </a:r>
            <a:r>
              <a:rPr lang="en-US" sz="2400" dirty="0">
                <a:solidFill>
                  <a:srgbClr val="00B050"/>
                </a:solidFill>
              </a:rPr>
              <a:t>set([2])</a:t>
            </a:r>
          </a:p>
          <a:p>
            <a:r>
              <a:rPr lang="fr-BE" sz="2400" dirty="0">
                <a:solidFill>
                  <a:srgbClr val="00B050"/>
                </a:solidFill>
              </a:rPr>
              <a:t># </a:t>
            </a:r>
            <a:r>
              <a:rPr lang="en-US" sz="2400" dirty="0">
                <a:solidFill>
                  <a:srgbClr val="00B050"/>
                </a:solidFill>
              </a:rPr>
              <a:t>set([2,4])</a:t>
            </a:r>
          </a:p>
          <a:p>
            <a:endParaRPr lang="en-US" sz="2400" dirty="0" smtClean="0"/>
          </a:p>
          <a:p>
            <a:endParaRPr lang="fr-BE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8234</TotalTime>
  <Words>956</Words>
  <Application>Microsoft Office PowerPoint</Application>
  <PresentationFormat>On-screen Show (4:3)</PresentationFormat>
  <Paragraphs>231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Python in a Nutshell</vt:lpstr>
      <vt:lpstr>Statements</vt:lpstr>
      <vt:lpstr>Functions</vt:lpstr>
      <vt:lpstr>Collections</vt:lpstr>
      <vt:lpstr>Sequences (1)</vt:lpstr>
      <vt:lpstr>Sequences (2)</vt:lpstr>
      <vt:lpstr>Sequences (3)</vt:lpstr>
      <vt:lpstr>Strings</vt:lpstr>
      <vt:lpstr>Sets</vt:lpstr>
      <vt:lpstr>Maps</vt:lpstr>
      <vt:lpstr>Classes &amp; Objects</vt:lpstr>
      <vt:lpstr>Java vs. Jython</vt:lpstr>
      <vt:lpstr>Java vs. Jython with APIs</vt:lpstr>
      <vt:lpstr>Reading an XML File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Jean Marie Favre</dc:creator>
  <cp:lastModifiedBy> Jean Marie Favre</cp:lastModifiedBy>
  <cp:revision>38</cp:revision>
  <dcterms:created xsi:type="dcterms:W3CDTF">2013-11-24T11:16:16Z</dcterms:created>
  <dcterms:modified xsi:type="dcterms:W3CDTF">2014-03-31T08:58:50Z</dcterms:modified>
</cp:coreProperties>
</file>