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292" r:id="rId4"/>
    <p:sldId id="307" r:id="rId5"/>
    <p:sldId id="277" r:id="rId6"/>
    <p:sldId id="306" r:id="rId7"/>
    <p:sldId id="311" r:id="rId8"/>
    <p:sldId id="313" r:id="rId9"/>
    <p:sldId id="305" r:id="rId10"/>
    <p:sldId id="318" r:id="rId11"/>
    <p:sldId id="314" r:id="rId12"/>
    <p:sldId id="303" r:id="rId13"/>
    <p:sldId id="317" r:id="rId14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6" autoAdjust="0"/>
    <p:restoredTop sz="76190" autoAdjust="0"/>
  </p:normalViewPr>
  <p:slideViewPr>
    <p:cSldViewPr>
      <p:cViewPr>
        <p:scale>
          <a:sx n="82" d="100"/>
          <a:sy n="82" d="100"/>
        </p:scale>
        <p:origin x="-1824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27/03/2014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27/03/2014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27/03/2014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27/03/2014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deliosoft.com/en/modelio-store/scripts/coexplorer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forge.modelio.org/projects/modelio3-moduledevelopersmanuals-api/wiki/Navigation_services" TargetMode="External"/><Relationship Id="rId13" Type="http://schemas.openxmlformats.org/officeDocument/2006/relationships/hyperlink" Target="http://forge.modelio.org/projects/modelio3-moduledevelopersmanuals-api/wiki/Script_services" TargetMode="External"/><Relationship Id="rId3" Type="http://schemas.openxmlformats.org/officeDocument/2006/relationships/hyperlink" Target="http://forge.modelio.org/projects/modelio3-moduledevelopersmanuals-api/wiki/Model_services" TargetMode="External"/><Relationship Id="rId7" Type="http://schemas.openxmlformats.org/officeDocument/2006/relationships/hyperlink" Target="http://forge.modelio.org/projects/modelio3-moduledevelopersmanuals-api/wiki/Gui_services" TargetMode="External"/><Relationship Id="rId12" Type="http://schemas.openxmlformats.org/officeDocument/2006/relationships/hyperlink" Target="http://forge.modelio.org/projects/modelio3-moduledevelopersmanuals-api/wiki/Transaction_api" TargetMode="External"/><Relationship Id="rId2" Type="http://schemas.openxmlformats.org/officeDocument/2006/relationships/hyperlink" Target="http://forge.modelio.org/projects/modelio3-moduledevelopersmanuals-api/wiki" TargetMode="External"/><Relationship Id="rId16" Type="http://schemas.openxmlformats.org/officeDocument/2006/relationships/hyperlink" Target="http://forge.modelio.org/projects/modelio3-moduledevelopersmanuals-api/wiki/Context_serv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ge.modelio.org/projects/modelio3-moduledevelopersmanuals-api/wiki/Image_services" TargetMode="External"/><Relationship Id="rId11" Type="http://schemas.openxmlformats.org/officeDocument/2006/relationships/hyperlink" Target="http://forge.modelio.org/projects/modelio3-moduledevelopersmanuals-api/wiki/Module_services" TargetMode="External"/><Relationship Id="rId5" Type="http://schemas.openxmlformats.org/officeDocument/2006/relationships/hyperlink" Target="http://forge.modelio.org/projects/modelio3-moduledevelopersmanuals-api/wiki/Diagram_services" TargetMode="External"/><Relationship Id="rId15" Type="http://schemas.openxmlformats.org/officeDocument/2006/relationships/hyperlink" Target="http://forge.modelio.org/projects/modelio3-moduledevelopersmanuals-api/wiki/Audit_services" TargetMode="External"/><Relationship Id="rId10" Type="http://schemas.openxmlformats.org/officeDocument/2006/relationships/hyperlink" Target="http://forge.modelio.org/projects/modelio3-moduledevelopersmanuals-api/wiki/Model_components_services" TargetMode="External"/><Relationship Id="rId4" Type="http://schemas.openxmlformats.org/officeDocument/2006/relationships/hyperlink" Target="http://forge.modelio.org/projects/modelio3-moduledevelopersmanuals-api/wiki/Metamodel_services" TargetMode="External"/><Relationship Id="rId9" Type="http://schemas.openxmlformats.org/officeDocument/2006/relationships/hyperlink" Target="http://forge.modelio.org/projects/modelio3-moduledevelopersmanuals-api/wiki/Picking_services" TargetMode="External"/><Relationship Id="rId14" Type="http://schemas.openxmlformats.org/officeDocument/2006/relationships/hyperlink" Target="http://forge.modelio.org/projects/modelio3-moduledevelopersmanuals-api/wiki/Log_servic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60450"/>
            <a:ext cx="9144000" cy="1470025"/>
          </a:xfrm>
        </p:spPr>
        <p:txBody>
          <a:bodyPr/>
          <a:lstStyle/>
          <a:p>
            <a:r>
              <a:rPr lang="fr-BE" dirty="0" err="1" smtClean="0"/>
              <a:t>ModelioScriptor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Scripting </a:t>
            </a:r>
            <a:r>
              <a:rPr lang="fr-BE" dirty="0" err="1" smtClean="0">
                <a:solidFill>
                  <a:schemeClr val="bg1">
                    <a:lumMod val="65000"/>
                  </a:schemeClr>
                </a:solidFill>
              </a:rPr>
              <a:t>with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bg1">
                    <a:lumMod val="65000"/>
                  </a:schemeClr>
                </a:solidFill>
              </a:rPr>
              <a:t>Jython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7650" name="Picture 2" descr="modelio header lin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-547688"/>
            <a:ext cx="7172325" cy="1152526"/>
          </a:xfrm>
          <a:prstGeom prst="rect">
            <a:avLst/>
          </a:prstGeom>
          <a:noFill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17368" cy="2457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512" y="6381328"/>
            <a:ext cx="393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jean-marie</a:t>
            </a:r>
            <a:r>
              <a:rPr lang="fr-FR" dirty="0" smtClean="0"/>
              <a:t> </a:t>
            </a:r>
            <a:r>
              <a:rPr lang="fr-FR" dirty="0" err="1" smtClean="0"/>
              <a:t>favre</a:t>
            </a:r>
            <a:r>
              <a:rPr lang="fr-FR" dirty="0" smtClean="0"/>
              <a:t>, </a:t>
            </a:r>
            <a:r>
              <a:rPr lang="fr-FR" dirty="0" err="1" smtClean="0"/>
              <a:t>university</a:t>
            </a:r>
            <a:r>
              <a:rPr lang="fr-FR" dirty="0" smtClean="0"/>
              <a:t> of </a:t>
            </a:r>
            <a:r>
              <a:rPr lang="fr-FR" dirty="0" err="1" smtClean="0"/>
              <a:t>grenoble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Navigating</a:t>
            </a:r>
            <a:r>
              <a:rPr lang="fr-BE" dirty="0" smtClean="0"/>
              <a:t> </a:t>
            </a:r>
            <a:r>
              <a:rPr lang="fr-BE" dirty="0" err="1" smtClean="0"/>
              <a:t>within</a:t>
            </a:r>
            <a:r>
              <a:rPr lang="fr-BE" dirty="0" smtClean="0"/>
              <a:t> </a:t>
            </a:r>
            <a:r>
              <a:rPr lang="fr-BE" dirty="0" err="1" smtClean="0"/>
              <a:t>Elements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1844824"/>
            <a:ext cx="8892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 in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selectedElements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B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fr-B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</a:t>
            </a:r>
            <a:r>
              <a:rPr kumimoji="0" lang="fr-B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B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e.getName</a:t>
            </a:r>
            <a:r>
              <a:rPr kumimoji="0" lang="fr-B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()+"</a:t>
            </a:r>
            <a:r>
              <a:rPr kumimoji="0" lang="fr-BE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"+</a:t>
            </a:r>
            <a:r>
              <a:rPr kumimoji="0" lang="fr-BE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e.getMClass</a:t>
            </a:r>
            <a:r>
              <a:rPr kumimoji="0" lang="fr-BE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().</a:t>
            </a:r>
            <a:r>
              <a:rPr kumimoji="0" lang="fr-BE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getName</a:t>
            </a:r>
            <a:r>
              <a:rPr kumimoji="0" lang="fr-BE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isinstance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e,Class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BE" sz="3200" noProof="0" dirty="0" smtClean="0">
                <a:solidFill>
                  <a:schemeClr val="bg1">
                    <a:lumMod val="65000"/>
                  </a:schemeClr>
                </a:solidFill>
              </a:rPr>
              <a:t>        for a in </a:t>
            </a:r>
            <a:r>
              <a:rPr lang="fr-BE" sz="3200" noProof="0" dirty="0" err="1" smtClean="0">
                <a:solidFill>
                  <a:schemeClr val="bg1">
                    <a:lumMod val="65000"/>
                  </a:schemeClr>
                </a:solidFill>
              </a:rPr>
              <a:t>e.getOwnedAttribute</a:t>
            </a:r>
            <a:r>
              <a:rPr lang="fr-BE" sz="3200" noProof="0" dirty="0" smtClean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BE" sz="3200" b="0" i="0" u="none" strike="noStrike" kern="1200" cap="none" spc="0" normalizeH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fr-BE" sz="3200" b="0" i="0" u="none" strike="noStrike" kern="1200" cap="none" spc="0" normalizeH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</a:t>
            </a:r>
            <a:r>
              <a:rPr kumimoji="0" lang="fr-BE" sz="3200" b="0" i="0" u="none" strike="noStrike" kern="1200" cap="none" spc="0" normalizeH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"  ",a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/>
          <a:lstStyle/>
          <a:p>
            <a:r>
              <a:rPr lang="fr-BE" dirty="0" err="1" smtClean="0"/>
              <a:t>Creating</a:t>
            </a:r>
            <a:r>
              <a:rPr lang="fr-BE" dirty="0" smtClean="0"/>
              <a:t>/</a:t>
            </a:r>
            <a:r>
              <a:rPr lang="fr-BE" dirty="0" err="1" smtClean="0"/>
              <a:t>Modifying</a:t>
            </a:r>
            <a:r>
              <a:rPr lang="fr-BE" dirty="0" smtClean="0"/>
              <a:t> Model </a:t>
            </a:r>
            <a:r>
              <a:rPr lang="fr-BE" dirty="0" err="1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25021"/>
            <a:ext cx="8892480" cy="55172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trans =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theSession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().</a:t>
            </a:r>
            <a:r>
              <a:rPr lang="en-US" sz="2800" b="1" dirty="0" err="1" smtClean="0">
                <a:solidFill>
                  <a:schemeClr val="accent3"/>
                </a:solidFill>
              </a:rPr>
              <a:t>createTransaction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("C")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try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: 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fact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theUMLFactory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() 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myp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instanceNamed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Package,"MyPackage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")  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    c1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fact.</a:t>
            </a:r>
            <a:r>
              <a:rPr lang="en-US" sz="2800" b="1" dirty="0" err="1" smtClean="0">
                <a:solidFill>
                  <a:srgbClr val="00B050"/>
                </a:solidFill>
              </a:rPr>
              <a:t>createClass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()  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    c1.</a:t>
            </a:r>
            <a:r>
              <a:rPr lang="en-US" sz="2800" b="1" dirty="0" smtClean="0">
                <a:solidFill>
                  <a:srgbClr val="00B050"/>
                </a:solidFill>
              </a:rPr>
              <a:t>setOwner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myp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)  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    c1.</a:t>
            </a:r>
            <a:r>
              <a:rPr lang="en-US" sz="2800" b="1" dirty="0" smtClean="0">
                <a:solidFill>
                  <a:srgbClr val="00B050"/>
                </a:solidFill>
              </a:rPr>
              <a:t>setName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("Class1")  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    c2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fact.</a:t>
            </a:r>
            <a:r>
              <a:rPr lang="en-US" sz="2800" b="1" dirty="0" err="1" smtClean="0">
                <a:solidFill>
                  <a:srgbClr val="00B050"/>
                </a:solidFill>
              </a:rPr>
              <a:t>createClass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("Class2",myp) 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trans.</a:t>
            </a:r>
            <a:r>
              <a:rPr lang="en-US" sz="2800" b="1" dirty="0" err="1" smtClean="0">
                <a:solidFill>
                  <a:schemeClr val="accent3"/>
                </a:solidFill>
              </a:rPr>
              <a:t>commit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except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:  </a:t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trans.</a:t>
            </a:r>
            <a:r>
              <a:rPr lang="en-US" sz="2800" b="1" dirty="0" err="1" smtClean="0">
                <a:solidFill>
                  <a:schemeClr val="accent3"/>
                </a:solidFill>
              </a:rPr>
              <a:t>rollback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() </a:t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raise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Metamodel </a:t>
            </a:r>
            <a:r>
              <a:rPr lang="fr-BE" dirty="0" err="1" smtClean="0"/>
              <a:t>Starting</a:t>
            </a:r>
            <a:r>
              <a:rPr lang="fr-BE" dirty="0" smtClean="0"/>
              <a:t> Points (M2)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28999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allMClasses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			: [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MClass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]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allMInterfaces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			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UMLModel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getMClass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UseCase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		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MClass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getMClass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UseCase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")	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MClass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BE" b="1" dirty="0" err="1" smtClean="0">
                <a:solidFill>
                  <a:schemeClr val="accent1"/>
                </a:solidFill>
              </a:rPr>
              <a:t>getMInterface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("</a:t>
            </a:r>
            <a:r>
              <a:rPr lang="fr-BE" dirty="0" err="1" smtClean="0">
                <a:solidFill>
                  <a:schemeClr val="bg1">
                    <a:lumMod val="65000"/>
                  </a:schemeClr>
                </a:solidFill>
              </a:rPr>
              <a:t>UseCase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") 	: Class </a:t>
            </a:r>
            <a:r>
              <a:rPr lang="fr-BE" sz="2400" dirty="0" smtClean="0">
                <a:solidFill>
                  <a:schemeClr val="bg1">
                    <a:lumMod val="65000"/>
                  </a:schemeClr>
                </a:solidFill>
              </a:rPr>
              <a:t>(java interface)</a:t>
            </a:r>
            <a:endParaRPr lang="fr-BE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BE" b="1" dirty="0" err="1" smtClean="0">
                <a:solidFill>
                  <a:schemeClr val="accent1"/>
                </a:solidFill>
              </a:rPr>
              <a:t>getMInterface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(mclass1)	: Class </a:t>
            </a:r>
            <a:r>
              <a:rPr lang="fr-BE" sz="2400" dirty="0" smtClean="0">
                <a:solidFill>
                  <a:schemeClr val="bg1">
                    <a:lumMod val="65000"/>
                  </a:schemeClr>
                </a:solidFill>
              </a:rPr>
              <a:t>(java interface)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M1 &lt;--&gt; M2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412776"/>
            <a:ext cx="2624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Java Interfaces</a:t>
            </a:r>
            <a:endParaRPr lang="en-US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940152" y="1412776"/>
            <a:ext cx="1731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err="1" smtClean="0"/>
              <a:t>MClasses</a:t>
            </a:r>
            <a:endParaRPr lang="en-US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427984" y="6165304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uc1</a:t>
            </a:r>
            <a:endParaRPr lang="en-US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132856"/>
            <a:ext cx="74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M2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5157192"/>
            <a:ext cx="74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M1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2420888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UseCase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2636912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mc1</a:t>
            </a:r>
            <a:endParaRPr lang="en-US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788024" y="3140968"/>
            <a:ext cx="1656184" cy="2952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7993270">
            <a:off x="4645982" y="4197233"/>
            <a:ext cx="1495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 err="1" smtClean="0">
                <a:solidFill>
                  <a:schemeClr val="accent1"/>
                </a:solidFill>
              </a:rPr>
              <a:t>getMClass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092280" y="3212976"/>
            <a:ext cx="36370" cy="2952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80312" y="4221088"/>
            <a:ext cx="242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 err="1" smtClean="0">
                <a:solidFill>
                  <a:schemeClr val="accent1"/>
                </a:solidFill>
              </a:rPr>
              <a:t>allInstances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0232" y="5733256"/>
            <a:ext cx="7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5400" dirty="0" smtClean="0">
                <a:solidFill>
                  <a:schemeClr val="bg1">
                    <a:lumMod val="50000"/>
                  </a:schemeClr>
                </a:solidFill>
              </a:rPr>
              <a:t>...</a:t>
            </a:r>
            <a:endParaRPr 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275856" y="2780928"/>
            <a:ext cx="2664295" cy="83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79912" y="2204864"/>
            <a:ext cx="2088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>
                <a:solidFill>
                  <a:schemeClr val="accent1"/>
                </a:solidFill>
              </a:rPr>
              <a:t>getMInterface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79712" y="2996952"/>
            <a:ext cx="0" cy="30243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3528" y="4149080"/>
            <a:ext cx="1683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 err="1" smtClean="0">
                <a:solidFill>
                  <a:schemeClr val="accent1"/>
                </a:solidFill>
              </a:rPr>
              <a:t>allInstances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19672" y="5746030"/>
            <a:ext cx="7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5400" dirty="0" smtClean="0">
                <a:solidFill>
                  <a:schemeClr val="bg1">
                    <a:lumMod val="50000"/>
                  </a:schemeClr>
                </a:solidFill>
              </a:rPr>
              <a:t>...</a:t>
            </a:r>
            <a:endParaRPr 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2771800" y="2996952"/>
            <a:ext cx="1800200" cy="3168352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75856" y="2996952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40815" y="2996952"/>
            <a:ext cx="1495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 err="1" smtClean="0">
                <a:solidFill>
                  <a:schemeClr val="accent1"/>
                </a:solidFill>
              </a:rPr>
              <a:t>getMClass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3656208">
            <a:off x="2077963" y="4597496"/>
            <a:ext cx="3029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 err="1" smtClean="0">
                <a:solidFill>
                  <a:schemeClr val="accent1"/>
                </a:solidFill>
              </a:rPr>
              <a:t>isKindOf</a:t>
            </a:r>
            <a:r>
              <a:rPr lang="fr-B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(uc1,</a:t>
            </a:r>
            <a:r>
              <a:rPr lang="fr-B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UseCase</a:t>
            </a:r>
            <a:r>
              <a:rPr lang="fr-B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2987824" y="3068960"/>
            <a:ext cx="1728192" cy="30243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3628170">
            <a:off x="2871908" y="4401177"/>
            <a:ext cx="2669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>
                <a:solidFill>
                  <a:schemeClr val="accent1"/>
                </a:solidFill>
              </a:rPr>
              <a:t>getMInterface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3656208">
            <a:off x="1816844" y="4778553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 err="1" smtClean="0">
                <a:solidFill>
                  <a:schemeClr val="accent1"/>
                </a:solidFill>
              </a:rPr>
              <a:t>isTypeOf</a:t>
            </a:r>
            <a:r>
              <a:rPr lang="fr-B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(uc1,</a:t>
            </a:r>
            <a:r>
              <a:rPr lang="fr-B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UseCase</a:t>
            </a:r>
            <a:r>
              <a:rPr lang="fr-B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004048" y="3212976"/>
            <a:ext cx="1656184" cy="2952328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7978477">
            <a:off x="4411361" y="4663377"/>
            <a:ext cx="3029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 err="1" smtClean="0">
                <a:solidFill>
                  <a:schemeClr val="accent1"/>
                </a:solidFill>
              </a:rPr>
              <a:t>isKindOf</a:t>
            </a:r>
            <a:r>
              <a:rPr lang="fr-B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(uc1,</a:t>
            </a:r>
            <a:r>
              <a:rPr lang="fr-B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UseCase</a:t>
            </a:r>
            <a:r>
              <a:rPr lang="fr-B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17978477">
            <a:off x="4673040" y="4776271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 err="1" smtClean="0">
                <a:solidFill>
                  <a:schemeClr val="accent1"/>
                </a:solidFill>
              </a:rPr>
              <a:t>isTypeOf</a:t>
            </a:r>
            <a:r>
              <a:rPr lang="fr-B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(uc1,</a:t>
            </a:r>
            <a:r>
              <a:rPr lang="fr-B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UseCase</a:t>
            </a:r>
            <a:r>
              <a:rPr lang="fr-B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7192"/>
          <a:stretch>
            <a:fillRect/>
          </a:stretch>
        </p:blipFill>
        <p:spPr bwMode="auto">
          <a:xfrm>
            <a:off x="0" y="0"/>
            <a:ext cx="922592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923928" y="4149080"/>
            <a:ext cx="1008112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699792" y="4221088"/>
            <a:ext cx="792088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1880" y="5373216"/>
            <a:ext cx="1450141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BE" dirty="0" smtClean="0"/>
              <a:t>last "</a:t>
            </a:r>
            <a:r>
              <a:rPr lang="fr-BE" dirty="0" err="1" smtClean="0"/>
              <a:t>builds</a:t>
            </a:r>
            <a:r>
              <a:rPr lang="fr-BE" dirty="0" smtClean="0"/>
              <a:t>" </a:t>
            </a:r>
          </a:p>
          <a:p>
            <a:r>
              <a:rPr lang="fr-BE" dirty="0" smtClean="0"/>
              <a:t>are in</a:t>
            </a:r>
            <a:r>
              <a:rPr lang="en-US" dirty="0" smtClean="0"/>
              <a:t> </a:t>
            </a:r>
            <a:r>
              <a:rPr lang="fr-BE" dirty="0" smtClean="0"/>
              <a:t>the </a:t>
            </a:r>
          </a:p>
          <a:p>
            <a:r>
              <a:rPr lang="fr-BE" dirty="0" smtClean="0"/>
              <a:t>"</a:t>
            </a:r>
            <a:r>
              <a:rPr lang="fr-BE" dirty="0" err="1" smtClean="0"/>
              <a:t>downloads</a:t>
            </a:r>
            <a:r>
              <a:rPr lang="fr-BE" dirty="0" smtClean="0"/>
              <a:t>" </a:t>
            </a:r>
          </a:p>
          <a:p>
            <a:r>
              <a:rPr lang="fr-BE" dirty="0" smtClean="0"/>
              <a:t>directory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32040" y="4365104"/>
            <a:ext cx="153272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BE" dirty="0" smtClean="0"/>
              <a:t>use </a:t>
            </a:r>
            <a:r>
              <a:rPr lang="fr-BE" dirty="0" err="1" smtClean="0"/>
              <a:t>this</a:t>
            </a:r>
            <a:r>
              <a:rPr lang="fr-BE" dirty="0" smtClean="0"/>
              <a:t> forum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868144" y="3573016"/>
            <a:ext cx="1008112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76256" y="3861048"/>
            <a:ext cx="10359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BE" dirty="0" err="1" smtClean="0"/>
              <a:t>rank</a:t>
            </a:r>
            <a:r>
              <a:rPr lang="fr-BE" dirty="0" smtClean="0"/>
              <a:t> </a:t>
            </a:r>
            <a:r>
              <a:rPr lang="fr-BE" dirty="0" err="1" smtClean="0"/>
              <a:t>it</a:t>
            </a:r>
            <a:r>
              <a:rPr lang="fr-BE" dirty="0" smtClean="0"/>
              <a:t> ;-)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CoExplorer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557" y="1543225"/>
            <a:ext cx="8986947" cy="5340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496" y="1196752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http://www.modeliosoft.com/en/modelio-store/scripts/coexplorer.html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module </a:t>
            </a:r>
            <a:r>
              <a:rPr lang="fr-BE" dirty="0" err="1" smtClean="0"/>
              <a:t>modelioscriptor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small</a:t>
            </a:r>
            <a:r>
              <a:rPr lang="fr-BE" dirty="0" smtClean="0"/>
              <a:t> python module </a:t>
            </a:r>
          </a:p>
          <a:p>
            <a:r>
              <a:rPr lang="fr-BE" dirty="0" smtClean="0"/>
              <a:t>&lt;</a:t>
            </a:r>
            <a:r>
              <a:rPr lang="fr-BE" dirty="0" err="1" smtClean="0"/>
              <a:t>workspace</a:t>
            </a:r>
            <a:r>
              <a:rPr lang="fr-BE" dirty="0" smtClean="0"/>
              <a:t>&gt;/macros/lib/modelioscriptor.py</a:t>
            </a:r>
          </a:p>
          <a:p>
            <a:r>
              <a:rPr lang="fr-BE" dirty="0" err="1" smtClean="0"/>
              <a:t>complements</a:t>
            </a:r>
            <a:r>
              <a:rPr lang="fr-BE" dirty="0" smtClean="0"/>
              <a:t> the </a:t>
            </a:r>
            <a:r>
              <a:rPr lang="fr-BE" dirty="0" err="1" smtClean="0"/>
              <a:t>modelio</a:t>
            </a:r>
            <a:r>
              <a:rPr lang="fr-BE" dirty="0" smtClean="0"/>
              <a:t> official API</a:t>
            </a:r>
          </a:p>
          <a:p>
            <a:r>
              <a:rPr lang="fr-BE" dirty="0" smtClean="0"/>
              <a:t>for interactive use &amp; </a:t>
            </a:r>
            <a:r>
              <a:rPr lang="fr-BE" dirty="0" err="1" smtClean="0"/>
              <a:t>simplified</a:t>
            </a:r>
            <a:r>
              <a:rPr lang="fr-BE" dirty="0" smtClean="0"/>
              <a:t> </a:t>
            </a:r>
            <a:r>
              <a:rPr lang="fr-BE" dirty="0" err="1" smtClean="0"/>
              <a:t>scripting</a:t>
            </a:r>
            <a:endParaRPr lang="fr-BE" dirty="0" smtClean="0"/>
          </a:p>
          <a:p>
            <a:r>
              <a:rPr lang="fr-BE" dirty="0" err="1" smtClean="0"/>
              <a:t>mostly</a:t>
            </a:r>
            <a:r>
              <a:rPr lang="fr-BE" dirty="0" smtClean="0"/>
              <a:t> entry points &amp; </a:t>
            </a:r>
            <a:r>
              <a:rPr lang="fr-BE" dirty="0" err="1" smtClean="0"/>
              <a:t>shortcuts</a:t>
            </a:r>
            <a:endParaRPr lang="fr-BE" dirty="0" smtClean="0"/>
          </a:p>
          <a:p>
            <a:r>
              <a:rPr lang="fr-BE" dirty="0" err="1" smtClean="0"/>
              <a:t>simplify</a:t>
            </a:r>
            <a:r>
              <a:rPr lang="fr-BE" dirty="0" smtClean="0"/>
              <a:t> </a:t>
            </a:r>
            <a:r>
              <a:rPr lang="fr-BE" dirty="0" err="1" smtClean="0"/>
              <a:t>recurrent</a:t>
            </a:r>
            <a:r>
              <a:rPr lang="fr-BE" dirty="0" smtClean="0"/>
              <a:t> code </a:t>
            </a:r>
            <a:r>
              <a:rPr lang="fr-BE" dirty="0" err="1" smtClean="0"/>
              <a:t>snippets</a:t>
            </a:r>
            <a:endParaRPr lang="fr-BE" dirty="0" smtClean="0"/>
          </a:p>
          <a:p>
            <a:r>
              <a:rPr lang="fr-BE" b="1" dirty="0" err="1" smtClean="0"/>
              <a:t>totally</a:t>
            </a:r>
            <a:r>
              <a:rPr lang="fr-BE" b="1" dirty="0" smtClean="0"/>
              <a:t> compatible </a:t>
            </a:r>
            <a:r>
              <a:rPr lang="fr-BE" b="1" dirty="0" err="1" smtClean="0"/>
              <a:t>with</a:t>
            </a:r>
            <a:r>
              <a:rPr lang="fr-BE" b="1" dirty="0" smtClean="0"/>
              <a:t> </a:t>
            </a:r>
            <a:r>
              <a:rPr lang="fr-BE" b="1" dirty="0" err="1" smtClean="0"/>
              <a:t>modelio</a:t>
            </a:r>
            <a:r>
              <a:rPr lang="fr-BE" b="1" dirty="0" smtClean="0"/>
              <a:t> API</a:t>
            </a:r>
          </a:p>
          <a:p>
            <a:r>
              <a:rPr lang="fr-BE" dirty="0" err="1" smtClean="0"/>
              <a:t>automatically</a:t>
            </a:r>
            <a:r>
              <a:rPr lang="fr-BE" dirty="0" smtClean="0"/>
              <a:t> </a:t>
            </a:r>
            <a:r>
              <a:rPr lang="fr-BE" dirty="0" err="1" smtClean="0"/>
              <a:t>loaded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the </a:t>
            </a:r>
            <a:r>
              <a:rPr lang="fr-BE" dirty="0" err="1" smtClean="0"/>
              <a:t>CoExplorer</a:t>
            </a:r>
            <a:endParaRPr lang="fr-BE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>
                <a:hlinkClick r:id="rId2"/>
              </a:rPr>
              <a:t>Modelio</a:t>
            </a:r>
            <a:r>
              <a:rPr lang="fr-BE" dirty="0" smtClean="0">
                <a:hlinkClick r:id="rId2"/>
              </a:rPr>
              <a:t> API "Services"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421196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hlinkClick r:id="rId3"/>
              </a:rPr>
              <a:t>Model services</a:t>
            </a:r>
            <a:endParaRPr lang="en-US" sz="1800" dirty="0"/>
          </a:p>
          <a:p>
            <a:pPr lvl="1">
              <a:buNone/>
            </a:pPr>
            <a:r>
              <a:rPr lang="fr-BE" sz="1800" dirty="0" smtClean="0"/>
              <a:t>model navigation</a:t>
            </a:r>
          </a:p>
          <a:p>
            <a:pPr lvl="1">
              <a:buNone/>
            </a:pPr>
            <a:r>
              <a:rPr lang="fr-BE" sz="1800" dirty="0" smtClean="0"/>
              <a:t>CRUD </a:t>
            </a:r>
            <a:r>
              <a:rPr lang="fr-BE" sz="1800" dirty="0" err="1" smtClean="0"/>
              <a:t>operations</a:t>
            </a:r>
            <a:r>
              <a:rPr lang="fr-BE" sz="1800" dirty="0" smtClean="0"/>
              <a:t> for </a:t>
            </a:r>
            <a:r>
              <a:rPr lang="fr-BE" sz="1800" dirty="0" err="1" smtClean="0"/>
              <a:t>models</a:t>
            </a:r>
            <a:endParaRPr lang="fr-BE" sz="1800" dirty="0" smtClean="0"/>
          </a:p>
          <a:p>
            <a:pPr lvl="1">
              <a:buNone/>
            </a:pPr>
            <a:r>
              <a:rPr lang="en-US" sz="1800" dirty="0" smtClean="0"/>
              <a:t>listen to model changes</a:t>
            </a:r>
            <a:endParaRPr lang="en-US" sz="1800" dirty="0" smtClean="0">
              <a:hlinkClick r:id="rId4"/>
            </a:endParaRPr>
          </a:p>
          <a:p>
            <a:pPr>
              <a:buNone/>
            </a:pPr>
            <a:r>
              <a:rPr lang="en-US" sz="1800" dirty="0">
                <a:hlinkClick r:id="rId4"/>
              </a:rPr>
              <a:t>Metamodel </a:t>
            </a:r>
            <a:r>
              <a:rPr lang="en-US" sz="1800" dirty="0" smtClean="0">
                <a:hlinkClick r:id="rId4"/>
              </a:rPr>
              <a:t>services</a:t>
            </a:r>
            <a:endParaRPr lang="en-US" sz="1800" dirty="0"/>
          </a:p>
          <a:p>
            <a:pPr>
              <a:buNone/>
            </a:pPr>
            <a:r>
              <a:rPr lang="en-US" sz="1800" dirty="0">
                <a:hlinkClick r:id="rId5"/>
              </a:rPr>
              <a:t>Diagram services</a:t>
            </a:r>
            <a:endParaRPr lang="en-US" sz="1800" dirty="0"/>
          </a:p>
          <a:p>
            <a:pPr lvl="1">
              <a:buNone/>
            </a:pPr>
            <a:r>
              <a:rPr lang="en-US" sz="1800" dirty="0" smtClean="0"/>
              <a:t>CRUD operations for diagrams</a:t>
            </a:r>
          </a:p>
          <a:p>
            <a:pPr>
              <a:buNone/>
            </a:pPr>
            <a:r>
              <a:rPr lang="en-US" sz="1800" dirty="0" smtClean="0">
                <a:hlinkClick r:id="rId6"/>
              </a:rPr>
              <a:t>Image services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Get a model element’s icons</a:t>
            </a:r>
          </a:p>
          <a:p>
            <a:pPr lvl="0">
              <a:buNone/>
              <a:defRPr/>
            </a:pPr>
            <a:r>
              <a:rPr lang="en-US" sz="1800" dirty="0">
                <a:hlinkClick r:id="rId7"/>
              </a:rPr>
              <a:t>Edition services</a:t>
            </a:r>
            <a:endParaRPr lang="en-US" sz="1800" dirty="0"/>
          </a:p>
          <a:p>
            <a:pPr lvl="1">
              <a:buNone/>
              <a:defRPr/>
            </a:pPr>
            <a:r>
              <a:rPr lang="en-US" sz="1800" dirty="0" smtClean="0"/>
              <a:t>Open an editor for a model element</a:t>
            </a:r>
          </a:p>
          <a:p>
            <a:pPr>
              <a:buNone/>
            </a:pPr>
            <a:r>
              <a:rPr lang="en-US" sz="1800" dirty="0" smtClean="0">
                <a:hlinkClick r:id="rId8"/>
              </a:rPr>
              <a:t>Navigation services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fire and listen to "selection" events</a:t>
            </a:r>
          </a:p>
          <a:p>
            <a:pPr>
              <a:buNone/>
            </a:pPr>
            <a:r>
              <a:rPr lang="en-US" sz="1800" dirty="0" smtClean="0">
                <a:hlinkClick r:id="rId9"/>
              </a:rPr>
              <a:t>Picking services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use or be a picking provider</a:t>
            </a:r>
          </a:p>
          <a:p>
            <a:pPr lvl="1">
              <a:buNone/>
            </a:pPr>
            <a:endParaRPr lang="en-US" sz="1600" dirty="0">
              <a:hlinkClick r:id="rId4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0200"/>
            <a:ext cx="4427984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0"/>
              </a:rPr>
              <a:t>Model components services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package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deploy model components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1"/>
              </a:rPr>
              <a:t>Module services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 the project modules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a module’s peer services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2"/>
              </a:rPr>
              <a:t>Transaction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2"/>
              </a:rPr>
              <a:t>api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3"/>
              </a:rPr>
              <a:t>Script services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a Python interpreter to execute a Python script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>
                <a:hlinkClick r:id="rId14"/>
              </a:rPr>
              <a:t>Log services</a:t>
            </a:r>
            <a:endParaRPr lang="en-US" dirty="0"/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dirty="0"/>
              <a:t>log a message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>
                <a:hlinkClick r:id="rId15"/>
              </a:rPr>
              <a:t>Audit services</a:t>
            </a:r>
            <a:endParaRPr lang="en-US" dirty="0"/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dirty="0"/>
              <a:t>check a model element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6"/>
              </a:rPr>
              <a:t>Context services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the workspace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I18n and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versionning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Model </a:t>
            </a:r>
            <a:r>
              <a:rPr lang="fr-BE" dirty="0" err="1" smtClean="0"/>
              <a:t>Starting</a:t>
            </a:r>
            <a:r>
              <a:rPr lang="fr-BE" dirty="0" smtClean="0"/>
              <a:t> Points (M1)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>
              <a:buNone/>
            </a:pPr>
            <a:r>
              <a:rPr lang="fr-BE" b="1" dirty="0" err="1" smtClean="0">
                <a:solidFill>
                  <a:schemeClr val="accent3">
                    <a:lumMod val="75000"/>
                  </a:schemeClr>
                </a:solidFill>
              </a:rPr>
              <a:t>selectedElements</a:t>
            </a:r>
            <a:endParaRPr lang="fr-BE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BE" b="1" dirty="0" err="1" smtClean="0">
                <a:solidFill>
                  <a:schemeClr val="accent1"/>
                </a:solidFill>
              </a:rPr>
              <a:t>theRootPackage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() </a:t>
            </a:r>
          </a:p>
          <a:p>
            <a:pPr>
              <a:buNone/>
            </a:pPr>
            <a:r>
              <a:rPr lang="fr-BE" b="1" dirty="0" err="1" smtClean="0">
                <a:solidFill>
                  <a:schemeClr val="accent1"/>
                </a:solidFill>
              </a:rPr>
              <a:t>allInstances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BE" dirty="0" err="1" smtClean="0">
                <a:solidFill>
                  <a:schemeClr val="bg1">
                    <a:lumMod val="65000"/>
                  </a:schemeClr>
                </a:solidFill>
              </a:rPr>
              <a:t>UseCase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)				</a:t>
            </a:r>
            <a:r>
              <a:rPr lang="fr-BE" sz="1800" dirty="0" err="1" smtClean="0">
                <a:solidFill>
                  <a:schemeClr val="bg1">
                    <a:lumMod val="65000"/>
                  </a:schemeClr>
                </a:solidFill>
              </a:rPr>
              <a:t>aka</a:t>
            </a:r>
            <a:r>
              <a:rPr lang="fr-BE" sz="1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1800" b="1" dirty="0" err="1" smtClean="0">
                <a:solidFill>
                  <a:schemeClr val="accent1"/>
                </a:solidFill>
              </a:rPr>
              <a:t>findByClass</a:t>
            </a:r>
            <a:endParaRPr lang="fr-BE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fr-BE" b="1" dirty="0" err="1" smtClean="0">
                <a:solidFill>
                  <a:schemeClr val="accent1"/>
                </a:solidFill>
              </a:rPr>
              <a:t>allInstances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BE" dirty="0" err="1" smtClean="0">
                <a:solidFill>
                  <a:schemeClr val="bg1">
                    <a:lumMod val="65000"/>
                  </a:schemeClr>
                </a:solidFill>
              </a:rPr>
              <a:t>Element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fr-BE" b="1" dirty="0" err="1" smtClean="0">
                <a:solidFill>
                  <a:schemeClr val="accent1"/>
                </a:solidFill>
              </a:rPr>
              <a:t>instancesNamed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BE" dirty="0" err="1" smtClean="0">
                <a:solidFill>
                  <a:schemeClr val="bg1">
                    <a:lumMod val="65000"/>
                  </a:schemeClr>
                </a:solidFill>
              </a:rPr>
              <a:t>DataType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,"string")</a:t>
            </a:r>
          </a:p>
          <a:p>
            <a:pPr>
              <a:buNone/>
            </a:pPr>
            <a:r>
              <a:rPr lang="fr-BE" b="1" dirty="0" err="1" smtClean="0">
                <a:solidFill>
                  <a:schemeClr val="accent1"/>
                </a:solidFill>
              </a:rPr>
              <a:t>instanceNamed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BE" dirty="0" err="1" smtClean="0">
                <a:solidFill>
                  <a:schemeClr val="bg1">
                    <a:lumMod val="65000"/>
                  </a:schemeClr>
                </a:solidFill>
              </a:rPr>
              <a:t>DataType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,"string")</a:t>
            </a:r>
          </a:p>
          <a:p>
            <a:endParaRPr lang="fr-BE" dirty="0" smtClean="0"/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BE" dirty="0" smtClean="0"/>
              <a:t>Top </a:t>
            </a:r>
            <a:r>
              <a:rPr lang="fr-BE" dirty="0" err="1" smtClean="0"/>
              <a:t>Level</a:t>
            </a:r>
            <a:r>
              <a:rPr lang="fr-BE" dirty="0" smtClean="0"/>
              <a:t> </a:t>
            </a:r>
            <a:r>
              <a:rPr lang="fr-BE" dirty="0" err="1" smtClean="0"/>
              <a:t>Elements</a:t>
            </a:r>
            <a:r>
              <a:rPr lang="fr-BE" dirty="0" smtClean="0"/>
              <a:t> – </a:t>
            </a:r>
            <a:r>
              <a:rPr lang="fr-BE" dirty="0" err="1" smtClean="0"/>
              <a:t>Current</a:t>
            </a:r>
            <a:r>
              <a:rPr lang="fr-BE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2448272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theUMLProject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	: Project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theRootPackage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	: Package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theAnalystProject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	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AnalystProject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BE" b="1" dirty="0" err="1" smtClean="0">
                <a:solidFill>
                  <a:schemeClr val="accent1"/>
                </a:solidFill>
              </a:rPr>
              <a:t>theLocalModule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()	: </a:t>
            </a:r>
            <a:r>
              <a:rPr lang="fr-BE" dirty="0" err="1" smtClean="0">
                <a:solidFill>
                  <a:schemeClr val="bg1">
                    <a:lumMod val="65000"/>
                  </a:schemeClr>
                </a:solidFill>
              </a:rPr>
              <a:t>ModuleComponent</a:t>
            </a:r>
            <a:endParaRPr lang="fr-BE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053" t="41572" r="7192" b="17999"/>
          <a:stretch>
            <a:fillRect/>
          </a:stretch>
        </p:blipFill>
        <p:spPr bwMode="auto">
          <a:xfrm>
            <a:off x="44486" y="4241801"/>
            <a:ext cx="9019615" cy="2355551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35496" y="155679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496" y="2132856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496" y="270892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496" y="3284984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91880" y="515719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923928" y="551723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91880" y="594928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491880" y="630932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Diagram</a:t>
            </a:r>
            <a:r>
              <a:rPr lang="fr-BE" dirty="0" smtClean="0"/>
              <a:t> </a:t>
            </a:r>
            <a:r>
              <a:rPr lang="fr-BE" dirty="0" err="1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allDiagrams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			: [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AbstractDiagram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]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allDiagrams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ClassDiagram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	: [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ClassDiagram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]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getDisplayingDiagrams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myUseCase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		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					: [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AbstractDiagram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]</a:t>
            </a:r>
          </a:p>
          <a:p>
            <a:pPr>
              <a:buNone/>
            </a:pPr>
            <a:endParaRPr lang="en-US" sz="1600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getDiagramGraphics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myUseCase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getDiagramGraphics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myUseCase,diag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getDiagramGraphics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myUseCase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,[diag1,diag2]) 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					: [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AbstractDiagram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Factories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theUMLFactory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	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UMLModel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theBPMNFactory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	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UMLModel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theAnalystFactory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	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IAnalystModel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6107</TotalTime>
  <Words>294</Words>
  <Application>Microsoft Office PowerPoint</Application>
  <PresentationFormat>On-screen Show (4:3)</PresentationFormat>
  <Paragraphs>125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Thème Office</vt:lpstr>
      <vt:lpstr>ModelioScriptor Scripting with Jython</vt:lpstr>
      <vt:lpstr>Slide 2</vt:lpstr>
      <vt:lpstr>CoExplorer</vt:lpstr>
      <vt:lpstr>module modelioscriptor</vt:lpstr>
      <vt:lpstr>Modelio API "Services"</vt:lpstr>
      <vt:lpstr>Model Starting Points (M1)</vt:lpstr>
      <vt:lpstr>Top Level Elements – Current Project</vt:lpstr>
      <vt:lpstr>Diagram Graphics</vt:lpstr>
      <vt:lpstr>Factories</vt:lpstr>
      <vt:lpstr>Navigating within Elements</vt:lpstr>
      <vt:lpstr>Creating/Modifying Model Elements</vt:lpstr>
      <vt:lpstr>Metamodel Starting Points (M2)</vt:lpstr>
      <vt:lpstr>M1 &lt;--&gt; M2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</dc:title>
  <cp:lastModifiedBy> Jean Marie Favre</cp:lastModifiedBy>
  <cp:revision>59</cp:revision>
  <dcterms:modified xsi:type="dcterms:W3CDTF">2014-03-27T22:06:15Z</dcterms:modified>
</cp:coreProperties>
</file>