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9" r:id="rId4"/>
    <p:sldId id="268" r:id="rId5"/>
    <p:sldId id="266" r:id="rId6"/>
    <p:sldId id="267" r:id="rId7"/>
    <p:sldId id="259" r:id="rId8"/>
    <p:sldId id="262" r:id="rId9"/>
    <p:sldId id="261" r:id="rId10"/>
    <p:sldId id="264" r:id="rId11"/>
    <p:sldId id="258" r:id="rId12"/>
    <p:sldId id="270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DDF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3D60-9C5B-41C2-8D32-053C8F9902B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51031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OCL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r="2547"/>
          <a:stretch>
            <a:fillRect/>
          </a:stretch>
        </p:blipFill>
        <p:spPr bwMode="auto">
          <a:xfrm>
            <a:off x="4644008" y="1916832"/>
            <a:ext cx="4435337" cy="43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5039"/>
          <a:stretch>
            <a:fillRect/>
          </a:stretch>
        </p:blipFill>
        <p:spPr bwMode="auto">
          <a:xfrm>
            <a:off x="15" y="5085184"/>
            <a:ext cx="3779897" cy="10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19" y="1916832"/>
            <a:ext cx="3414961" cy="272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Right Arrow 8"/>
          <p:cNvSpPr/>
          <p:nvPr/>
        </p:nvSpPr>
        <p:spPr>
          <a:xfrm>
            <a:off x="3907338" y="3913871"/>
            <a:ext cx="720080" cy="308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008" y="1844824"/>
            <a:ext cx="4444574" cy="47037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44824"/>
            <a:ext cx="3851920" cy="47037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5430981"/>
            <a:ext cx="2660174" cy="73432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fr-BE" dirty="0" smtClean="0"/>
              <a:t> </a:t>
            </a:r>
            <a:r>
              <a:rPr lang="fr-BE" dirty="0" err="1" smtClean="0"/>
              <a:t>Constraints</a:t>
            </a:r>
            <a:endParaRPr lang="en-US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1268760"/>
            <a:ext cx="13332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7321" y="1268760"/>
            <a:ext cx="10832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Employee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63" y="1691184"/>
            <a:ext cx="2880320" cy="436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625" y="1384220"/>
            <a:ext cx="5814430" cy="414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946" y="1484784"/>
            <a:ext cx="3186545" cy="4784436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2656"/>
            <a:ext cx="222212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584004" y="4694634"/>
            <a:ext cx="55245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47664" y="3068960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downloads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and contributions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  github.com/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96552" y="-27384"/>
            <a:ext cx="5825409" cy="2718886"/>
            <a:chOff x="1213132" y="1628800"/>
            <a:chExt cx="5825409" cy="2718886"/>
          </a:xfrm>
        </p:grpSpPr>
        <p:sp>
          <p:nvSpPr>
            <p:cNvPr id="7" name="TextBox 6"/>
            <p:cNvSpPr txBox="1"/>
            <p:nvPr/>
          </p:nvSpPr>
          <p:spPr>
            <a:xfrm>
              <a:off x="3760129" y="1700808"/>
              <a:ext cx="223224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600" b="1" dirty="0" smtClean="0">
                  <a:solidFill>
                    <a:srgbClr val="C00000"/>
                  </a:solidFill>
                  <a:latin typeface="Papyrus" pitchFamily="66" charset="0"/>
                </a:rPr>
                <a:t>S</a:t>
              </a:r>
              <a:endParaRPr lang="en-US" sz="8000" b="1" dirty="0">
                <a:solidFill>
                  <a:srgbClr val="C00000"/>
                </a:solidFill>
                <a:latin typeface="Papyru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6233" y="1628800"/>
              <a:ext cx="234230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6600" b="1" dirty="0" err="1" smtClean="0">
                  <a:solidFill>
                    <a:srgbClr val="C00000"/>
                  </a:solidFill>
                  <a:latin typeface="Papyrus" pitchFamily="66" charset="0"/>
                </a:rPr>
                <a:t>cribes</a:t>
              </a:r>
              <a:endParaRPr lang="en-US" sz="4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132" y="2348880"/>
              <a:ext cx="4078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7200" dirty="0" smtClean="0">
                  <a:solidFill>
                    <a:schemeClr val="bg1">
                      <a:lumMod val="50000"/>
                    </a:schemeClr>
                  </a:solidFill>
                </a:rPr>
                <a:t>MODELIO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779138"/>
          </a:xfrm>
        </p:spPr>
        <p:txBody>
          <a:bodyPr/>
          <a:lstStyle/>
          <a:p>
            <a:r>
              <a:rPr lang="fr-BE" dirty="0" err="1" smtClean="0"/>
              <a:t>Integrating</a:t>
            </a:r>
            <a:r>
              <a:rPr lang="fr-BE" dirty="0" smtClean="0"/>
              <a:t> </a:t>
            </a:r>
            <a:r>
              <a:rPr lang="fr-BE" dirty="0" err="1" smtClean="0"/>
              <a:t>Modelio</a:t>
            </a:r>
            <a:r>
              <a:rPr lang="fr-BE" dirty="0" smtClean="0"/>
              <a:t> and USEOCL</a:t>
            </a:r>
          </a:p>
          <a:p>
            <a:r>
              <a:rPr lang="fr-BE" sz="2000" dirty="0" err="1" smtClean="0"/>
              <a:t>oussama</a:t>
            </a:r>
            <a:r>
              <a:rPr lang="fr-BE" sz="2000" dirty="0" smtClean="0"/>
              <a:t> </a:t>
            </a:r>
            <a:r>
              <a:rPr lang="fr-BE" sz="2000" dirty="0" err="1" smtClean="0"/>
              <a:t>housni</a:t>
            </a:r>
            <a:endParaRPr lang="fr-BE" sz="2000" dirty="0" smtClean="0"/>
          </a:p>
          <a:p>
            <a:r>
              <a:rPr lang="fr-BE" sz="2000" i="1" dirty="0" smtClean="0"/>
              <a:t>&lt;</a:t>
            </a:r>
            <a:r>
              <a:rPr lang="fr-BE" sz="2000" i="1" dirty="0" err="1" smtClean="0"/>
              <a:t>add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your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name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here</a:t>
            </a:r>
            <a:r>
              <a:rPr lang="fr-BE" sz="2000" i="1" dirty="0" smtClean="0"/>
              <a:t>&gt;</a:t>
            </a:r>
          </a:p>
          <a:p>
            <a:r>
              <a:rPr lang="fr-BE" sz="2000" dirty="0" err="1" smtClean="0"/>
              <a:t>jean-marie</a:t>
            </a:r>
            <a:r>
              <a:rPr lang="fr-BE" sz="2000" dirty="0" smtClean="0"/>
              <a:t> </a:t>
            </a:r>
            <a:r>
              <a:rPr lang="fr-BE" sz="2000" dirty="0" err="1" smtClean="0"/>
              <a:t>favre</a:t>
            </a:r>
            <a:endParaRPr lang="fr-BE" sz="2000" dirty="0" smtClean="0"/>
          </a:p>
          <a:p>
            <a:endParaRPr lang="fr-BE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03"/>
          <a:stretch>
            <a:fillRect/>
          </a:stretch>
        </p:blipFill>
        <p:spPr bwMode="auto">
          <a:xfrm>
            <a:off x="7427742" y="0"/>
            <a:ext cx="1680762" cy="64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331640" y="251031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OCL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7755" y="2421"/>
            <a:ext cx="2141483" cy="69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12147" y="6210886"/>
            <a:ext cx="1631853" cy="64711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932040" y="6488668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on open source 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6512" y="64886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part of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55576" y="6306440"/>
            <a:ext cx="1296144" cy="6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46115" y="5482758"/>
            <a:ext cx="282897" cy="2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References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12487"/>
            <a:ext cx="2226120" cy="72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235"/>
          <a:stretch>
            <a:fillRect/>
          </a:stretch>
        </p:blipFill>
        <p:spPr bwMode="auto">
          <a:xfrm>
            <a:off x="323528" y="5661248"/>
            <a:ext cx="1607674" cy="66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71800" y="4005064"/>
            <a:ext cx="194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modelio.org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7014" y="5707867"/>
            <a:ext cx="4867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sourceforge.net/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projects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useocl</a:t>
            </a:r>
            <a:endParaRPr lang="fr-B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2276872"/>
            <a:ext cx="5796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258081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BE" dirty="0" err="1" smtClean="0"/>
              <a:t>OCLScribe</a:t>
            </a:r>
            <a:r>
              <a:rPr lang="fr-BE" dirty="0" smtClean="0"/>
              <a:t> In a </a:t>
            </a:r>
            <a:r>
              <a:rPr lang="fr-BE" dirty="0" err="1" smtClean="0"/>
              <a:t>Nutshell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0402" r="9307"/>
          <a:stretch>
            <a:fillRect/>
          </a:stretch>
        </p:blipFill>
        <p:spPr bwMode="auto">
          <a:xfrm>
            <a:off x="93789" y="1196752"/>
            <a:ext cx="3513151" cy="280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4978614" y="4770635"/>
            <a:ext cx="4129890" cy="2042741"/>
            <a:chOff x="14758" y="2124364"/>
            <a:chExt cx="9073824" cy="448812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8" y="2204865"/>
              <a:ext cx="1892946" cy="3816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6219" y="2204864"/>
              <a:ext cx="2665781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r="2547"/>
            <a:stretch>
              <a:fillRect/>
            </a:stretch>
          </p:blipFill>
          <p:spPr bwMode="auto">
            <a:xfrm>
              <a:off x="4644008" y="2204864"/>
              <a:ext cx="4435337" cy="4384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6946" y="2124364"/>
              <a:ext cx="4507346" cy="4479636"/>
            </a:xfrm>
            <a:prstGeom prst="rect">
              <a:avLst/>
            </a:prstGeom>
            <a:noFill/>
            <a:ln w="76200">
              <a:solidFill>
                <a:srgbClr val="FDDF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2132856"/>
              <a:ext cx="4444574" cy="4479636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63888" y="3429000"/>
            <a:ext cx="2016224" cy="726600"/>
            <a:chOff x="3914353" y="3129417"/>
            <a:chExt cx="2016224" cy="726600"/>
          </a:xfrm>
        </p:grpSpPr>
        <p:sp>
          <p:nvSpPr>
            <p:cNvPr id="19" name="Down Arrow 18"/>
            <p:cNvSpPr/>
            <p:nvPr/>
          </p:nvSpPr>
          <p:spPr>
            <a:xfrm rot="18646726">
              <a:off x="4562425" y="2487865"/>
              <a:ext cx="720080" cy="20162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2422177">
              <a:off x="4670447" y="312941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132856"/>
            <a:ext cx="1599343" cy="51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54391"/>
            <a:ext cx="999753" cy="3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936" y="2636912"/>
            <a:ext cx="1944706" cy="111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fr-BE" dirty="0" err="1" smtClean="0"/>
              <a:t>Integration</a:t>
            </a:r>
            <a:r>
              <a:rPr lang="fr-BE" dirty="0" smtClean="0"/>
              <a:t> of OCL contraints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Modelio</a:t>
            </a:r>
            <a:endParaRPr lang="fr-BE" dirty="0" smtClean="0"/>
          </a:p>
          <a:p>
            <a:pPr lvl="1"/>
            <a:r>
              <a:rPr lang="fr-BE" dirty="0" smtClean="0"/>
              <a:t>use of a simple "Contraint" profile </a:t>
            </a:r>
            <a:r>
              <a:rPr lang="fr-BE" dirty="0" err="1" smtClean="0"/>
              <a:t>defined</a:t>
            </a:r>
            <a:r>
              <a:rPr lang="fr-BE" dirty="0" smtClean="0"/>
              <a:t> on Notes</a:t>
            </a:r>
          </a:p>
          <a:p>
            <a:pPr lvl="2"/>
            <a:r>
              <a:rPr lang="fr-BE" dirty="0" smtClean="0"/>
              <a:t>&lt;&lt;Invariant&gt;&gt;,&lt;&lt;</a:t>
            </a:r>
            <a:r>
              <a:rPr lang="fr-BE" dirty="0" err="1" smtClean="0"/>
              <a:t>Precondition</a:t>
            </a:r>
            <a:r>
              <a:rPr lang="fr-BE" dirty="0" smtClean="0"/>
              <a:t>&gt;&gt;,&lt;&lt;</a:t>
            </a:r>
            <a:r>
              <a:rPr lang="fr-BE" dirty="0" err="1" smtClean="0"/>
              <a:t>Postcondition</a:t>
            </a:r>
            <a:r>
              <a:rPr lang="fr-BE" dirty="0" smtClean="0"/>
              <a:t>&gt;&gt; </a:t>
            </a:r>
          </a:p>
          <a:p>
            <a:pPr lvl="2"/>
            <a:endParaRPr lang="fr-BE" dirty="0" smtClean="0"/>
          </a:p>
          <a:p>
            <a:r>
              <a:rPr lang="fr-BE" dirty="0" err="1" smtClean="0"/>
              <a:t>Generation</a:t>
            </a:r>
            <a:r>
              <a:rPr lang="fr-BE" dirty="0" smtClean="0"/>
              <a:t> of the "Structural" model</a:t>
            </a:r>
          </a:p>
          <a:p>
            <a:r>
              <a:rPr lang="fr-BE" dirty="0" smtClean="0"/>
              <a:t>Copy of the OCL </a:t>
            </a:r>
            <a:r>
              <a:rPr lang="fr-BE" dirty="0" err="1" smtClean="0"/>
              <a:t>constraints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143000"/>
          </a:xfrm>
        </p:spPr>
        <p:txBody>
          <a:bodyPr/>
          <a:lstStyle/>
          <a:p>
            <a:r>
              <a:rPr lang="fr-BE" b="1" dirty="0" smtClean="0"/>
              <a:t>Possible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55365"/>
            <a:ext cx="8820472" cy="4525963"/>
          </a:xfrm>
        </p:spPr>
        <p:txBody>
          <a:bodyPr/>
          <a:lstStyle/>
          <a:p>
            <a:r>
              <a:rPr lang="fr-BE" dirty="0" err="1" smtClean="0"/>
              <a:t>Launching</a:t>
            </a:r>
            <a:r>
              <a:rPr lang="fr-BE" dirty="0" smtClean="0"/>
              <a:t> OCLUSE </a:t>
            </a:r>
            <a:r>
              <a:rPr lang="fr-BE" dirty="0" err="1" smtClean="0"/>
              <a:t>environment</a:t>
            </a:r>
            <a:r>
              <a:rPr lang="fr-BE" dirty="0" smtClean="0"/>
              <a:t> &amp; </a:t>
            </a:r>
            <a:r>
              <a:rPr lang="fr-BE" dirty="0" err="1" smtClean="0"/>
              <a:t>error</a:t>
            </a:r>
            <a:r>
              <a:rPr lang="fr-BE" dirty="0" smtClean="0"/>
              <a:t> </a:t>
            </a:r>
            <a:r>
              <a:rPr lang="fr-BE" dirty="0" err="1" smtClean="0"/>
              <a:t>reporting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Reverse engineering of OCL </a:t>
            </a:r>
            <a:r>
              <a:rPr lang="fr-BE" dirty="0" err="1" smtClean="0"/>
              <a:t>models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Instances (.</a:t>
            </a:r>
            <a:r>
              <a:rPr lang="fr-BE" dirty="0" err="1" smtClean="0"/>
              <a:t>soil</a:t>
            </a:r>
            <a:r>
              <a:rPr lang="fr-BE" dirty="0" smtClean="0"/>
              <a:t>) </a:t>
            </a:r>
          </a:p>
          <a:p>
            <a:pPr lvl="1"/>
            <a:r>
              <a:rPr lang="fr-BE" dirty="0" err="1" smtClean="0"/>
              <a:t>generation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object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reverse engineering</a:t>
            </a:r>
            <a:endParaRPr lang="en-US" dirty="0"/>
          </a:p>
        </p:txBody>
      </p:sp>
      <p:pic>
        <p:nvPicPr>
          <p:cNvPr id="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177851" y="208387"/>
            <a:ext cx="2905366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6707088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Company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r>
              <a:rPr lang="fr-BE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699"/>
          <a:stretch>
            <a:fillRect/>
          </a:stretch>
        </p:blipFill>
        <p:spPr bwMode="auto">
          <a:xfrm>
            <a:off x="144016" y="1603122"/>
            <a:ext cx="2843808" cy="506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10530" b="1753"/>
          <a:stretch>
            <a:fillRect/>
          </a:stretch>
        </p:blipFill>
        <p:spPr bwMode="auto">
          <a:xfrm>
            <a:off x="3059832" y="1451875"/>
            <a:ext cx="6039869" cy="535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890" y="1524000"/>
            <a:ext cx="2985941" cy="5217368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980728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365104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3140968"/>
            <a:ext cx="162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3">
                    <a:lumMod val="75000"/>
                  </a:schemeClr>
                </a:solidFill>
              </a:rPr>
              <a:t>Constraints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2656"/>
            <a:ext cx="222212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8" y="2204865"/>
            <a:ext cx="1892946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219" y="2204864"/>
            <a:ext cx="266578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r="2547"/>
          <a:stretch>
            <a:fillRect/>
          </a:stretch>
        </p:blipFill>
        <p:spPr bwMode="auto">
          <a:xfrm>
            <a:off x="4644008" y="2204864"/>
            <a:ext cx="4435337" cy="43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581001"/>
            <a:ext cx="47436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err="1" smtClean="0"/>
              <a:t>See</a:t>
            </a:r>
            <a:r>
              <a:rPr lang="fr-BE" sz="1050" dirty="0" smtClean="0"/>
              <a:t> section 2.3.1 of USEOCL </a:t>
            </a:r>
            <a:r>
              <a:rPr lang="fr-BE" sz="1050" dirty="0" err="1" smtClean="0"/>
              <a:t>manual</a:t>
            </a:r>
            <a:r>
              <a:rPr lang="fr-BE" sz="1050" dirty="0" smtClean="0"/>
              <a:t> for </a:t>
            </a:r>
            <a:r>
              <a:rPr lang="fr-BE" sz="1050" dirty="0" err="1" smtClean="0"/>
              <a:t>comments</a:t>
            </a:r>
            <a:r>
              <a:rPr lang="fr-BE" sz="1050" dirty="0" smtClean="0"/>
              <a:t> and </a:t>
            </a:r>
            <a:r>
              <a:rPr lang="fr-BE" sz="1050" dirty="0" err="1" smtClean="0"/>
              <a:t>reference</a:t>
            </a:r>
            <a:r>
              <a:rPr lang="fr-BE" sz="1050" dirty="0" smtClean="0"/>
              <a:t> to the full version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1556792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1556792"/>
            <a:ext cx="162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3">
                    <a:lumMod val="75000"/>
                  </a:schemeClr>
                </a:solidFill>
              </a:rPr>
              <a:t>Constraints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6" y="2124364"/>
            <a:ext cx="4507346" cy="4479636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4008" y="2132856"/>
            <a:ext cx="4444574" cy="447963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6707088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Company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r>
              <a:rPr lang="fr-BE" dirty="0" smtClean="0"/>
              <a:t>    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8019" y="229135"/>
            <a:ext cx="18054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671" t="699" b="5354"/>
          <a:stretch>
            <a:fillRect/>
          </a:stretch>
        </p:blipFill>
        <p:spPr bwMode="auto">
          <a:xfrm>
            <a:off x="46182" y="1556792"/>
            <a:ext cx="3013650" cy="521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556792"/>
            <a:ext cx="2232248" cy="45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r="3987"/>
          <a:stretch>
            <a:fillRect/>
          </a:stretch>
        </p:blipFill>
        <p:spPr bwMode="auto">
          <a:xfrm>
            <a:off x="5940152" y="1556792"/>
            <a:ext cx="3052081" cy="36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fr-BE" dirty="0" smtClean="0"/>
              <a:t>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46" y="1484784"/>
            <a:ext cx="3022886" cy="5328592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35896" y="1484784"/>
            <a:ext cx="5409630" cy="5328592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93546" y="4276258"/>
            <a:ext cx="470342" cy="2328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6479" y="980728"/>
            <a:ext cx="13332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980728"/>
            <a:ext cx="10832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139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References</vt:lpstr>
      <vt:lpstr>OCLScribe In a Nutshell</vt:lpstr>
      <vt:lpstr>Objectives</vt:lpstr>
      <vt:lpstr>Possible Extensions</vt:lpstr>
      <vt:lpstr>"Company" Example    </vt:lpstr>
      <vt:lpstr>"Company" Example    </vt:lpstr>
      <vt:lpstr> Structure</vt:lpstr>
      <vt:lpstr> Constraints</vt:lpstr>
      <vt:lpstr>"Employee" Example</vt:lpstr>
      <vt:lpstr>Slide 12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13</cp:revision>
  <dcterms:created xsi:type="dcterms:W3CDTF">2014-03-12T09:58:25Z</dcterms:created>
  <dcterms:modified xsi:type="dcterms:W3CDTF">2014-03-27T16:28:31Z</dcterms:modified>
</cp:coreProperties>
</file>