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18537194a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18537194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85693b2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85693b2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8778cc5e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8778cc5e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8778cc5e5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8778cc5e5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8778cc5e5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8778cc5e5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18537194a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18537194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0d64e7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0d64e7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0d64e7a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0d64e7a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d64e7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0d64e7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0d64e7a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0d64e7a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1853719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1853719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0d64e7ae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0d64e7ae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Sebutin juga cluster 3 biasanya, cluster 2 mahal, dan dapat dilihat paling banyak orang membeli cluster 3 dan 2. Lanjutnya akan dijelaskan oleh teman saya owenn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18537194a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18537194a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0d64e7ae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0d64e7ae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0d64e7ae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0d64e7ae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0d64e7ae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0d64e7ae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8778cc5e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8778cc5e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18537194a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18537194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1853719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1853719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8778cc5e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8778cc5e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8778cc5e5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8778cc5e5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8778cc5e5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8778cc5e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8778cc5e5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8778cc5e5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 Sampe Sini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8778cc5e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8778cc5e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778cc5e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8778cc5e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91806"/>
            <a:ext cx="85206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80"/>
              <a:t>PERBANDINGAN METODE K-MEANS CLUSTERING ANALYSIS</a:t>
            </a:r>
            <a:endParaRPr b="1" sz="2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80"/>
              <a:t>DENGAN PCA DAN TANPA PCA PADA </a:t>
            </a:r>
            <a:endParaRPr b="1" sz="2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/>
              <a:t>SEGMENTASI DATA PENJUALAN BERLIAN</a:t>
            </a:r>
            <a:endParaRPr b="1" sz="2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35300" y="2629594"/>
            <a:ext cx="46734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" rtl="0" algn="ctr">
              <a:lnSpc>
                <a:spcPct val="79960"/>
              </a:lnSpc>
              <a:spcBef>
                <a:spcPts val="32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Federico Saputra - 23101910069</a:t>
            </a:r>
            <a:endParaRPr sz="1600">
              <a:solidFill>
                <a:schemeClr val="dk1"/>
              </a:solidFill>
            </a:endParaRPr>
          </a:p>
          <a:p>
            <a:pPr indent="0" lvl="0" marL="0" marR="19050" rtl="0" algn="ctr">
              <a:lnSpc>
                <a:spcPct val="79960"/>
              </a:lnSpc>
              <a:spcBef>
                <a:spcPts val="32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Kevin Adrian Halim - 23101910055</a:t>
            </a:r>
            <a:endParaRPr sz="1600">
              <a:solidFill>
                <a:schemeClr val="dk1"/>
              </a:solidFill>
            </a:endParaRPr>
          </a:p>
          <a:p>
            <a:pPr indent="0" lvl="0" marL="0" marR="19050" rtl="0" algn="ctr">
              <a:lnSpc>
                <a:spcPct val="79960"/>
              </a:lnSpc>
              <a:spcBef>
                <a:spcPts val="32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Nicolas Maria Andre Gozali - 23101910040</a:t>
            </a:r>
            <a:endParaRPr sz="1600">
              <a:solidFill>
                <a:schemeClr val="dk1"/>
              </a:solidFill>
            </a:endParaRPr>
          </a:p>
          <a:p>
            <a:pPr indent="0" lvl="0" marL="0" marR="19050" rtl="0" algn="ctr">
              <a:lnSpc>
                <a:spcPct val="79960"/>
              </a:lnSpc>
              <a:spcBef>
                <a:spcPts val="32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Tang Owenn Gimli - 23101910008</a:t>
            </a:r>
            <a:endParaRPr sz="1600">
              <a:solidFill>
                <a:schemeClr val="dk1"/>
              </a:solidFill>
            </a:endParaRPr>
          </a:p>
          <a:p>
            <a:pPr indent="0" lvl="0" marL="0" marR="19050" rtl="0" algn="ctr">
              <a:lnSpc>
                <a:spcPct val="79960"/>
              </a:lnSpc>
              <a:spcBef>
                <a:spcPts val="32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Wesley Mulia Salim - 23101910052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1318425" cy="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351" y="2834125"/>
            <a:ext cx="1638900" cy="187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2463625" y="2489431"/>
            <a:ext cx="420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50" y="3107106"/>
            <a:ext cx="1930500" cy="19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5300" y="3951694"/>
            <a:ext cx="1930499" cy="108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/>
        <p:spPr>
          <a:xfrm>
            <a:off x="4343475" y="4047263"/>
            <a:ext cx="854999" cy="8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7076" y="170028"/>
            <a:ext cx="1638899" cy="102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8475" y="137950"/>
            <a:ext cx="1462302" cy="10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866975" y="942025"/>
            <a:ext cx="73014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Clustering!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Method 1 : K-Means 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/>
        <p:spPr>
          <a:xfrm>
            <a:off x="575775" y="1197075"/>
            <a:ext cx="4565676" cy="275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1</a:t>
            </a:r>
            <a:r>
              <a:rPr b="1" lang="en" sz="1120">
                <a:solidFill>
                  <a:schemeClr val="lt1"/>
                </a:solidFill>
              </a:rPr>
              <a:t> : K-Means</a:t>
            </a:r>
            <a:endParaRPr b="1" sz="1120">
              <a:solidFill>
                <a:schemeClr val="lt1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5141450" y="991250"/>
            <a:ext cx="35691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00376A"/>
                </a:solidFill>
              </a:rPr>
              <a:t>Directly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376A"/>
                </a:solidFill>
              </a:rPr>
              <a:t>feed</a:t>
            </a:r>
            <a:r>
              <a:rPr lang="en" sz="1200">
                <a:solidFill>
                  <a:schemeClr val="dk1"/>
                </a:solidFill>
              </a:rPr>
              <a:t> the data into K-Means Algortihm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K-Means maintain </a:t>
            </a:r>
            <a:r>
              <a:rPr b="1" lang="en" sz="1200">
                <a:solidFill>
                  <a:srgbClr val="00376A"/>
                </a:solidFill>
              </a:rPr>
              <a:t>97.9% </a:t>
            </a:r>
            <a:r>
              <a:rPr lang="en" sz="1200">
                <a:solidFill>
                  <a:schemeClr val="dk1"/>
                </a:solidFill>
              </a:rPr>
              <a:t>Information while doing clustering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Visually speaking, the clustering is </a:t>
            </a:r>
            <a:r>
              <a:rPr b="1" lang="en" sz="1200">
                <a:solidFill>
                  <a:srgbClr val="00376A"/>
                </a:solidFill>
              </a:rPr>
              <a:t>pretty good </a:t>
            </a:r>
            <a:r>
              <a:rPr lang="en" sz="1200">
                <a:solidFill>
                  <a:schemeClr val="dk1"/>
                </a:solidFill>
              </a:rPr>
              <a:t>because each data point is clustered where it should be (no overlap,etc)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91500" y="507125"/>
            <a:ext cx="51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Clustering Visualization</a:t>
            </a:r>
            <a:endParaRPr sz="2500"/>
          </a:p>
        </p:txBody>
      </p:sp>
      <p:sp>
        <p:nvSpPr>
          <p:cNvPr id="170" name="Google Shape;170;p23"/>
          <p:cNvSpPr/>
          <p:nvPr/>
        </p:nvSpPr>
        <p:spPr>
          <a:xfrm>
            <a:off x="889375" y="4223538"/>
            <a:ext cx="7599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our </a:t>
            </a:r>
            <a:r>
              <a:rPr lang="en" sz="600"/>
              <a:t>PC 1!</a:t>
            </a:r>
            <a:endParaRPr sz="600"/>
          </a:p>
        </p:txBody>
      </p:sp>
      <p:cxnSp>
        <p:nvCxnSpPr>
          <p:cNvPr id="171" name="Google Shape;171;p23"/>
          <p:cNvCxnSpPr>
            <a:stCxn id="170" idx="0"/>
          </p:cNvCxnSpPr>
          <p:nvPr/>
        </p:nvCxnSpPr>
        <p:spPr>
          <a:xfrm flipH="1" rot="10800000">
            <a:off x="1269325" y="3967938"/>
            <a:ext cx="1824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>
            <a:stCxn id="173" idx="0"/>
          </p:cNvCxnSpPr>
          <p:nvPr/>
        </p:nvCxnSpPr>
        <p:spPr>
          <a:xfrm flipH="1" rot="10800000">
            <a:off x="456150" y="3483050"/>
            <a:ext cx="1194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3"/>
          <p:cNvSpPr/>
          <p:nvPr/>
        </p:nvSpPr>
        <p:spPr>
          <a:xfrm>
            <a:off x="76200" y="3647150"/>
            <a:ext cx="7599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our PC 2!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4690800" y="1074775"/>
            <a:ext cx="35691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Using</a:t>
            </a:r>
            <a:r>
              <a:rPr b="1" lang="en" sz="1200">
                <a:solidFill>
                  <a:srgbClr val="00376A"/>
                </a:solidFill>
              </a:rPr>
              <a:t> Elbow Method</a:t>
            </a:r>
            <a:r>
              <a:rPr lang="en" sz="1200">
                <a:solidFill>
                  <a:schemeClr val="dk1"/>
                </a:solidFill>
              </a:rPr>
              <a:t>, we choose </a:t>
            </a:r>
            <a:r>
              <a:rPr b="1" lang="en" sz="1200">
                <a:solidFill>
                  <a:srgbClr val="00376A"/>
                </a:solidFill>
              </a:rPr>
              <a:t>K = 3 </a:t>
            </a:r>
            <a:r>
              <a:rPr lang="en" sz="1200">
                <a:solidFill>
                  <a:schemeClr val="dk1"/>
                </a:solidFill>
              </a:rPr>
              <a:t>since we </a:t>
            </a:r>
            <a:r>
              <a:rPr lang="en" sz="1200">
                <a:solidFill>
                  <a:schemeClr val="dk1"/>
                </a:solidFill>
              </a:rPr>
              <a:t>can</a:t>
            </a:r>
            <a:r>
              <a:rPr lang="en" sz="1200">
                <a:solidFill>
                  <a:schemeClr val="dk1"/>
                </a:solidFill>
              </a:rPr>
              <a:t> see that from K=3 to K=4 do not change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0" r="20929" t="0"/>
          <a:stretch/>
        </p:blipFill>
        <p:spPr>
          <a:xfrm>
            <a:off x="152400" y="1127850"/>
            <a:ext cx="4650885" cy="29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1 :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55375" y="613038"/>
            <a:ext cx="4122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Total WCSS to pick best K</a:t>
            </a:r>
            <a:endParaRPr sz="2500"/>
          </a:p>
        </p:txBody>
      </p:sp>
      <p:sp>
        <p:nvSpPr>
          <p:cNvPr id="184" name="Google Shape;184;p24"/>
          <p:cNvSpPr/>
          <p:nvPr/>
        </p:nvSpPr>
        <p:spPr>
          <a:xfrm>
            <a:off x="1235900" y="2917975"/>
            <a:ext cx="2226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4"/>
          <p:cNvCxnSpPr>
            <a:stCxn id="186" idx="2"/>
            <a:endCxn id="184" idx="7"/>
          </p:cNvCxnSpPr>
          <p:nvPr/>
        </p:nvCxnSpPr>
        <p:spPr>
          <a:xfrm flipH="1">
            <a:off x="1425800" y="2733463"/>
            <a:ext cx="3492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1383500" y="2510863"/>
            <a:ext cx="783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We pick here!</a:t>
            </a:r>
            <a:endParaRPr b="1"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4690800" y="1074775"/>
            <a:ext cx="37200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3 clusters, we have </a:t>
            </a:r>
            <a:r>
              <a:rPr b="1" lang="en" sz="1200">
                <a:solidFill>
                  <a:srgbClr val="CC0000"/>
                </a:solidFill>
              </a:rPr>
              <a:t>4853</a:t>
            </a:r>
            <a:r>
              <a:rPr lang="en" sz="1200">
                <a:solidFill>
                  <a:schemeClr val="dk1"/>
                </a:solidFill>
              </a:rPr>
              <a:t> in </a:t>
            </a:r>
            <a:r>
              <a:rPr b="1" lang="en" sz="1200">
                <a:solidFill>
                  <a:srgbClr val="CC0000"/>
                </a:solidFill>
              </a:rPr>
              <a:t>Cluster 1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38761D"/>
                </a:solidFill>
              </a:rPr>
              <a:t>5301</a:t>
            </a:r>
            <a:r>
              <a:rPr lang="en" sz="1200">
                <a:solidFill>
                  <a:schemeClr val="dk1"/>
                </a:solidFill>
              </a:rPr>
              <a:t> in </a:t>
            </a:r>
            <a:r>
              <a:rPr b="1" lang="en" sz="1200">
                <a:solidFill>
                  <a:srgbClr val="38761D"/>
                </a:solidFill>
              </a:rPr>
              <a:t>Cluster 2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1155CC"/>
                </a:solidFill>
              </a:rPr>
              <a:t>4154</a:t>
            </a:r>
            <a:r>
              <a:rPr lang="en" sz="1200">
                <a:solidFill>
                  <a:srgbClr val="1155CC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in </a:t>
            </a:r>
            <a:r>
              <a:rPr b="1" lang="en" sz="1200">
                <a:solidFill>
                  <a:srgbClr val="1155CC"/>
                </a:solidFill>
              </a:rPr>
              <a:t>Cluster 3</a:t>
            </a:r>
            <a:endParaRPr b="1" sz="12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have </a:t>
            </a:r>
            <a:r>
              <a:rPr b="1" lang="en" sz="1200">
                <a:solidFill>
                  <a:srgbClr val="00376A"/>
                </a:solidFill>
              </a:rPr>
              <a:t>WCSS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b="1" lang="en" sz="1200">
                <a:solidFill>
                  <a:srgbClr val="00376A"/>
                </a:solidFill>
              </a:rPr>
              <a:t>73.9%</a:t>
            </a:r>
            <a:r>
              <a:rPr lang="en" sz="1200">
                <a:solidFill>
                  <a:schemeClr val="dk1"/>
                </a:solidFill>
              </a:rPr>
              <a:t> which mean the compactness of the cluster and the similarity of dataset within cluster.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1 :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39600" y="586675"/>
            <a:ext cx="5067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 of K-Means using K=3</a:t>
            </a:r>
            <a:endParaRPr sz="2500"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00" y="1378100"/>
            <a:ext cx="4386001" cy="265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88" y="1188350"/>
            <a:ext cx="4258687" cy="260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4690800" y="1074775"/>
            <a:ext cx="37200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1 :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426325" y="689150"/>
            <a:ext cx="5067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Cluster Visualization with K = 3</a:t>
            </a:r>
            <a:endParaRPr sz="2500"/>
          </a:p>
        </p:txBody>
      </p:sp>
      <p:sp>
        <p:nvSpPr>
          <p:cNvPr id="207" name="Google Shape;207;p26"/>
          <p:cNvSpPr/>
          <p:nvPr/>
        </p:nvSpPr>
        <p:spPr>
          <a:xfrm>
            <a:off x="2027025" y="3952525"/>
            <a:ext cx="903900" cy="16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This is our PC 1!</a:t>
            </a:r>
            <a:endParaRPr b="1" sz="700">
              <a:solidFill>
                <a:schemeClr val="lt1"/>
              </a:solidFill>
            </a:endParaRPr>
          </a:p>
        </p:txBody>
      </p:sp>
      <p:cxnSp>
        <p:nvCxnSpPr>
          <p:cNvPr id="208" name="Google Shape;208;p26"/>
          <p:cNvCxnSpPr>
            <a:stCxn id="207" idx="0"/>
          </p:cNvCxnSpPr>
          <p:nvPr/>
        </p:nvCxnSpPr>
        <p:spPr>
          <a:xfrm flipH="1" rot="10800000">
            <a:off x="2478975" y="3764125"/>
            <a:ext cx="1275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/>
          <p:nvPr/>
        </p:nvSpPr>
        <p:spPr>
          <a:xfrm>
            <a:off x="76025" y="3088650"/>
            <a:ext cx="903900" cy="16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This is our PC 2!</a:t>
            </a:r>
            <a:endParaRPr b="1" sz="700">
              <a:solidFill>
                <a:schemeClr val="lt1"/>
              </a:solidFill>
            </a:endParaRPr>
          </a:p>
        </p:txBody>
      </p:sp>
      <p:cxnSp>
        <p:nvCxnSpPr>
          <p:cNvPr id="210" name="Google Shape;210;p26"/>
          <p:cNvCxnSpPr>
            <a:stCxn id="209" idx="0"/>
          </p:cNvCxnSpPr>
          <p:nvPr/>
        </p:nvCxnSpPr>
        <p:spPr>
          <a:xfrm flipH="1" rot="10800000">
            <a:off x="527975" y="2845050"/>
            <a:ext cx="2772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/>
          <p:nvPr/>
        </p:nvSpPr>
        <p:spPr>
          <a:xfrm>
            <a:off x="4919400" y="1074775"/>
            <a:ext cx="37200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</a:t>
            </a:r>
            <a:r>
              <a:rPr b="1" lang="en" sz="1200">
                <a:solidFill>
                  <a:srgbClr val="00376A"/>
                </a:solidFill>
              </a:rPr>
              <a:t>3 clusters</a:t>
            </a:r>
            <a:r>
              <a:rPr lang="en" sz="1200">
                <a:solidFill>
                  <a:schemeClr val="dk1"/>
                </a:solidFill>
              </a:rPr>
              <a:t>, we can see that the clusters are pretty smooth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866975" y="942025"/>
            <a:ext cx="73014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Another Clustering!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Method 2 : </a:t>
            </a:r>
            <a:r>
              <a:rPr b="1" lang="en" sz="2500">
                <a:solidFill>
                  <a:schemeClr val="lt1"/>
                </a:solidFill>
              </a:rPr>
              <a:t>PCA and K-Means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4690800" y="1074775"/>
            <a:ext cx="37200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28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26325" y="689150"/>
            <a:ext cx="5067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PCA</a:t>
            </a:r>
            <a:endParaRPr sz="2500"/>
          </a:p>
        </p:txBody>
      </p:sp>
      <p:sp>
        <p:nvSpPr>
          <p:cNvPr id="227" name="Google Shape;227;p28"/>
          <p:cNvSpPr/>
          <p:nvPr/>
        </p:nvSpPr>
        <p:spPr>
          <a:xfrm>
            <a:off x="153925" y="1101675"/>
            <a:ext cx="30435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</a:t>
            </a:r>
            <a:r>
              <a:rPr b="1" lang="en" sz="1200">
                <a:solidFill>
                  <a:srgbClr val="00376A"/>
                </a:solidFill>
              </a:rPr>
              <a:t>2 principle components</a:t>
            </a:r>
            <a:r>
              <a:rPr lang="en" sz="1200">
                <a:solidFill>
                  <a:schemeClr val="dk1"/>
                </a:solidFill>
              </a:rPr>
              <a:t>, it can represent </a:t>
            </a:r>
            <a:r>
              <a:rPr b="1" lang="en" sz="1200">
                <a:solidFill>
                  <a:srgbClr val="00376A"/>
                </a:solidFill>
              </a:rPr>
              <a:t>98.05%</a:t>
            </a:r>
            <a:r>
              <a:rPr lang="en" sz="1200">
                <a:solidFill>
                  <a:schemeClr val="dk1"/>
                </a:solidFill>
              </a:rPr>
              <a:t> of the dataset.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525" y="1643775"/>
            <a:ext cx="5231649" cy="1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26325" y="689150"/>
            <a:ext cx="5067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PCA</a:t>
            </a:r>
            <a:endParaRPr sz="2500"/>
          </a:p>
        </p:txBody>
      </p:sp>
      <p:sp>
        <p:nvSpPr>
          <p:cNvPr id="237" name="Google Shape;237;p29"/>
          <p:cNvSpPr/>
          <p:nvPr/>
        </p:nvSpPr>
        <p:spPr>
          <a:xfrm>
            <a:off x="5145800" y="1188350"/>
            <a:ext cx="3346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</a:t>
            </a:r>
            <a:r>
              <a:rPr b="1" lang="en" sz="1200">
                <a:solidFill>
                  <a:srgbClr val="00376A"/>
                </a:solidFill>
              </a:rPr>
              <a:t>extract</a:t>
            </a:r>
            <a:r>
              <a:rPr lang="en" sz="1200">
                <a:solidFill>
                  <a:schemeClr val="dk1"/>
                </a:solidFill>
              </a:rPr>
              <a:t> the individual coordinates of the principle components for K-Means Clustering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650" y="1484198"/>
            <a:ext cx="3630350" cy="23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426325" y="689150"/>
            <a:ext cx="7902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K-Means Clustering from the </a:t>
            </a:r>
            <a:r>
              <a:rPr lang="en" sz="2500"/>
              <a:t>PCA data</a:t>
            </a:r>
            <a:endParaRPr sz="2500"/>
          </a:p>
        </p:txBody>
      </p:sp>
      <p:sp>
        <p:nvSpPr>
          <p:cNvPr id="247" name="Google Shape;247;p30"/>
          <p:cNvSpPr/>
          <p:nvPr/>
        </p:nvSpPr>
        <p:spPr>
          <a:xfrm>
            <a:off x="426325" y="1280063"/>
            <a:ext cx="3346800" cy="2901900"/>
          </a:xfrm>
          <a:prstGeom prst="rect">
            <a:avLst/>
          </a:prstGeom>
          <a:noFill/>
          <a:ln cap="flat" cmpd="sng" w="9525">
            <a:solidFill>
              <a:srgbClr val="0037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Using the</a:t>
            </a:r>
            <a:r>
              <a:rPr b="1" lang="en" sz="1200">
                <a:solidFill>
                  <a:srgbClr val="00376A"/>
                </a:solidFill>
              </a:rPr>
              <a:t> elbow method</a:t>
            </a:r>
            <a:r>
              <a:rPr lang="en" sz="1200">
                <a:solidFill>
                  <a:schemeClr val="dk1"/>
                </a:solidFill>
              </a:rPr>
              <a:t>, we choose the optimal number of </a:t>
            </a:r>
            <a:r>
              <a:rPr b="1" lang="en" sz="1200">
                <a:solidFill>
                  <a:srgbClr val="00376A"/>
                </a:solidFill>
              </a:rPr>
              <a:t>clusters = 3</a:t>
            </a:r>
            <a:r>
              <a:rPr lang="en" sz="1200">
                <a:solidFill>
                  <a:schemeClr val="dk1"/>
                </a:solidFill>
              </a:rPr>
              <a:t>, in order to not get </a:t>
            </a:r>
            <a:r>
              <a:rPr b="1" lang="en" sz="1200">
                <a:solidFill>
                  <a:srgbClr val="00376A"/>
                </a:solidFill>
              </a:rPr>
              <a:t>overfitting</a:t>
            </a:r>
            <a:r>
              <a:rPr lang="en" sz="1200">
                <a:solidFill>
                  <a:srgbClr val="00376A"/>
                </a:solidFill>
              </a:rPr>
              <a:t>.</a:t>
            </a:r>
            <a:endParaRPr sz="1200">
              <a:solidFill>
                <a:srgbClr val="0037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000" y="1281113"/>
            <a:ext cx="41719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5179200" y="2766350"/>
            <a:ext cx="222600" cy="22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30"/>
          <p:cNvCxnSpPr>
            <a:stCxn id="251" idx="2"/>
            <a:endCxn id="249" idx="7"/>
          </p:cNvCxnSpPr>
          <p:nvPr/>
        </p:nvCxnSpPr>
        <p:spPr>
          <a:xfrm flipH="1">
            <a:off x="5369100" y="2581838"/>
            <a:ext cx="3492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0"/>
          <p:cNvSpPr/>
          <p:nvPr/>
        </p:nvSpPr>
        <p:spPr>
          <a:xfrm>
            <a:off x="5326800" y="2359238"/>
            <a:ext cx="783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We pick here!</a:t>
            </a:r>
            <a:endParaRPr b="1"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26325" y="689150"/>
            <a:ext cx="7902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K-Means Clustering from the PCA data</a:t>
            </a:r>
            <a:endParaRPr sz="2500"/>
          </a:p>
        </p:txBody>
      </p:sp>
      <p:sp>
        <p:nvSpPr>
          <p:cNvPr id="260" name="Google Shape;260;p31"/>
          <p:cNvSpPr/>
          <p:nvPr/>
        </p:nvSpPr>
        <p:spPr>
          <a:xfrm>
            <a:off x="5279175" y="1229513"/>
            <a:ext cx="3346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</a:t>
            </a:r>
            <a:r>
              <a:rPr b="1" lang="en" sz="1200">
                <a:solidFill>
                  <a:srgbClr val="00376A"/>
                </a:solidFill>
              </a:rPr>
              <a:t>3 clusters</a:t>
            </a:r>
            <a:r>
              <a:rPr lang="en" sz="1200">
                <a:solidFill>
                  <a:schemeClr val="dk1"/>
                </a:solidFill>
              </a:rPr>
              <a:t>, the clustering is really </a:t>
            </a:r>
            <a:r>
              <a:rPr b="1" lang="en" sz="1200">
                <a:solidFill>
                  <a:srgbClr val="00376A"/>
                </a:solidFill>
              </a:rPr>
              <a:t>good</a:t>
            </a:r>
            <a:r>
              <a:rPr lang="en" sz="1200">
                <a:solidFill>
                  <a:schemeClr val="dk1"/>
                </a:solidFill>
              </a:rPr>
              <a:t>, and </a:t>
            </a:r>
            <a:r>
              <a:rPr b="1" lang="en" sz="1200">
                <a:solidFill>
                  <a:srgbClr val="CC0000"/>
                </a:solidFill>
              </a:rPr>
              <a:t>no clusters</a:t>
            </a:r>
            <a:r>
              <a:rPr lang="en" sz="1200">
                <a:solidFill>
                  <a:schemeClr val="dk1"/>
                </a:solidFill>
              </a:rPr>
              <a:t> are </a:t>
            </a:r>
            <a:r>
              <a:rPr b="1" lang="en" sz="1200">
                <a:solidFill>
                  <a:srgbClr val="CC0000"/>
                </a:solidFill>
              </a:rPr>
              <a:t>overlapping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50" y="1183663"/>
            <a:ext cx="4871206" cy="29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701200" y="1584475"/>
            <a:ext cx="4085700" cy="1382700"/>
          </a:xfrm>
          <a:prstGeom prst="rect">
            <a:avLst/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16025" y="675325"/>
            <a:ext cx="3194700" cy="2903100"/>
          </a:xfrm>
          <a:prstGeom prst="ellipse">
            <a:avLst/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 flipH="1">
            <a:off x="398450" y="1934275"/>
            <a:ext cx="3037200" cy="38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656874" y="2016675"/>
            <a:ext cx="8334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 flipH="1">
            <a:off x="4702800" y="1611188"/>
            <a:ext cx="4085700" cy="385200"/>
          </a:xfrm>
          <a:prstGeom prst="rect">
            <a:avLst/>
          </a:prstGeom>
          <a:solidFill>
            <a:srgbClr val="22222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560275" y="1982725"/>
            <a:ext cx="41808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the results of cluster analysis with PCA and non PCA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 each diamond's characteristics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Easier to identify diamonds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701200" y="3056975"/>
            <a:ext cx="4085700" cy="1382700"/>
          </a:xfrm>
          <a:prstGeom prst="rect">
            <a:avLst/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 flipH="1">
            <a:off x="4701200" y="3080425"/>
            <a:ext cx="4085700" cy="38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702800" y="175425"/>
            <a:ext cx="4085700" cy="1238100"/>
          </a:xfrm>
          <a:prstGeom prst="rect">
            <a:avLst/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 flipH="1">
            <a:off x="4701200" y="165400"/>
            <a:ext cx="4085700" cy="385200"/>
          </a:xfrm>
          <a:prstGeom prst="rect">
            <a:avLst/>
          </a:prstGeom>
          <a:solidFill>
            <a:srgbClr val="22222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570925" y="561975"/>
            <a:ext cx="43485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variables are used and what grouping is done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produce how many clusters?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can a product be identified or included in a cluster?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 rot="5400000">
            <a:off x="3342125" y="2519038"/>
            <a:ext cx="1452600" cy="83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5400000">
            <a:off x="3342113" y="1066438"/>
            <a:ext cx="1452600" cy="83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37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560275" y="3478525"/>
            <a:ext cx="42267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Helping diamond shop owners in the process of sorting incoming products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the most diamond sales every month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426325" y="689150"/>
            <a:ext cx="7902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Summary of </a:t>
            </a:r>
            <a:r>
              <a:rPr lang="en" sz="2300"/>
              <a:t>K-Means Clustering K = 3 from the PCA data</a:t>
            </a:r>
            <a:endParaRPr sz="2300"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88350"/>
            <a:ext cx="4106476" cy="18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/>
        <p:spPr>
          <a:xfrm>
            <a:off x="152400" y="3034324"/>
            <a:ext cx="8312550" cy="1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/>
          <p:nvPr/>
        </p:nvSpPr>
        <p:spPr>
          <a:xfrm>
            <a:off x="4690800" y="1074775"/>
            <a:ext cx="37200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3 clusters, we have </a:t>
            </a:r>
            <a:r>
              <a:rPr b="1" lang="en" sz="1200">
                <a:solidFill>
                  <a:srgbClr val="CC0000"/>
                </a:solidFill>
              </a:rPr>
              <a:t>3947 </a:t>
            </a:r>
            <a:r>
              <a:rPr lang="en" sz="1200">
                <a:solidFill>
                  <a:schemeClr val="dk1"/>
                </a:solidFill>
              </a:rPr>
              <a:t>in </a:t>
            </a:r>
            <a:r>
              <a:rPr b="1" lang="en" sz="1200">
                <a:solidFill>
                  <a:srgbClr val="CC0000"/>
                </a:solidFill>
              </a:rPr>
              <a:t>Cluster 1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38761D"/>
                </a:solidFill>
              </a:rPr>
              <a:t>4544 </a:t>
            </a:r>
            <a:r>
              <a:rPr lang="en" sz="1200">
                <a:solidFill>
                  <a:schemeClr val="dk1"/>
                </a:solidFill>
              </a:rPr>
              <a:t>in </a:t>
            </a:r>
            <a:r>
              <a:rPr b="1" lang="en" sz="1200">
                <a:solidFill>
                  <a:srgbClr val="38761D"/>
                </a:solidFill>
              </a:rPr>
              <a:t>Cluster 2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1155CC"/>
                </a:solidFill>
              </a:rPr>
              <a:t>5179 </a:t>
            </a:r>
            <a:r>
              <a:rPr lang="en" sz="1200">
                <a:solidFill>
                  <a:schemeClr val="dk1"/>
                </a:solidFill>
              </a:rPr>
              <a:t>in </a:t>
            </a:r>
            <a:r>
              <a:rPr b="1" lang="en" sz="1200">
                <a:solidFill>
                  <a:srgbClr val="1155CC"/>
                </a:solidFill>
              </a:rPr>
              <a:t>Cluster 3</a:t>
            </a:r>
            <a:endParaRPr b="1" sz="12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have </a:t>
            </a:r>
            <a:r>
              <a:rPr b="1" lang="en" sz="1200">
                <a:solidFill>
                  <a:srgbClr val="00376A"/>
                </a:solidFill>
              </a:rPr>
              <a:t>WCSS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b="1" lang="en" sz="1200">
                <a:solidFill>
                  <a:srgbClr val="00376A"/>
                </a:solidFill>
              </a:rPr>
              <a:t>76.0%</a:t>
            </a:r>
            <a:r>
              <a:rPr lang="en" sz="1200">
                <a:solidFill>
                  <a:schemeClr val="dk1"/>
                </a:solidFill>
              </a:rPr>
              <a:t> which mean the compactness of the cluster and the similarity of dataset within cluster.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have </a:t>
            </a:r>
            <a:r>
              <a:rPr b="1" lang="en" sz="1200">
                <a:solidFill>
                  <a:srgbClr val="00376A"/>
                </a:solidFill>
              </a:rPr>
              <a:t>increased</a:t>
            </a:r>
            <a:r>
              <a:rPr lang="en" sz="1200">
                <a:solidFill>
                  <a:schemeClr val="dk1"/>
                </a:solidFill>
              </a:rPr>
              <a:t> the </a:t>
            </a:r>
            <a:r>
              <a:rPr b="1" lang="en" sz="1200">
                <a:solidFill>
                  <a:srgbClr val="00376A"/>
                </a:solidFill>
              </a:rPr>
              <a:t>WCSS</a:t>
            </a:r>
            <a:r>
              <a:rPr lang="en" sz="1200">
                <a:solidFill>
                  <a:schemeClr val="dk1"/>
                </a:solidFill>
              </a:rPr>
              <a:t> by </a:t>
            </a:r>
            <a:r>
              <a:rPr b="1" lang="en" sz="1200">
                <a:solidFill>
                  <a:srgbClr val="00376A"/>
                </a:solidFill>
              </a:rPr>
              <a:t>2.1%!</a:t>
            </a:r>
            <a:r>
              <a:rPr lang="en" sz="1200">
                <a:solidFill>
                  <a:schemeClr val="dk1"/>
                </a:solidFill>
              </a:rPr>
              <a:t> Hence, we use the combination of PCA and K-Means to do the clustering!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866975" y="942025"/>
            <a:ext cx="73014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Exploratory Data Analysis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426325" y="689150"/>
            <a:ext cx="7902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Exploratory Data Analysis of</a:t>
            </a:r>
            <a:r>
              <a:rPr lang="en" sz="2300"/>
              <a:t> the PCA data</a:t>
            </a:r>
            <a:endParaRPr sz="2300"/>
          </a:p>
        </p:txBody>
      </p:sp>
      <p:sp>
        <p:nvSpPr>
          <p:cNvPr id="287" name="Google Shape;287;p34"/>
          <p:cNvSpPr/>
          <p:nvPr/>
        </p:nvSpPr>
        <p:spPr>
          <a:xfrm>
            <a:off x="1023000" y="2818800"/>
            <a:ext cx="70980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From the results of K-Means of PCA data, we extract the clusters into the cluster_pca column for further data analysis.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also multiply x, y, and z to produce the volume column for easier analysis.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03" y="1280075"/>
            <a:ext cx="8462597" cy="1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426325" y="689150"/>
            <a:ext cx="7902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Exploratory Data Analysis of the PCA data</a:t>
            </a:r>
            <a:endParaRPr sz="2300"/>
          </a:p>
        </p:txBody>
      </p:sp>
      <p:sp>
        <p:nvSpPr>
          <p:cNvPr id="297" name="Google Shape;297;p35"/>
          <p:cNvSpPr/>
          <p:nvPr/>
        </p:nvSpPr>
        <p:spPr>
          <a:xfrm>
            <a:off x="1023000" y="3775150"/>
            <a:ext cx="7098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Above are the Mean, Min, and Max of each variable based on the clusters.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5498" y="1244000"/>
            <a:ext cx="8057148" cy="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2212" y="2050875"/>
            <a:ext cx="8372968" cy="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725" y="2857750"/>
            <a:ext cx="8714150" cy="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Method 2 : PCA and K-Means</a:t>
            </a:r>
            <a:endParaRPr b="1" sz="1120">
              <a:solidFill>
                <a:schemeClr val="lt1"/>
              </a:solidFill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470025" y="445025"/>
            <a:ext cx="7902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Exploratory Data Analysis of the PCA data</a:t>
            </a:r>
            <a:endParaRPr sz="1800"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25" y="1206125"/>
            <a:ext cx="2419250" cy="145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3935" y="1206124"/>
            <a:ext cx="2419246" cy="145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180" y="1206124"/>
            <a:ext cx="2419245" cy="145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625" y="2661065"/>
            <a:ext cx="2299309" cy="13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3935" y="2661066"/>
            <a:ext cx="2419244" cy="145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3148" y="2662764"/>
            <a:ext cx="2299310" cy="138119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/>
          <p:nvPr/>
        </p:nvSpPr>
        <p:spPr>
          <a:xfrm>
            <a:off x="7282450" y="1771050"/>
            <a:ext cx="15924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Through this comparison of variables, we can see clearly the difference of each clusters. 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76A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/>
          <p:nvPr/>
        </p:nvSpPr>
        <p:spPr>
          <a:xfrm>
            <a:off x="206850" y="347850"/>
            <a:ext cx="4476000" cy="444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032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method : </a:t>
            </a:r>
            <a:r>
              <a:rPr b="1" lang="en"/>
              <a:t>K-Means Clustering and PCA</a:t>
            </a:r>
            <a:endParaRPr b="1" i="1"/>
          </a:p>
          <a:p>
            <a:pPr indent="-2032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PCA</a:t>
            </a:r>
            <a:r>
              <a:rPr i="1" lang="en"/>
              <a:t> is intended to </a:t>
            </a:r>
            <a:r>
              <a:rPr b="1" i="1" lang="en"/>
              <a:t>cover one of the weaknesses of K-Means Clustering</a:t>
            </a:r>
            <a:endParaRPr b="1" i="1"/>
          </a:p>
          <a:p>
            <a:pPr indent="-2032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PCA used </a:t>
            </a:r>
            <a:r>
              <a:rPr b="1" i="1" lang="en"/>
              <a:t>cannot explain the data in total (100%)</a:t>
            </a:r>
            <a:r>
              <a:rPr i="1" lang="en"/>
              <a:t> because the data is described in 2 dimensions.</a:t>
            </a:r>
            <a:endParaRPr/>
          </a:p>
          <a:p>
            <a:pPr indent="-2032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b="1" lang="en"/>
              <a:t>variables </a:t>
            </a:r>
            <a:r>
              <a:rPr lang="en"/>
              <a:t>for </a:t>
            </a:r>
            <a:r>
              <a:rPr b="1" lang="en"/>
              <a:t>classifying </a:t>
            </a:r>
            <a:r>
              <a:rPr lang="en"/>
              <a:t>a diamond</a:t>
            </a:r>
            <a:r>
              <a:rPr b="1" lang="en"/>
              <a:t> into </a:t>
            </a:r>
            <a:r>
              <a:rPr lang="en"/>
              <a:t>3 clusters are</a:t>
            </a:r>
            <a:r>
              <a:rPr b="1" lang="en"/>
              <a:t> carat, price, clarity, and volume</a:t>
            </a:r>
            <a:endParaRPr b="1"/>
          </a:p>
          <a:p>
            <a:pPr indent="-2032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Able to </a:t>
            </a:r>
            <a:r>
              <a:rPr b="1" lang="en"/>
              <a:t>track </a:t>
            </a:r>
            <a:r>
              <a:rPr lang="en"/>
              <a:t>where diamond sales are </a:t>
            </a:r>
            <a:r>
              <a:rPr b="1" lang="en"/>
              <a:t>growing </a:t>
            </a:r>
            <a:r>
              <a:rPr lang="en"/>
              <a:t>every time interval, based on the </a:t>
            </a:r>
            <a:r>
              <a:rPr b="1" lang="en"/>
              <a:t>distribution </a:t>
            </a:r>
            <a:r>
              <a:rPr lang="en"/>
              <a:t>within the cluster</a:t>
            </a:r>
            <a:endParaRPr b="1" i="1"/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11119" r="0" t="0"/>
          <a:stretch/>
        </p:blipFill>
        <p:spPr>
          <a:xfrm>
            <a:off x="4955450" y="1375563"/>
            <a:ext cx="4005800" cy="7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 rotWithShape="1">
          <a:blip r:embed="rId4">
            <a:alphaModFix/>
          </a:blip>
          <a:srcRect b="0" l="12426" r="0" t="0"/>
          <a:stretch/>
        </p:blipFill>
        <p:spPr>
          <a:xfrm>
            <a:off x="4955450" y="2156838"/>
            <a:ext cx="4005800" cy="7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 rotWithShape="1">
          <a:blip r:embed="rId5">
            <a:alphaModFix/>
          </a:blip>
          <a:srcRect b="0" l="13013" r="0" t="0"/>
          <a:stretch/>
        </p:blipFill>
        <p:spPr>
          <a:xfrm>
            <a:off x="4955450" y="2938113"/>
            <a:ext cx="4005800" cy="8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8"/>
          <p:cNvPicPr preferRelativeResize="0"/>
          <p:nvPr/>
        </p:nvPicPr>
        <p:blipFill rotWithShape="1">
          <a:blip r:embed="rId4">
            <a:alphaModFix/>
          </a:blip>
          <a:srcRect b="11441" l="10379" r="10812" t="0"/>
          <a:stretch/>
        </p:blipFill>
        <p:spPr>
          <a:xfrm>
            <a:off x="8263550" y="1999550"/>
            <a:ext cx="615525" cy="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66975" y="942025"/>
            <a:ext cx="73014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Data Cleaning!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1341" t="0"/>
          <a:stretch/>
        </p:blipFill>
        <p:spPr>
          <a:xfrm>
            <a:off x="63075" y="1209775"/>
            <a:ext cx="4632425" cy="26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842600" y="710550"/>
            <a:ext cx="42252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dataset that we use contains the prices and other attributes of almost 54,000 diamonds. However, for the </a:t>
            </a:r>
            <a:r>
              <a:rPr b="1" lang="en" sz="1000">
                <a:solidFill>
                  <a:srgbClr val="00376A"/>
                </a:solidFill>
              </a:rPr>
              <a:t>calculation reasons,</a:t>
            </a:r>
            <a:r>
              <a:rPr lang="en" sz="1000">
                <a:solidFill>
                  <a:schemeClr val="dk1"/>
                </a:solidFill>
              </a:rPr>
              <a:t> we pick a random of</a:t>
            </a:r>
            <a:r>
              <a:rPr b="1" lang="en" sz="1000">
                <a:solidFill>
                  <a:srgbClr val="00376A"/>
                </a:solidFill>
              </a:rPr>
              <a:t> 17.000 rows.</a:t>
            </a:r>
            <a:endParaRPr b="1" sz="1000">
              <a:solidFill>
                <a:srgbClr val="00376A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Data information 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Carat </a:t>
            </a:r>
            <a:r>
              <a:rPr lang="en" sz="1000">
                <a:solidFill>
                  <a:schemeClr val="dk1"/>
                </a:solidFill>
              </a:rPr>
              <a:t>weight of the diamond (0.2--5.01)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Cut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quality of the cut (Fair, Good, Very Good, Premium, Ideal)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Color </a:t>
            </a:r>
            <a:r>
              <a:rPr lang="en" sz="1000">
                <a:solidFill>
                  <a:schemeClr val="dk1"/>
                </a:solidFill>
              </a:rPr>
              <a:t>diamond colour, from J (worst) to D (best)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Clarity</a:t>
            </a:r>
            <a:r>
              <a:rPr lang="en" sz="1000">
                <a:solidFill>
                  <a:srgbClr val="00376A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a measurement of how clear the diamond is (I1 (worst), SI2, SI1, VS2, VS1, VVS2, VVS1, IF (best))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Depth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total depth percentage = z / mean(x, y) = 2 * z / (x + y) (43--79)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Table</a:t>
            </a:r>
            <a:r>
              <a:rPr lang="en" sz="1000">
                <a:solidFill>
                  <a:schemeClr val="dk1"/>
                </a:solidFill>
              </a:rPr>
              <a:t> width of top of diamond relative to widest point (43--95)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Price</a:t>
            </a:r>
            <a:r>
              <a:rPr lang="en" sz="1000">
                <a:solidFill>
                  <a:schemeClr val="dk1"/>
                </a:solidFill>
              </a:rPr>
              <a:t> in US dollars (\$326--\$18,823)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X</a:t>
            </a:r>
            <a:r>
              <a:rPr lang="en" sz="1000">
                <a:solidFill>
                  <a:srgbClr val="00376A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length in mm (0--10.74)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Y</a:t>
            </a:r>
            <a:r>
              <a:rPr lang="en" sz="1000">
                <a:solidFill>
                  <a:schemeClr val="dk1"/>
                </a:solidFill>
              </a:rPr>
              <a:t> width in mm (0--58.9)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rgbClr val="00376A"/>
                </a:solidFill>
              </a:rPr>
              <a:t>Z</a:t>
            </a:r>
            <a:r>
              <a:rPr lang="en" sz="1000">
                <a:solidFill>
                  <a:schemeClr val="dk1"/>
                </a:solidFill>
              </a:rPr>
              <a:t> depth in mm (0--31.8)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2"/>
              <a:buFont typeface="Arial"/>
              <a:buNone/>
            </a:pPr>
            <a:r>
              <a:rPr b="1" lang="en" sz="1120">
                <a:solidFill>
                  <a:schemeClr val="lt1"/>
                </a:solidFill>
              </a:rPr>
              <a:t>Data Cleaning : Step 1</a:t>
            </a:r>
            <a:endParaRPr b="1" sz="11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t/>
            </a:r>
            <a:endParaRPr b="1" sz="1120">
              <a:solidFill>
                <a:schemeClr val="lt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391500" y="704200"/>
            <a:ext cx="51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Conversion </a:t>
            </a:r>
            <a:endParaRPr sz="20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0" r="11473" t="5213"/>
          <a:stretch/>
        </p:blipFill>
        <p:spPr>
          <a:xfrm>
            <a:off x="704200" y="1184400"/>
            <a:ext cx="2906101" cy="31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847925" y="1476075"/>
            <a:ext cx="3807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have </a:t>
            </a:r>
            <a:r>
              <a:rPr b="1" lang="en" sz="1300">
                <a:solidFill>
                  <a:srgbClr val="00376A"/>
                </a:solidFill>
              </a:rPr>
              <a:t>3 </a:t>
            </a:r>
            <a:r>
              <a:rPr lang="en" sz="1300">
                <a:solidFill>
                  <a:schemeClr val="dk1"/>
                </a:solidFill>
              </a:rPr>
              <a:t>Categorical Variabels, namely </a:t>
            </a:r>
            <a:r>
              <a:rPr b="1" lang="en" sz="1300">
                <a:solidFill>
                  <a:srgbClr val="00376A"/>
                </a:solidFill>
              </a:rPr>
              <a:t>cut, color, and clarity</a:t>
            </a:r>
            <a:endParaRPr b="1" sz="1300">
              <a:solidFill>
                <a:srgbClr val="00376A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376A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376A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</a:t>
            </a:r>
            <a:r>
              <a:rPr lang="en" sz="1300">
                <a:solidFill>
                  <a:schemeClr val="dk1"/>
                </a:solidFill>
              </a:rPr>
              <a:t>or Variabel Cut we convert </a:t>
            </a:r>
            <a:r>
              <a:rPr b="1" lang="en" sz="1300">
                <a:solidFill>
                  <a:srgbClr val="A61C00"/>
                </a:solidFill>
              </a:rPr>
              <a:t>Fair</a:t>
            </a:r>
            <a:r>
              <a:rPr lang="en" sz="1300">
                <a:solidFill>
                  <a:srgbClr val="00376A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to </a:t>
            </a:r>
            <a:r>
              <a:rPr b="1" lang="en" sz="1300">
                <a:solidFill>
                  <a:srgbClr val="A61C00"/>
                </a:solidFill>
              </a:rPr>
              <a:t>1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rgbClr val="B45F06"/>
                </a:solidFill>
              </a:rPr>
              <a:t>Good</a:t>
            </a:r>
            <a:r>
              <a:rPr lang="en" sz="1300">
                <a:solidFill>
                  <a:schemeClr val="dk1"/>
                </a:solidFill>
              </a:rPr>
              <a:t> to </a:t>
            </a:r>
            <a:r>
              <a:rPr b="1" lang="en" sz="1300">
                <a:solidFill>
                  <a:srgbClr val="B45F06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rgbClr val="38761D"/>
                </a:solidFill>
              </a:rPr>
              <a:t>Very Good</a:t>
            </a:r>
            <a:r>
              <a:rPr lang="en" sz="1300">
                <a:solidFill>
                  <a:schemeClr val="dk1"/>
                </a:solidFill>
              </a:rPr>
              <a:t> to </a:t>
            </a:r>
            <a:r>
              <a:rPr b="1" lang="en" sz="1300">
                <a:solidFill>
                  <a:srgbClr val="38761D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 , </a:t>
            </a:r>
            <a:r>
              <a:rPr b="1" lang="en" sz="1300">
                <a:solidFill>
                  <a:srgbClr val="0B5394"/>
                </a:solidFill>
              </a:rPr>
              <a:t>Premium</a:t>
            </a:r>
            <a:r>
              <a:rPr lang="en" sz="1300">
                <a:solidFill>
                  <a:schemeClr val="dk1"/>
                </a:solidFill>
              </a:rPr>
              <a:t> to </a:t>
            </a:r>
            <a:r>
              <a:rPr b="1" lang="en" sz="1300">
                <a:solidFill>
                  <a:srgbClr val="0B5394"/>
                </a:solidFill>
              </a:rPr>
              <a:t>4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rgbClr val="351C75"/>
                </a:solidFill>
              </a:rPr>
              <a:t>Ideal </a:t>
            </a:r>
            <a:r>
              <a:rPr lang="en" sz="1300">
                <a:solidFill>
                  <a:schemeClr val="dk1"/>
                </a:solidFill>
              </a:rPr>
              <a:t>to </a:t>
            </a:r>
            <a:r>
              <a:rPr b="1" lang="en" sz="1300">
                <a:solidFill>
                  <a:srgbClr val="351C75"/>
                </a:solidFill>
              </a:rPr>
              <a:t>5</a:t>
            </a:r>
            <a:r>
              <a:rPr lang="en" sz="1300">
                <a:solidFill>
                  <a:schemeClr val="dk1"/>
                </a:solidFill>
              </a:rPr>
              <a:t>. We are using the references given in the dataset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With the same references, we also did the </a:t>
            </a:r>
            <a:r>
              <a:rPr b="1" lang="en" sz="1300">
                <a:solidFill>
                  <a:srgbClr val="00376A"/>
                </a:solidFill>
              </a:rPr>
              <a:t>same</a:t>
            </a:r>
            <a:r>
              <a:rPr lang="en" sz="1300">
                <a:solidFill>
                  <a:schemeClr val="dk1"/>
                </a:solidFill>
              </a:rPr>
              <a:t> for </a:t>
            </a:r>
            <a:r>
              <a:rPr b="1" lang="en" sz="1300">
                <a:solidFill>
                  <a:srgbClr val="00376A"/>
                </a:solidFill>
              </a:rPr>
              <a:t>variabel color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b="1" lang="en" sz="1300">
                <a:solidFill>
                  <a:srgbClr val="00376A"/>
                </a:solidFill>
              </a:rPr>
              <a:t>variabel clarity </a:t>
            </a:r>
            <a:r>
              <a:rPr lang="en" sz="1300">
                <a:solidFill>
                  <a:schemeClr val="dk1"/>
                </a:solidFill>
              </a:rPr>
              <a:t>as shown in the left side picture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2"/>
              <a:buFont typeface="Arial"/>
              <a:buNone/>
            </a:pPr>
            <a:r>
              <a:rPr b="1" lang="en" sz="1120">
                <a:solidFill>
                  <a:schemeClr val="lt1"/>
                </a:solidFill>
              </a:rPr>
              <a:t>Data Cleaning : Step 2</a:t>
            </a:r>
            <a:endParaRPr b="1" sz="11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t/>
            </a:r>
            <a:endParaRPr b="1" sz="1120">
              <a:solidFill>
                <a:schemeClr val="lt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391500" y="704200"/>
            <a:ext cx="51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Null Elimination</a:t>
            </a:r>
            <a:endParaRPr sz="2000"/>
          </a:p>
        </p:txBody>
      </p:sp>
      <p:sp>
        <p:nvSpPr>
          <p:cNvPr id="115" name="Google Shape;115;p18"/>
          <p:cNvSpPr txBox="1"/>
          <p:nvPr/>
        </p:nvSpPr>
        <p:spPr>
          <a:xfrm>
            <a:off x="1056300" y="2571750"/>
            <a:ext cx="6597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</a:t>
            </a:r>
            <a:r>
              <a:rPr b="1" lang="en" sz="1300">
                <a:solidFill>
                  <a:srgbClr val="CC0000"/>
                </a:solidFill>
              </a:rPr>
              <a:t>eliminate</a:t>
            </a:r>
            <a:r>
              <a:rPr lang="en" sz="1300">
                <a:solidFill>
                  <a:schemeClr val="dk1"/>
                </a:solidFill>
              </a:rPr>
              <a:t> rows that contain </a:t>
            </a:r>
            <a:r>
              <a:rPr b="1" lang="en" sz="1300">
                <a:solidFill>
                  <a:srgbClr val="CC0000"/>
                </a:solidFill>
              </a:rPr>
              <a:t>Null value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reason we </a:t>
            </a:r>
            <a:r>
              <a:rPr b="1" lang="en" sz="1300">
                <a:solidFill>
                  <a:srgbClr val="CC0000"/>
                </a:solidFill>
              </a:rPr>
              <a:t>eliminate</a:t>
            </a:r>
            <a:r>
              <a:rPr lang="en" sz="1300">
                <a:solidFill>
                  <a:schemeClr val="dk1"/>
                </a:solidFill>
              </a:rPr>
              <a:t> instead of convert to mean is because we have</a:t>
            </a: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large dataset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manage to reduce from </a:t>
            </a:r>
            <a:r>
              <a:rPr lang="en" sz="1300"/>
              <a:t>17.000 rows </a:t>
            </a:r>
            <a:r>
              <a:rPr lang="en" sz="1300">
                <a:solidFill>
                  <a:schemeClr val="dk1"/>
                </a:solidFill>
              </a:rPr>
              <a:t>to </a:t>
            </a:r>
            <a:r>
              <a:rPr b="1" lang="en" sz="1800">
                <a:solidFill>
                  <a:srgbClr val="00376A"/>
                </a:solidFill>
              </a:rPr>
              <a:t>16.416 rows!</a:t>
            </a:r>
            <a:endParaRPr b="1" sz="1800">
              <a:solidFill>
                <a:srgbClr val="00376A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5704"/>
          <a:stretch/>
        </p:blipFill>
        <p:spPr>
          <a:xfrm>
            <a:off x="1891525" y="1458300"/>
            <a:ext cx="5083626" cy="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2"/>
              <a:buFont typeface="Arial"/>
              <a:buNone/>
            </a:pPr>
            <a:r>
              <a:rPr b="1" lang="en" sz="1120">
                <a:solidFill>
                  <a:schemeClr val="lt1"/>
                </a:solidFill>
              </a:rPr>
              <a:t>Data Cleaning : Step 3</a:t>
            </a:r>
            <a:endParaRPr b="1" sz="11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t/>
            </a:r>
            <a:endParaRPr b="1" sz="1120">
              <a:solidFill>
                <a:schemeClr val="lt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391500" y="704200"/>
            <a:ext cx="51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Outliers </a:t>
            </a:r>
            <a:r>
              <a:rPr lang="en" sz="2000"/>
              <a:t>Elimination</a:t>
            </a:r>
            <a:endParaRPr sz="2000"/>
          </a:p>
        </p:txBody>
      </p:sp>
      <p:sp>
        <p:nvSpPr>
          <p:cNvPr id="125" name="Google Shape;125;p19"/>
          <p:cNvSpPr txBox="1"/>
          <p:nvPr/>
        </p:nvSpPr>
        <p:spPr>
          <a:xfrm>
            <a:off x="2546100" y="1851775"/>
            <a:ext cx="659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</a:t>
            </a:r>
            <a:r>
              <a:rPr b="1" lang="en" sz="1300">
                <a:solidFill>
                  <a:srgbClr val="CC0000"/>
                </a:solidFill>
              </a:rPr>
              <a:t>eliminate</a:t>
            </a:r>
            <a:r>
              <a:rPr lang="en" sz="1300">
                <a:solidFill>
                  <a:schemeClr val="dk1"/>
                </a:solidFill>
              </a:rPr>
              <a:t> columns that have outliers using </a:t>
            </a:r>
            <a:r>
              <a:rPr b="1" lang="en" sz="1300">
                <a:solidFill>
                  <a:srgbClr val="00376A"/>
                </a:solidFill>
              </a:rPr>
              <a:t>IQR Method</a:t>
            </a:r>
            <a:r>
              <a:rPr b="1" lang="en" sz="1300">
                <a:solidFill>
                  <a:schemeClr val="dk1"/>
                </a:solidFill>
              </a:rPr>
              <a:t>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manage to reduce from </a:t>
            </a:r>
            <a:r>
              <a:rPr lang="en" sz="1300"/>
              <a:t>16.416</a:t>
            </a:r>
            <a:r>
              <a:rPr lang="en" sz="1300"/>
              <a:t> rows </a:t>
            </a:r>
            <a:r>
              <a:rPr lang="en" sz="1300">
                <a:solidFill>
                  <a:schemeClr val="dk1"/>
                </a:solidFill>
              </a:rPr>
              <a:t>to </a:t>
            </a:r>
            <a:r>
              <a:rPr b="1" lang="en" sz="1800">
                <a:solidFill>
                  <a:srgbClr val="00376A"/>
                </a:solidFill>
              </a:rPr>
              <a:t>13.670</a:t>
            </a:r>
            <a:r>
              <a:rPr b="1" lang="en" sz="1800">
                <a:solidFill>
                  <a:srgbClr val="00376A"/>
                </a:solidFill>
              </a:rPr>
              <a:t> rows!</a:t>
            </a:r>
            <a:endParaRPr b="1" sz="1800">
              <a:solidFill>
                <a:srgbClr val="00376A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22750" y="3733800"/>
            <a:ext cx="6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rows</a:t>
            </a:r>
            <a:endParaRPr sz="800"/>
          </a:p>
        </p:txBody>
      </p:sp>
      <p:cxnSp>
        <p:nvCxnSpPr>
          <p:cNvPr id="127" name="Google Shape;127;p19"/>
          <p:cNvCxnSpPr>
            <a:stCxn id="126" idx="0"/>
          </p:cNvCxnSpPr>
          <p:nvPr/>
        </p:nvCxnSpPr>
        <p:spPr>
          <a:xfrm flipH="1" rot="10800000">
            <a:off x="969550" y="3544500"/>
            <a:ext cx="1182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1572225" y="3781700"/>
            <a:ext cx="91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columns</a:t>
            </a:r>
            <a:endParaRPr sz="800"/>
          </a:p>
        </p:txBody>
      </p:sp>
      <p:cxnSp>
        <p:nvCxnSpPr>
          <p:cNvPr id="129" name="Google Shape;129;p19"/>
          <p:cNvCxnSpPr>
            <a:stCxn id="128" idx="0"/>
          </p:cNvCxnSpPr>
          <p:nvPr/>
        </p:nvCxnSpPr>
        <p:spPr>
          <a:xfrm rot="10800000">
            <a:off x="1902375" y="3600500"/>
            <a:ext cx="1266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3964" l="2586" r="8532" t="4894"/>
          <a:stretch/>
        </p:blipFill>
        <p:spPr>
          <a:xfrm>
            <a:off x="622750" y="1431250"/>
            <a:ext cx="1818125" cy="213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1874" r="0" t="38343"/>
          <a:stretch/>
        </p:blipFill>
        <p:spPr>
          <a:xfrm>
            <a:off x="302600" y="1535375"/>
            <a:ext cx="8518250" cy="9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2"/>
              <a:buFont typeface="Arial"/>
              <a:buNone/>
            </a:pPr>
            <a:r>
              <a:rPr b="1" lang="en" sz="1120">
                <a:solidFill>
                  <a:schemeClr val="lt1"/>
                </a:solidFill>
              </a:rPr>
              <a:t>Data Cleaning : Step 4</a:t>
            </a:r>
            <a:endParaRPr b="1" sz="11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t/>
            </a:r>
            <a:endParaRPr b="1" sz="1120">
              <a:solidFill>
                <a:schemeClr val="lt1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869700" y="2573150"/>
            <a:ext cx="74046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Our Threshold is &gt; </a:t>
            </a:r>
            <a:r>
              <a:rPr b="1" lang="en" sz="1300">
                <a:solidFill>
                  <a:srgbClr val="00376A"/>
                </a:solidFill>
              </a:rPr>
              <a:t>0.5</a:t>
            </a:r>
            <a:endParaRPr b="1" sz="1300">
              <a:solidFill>
                <a:srgbClr val="00376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With out </a:t>
            </a:r>
            <a:r>
              <a:rPr lang="en" sz="1300">
                <a:solidFill>
                  <a:schemeClr val="dk1"/>
                </a:solidFill>
              </a:rPr>
              <a:t>threshold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rgbClr val="CC0000"/>
                </a:solidFill>
              </a:rPr>
              <a:t>Cut2</a:t>
            </a:r>
            <a:r>
              <a:rPr b="1"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rgbClr val="CC0000"/>
                </a:solidFill>
              </a:rPr>
              <a:t>Color2</a:t>
            </a:r>
            <a:r>
              <a:rPr b="1" lang="en" sz="1300">
                <a:solidFill>
                  <a:schemeClr val="dk1"/>
                </a:solidFill>
              </a:rPr>
              <a:t> , </a:t>
            </a:r>
            <a:r>
              <a:rPr b="1" lang="en" sz="1300">
                <a:solidFill>
                  <a:srgbClr val="CC0000"/>
                </a:solidFill>
              </a:rPr>
              <a:t>depth</a:t>
            </a:r>
            <a:r>
              <a:rPr b="1"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</a:rPr>
              <a:t>and </a:t>
            </a:r>
            <a:r>
              <a:rPr b="1" lang="en" sz="1300">
                <a:solidFill>
                  <a:srgbClr val="CC0000"/>
                </a:solidFill>
              </a:rPr>
              <a:t>table</a:t>
            </a:r>
            <a:r>
              <a:rPr lang="en" sz="1300">
                <a:solidFill>
                  <a:schemeClr val="dk1"/>
                </a:solidFill>
              </a:rPr>
              <a:t> are </a:t>
            </a:r>
            <a:r>
              <a:rPr b="1" lang="en" sz="1300">
                <a:solidFill>
                  <a:srgbClr val="CC0000"/>
                </a:solidFill>
              </a:rPr>
              <a:t>eliminated</a:t>
            </a:r>
            <a:r>
              <a:rPr lang="en" sz="1300">
                <a:solidFill>
                  <a:schemeClr val="dk1"/>
                </a:solidFill>
              </a:rPr>
              <a:t>. Hence, we use </a:t>
            </a:r>
            <a:r>
              <a:rPr b="1" lang="en" sz="1300">
                <a:solidFill>
                  <a:srgbClr val="38761D"/>
                </a:solidFill>
              </a:rPr>
              <a:t>carat</a:t>
            </a:r>
            <a:r>
              <a:rPr lang="en" sz="1300">
                <a:solidFill>
                  <a:srgbClr val="38761D"/>
                </a:solidFill>
              </a:rPr>
              <a:t>, </a:t>
            </a:r>
            <a:r>
              <a:rPr b="1" lang="en" sz="1300">
                <a:solidFill>
                  <a:srgbClr val="38761D"/>
                </a:solidFill>
              </a:rPr>
              <a:t>price</a:t>
            </a:r>
            <a:r>
              <a:rPr lang="en" sz="1300">
                <a:solidFill>
                  <a:srgbClr val="38761D"/>
                </a:solidFill>
              </a:rPr>
              <a:t>,</a:t>
            </a:r>
            <a:r>
              <a:rPr b="1" lang="en" sz="1300">
                <a:solidFill>
                  <a:srgbClr val="38761D"/>
                </a:solidFill>
              </a:rPr>
              <a:t>x</a:t>
            </a:r>
            <a:r>
              <a:rPr lang="en" sz="1300">
                <a:solidFill>
                  <a:srgbClr val="38761D"/>
                </a:solidFill>
              </a:rPr>
              <a:t> ,</a:t>
            </a:r>
            <a:r>
              <a:rPr b="1" lang="en" sz="1300">
                <a:solidFill>
                  <a:srgbClr val="38761D"/>
                </a:solidFill>
              </a:rPr>
              <a:t>y</a:t>
            </a:r>
            <a:r>
              <a:rPr lang="en" sz="1300">
                <a:solidFill>
                  <a:srgbClr val="38761D"/>
                </a:solidFill>
              </a:rPr>
              <a:t> ,</a:t>
            </a:r>
            <a:r>
              <a:rPr b="1" lang="en" sz="1300">
                <a:solidFill>
                  <a:srgbClr val="38761D"/>
                </a:solidFill>
              </a:rPr>
              <a:t>z</a:t>
            </a:r>
            <a:r>
              <a:rPr lang="en" sz="1300">
                <a:solidFill>
                  <a:srgbClr val="38761D"/>
                </a:solidFill>
              </a:rPr>
              <a:t>, </a:t>
            </a:r>
            <a:r>
              <a:rPr b="1" lang="en" sz="1300">
                <a:solidFill>
                  <a:srgbClr val="38761D"/>
                </a:solidFill>
              </a:rPr>
              <a:t>clarity2</a:t>
            </a:r>
            <a:r>
              <a:rPr lang="en" sz="1300">
                <a:solidFill>
                  <a:schemeClr val="dk1"/>
                </a:solidFill>
              </a:rPr>
              <a:t> as our </a:t>
            </a:r>
            <a:r>
              <a:rPr lang="en" sz="1300">
                <a:solidFill>
                  <a:schemeClr val="dk1"/>
                </a:solidFill>
              </a:rPr>
              <a:t>variables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91500" y="735725"/>
            <a:ext cx="51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KMO (</a:t>
            </a:r>
            <a:r>
              <a:rPr i="1" lang="en" sz="2000">
                <a:solidFill>
                  <a:srgbClr val="222222"/>
                </a:solidFill>
              </a:rPr>
              <a:t>Kaiser-Meyer-Olkin)</a:t>
            </a:r>
            <a:endParaRPr sz="2000"/>
          </a:p>
        </p:txBody>
      </p:sp>
      <p:sp>
        <p:nvSpPr>
          <p:cNvPr id="141" name="Google Shape;141;p20"/>
          <p:cNvSpPr/>
          <p:nvPr/>
        </p:nvSpPr>
        <p:spPr>
          <a:xfrm>
            <a:off x="1444875" y="1955350"/>
            <a:ext cx="3183600" cy="44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0"/>
          <p:cNvCxnSpPr>
            <a:stCxn id="141" idx="0"/>
          </p:cNvCxnSpPr>
          <p:nvPr/>
        </p:nvCxnSpPr>
        <p:spPr>
          <a:xfrm flipH="1" rot="10800000">
            <a:off x="3036675" y="1584850"/>
            <a:ext cx="3627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3449900" y="1280875"/>
            <a:ext cx="17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Eliminated! </a:t>
            </a:r>
            <a:r>
              <a:rPr lang="en" sz="400"/>
              <a:t>Bye :(</a:t>
            </a:r>
            <a:endParaRPr sz="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4529350"/>
            <a:ext cx="9144000" cy="614100"/>
          </a:xfrm>
          <a:prstGeom prst="rect">
            <a:avLst/>
          </a:prstGeom>
          <a:solidFill>
            <a:srgbClr val="0037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76025" y="4660198"/>
            <a:ext cx="22734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>
                <a:solidFill>
                  <a:schemeClr val="lt1"/>
                </a:solidFill>
              </a:rPr>
              <a:t>Data Cleaning : Step 5 </a:t>
            </a:r>
            <a:endParaRPr b="1" sz="1120">
              <a:solidFill>
                <a:schemeClr val="lt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"/>
            <a:ext cx="1444886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931800" y="2969325"/>
            <a:ext cx="74046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perform scaling by using </a:t>
            </a:r>
            <a:r>
              <a:rPr b="1" lang="en" sz="1300">
                <a:solidFill>
                  <a:srgbClr val="00376A"/>
                </a:solidFill>
              </a:rPr>
              <a:t>scale()</a:t>
            </a:r>
            <a:r>
              <a:rPr lang="en" sz="1300">
                <a:solidFill>
                  <a:schemeClr val="dk1"/>
                </a:solidFill>
              </a:rPr>
              <a:t> function in R Studio.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do this in order to make the </a:t>
            </a:r>
            <a:r>
              <a:rPr b="1" lang="en" sz="1300">
                <a:solidFill>
                  <a:srgbClr val="00376A"/>
                </a:solidFill>
              </a:rPr>
              <a:t>range between </a:t>
            </a:r>
            <a:r>
              <a:rPr b="1" lang="en" sz="1300">
                <a:solidFill>
                  <a:srgbClr val="00376A"/>
                </a:solidFill>
              </a:rPr>
              <a:t>variables</a:t>
            </a:r>
            <a:r>
              <a:rPr b="1" lang="en" sz="1300">
                <a:solidFill>
                  <a:srgbClr val="00376A"/>
                </a:solidFill>
              </a:rPr>
              <a:t> are same</a:t>
            </a:r>
            <a:r>
              <a:rPr lang="en" sz="1300">
                <a:solidFill>
                  <a:schemeClr val="dk1"/>
                </a:solidFill>
              </a:rPr>
              <a:t>, so there will be </a:t>
            </a:r>
            <a:r>
              <a:rPr b="1" lang="en" sz="1300">
                <a:solidFill>
                  <a:srgbClr val="00376A"/>
                </a:solidFill>
              </a:rPr>
              <a:t>no bias</a:t>
            </a:r>
            <a:r>
              <a:rPr lang="en" sz="1300">
                <a:solidFill>
                  <a:schemeClr val="dk1"/>
                </a:solidFill>
              </a:rPr>
              <a:t> in the clustering.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91500" y="659525"/>
            <a:ext cx="51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Scaling</a:t>
            </a:r>
            <a:endParaRPr sz="20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675" y="1374200"/>
            <a:ext cx="5791876" cy="14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