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5" r:id="rId26"/>
    <p:sldId id="284" r:id="rId27"/>
    <p:sldId id="283" r:id="rId28"/>
    <p:sldId id="286" r:id="rId29"/>
    <p:sldId id="288" r:id="rId30"/>
    <p:sldId id="289" r:id="rId31"/>
    <p:sldId id="291" r:id="rId32"/>
    <p:sldId id="290" r:id="rId33"/>
    <p:sldId id="292" r:id="rId34"/>
    <p:sldId id="294" r:id="rId35"/>
    <p:sldId id="295" r:id="rId36"/>
    <p:sldId id="296" r:id="rId37"/>
    <p:sldId id="293" r:id="rId38"/>
    <p:sldId id="297" r:id="rId39"/>
    <p:sldId id="298" r:id="rId40"/>
    <p:sldId id="300" r:id="rId41"/>
    <p:sldId id="301" r:id="rId42"/>
    <p:sldId id="306" r:id="rId43"/>
    <p:sldId id="302" r:id="rId44"/>
    <p:sldId id="303" r:id="rId45"/>
    <p:sldId id="307" r:id="rId46"/>
    <p:sldId id="304" r:id="rId47"/>
    <p:sldId id="305" r:id="rId48"/>
    <p:sldId id="308" r:id="rId49"/>
    <p:sldId id="309" r:id="rId50"/>
    <p:sldId id="310" r:id="rId51"/>
    <p:sldId id="311" r:id="rId52"/>
    <p:sldId id="313" r:id="rId53"/>
    <p:sldId id="314" r:id="rId54"/>
    <p:sldId id="316" r:id="rId55"/>
    <p:sldId id="317" r:id="rId56"/>
    <p:sldId id="318" r:id="rId57"/>
    <p:sldId id="299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17" autoAdjust="0"/>
  </p:normalViewPr>
  <p:slideViewPr>
    <p:cSldViewPr snapToGrid="0" showGuides="1">
      <p:cViewPr varScale="1">
        <p:scale>
          <a:sx n="80" d="100"/>
          <a:sy n="80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8EB5-10FF-47FD-9F7E-7E9D684E31B5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CB1A-4DC5-4664-A4E4-187FB5B9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</a:t>
            </a:r>
            <a:r>
              <a:rPr lang="ko-KR" altLang="en-US" dirty="0"/>
              <a:t>는 대부분 서로 다른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1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자세한건</a:t>
            </a:r>
            <a:r>
              <a:rPr lang="ko-KR" altLang="en-US" dirty="0"/>
              <a:t> 다음사람이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4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7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리턴타입에서의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  <a:r>
              <a:rPr lang="ko-KR" altLang="en-US" dirty="0"/>
              <a:t>는 템플릿 타입 추론 규칙을 사용하는데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 케이스는 </a:t>
            </a:r>
            <a:r>
              <a:rPr lang="en-US" altLang="ko-KR" dirty="0" err="1"/>
              <a:t>paramType</a:t>
            </a:r>
            <a:r>
              <a:rPr lang="ko-KR" altLang="en-US" dirty="0"/>
              <a:t>이 </a:t>
            </a:r>
            <a:r>
              <a:rPr lang="en-US" altLang="ko-KR" dirty="0"/>
              <a:t>pass by value (case 3)</a:t>
            </a:r>
            <a:r>
              <a:rPr lang="ko-KR" altLang="en-US" dirty="0"/>
              <a:t>인 것으로 인식한다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템플릿은 </a:t>
            </a:r>
            <a:r>
              <a:rPr lang="en-US" altLang="ko-KR" dirty="0"/>
              <a:t>pass by value </a:t>
            </a:r>
            <a:r>
              <a:rPr lang="ko-KR" altLang="en-US" dirty="0"/>
              <a:t>일 때 기본적으로 </a:t>
            </a:r>
            <a:r>
              <a:rPr lang="en-US" altLang="ko-KR" dirty="0"/>
              <a:t>cv </a:t>
            </a:r>
            <a:r>
              <a:rPr lang="ko-KR" altLang="en-US" dirty="0" err="1"/>
              <a:t>한정사</a:t>
            </a:r>
            <a:r>
              <a:rPr lang="ko-KR" altLang="en-US" dirty="0"/>
              <a:t> 및 참조성을 떼어버린다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3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리턴타입에서의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  <a:r>
              <a:rPr lang="ko-KR" altLang="en-US" dirty="0"/>
              <a:t>는 템플릿 타입 추론 규칙을 사용하는데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 케이스는 </a:t>
            </a:r>
            <a:r>
              <a:rPr lang="en-US" altLang="ko-KR" dirty="0" err="1"/>
              <a:t>paramType</a:t>
            </a:r>
            <a:r>
              <a:rPr lang="ko-KR" altLang="en-US" dirty="0"/>
              <a:t>이 </a:t>
            </a:r>
            <a:r>
              <a:rPr lang="en-US" altLang="ko-KR" dirty="0"/>
              <a:t>pass by value (case 3)</a:t>
            </a:r>
            <a:r>
              <a:rPr lang="ko-KR" altLang="en-US" dirty="0"/>
              <a:t>인 것으로 인식한다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템플릿은 </a:t>
            </a:r>
            <a:r>
              <a:rPr lang="en-US" altLang="ko-KR" dirty="0"/>
              <a:t>pass by value </a:t>
            </a:r>
            <a:r>
              <a:rPr lang="ko-KR" altLang="en-US" dirty="0"/>
              <a:t>일 때 기본적으로 </a:t>
            </a:r>
            <a:r>
              <a:rPr lang="en-US" altLang="ko-KR" dirty="0"/>
              <a:t>cv </a:t>
            </a:r>
            <a:r>
              <a:rPr lang="ko-KR" altLang="en-US" dirty="0" err="1"/>
              <a:t>한정사</a:t>
            </a:r>
            <a:r>
              <a:rPr lang="ko-KR" altLang="en-US" dirty="0"/>
              <a:t> 및 참조성을 떼어버린다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6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이름보다 복잡한 </a:t>
            </a:r>
            <a:r>
              <a:rPr lang="ko-KR" altLang="en-US" dirty="0" err="1"/>
              <a:t>왼값</a:t>
            </a:r>
            <a:r>
              <a:rPr lang="ko-KR" altLang="en-US" dirty="0"/>
              <a:t> 표현식에서는 항상 </a:t>
            </a:r>
            <a:r>
              <a:rPr lang="ko-KR" altLang="en-US" dirty="0" err="1"/>
              <a:t>왼값</a:t>
            </a:r>
            <a:r>
              <a:rPr lang="ko-KR" altLang="en-US" dirty="0"/>
              <a:t> 참조를 보고함</a:t>
            </a:r>
            <a:endParaRPr lang="en-US" altLang="ko-KR" dirty="0"/>
          </a:p>
          <a:p>
            <a:r>
              <a:rPr lang="en-US" altLang="ko-KR" dirty="0" err="1"/>
              <a:t>decltype</a:t>
            </a:r>
            <a:r>
              <a:rPr lang="en-US" altLang="ko-KR" dirty="0"/>
              <a:t>(auto)</a:t>
            </a:r>
            <a:r>
              <a:rPr lang="ko-KR" altLang="en-US" dirty="0"/>
              <a:t>는 주의해서 사용해야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</a:t>
            </a:r>
            <a:r>
              <a:rPr lang="ko-KR" altLang="en-US" dirty="0"/>
              <a:t>는 대부분 서로 다른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4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2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&amp; </a:t>
            </a:r>
            <a:r>
              <a:rPr lang="ko-KR" altLang="en-US" dirty="0"/>
              <a:t>참조일 때임에 주의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pass by value </a:t>
            </a:r>
            <a:r>
              <a:rPr lang="ko-KR" altLang="en-US" dirty="0"/>
              <a:t>에서는 둘 다 날아간다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3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forwarding reference </a:t>
            </a:r>
            <a:r>
              <a:rPr lang="ko-KR" altLang="en-US" dirty="0"/>
              <a:t>는 </a:t>
            </a:r>
            <a:r>
              <a:rPr lang="en-US" altLang="ko-KR" dirty="0"/>
              <a:t>expr </a:t>
            </a:r>
            <a:r>
              <a:rPr lang="ko-KR" altLang="en-US" dirty="0"/>
              <a:t>이 </a:t>
            </a:r>
            <a:r>
              <a:rPr lang="ko-KR" altLang="en-US" dirty="0" err="1"/>
              <a:t>왼값이냐</a:t>
            </a:r>
            <a:r>
              <a:rPr lang="ko-KR" altLang="en-US" dirty="0"/>
              <a:t> </a:t>
            </a:r>
            <a:r>
              <a:rPr lang="ko-KR" altLang="en-US" dirty="0" err="1"/>
              <a:t>오른값이냐에</a:t>
            </a:r>
            <a:r>
              <a:rPr lang="ko-KR" altLang="en-US" dirty="0"/>
              <a:t> 따라 결과가 달라져요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9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7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4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&amp;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 err="1"/>
              <a:t>네개</a:t>
            </a:r>
            <a:r>
              <a:rPr lang="ko-KR" altLang="en-US" dirty="0"/>
              <a:t> 일 때에만 </a:t>
            </a:r>
            <a:r>
              <a:rPr lang="ko-KR" altLang="en-US" dirty="0" err="1"/>
              <a:t>오른값참조로</a:t>
            </a:r>
            <a:r>
              <a:rPr lang="ko-KR" altLang="en-US" dirty="0"/>
              <a:t> 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AAA6-B453-4ACE-A275-1133D329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1D182-A8AA-4CCA-9720-1F000570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D451E-9DD1-460C-94BC-589B41F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C89FE-7E9B-47F3-A9C6-A11216F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91ADE-BE21-4628-99CC-9B621E4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ABD8-F40B-49C2-9DF5-16D82857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87B98-5A46-4F34-AAB6-2C24DB0E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B7128-6D31-4AF5-9605-EAABF25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D273-93FE-46EA-974F-A9E0A024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44ABB-0DA9-47FC-89D3-9141359F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0CEAF-9EAD-49FC-A4EA-F5289B17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DEB68-E418-423B-A9EA-EE29891A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7A41-3C01-4537-BDF2-2A10EB74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764F3-1958-4227-972B-100A368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31C5B-5E25-4AEA-8D0E-3F5C7FBF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815A5-43F5-4EA5-9D4A-F876E28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3719-EBCA-4F3F-BB74-A774845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E6313-2EE4-4C7B-B6B4-7F4E349E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61DF6-32D7-4CD0-BEE7-8C587BC8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06DB5-B401-43CB-A060-FD7C5C05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CC295-E92B-4751-8959-4A386DAF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EE6C4-3FE3-409E-B6AF-65EAAEC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72F00-1E53-432C-8482-563E32E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DC9F-7E2C-4BFA-8B9D-57C9ABFC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4194-24D5-4B20-91A1-3D1C4BA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E5C-5D61-4636-B53D-93840A7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1786F-9408-4183-9126-72597ACC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7A6C7-9D3E-4FE9-8AD7-909530CC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5D0BC-2992-4CA9-A5B3-376312B7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1CC4-1071-4C2F-A1CA-F8F8491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E135-F892-4C24-96B1-0896A3F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F42A-900B-43C7-9FF1-D4B5FE05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ACD3C-6D6C-4AA3-86FA-EFAE587E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6A6E0-BAB6-4F76-B561-1FBC231B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A1B69-59CC-4EA6-9378-6D351247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D6199-09ED-4CD6-B257-0FB0C44B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8852D-A7A1-4A31-8720-F1E62050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03C2F-96B5-4CFD-8677-DB9C9B6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22737-7DE7-4C25-A90C-EF3501A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625A-0396-4393-AADE-B314BE0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9E07F-B2BD-49CC-9348-2CC0574F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1F6A6-0684-4257-8BAC-BB51DBDD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98536-BFE6-4C93-979D-E59517A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28EFC-285E-4975-A6CD-E3F9736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E073F-5C9A-4765-98C5-439A6A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414EE-A17E-4838-97E5-72ACD5BA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D54D-3178-4530-A6C3-3599A736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23BB-8DD0-455E-9D02-AEE6B9DE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9B8DA-1DF1-4452-989E-FDBDFC82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537E0-E298-4A32-A9FA-0028517F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7304E-3958-43DE-B641-A39FE03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96AC0-89FE-4088-AD70-C84E0BCE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DE1F4-6381-47F6-86BC-C07E176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E307D-A9DD-4150-ACE3-355EB77FB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170FE-0F7A-4C10-ABCF-88FC32D9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1C1F2-C5C4-4615-BAF2-97DA045E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17C6E-A8F7-4F09-80E9-76CF851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3689F-60BC-476C-AD1E-65604E4C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3B76D-D02A-4F0A-90BD-D2D9D339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1EB12-1B27-48B4-B78B-6361A27F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319CC-FE1D-4B8B-8FA6-CC9277D5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76FF-E5C0-41EA-A81C-F1B6E0898CD2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7D794-36F5-46D0-B026-2FCDE616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0D736-BC2E-4670-9A4F-1C4D78CA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9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pl.pusan.ac.kr/~woogyun/cpp11/C++11FAQ_k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3018-50AD-4368-BF5C-6F184680D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697A7-FC2C-40AB-A743-1A17A4A1C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– Type Deduction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84C13-3F7D-408A-9877-934DB779CB84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24781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  <a:r>
              <a:rPr lang="en-US" altLang="ko-KR" dirty="0"/>
              <a:t>(pass by reference)</a:t>
            </a:r>
            <a:br>
              <a:rPr lang="en-US" altLang="ko-KR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</a:t>
            </a:r>
            <a:r>
              <a:rPr lang="en-US" altLang="ko-KR" dirty="0"/>
              <a:t>(forwarding reference)</a:t>
            </a:r>
            <a:r>
              <a:rPr lang="ko-KR" altLang="en-US" dirty="0"/>
              <a:t>일 경우 </a:t>
            </a:r>
            <a:r>
              <a:rPr lang="en-US" altLang="ko-KR" sz="1800" dirty="0"/>
              <a:t>C++11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포인터도 아니고 참조도 아닌 경우 </a:t>
            </a:r>
            <a:r>
              <a:rPr lang="en-US" altLang="ko-KR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4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 err="1"/>
              <a:t>ParamType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 포인터 </a:t>
            </a:r>
            <a:r>
              <a:rPr lang="en-US" altLang="ko-KR" sz="3200" b="1" dirty="0"/>
              <a:t>or </a:t>
            </a:r>
            <a:r>
              <a:rPr lang="ko-KR" altLang="en-US" sz="3200" b="1" dirty="0"/>
              <a:t>참조 일 경우 </a:t>
            </a:r>
            <a:r>
              <a:rPr lang="en-US" altLang="ko-KR" sz="3200" b="1" dirty="0"/>
              <a:t>(pass by reference)</a:t>
            </a:r>
            <a:br>
              <a:rPr lang="en-US" altLang="ko-KR" sz="32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</a:t>
            </a:r>
            <a:r>
              <a:rPr lang="en-US" altLang="ko-KR" dirty="0"/>
              <a:t>(forwarding reference)</a:t>
            </a:r>
            <a:r>
              <a:rPr lang="ko-KR" altLang="en-US" dirty="0"/>
              <a:t>일 경우 </a:t>
            </a:r>
            <a:r>
              <a:rPr lang="en-US" altLang="ko-KR" sz="1800" dirty="0"/>
              <a:t>C++11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포인터도 아니고 참조도 아닌 경우 </a:t>
            </a:r>
            <a:r>
              <a:rPr lang="en-US" altLang="ko-KR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2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0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89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806A65-25E3-46EA-A2A2-A5EEA1D46276}"/>
              </a:ext>
            </a:extLst>
          </p:cNvPr>
          <p:cNvSpPr/>
          <p:nvPr/>
        </p:nvSpPr>
        <p:spPr>
          <a:xfrm>
            <a:off x="3010486" y="5444197"/>
            <a:ext cx="5922499" cy="4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CCD3E2-402E-4E72-89A1-44A412A98812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9011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54321-3577-4A9F-837E-CD305175695B}"/>
              </a:ext>
            </a:extLst>
          </p:cNvPr>
          <p:cNvSpPr/>
          <p:nvPr/>
        </p:nvSpPr>
        <p:spPr>
          <a:xfrm>
            <a:off x="1434905" y="1842866"/>
            <a:ext cx="1603718" cy="393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0F1EEAB-1824-4C42-88EE-723D0D4CF297}"/>
              </a:ext>
            </a:extLst>
          </p:cNvPr>
          <p:cNvSpPr/>
          <p:nvPr/>
        </p:nvSpPr>
        <p:spPr>
          <a:xfrm rot="19026649">
            <a:off x="3166857" y="2130809"/>
            <a:ext cx="170696" cy="650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9011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C4DED6-2DE6-4346-9265-D97CD3F5569C}"/>
              </a:ext>
            </a:extLst>
          </p:cNvPr>
          <p:cNvSpPr/>
          <p:nvPr/>
        </p:nvSpPr>
        <p:spPr>
          <a:xfrm>
            <a:off x="1434905" y="1842866"/>
            <a:ext cx="1603718" cy="393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C5E3BB8-2F5C-4977-B6D3-68314A5052BF}"/>
              </a:ext>
            </a:extLst>
          </p:cNvPr>
          <p:cNvSpPr/>
          <p:nvPr/>
        </p:nvSpPr>
        <p:spPr>
          <a:xfrm rot="19026649">
            <a:off x="3166857" y="2130809"/>
            <a:ext cx="170696" cy="650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4925F-AF2E-4AA2-8D53-8182575AF7A7}"/>
              </a:ext>
            </a:extLst>
          </p:cNvPr>
          <p:cNvSpPr/>
          <p:nvPr/>
        </p:nvSpPr>
        <p:spPr>
          <a:xfrm>
            <a:off x="3611152" y="2241564"/>
            <a:ext cx="230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CF5710-1C75-470E-872A-7BC4A945D7A6}"/>
              </a:ext>
            </a:extLst>
          </p:cNvPr>
          <p:cNvSpPr/>
          <p:nvPr/>
        </p:nvSpPr>
        <p:spPr>
          <a:xfrm>
            <a:off x="5159053" y="22556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A8B3BA-CE4C-47AA-9512-2BC8816994D7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객체의 </a:t>
            </a:r>
            <a:r>
              <a:rPr lang="en-US" altLang="ko-KR" dirty="0" err="1"/>
              <a:t>const</a:t>
            </a:r>
            <a:r>
              <a:rPr lang="en-US" altLang="ko-KR" dirty="0"/>
              <a:t>-ness (</a:t>
            </a:r>
            <a:r>
              <a:rPr lang="ko-KR" altLang="en-US" dirty="0" err="1"/>
              <a:t>상수성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ko-KR" altLang="en-US" b="1" dirty="0"/>
              <a:t>유지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</a:t>
            </a:r>
            <a:r>
              <a:rPr lang="en-US" altLang="ko-KR" dirty="0"/>
              <a:t>reference-ness(</a:t>
            </a:r>
            <a:r>
              <a:rPr lang="ko-KR" altLang="en-US" dirty="0" err="1"/>
              <a:t>참조성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ko-KR" altLang="en-US" b="1" dirty="0"/>
              <a:t>무시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351338"/>
          </a:xfrm>
        </p:spPr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  <a:r>
              <a:rPr lang="en-US" altLang="ko-KR" dirty="0"/>
              <a:t>(pass by reference)</a:t>
            </a:r>
            <a:br>
              <a:rPr lang="en-US" altLang="ko-KR" sz="32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200" b="1" dirty="0" err="1"/>
              <a:t>ParamType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 보편 참조</a:t>
            </a:r>
            <a:r>
              <a:rPr lang="en-US" altLang="ko-KR" sz="3200" b="1" dirty="0"/>
              <a:t>(forwarding reference)</a:t>
            </a:r>
            <a:r>
              <a:rPr lang="ko-KR" altLang="en-US" sz="3200" b="1" dirty="0"/>
              <a:t>일 경우 </a:t>
            </a:r>
            <a:r>
              <a:rPr lang="en-US" altLang="ko-KR" sz="1800" dirty="0"/>
              <a:t>C++11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포인터도 아니고 참조도 아닌 경우 </a:t>
            </a:r>
            <a:r>
              <a:rPr lang="en-US" altLang="ko-KR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34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28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B84F2-E768-4DCF-A43E-7D740A7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선대 </a:t>
            </a:r>
            <a:r>
              <a:rPr lang="en-US" altLang="ko-KR" dirty="0"/>
              <a:t>C++</a:t>
            </a:r>
            <a:r>
              <a:rPr lang="ko-KR" altLang="en-US" dirty="0"/>
              <a:t> 프로그래머의 삶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72C0D1-ACF9-4AC6-89DC-FAFD8DE0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v;	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&gt;::iterator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it !=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v.end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++it)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do something...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99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4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40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0B85E6-3077-4E12-9C7D-F7C153F79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390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63F56-C7CB-4916-AB42-A6DB357A68CD}"/>
              </a:ext>
            </a:extLst>
          </p:cNvPr>
          <p:cNvSpPr/>
          <p:nvPr/>
        </p:nvSpPr>
        <p:spPr>
          <a:xfrm>
            <a:off x="2472618" y="4650801"/>
            <a:ext cx="1677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787FF3-0396-465E-855A-2EFB4A278B32}"/>
              </a:ext>
            </a:extLst>
          </p:cNvPr>
          <p:cNvSpPr/>
          <p:nvPr/>
        </p:nvSpPr>
        <p:spPr>
          <a:xfrm>
            <a:off x="2472618" y="5053919"/>
            <a:ext cx="1677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997983-6BA6-4D80-9CFB-86AB125DB23E}"/>
              </a:ext>
            </a:extLst>
          </p:cNvPr>
          <p:cNvSpPr/>
          <p:nvPr/>
        </p:nvSpPr>
        <p:spPr>
          <a:xfrm>
            <a:off x="2472618" y="5460045"/>
            <a:ext cx="1677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252E87-E043-4D13-BEB3-32C0F8B3B3EC}"/>
              </a:ext>
            </a:extLst>
          </p:cNvPr>
          <p:cNvSpPr/>
          <p:nvPr/>
        </p:nvSpPr>
        <p:spPr>
          <a:xfrm>
            <a:off x="2472618" y="5878664"/>
            <a:ext cx="191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0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  <a:r>
              <a:rPr lang="en-US" altLang="ko-KR" dirty="0"/>
              <a:t>(pass by reference)</a:t>
            </a:r>
            <a:br>
              <a:rPr lang="en-US" altLang="ko-KR" sz="32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</a:t>
            </a:r>
            <a:r>
              <a:rPr lang="en-US" altLang="ko-KR" dirty="0"/>
              <a:t>(forwarding reference)</a:t>
            </a:r>
            <a:r>
              <a:rPr lang="ko-KR" altLang="en-US" dirty="0"/>
              <a:t>일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200" b="1" dirty="0" err="1"/>
              <a:t>ParamType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 포인터도 아니고 참조도 아닌 경우 </a:t>
            </a:r>
            <a:br>
              <a:rPr lang="en-US" altLang="ko-KR" sz="3200" b="1" dirty="0"/>
            </a:br>
            <a:r>
              <a:rPr lang="en-US" altLang="ko-KR" sz="3200" b="1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9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A5A6-805B-4BAA-A209-27D9FB1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 </a:t>
            </a:r>
            <a:r>
              <a:rPr lang="en-US" altLang="ko-KR" dirty="0"/>
              <a:t>(!</a:t>
            </a:r>
            <a:r>
              <a:rPr lang="ko-KR" altLang="en-US" dirty="0"/>
              <a:t>포인터 </a:t>
            </a:r>
            <a:r>
              <a:rPr lang="en-US" altLang="ko-KR" dirty="0">
                <a:latin typeface="Consolas" panose="020B0609020204030204" pitchFamily="49" charset="0"/>
              </a:rPr>
              <a:t>&amp;&amp;</a:t>
            </a:r>
            <a:r>
              <a:rPr lang="en-US" altLang="ko-KR" dirty="0"/>
              <a:t> !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F0C0-19E1-4BB1-8598-47FFBC54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포인터도 아니고 참조도 아니다 </a:t>
            </a:r>
            <a:r>
              <a:rPr lang="en-US" altLang="ko-KR" dirty="0"/>
              <a:t>= Pass By Value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C74A6F-388E-4EFF-901C-27C43F92944A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44862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A5A6-805B-4BAA-A209-27D9FB1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 </a:t>
            </a:r>
            <a:r>
              <a:rPr lang="en-US" altLang="ko-KR" dirty="0"/>
              <a:t>(!</a:t>
            </a:r>
            <a:r>
              <a:rPr lang="ko-KR" altLang="en-US" dirty="0"/>
              <a:t>포인터 </a:t>
            </a:r>
            <a:r>
              <a:rPr lang="en-US" altLang="ko-KR" dirty="0">
                <a:latin typeface="Consolas" panose="020B0609020204030204" pitchFamily="49" charset="0"/>
              </a:rPr>
              <a:t>&amp;&amp;</a:t>
            </a:r>
            <a:r>
              <a:rPr lang="en-US" altLang="ko-KR" dirty="0"/>
              <a:t> !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F0C0-19E1-4BB1-8598-47FFBC54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포인터도 아니고 참조도 아니다 </a:t>
            </a:r>
            <a:r>
              <a:rPr lang="en-US" altLang="ko-KR" dirty="0"/>
              <a:t>= Pass By Value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C74A6F-388E-4EFF-901C-27C43F92944A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F123A7-8818-4DAC-8308-79F6FADED676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객체의 </a:t>
            </a:r>
            <a:r>
              <a:rPr lang="en-US" altLang="ko-KR" dirty="0"/>
              <a:t>reference-ness(</a:t>
            </a:r>
            <a:r>
              <a:rPr lang="ko-KR" altLang="en-US" dirty="0" err="1"/>
              <a:t>참조성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ko-KR" altLang="en-US" b="1" dirty="0"/>
              <a:t>무시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cv </a:t>
            </a:r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volatile) </a:t>
            </a:r>
            <a:r>
              <a:rPr lang="ko-KR" altLang="en-US" dirty="0"/>
              <a:t>도 </a:t>
            </a:r>
            <a:r>
              <a:rPr lang="ko-KR" altLang="en-US" b="1" dirty="0"/>
              <a:t>무시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48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A5A6-805B-4BAA-A209-27D9FB1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 </a:t>
            </a:r>
            <a:r>
              <a:rPr lang="en-US" altLang="ko-KR" dirty="0"/>
              <a:t>(!</a:t>
            </a:r>
            <a:r>
              <a:rPr lang="ko-KR" altLang="en-US" dirty="0"/>
              <a:t>포인터 </a:t>
            </a:r>
            <a:r>
              <a:rPr lang="en-US" altLang="ko-KR" dirty="0">
                <a:latin typeface="Consolas" panose="020B0609020204030204" pitchFamily="49" charset="0"/>
              </a:rPr>
              <a:t>&amp;&amp;</a:t>
            </a:r>
            <a:r>
              <a:rPr lang="en-US" altLang="ko-KR" dirty="0"/>
              <a:t> !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F0C0-19E1-4BB1-8598-47FFBC54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  <a:endParaRPr lang="en-US" altLang="ko-KR" dirty="0"/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“Hello”; </a:t>
            </a:r>
            <a:r>
              <a:rPr lang="ko-KR" altLang="en-US" dirty="0"/>
              <a:t>가 전달될 경우 </a:t>
            </a:r>
            <a:br>
              <a:rPr lang="en-US" altLang="ko-KR" dirty="0"/>
            </a:br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const</a:t>
            </a:r>
            <a:r>
              <a:rPr lang="en-US" altLang="ko-KR" dirty="0"/>
              <a:t> char*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 비용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Slicing problem 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4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9884-56CC-43FA-AB67-8273D7C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배열은 함수 인자로 넘길 수 없다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FB99-C72D-4563-8513-4358859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원래 함수 인자로 넘길 수 있지 않나요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C5711F-EF52-478F-AB93-1B18A3B1C003}"/>
              </a:ext>
            </a:extLst>
          </p:cNvPr>
          <p:cNvSpPr txBox="1">
            <a:spLocks/>
          </p:cNvSpPr>
          <p:nvPr/>
        </p:nvSpPr>
        <p:spPr>
          <a:xfrm>
            <a:off x="838200" y="2559557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x[]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6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9884-56CC-43FA-AB67-8273D7C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배열은 함수 인자로 넘길 수 없다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FB99-C72D-4563-8513-4358859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사실은 붕괴</a:t>
            </a:r>
            <a:r>
              <a:rPr lang="en-US" altLang="ko-KR" dirty="0"/>
              <a:t>(decay) </a:t>
            </a:r>
            <a:r>
              <a:rPr lang="ko-KR" altLang="en-US" dirty="0" err="1"/>
              <a:t>된거임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C5711F-EF52-478F-AB93-1B18A3B1C003}"/>
              </a:ext>
            </a:extLst>
          </p:cNvPr>
          <p:cNvSpPr txBox="1">
            <a:spLocks/>
          </p:cNvSpPr>
          <p:nvPr/>
        </p:nvSpPr>
        <p:spPr>
          <a:xfrm>
            <a:off x="838200" y="2559557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x[]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1026" name="Picture 2" descr="ê°ê¿ì¼ëª°ì¹´ìëì ëí ì´ë¯¸ì§ ê²ìê²°ê³¼">
            <a:extLst>
              <a:ext uri="{FF2B5EF4-FFF2-40B4-BE49-F238E27FC236}">
                <a16:creationId xmlns:a16="http://schemas.microsoft.com/office/drawing/2014/main" id="{0AB66DF7-F130-42A3-BAAB-F4CEA1A2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94" y="3363578"/>
            <a:ext cx="6212305" cy="34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9884-56CC-43FA-AB67-8273D7C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en-US" altLang="ko-KR" dirty="0"/>
              <a:t>“</a:t>
            </a:r>
            <a:r>
              <a:rPr lang="ko-KR" altLang="en-US" dirty="0"/>
              <a:t>참조</a:t>
            </a:r>
            <a:r>
              <a:rPr lang="en-US" altLang="ko-KR" dirty="0"/>
              <a:t>”</a:t>
            </a:r>
            <a:r>
              <a:rPr lang="ko-KR" altLang="en-US" dirty="0"/>
              <a:t>를 인자로 받을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FB99-C72D-4563-8513-4358859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참조는 인자로 넘길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C5711F-EF52-478F-AB93-1B18A3B1C003}"/>
              </a:ext>
            </a:extLst>
          </p:cNvPr>
          <p:cNvSpPr txBox="1">
            <a:spLocks/>
          </p:cNvSpPr>
          <p:nvPr/>
        </p:nvSpPr>
        <p:spPr>
          <a:xfrm>
            <a:off x="838200" y="2559557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&lt;&lt;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).name() &lt;&lt;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x[]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C5DD0-BDA9-40B2-A458-C175F90C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40" y="5326814"/>
            <a:ext cx="5178683" cy="1166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6D23E1-F7D3-499D-9259-B76E72C25C6C}"/>
              </a:ext>
            </a:extLst>
          </p:cNvPr>
          <p:cNvSpPr/>
          <p:nvPr/>
        </p:nvSpPr>
        <p:spPr>
          <a:xfrm>
            <a:off x="3573379" y="5837652"/>
            <a:ext cx="553452" cy="26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821C-15BC-4005-A49A-80E0C46C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7FFD5-9B53-4643-956D-315549D468A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v;	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it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it !=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v.end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++it)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do something...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358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참조 응용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f(T&amp;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 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(&amp;)[3]	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f(T(&amp;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)[N]);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 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 -&gt; 3</a:t>
            </a:r>
          </a:p>
        </p:txBody>
      </p:sp>
    </p:spTree>
    <p:extLst>
      <p:ext uri="{BB962C8B-B14F-4D97-AF65-F5344CB8AC3E}">
        <p14:creationId xmlns:p14="http://schemas.microsoft.com/office/powerpoint/2010/main" val="3416612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참조 응용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(T(&amp;)[N])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사이즈 리턴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961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참조 응용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(T(&amp;)[N])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사이즈 리턴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참조를 이용한 배열 사이즈 알아내기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)/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기존 배열 사이즈 알아내는 방법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함수구현불가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156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타임에 함수 </a:t>
            </a:r>
            <a:r>
              <a:rPr lang="ko-KR" altLang="en-US" dirty="0" err="1"/>
              <a:t>리턴값</a:t>
            </a:r>
            <a:r>
              <a:rPr lang="ko-KR" altLang="en-US" dirty="0"/>
              <a:t> 사용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(T(&amp;)[N])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사이즈 리턴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= {1, 2, 3};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otherArr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{0,};</a:t>
            </a:r>
          </a:p>
        </p:txBody>
      </p:sp>
    </p:spTree>
    <p:extLst>
      <p:ext uri="{BB962C8B-B14F-4D97-AF65-F5344CB8AC3E}">
        <p14:creationId xmlns:p14="http://schemas.microsoft.com/office/powerpoint/2010/main" val="1080254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템플릿 인자로 전달할 경우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void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someFunc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double);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f1(T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f2(T&amp;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f1(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someFunc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void (*)(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double).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포인터로 붕괴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f2(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someFunc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void (&amp;)(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double).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참조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336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이제 진짜 </a:t>
            </a:r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와아ㅏ</a:t>
            </a:r>
            <a:endParaRPr lang="ko-KR" altLang="en-US" dirty="0"/>
          </a:p>
        </p:txBody>
      </p:sp>
      <p:pic>
        <p:nvPicPr>
          <p:cNvPr id="1026" name="Picture 2" descr="ê¸°ë¶ì¢ì ì§¤ì ëí ì´ë¯¸ì§ ê²ìê²°ê³¼">
            <a:extLst>
              <a:ext uri="{FF2B5EF4-FFF2-40B4-BE49-F238E27FC236}">
                <a16:creationId xmlns:a16="http://schemas.microsoft.com/office/drawing/2014/main" id="{DBBD511F-C1C6-4300-9890-04173597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95" y="1807020"/>
            <a:ext cx="5566610" cy="46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5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이제 진짜 </a:t>
            </a:r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D3C1B-8DCA-48DB-A257-01E14FCE9E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2776" y="2483212"/>
            <a:ext cx="3725772" cy="22290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29;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template&lt;class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f1(T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C6E4C-D91C-43BA-84A0-CFCB542FD4CC}"/>
              </a:ext>
            </a:extLst>
          </p:cNvPr>
          <p:cNvSpPr/>
          <p:nvPr/>
        </p:nvSpPr>
        <p:spPr>
          <a:xfrm>
            <a:off x="4243147" y="2483212"/>
            <a:ext cx="3725772" cy="22290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auto cx = x;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template&lt;class T&gt;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f1(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8045F-A5A8-45A0-90A1-3BC9BBD40252}"/>
              </a:ext>
            </a:extLst>
          </p:cNvPr>
          <p:cNvSpPr/>
          <p:nvPr/>
        </p:nvSpPr>
        <p:spPr>
          <a:xfrm>
            <a:off x="8193518" y="2483212"/>
            <a:ext cx="3725772" cy="22290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auto&amp;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template&lt;class T&gt;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f1(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5A90053-8C4B-4904-A480-5E9934842033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경우 </a:t>
            </a:r>
            <a:r>
              <a:rPr lang="en-US" altLang="ko-KR" dirty="0"/>
              <a:t>1, 2, 3 </a:t>
            </a:r>
            <a:r>
              <a:rPr lang="ko-KR" altLang="en-US" dirty="0"/>
              <a:t>및 배열 붕괴</a:t>
            </a:r>
            <a:r>
              <a:rPr lang="en-US" altLang="ko-KR" dirty="0"/>
              <a:t>, </a:t>
            </a:r>
            <a:r>
              <a:rPr lang="ko-KR" altLang="en-US" dirty="0"/>
              <a:t>함수 붕괴까지 템플릿과 똑같다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28C6-0FEE-4AB0-95C0-ECD6A286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이제 진짜 </a:t>
            </a:r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85CDF-0D24-4EB0-B692-DA5DD0E3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“... </a:t>
            </a:r>
            <a:r>
              <a:rPr lang="ko-KR" altLang="en-US" dirty="0"/>
              <a:t>그러나 나쁜 소식은</a:t>
            </a:r>
            <a:r>
              <a:rPr lang="en-US" altLang="ko-KR" dirty="0"/>
              <a:t>, </a:t>
            </a:r>
            <a:r>
              <a:rPr lang="ko-KR" altLang="en-US" dirty="0"/>
              <a:t>템플릿 형식 연역 규칙들이 </a:t>
            </a:r>
            <a:br>
              <a:rPr lang="en-US" altLang="ko-KR" dirty="0"/>
            </a:br>
            <a:r>
              <a:rPr lang="en-US" altLang="ko-KR" dirty="0"/>
              <a:t>auto</a:t>
            </a:r>
            <a:r>
              <a:rPr lang="ko-KR" altLang="en-US" dirty="0"/>
              <a:t>의 문맥에 적용될 때에는 </a:t>
            </a:r>
            <a:br>
              <a:rPr lang="en-US" altLang="ko-KR" dirty="0"/>
            </a:br>
            <a:r>
              <a:rPr lang="ko-KR" altLang="en-US" dirty="0"/>
              <a:t>템플릿에 적용될 때에 비해 덜 직관적인 경우가 있다는 점이다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4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EB906-3A0E-4E3C-B357-DC997193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</a:t>
            </a:r>
            <a:r>
              <a:rPr lang="ko-KR" altLang="en-US" dirty="0"/>
              <a:t>타입 추론이 </a:t>
            </a:r>
            <a:r>
              <a:rPr lang="ko-KR" altLang="en-US" dirty="0" err="1"/>
              <a:t>비직관적인</a:t>
            </a:r>
            <a:r>
              <a:rPr lang="ko-KR" altLang="en-US" dirty="0"/>
              <a:t> 케이스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36786D-0C2E-4328-BC0C-BC0B1FF2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균일 초기화</a:t>
            </a:r>
            <a:r>
              <a:rPr lang="en-US" altLang="ko-KR" dirty="0"/>
              <a:t>(uniform initialization) </a:t>
            </a:r>
            <a:r>
              <a:rPr lang="ko-KR" altLang="en-US" dirty="0"/>
              <a:t>를 </a:t>
            </a:r>
            <a:r>
              <a:rPr lang="en-US" altLang="ko-KR" dirty="0"/>
              <a:t>auto</a:t>
            </a:r>
            <a:r>
              <a:rPr lang="ko-KR" altLang="en-US" dirty="0"/>
              <a:t>로 받을 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 err="1"/>
              <a:t>initializer_list</a:t>
            </a:r>
            <a:r>
              <a:rPr lang="en-US" altLang="ko-KR" b="1" dirty="0"/>
              <a:t>&lt;T&gt; </a:t>
            </a:r>
            <a:r>
              <a:rPr lang="ko-KR" altLang="en-US" dirty="0"/>
              <a:t>로 받음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24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03F3-5175-42B8-B7EB-15896518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C++98 </a:t>
            </a:r>
            <a:r>
              <a:rPr lang="ko-KR" altLang="en-US" dirty="0"/>
              <a:t>에서의 초기화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0E89DFE-C481-45F0-A95F-1A4FBBEBA1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1447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2;     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대입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aa[] = { 2, 3 };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목록을 이용한 대입 형태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complex z(1,2);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(y);    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이용한 형 변환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생성자 호출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2057" name="Picture 9" descr="ë´ë¹ì ëí ì´ë¯¸ì§ ê²ìê²°ê³¼">
            <a:extLst>
              <a:ext uri="{FF2B5EF4-FFF2-40B4-BE49-F238E27FC236}">
                <a16:creationId xmlns:a16="http://schemas.microsoft.com/office/drawing/2014/main" id="{3F2CC42D-D77C-433D-97C6-F4E5B66B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2" y="1690688"/>
            <a:ext cx="283187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905A589-86BD-4DBE-B0E1-A58C0354ABBB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케이스별로 별도의 초기화 방식 사용</a:t>
            </a:r>
          </a:p>
        </p:txBody>
      </p:sp>
    </p:spTree>
    <p:extLst>
      <p:ext uri="{BB962C8B-B14F-4D97-AF65-F5344CB8AC3E}">
        <p14:creationId xmlns:p14="http://schemas.microsoft.com/office/powerpoint/2010/main" val="31195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E959-3E25-462F-92CA-0B84AD5D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 에 대해 어디까지 아세요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ì´ëê¹ì§ ììë³´ê³  ì¤ì¨ì´ìì ëí ì´ë¯¸ì§ ê²ìê²°ê³¼">
            <a:extLst>
              <a:ext uri="{FF2B5EF4-FFF2-40B4-BE49-F238E27FC236}">
                <a16:creationId xmlns:a16="http://schemas.microsoft.com/office/drawing/2014/main" id="{01501BBF-81B3-4AFE-9111-86BEFBACB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16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47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´ë¹ì ëí ì´ë¯¸ì§ ê²ìê²°ê³¼">
            <a:extLst>
              <a:ext uri="{FF2B5EF4-FFF2-40B4-BE49-F238E27FC236}">
                <a16:creationId xmlns:a16="http://schemas.microsoft.com/office/drawing/2014/main" id="{4B213DE1-440E-4028-9C6E-71B081DCC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76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DFB1-58EB-48AE-838B-C2392D2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C++11 Uniform Initialization(</a:t>
            </a:r>
            <a:r>
              <a:rPr lang="ko-KR" altLang="en-US" dirty="0"/>
              <a:t>균일 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77A2163-3B9A-4837-AA34-7911D32E2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38773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{2};   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대입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“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사용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		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a{2};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도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aa[] = { 2, 3 };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목록을 이용한 대입 형태 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complex z{1,2};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{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a[3];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z) :a{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x,y,z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{ /* ... */ };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3AA3DD-84AC-482A-9656-232BBF182E43}"/>
              </a:ext>
            </a:extLst>
          </p:cNvPr>
          <p:cNvSpPr txBox="1">
            <a:spLocks/>
          </p:cNvSpPr>
          <p:nvPr/>
        </p:nvSpPr>
        <p:spPr>
          <a:xfrm>
            <a:off x="838200" y="5918611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케이스에 상관없이 동일한 초기화 방식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061973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EEA31-89CF-454B-B564-BB2C042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initialization</a:t>
            </a:r>
            <a:r>
              <a:rPr lang="ko-KR" altLang="en-US" dirty="0"/>
              <a:t>의 기능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85FB87-668E-477F-9879-30033A7B78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8051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{2};   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대입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“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사용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		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a{2};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도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aa[] = { 2, 3 };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목록을 이용한 대입 형태 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complex z{1,2};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{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a[3];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z) :a{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x,y,z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{ /* ... */ };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E4AEF2-98F8-433A-B1D1-0CC20F404024}"/>
              </a:ext>
            </a:extLst>
          </p:cNvPr>
          <p:cNvSpPr txBox="1">
            <a:spLocks/>
          </p:cNvSpPr>
          <p:nvPr/>
        </p:nvSpPr>
        <p:spPr>
          <a:xfrm>
            <a:off x="838200" y="5918611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케이스에 상관없이 동일한 초기화 방식 사용 가능</a:t>
            </a:r>
          </a:p>
        </p:txBody>
      </p:sp>
    </p:spTree>
    <p:extLst>
      <p:ext uri="{BB962C8B-B14F-4D97-AF65-F5344CB8AC3E}">
        <p14:creationId xmlns:p14="http://schemas.microsoft.com/office/powerpoint/2010/main" val="630072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11AF-7889-4F10-A315-9FEEEB03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유니폼 초기화 </a:t>
            </a:r>
            <a:r>
              <a:rPr lang="en-US" altLang="ko-KR" dirty="0"/>
              <a:t>+ auto?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4AF63CF-F4AB-4C9E-A538-C9740374D5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1447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{2};     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86B8F44-0C2D-4F89-8C98-88E6942F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88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8552-492C-43CB-BEF1-C7B4C84A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initializer_list</a:t>
            </a:r>
            <a:r>
              <a:rPr lang="en-US" altLang="ko-KR" dirty="0"/>
              <a:t>&lt;T&gt;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E4CAB-E2A2-457D-87B3-11288454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93"/>
            <a:ext cx="10515600" cy="4351338"/>
          </a:xfrm>
        </p:spPr>
        <p:txBody>
          <a:bodyPr/>
          <a:lstStyle/>
          <a:p>
            <a:r>
              <a:rPr lang="en-US" altLang="ko-KR" dirty="0"/>
              <a:t>C++11 </a:t>
            </a:r>
            <a:r>
              <a:rPr lang="ko-KR" altLang="en-US" dirty="0"/>
              <a:t>에 도입</a:t>
            </a:r>
            <a:endParaRPr lang="en-US" altLang="ko-KR" dirty="0"/>
          </a:p>
          <a:p>
            <a:r>
              <a:rPr lang="ko-KR" altLang="en-US" dirty="0"/>
              <a:t>각종 컨테이너 초기화에 도움</a:t>
            </a:r>
            <a:br>
              <a:rPr lang="en-US" altLang="ko-KR" dirty="0"/>
            </a:br>
            <a:r>
              <a:rPr lang="en-US" altLang="ko-KR" dirty="0"/>
              <a:t>(vector&lt;</a:t>
            </a:r>
            <a:r>
              <a:rPr lang="en-US" altLang="ko-KR" dirty="0" err="1"/>
              <a:t>int</a:t>
            </a:r>
            <a:r>
              <a:rPr lang="en-US" altLang="ko-KR" dirty="0"/>
              <a:t>&gt; v = {1, 2, 3, 4} </a:t>
            </a:r>
            <a:r>
              <a:rPr lang="ko-KR" altLang="en-US" dirty="0"/>
              <a:t>은 </a:t>
            </a:r>
            <a:r>
              <a:rPr lang="en-US" altLang="ko-KR" dirty="0"/>
              <a:t>C++04 </a:t>
            </a:r>
            <a:r>
              <a:rPr lang="ko-KR" altLang="en-US" dirty="0"/>
              <a:t>까지 불가능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{1, 2, 3, 4} -&gt;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initializer_list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-&gt; </a:t>
            </a:r>
            <a:r>
              <a:rPr lang="en-US" altLang="ko-KR" dirty="0" err="1"/>
              <a:t>std</a:t>
            </a:r>
            <a:r>
              <a:rPr lang="en-US" altLang="ko-KR" dirty="0"/>
              <a:t>::vector&lt;</a:t>
            </a:r>
            <a:r>
              <a:rPr lang="en-US" altLang="ko-KR" dirty="0" err="1"/>
              <a:t>int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A551C-D54C-4BB1-9C3F-CB7C03EA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60" y="4449010"/>
            <a:ext cx="8045325" cy="13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76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3CE7-CA35-40DC-BE3C-8EFBCF1B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initializer_list</a:t>
            </a:r>
            <a:r>
              <a:rPr lang="en-US" altLang="ko-KR" dirty="0"/>
              <a:t>&lt;T&gt; </a:t>
            </a:r>
            <a:r>
              <a:rPr lang="ko-KR" altLang="en-US" dirty="0"/>
              <a:t>용례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97713A8-5CD7-4465-8FF2-BD5A752F5A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{ 1,2,3,4,5 }; 	//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이건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VS2008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되나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{ 1,2,3,4,5 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::set&lt;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s { 1,2,3,4,5 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::map&lt;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::string&gt; m { {0,"zero"}, {1,"one"}, {2,"two"} }; </a:t>
            </a:r>
          </a:p>
        </p:txBody>
      </p:sp>
    </p:spTree>
    <p:extLst>
      <p:ext uri="{BB962C8B-B14F-4D97-AF65-F5344CB8AC3E}">
        <p14:creationId xmlns:p14="http://schemas.microsoft.com/office/powerpoint/2010/main" val="3082103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C784-FD86-45E5-AD1A-03B0A823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initialization</a:t>
            </a:r>
            <a:r>
              <a:rPr lang="ko-KR" altLang="en-US" dirty="0"/>
              <a:t> </a:t>
            </a:r>
            <a:r>
              <a:rPr lang="en-US" altLang="ko-KR" dirty="0"/>
              <a:t>+ auto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AB7A24-999D-4189-B7ED-E281323261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4816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{2};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initializer_list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a{2};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일부 구 컴파일러에서는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initializer_list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065A7D-F30B-44F9-A309-467A976EFAEB}"/>
              </a:ext>
            </a:extLst>
          </p:cNvPr>
          <p:cNvSpPr txBox="1">
            <a:spLocks/>
          </p:cNvSpPr>
          <p:nvPr/>
        </p:nvSpPr>
        <p:spPr>
          <a:xfrm>
            <a:off x="838200" y="4812632"/>
            <a:ext cx="10515600" cy="13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auto</a:t>
            </a:r>
            <a:r>
              <a:rPr lang="ko-KR" altLang="en-US" dirty="0"/>
              <a:t>를 사용할 경우 </a:t>
            </a:r>
            <a:r>
              <a:rPr lang="en-US" altLang="ko-KR" dirty="0"/>
              <a:t>uniform initialization </a:t>
            </a:r>
            <a:r>
              <a:rPr lang="ko-KR" altLang="en-US" dirty="0"/>
              <a:t>를 쓰지 않는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실수의 여지 존재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5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EE-98E9-48CC-AC65-E5D1869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870C7B-C8B9-4842-A503-F5942501EC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659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10;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cx;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475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EE-98E9-48CC-AC65-E5D1869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870C7B-C8B9-4842-A503-F5942501EC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659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10;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cx;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-&gt;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CB225-1052-4FE9-AB48-D7999B482107}"/>
              </a:ext>
            </a:extLst>
          </p:cNvPr>
          <p:cNvSpPr txBox="1">
            <a:spLocks/>
          </p:cNvSpPr>
          <p:nvPr/>
        </p:nvSpPr>
        <p:spPr>
          <a:xfrm>
            <a:off x="838200" y="4812632"/>
            <a:ext cx="10515600" cy="13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cx </a:t>
            </a:r>
            <a:r>
              <a:rPr lang="ko-KR" altLang="en-US" dirty="0"/>
              <a:t>의 타입을 그대로 받아오려면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56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DAA1-B9DE-43B7-AD9D-4518C833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FDFBB09-5695-41FA-82B7-30BDDED7A3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10;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(cx)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cx;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-&gt;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a = 10;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compile error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69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... </a:t>
            </a:r>
            <a:r>
              <a:rPr lang="ko-KR" altLang="en-US" dirty="0"/>
              <a:t>좋은 소식은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현대적 </a:t>
            </a:r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아주 강력한 기능 중 하나인 </a:t>
            </a:r>
            <a:r>
              <a:rPr lang="en-US" altLang="ko-KR" b="1" dirty="0"/>
              <a:t>auto</a:t>
            </a:r>
            <a:r>
              <a:rPr lang="ko-KR" altLang="en-US" dirty="0"/>
              <a:t>가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바로 </a:t>
            </a:r>
            <a:r>
              <a:rPr lang="ko-KR" altLang="en-US" b="1" dirty="0">
                <a:solidFill>
                  <a:srgbClr val="0070C0"/>
                </a:solidFill>
              </a:rPr>
              <a:t>템플릿</a:t>
            </a:r>
            <a:r>
              <a:rPr lang="ko-KR" altLang="en-US" dirty="0"/>
              <a:t>에 대한 형식 연역을 기반으로 작동한다는 것이다</a:t>
            </a:r>
            <a:r>
              <a:rPr lang="en-US" altLang="ko-KR" dirty="0"/>
              <a:t>.”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182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7221-E601-4F65-8666-F3D6045C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70CFB-19C2-4F03-ADDE-71295786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정확한 타입을 알려줌</a:t>
            </a:r>
            <a:br>
              <a:rPr lang="en-US" altLang="ko-KR" dirty="0"/>
            </a:br>
            <a:r>
              <a:rPr lang="en-US" altLang="ko-KR" sz="2400" dirty="0"/>
              <a:t>(cv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한정사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참조성</a:t>
            </a:r>
            <a:r>
              <a:rPr lang="ko-KR" altLang="en-US" sz="2400" dirty="0"/>
              <a:t> 등을 포함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dirty="0"/>
              <a:t>함수 템플릿의 리턴 타입에 자주 쓰임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706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(C++11)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-&gt;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80618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	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</a:t>
            </a:r>
            <a:r>
              <a:rPr lang="ko-KR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부분 생략 가능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85217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r>
              <a:rPr lang="ko-KR" altLang="en-US" dirty="0"/>
              <a:t>에서 </a:t>
            </a:r>
            <a:r>
              <a:rPr lang="ko-KR" altLang="en-US" dirty="0" err="1"/>
              <a:t>주의할점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	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부분 생략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82131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r>
              <a:rPr lang="ko-KR" altLang="en-US" dirty="0"/>
              <a:t>에서 </a:t>
            </a:r>
            <a:r>
              <a:rPr lang="ko-KR" altLang="en-US" dirty="0" err="1"/>
              <a:t>주의할점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	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부분 생략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 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2686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r>
              <a:rPr lang="ko-KR" altLang="en-US" dirty="0"/>
              <a:t>에서 </a:t>
            </a:r>
            <a:r>
              <a:rPr lang="ko-KR" altLang="en-US" dirty="0" err="1"/>
              <a:t>주의할점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f1()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b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f2()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b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(x);	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&amp;.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심지어 지역변수의 참조 리턴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53418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6AE0-0A53-49C6-A0A5-DBF05FD5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추론된 타입 파악하는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BF38C-83F8-4595-BF07-29A09737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IDE </a:t>
            </a:r>
            <a:r>
              <a:rPr lang="ko-KR" altLang="en-US" dirty="0"/>
              <a:t>편집기 </a:t>
            </a:r>
            <a:r>
              <a:rPr lang="ko-KR" altLang="en-US" sz="1800" dirty="0"/>
              <a:t>예제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컴파일러의 진단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en-US" altLang="ko-KR" dirty="0"/>
              <a:t>(Type Displayer) </a:t>
            </a:r>
            <a:r>
              <a:rPr lang="ko-KR" altLang="en-US" sz="1800" dirty="0"/>
              <a:t>예제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실행시점 출력 </a:t>
            </a:r>
            <a:r>
              <a:rPr lang="en-US" altLang="ko-KR" dirty="0"/>
              <a:t>(</a:t>
            </a:r>
            <a:r>
              <a:rPr lang="en-US" altLang="ko-KR" dirty="0" err="1"/>
              <a:t>typeid</a:t>
            </a:r>
            <a:r>
              <a:rPr lang="en-US" altLang="ko-KR" dirty="0"/>
              <a:t>) </a:t>
            </a:r>
            <a:r>
              <a:rPr lang="ko-KR" altLang="en-US" sz="1800" dirty="0"/>
              <a:t>예제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Boost.TypeIndex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 IDE </a:t>
            </a:r>
            <a:r>
              <a:rPr lang="ko-KR" altLang="en-US" sz="2000" dirty="0">
                <a:solidFill>
                  <a:srgbClr val="FF0000"/>
                </a:solidFill>
              </a:rPr>
              <a:t>편집기와 </a:t>
            </a:r>
            <a:r>
              <a:rPr lang="en-US" altLang="ko-KR" sz="2000" dirty="0" err="1">
                <a:solidFill>
                  <a:srgbClr val="FF0000"/>
                </a:solidFill>
              </a:rPr>
              <a:t>typeid</a:t>
            </a:r>
            <a:r>
              <a:rPr lang="ko-KR" altLang="en-US" sz="2000" dirty="0">
                <a:solidFill>
                  <a:srgbClr val="FF0000"/>
                </a:solidFill>
              </a:rPr>
              <a:t>는 종종 실제와는 다른 타입을 </a:t>
            </a:r>
            <a:r>
              <a:rPr lang="ko-KR" altLang="en-US" sz="2000" dirty="0" err="1">
                <a:solidFill>
                  <a:srgbClr val="FF0000"/>
                </a:solidFill>
              </a:rPr>
              <a:t>리턴할</a:t>
            </a:r>
            <a:r>
              <a:rPr lang="ko-KR" altLang="en-US" sz="2000" dirty="0">
                <a:solidFill>
                  <a:srgbClr val="FF0000"/>
                </a:solidFill>
              </a:rPr>
              <a:t> 때가 있음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95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93CF-565D-494C-9F03-1C40A09C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77A9-29E8-4110-B0F9-F86DB258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Modern Effective C++</a:t>
            </a:r>
          </a:p>
          <a:p>
            <a:endParaRPr lang="en-US" altLang="ko-KR" dirty="0"/>
          </a:p>
          <a:p>
            <a:r>
              <a:rPr lang="ko-KR" altLang="en-US" dirty="0" err="1"/>
              <a:t>비야네</a:t>
            </a:r>
            <a:r>
              <a:rPr lang="en-US" altLang="ko-KR" dirty="0"/>
              <a:t> </a:t>
            </a:r>
            <a:r>
              <a:rPr lang="ko-KR" altLang="en-US" dirty="0"/>
              <a:t>교수님이 직접 작성한 </a:t>
            </a:r>
            <a:r>
              <a:rPr lang="en-US" altLang="ko-KR" dirty="0"/>
              <a:t>C++11 FAQ </a:t>
            </a:r>
            <a:r>
              <a:rPr lang="ko-KR" altLang="en-US" dirty="0"/>
              <a:t>번역문서 </a:t>
            </a:r>
            <a:r>
              <a:rPr lang="en-US" altLang="ko-KR" dirty="0"/>
              <a:t>(</a:t>
            </a:r>
            <a:r>
              <a:rPr lang="ko-KR" altLang="en-US" dirty="0"/>
              <a:t>부산대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왜 이러한 표준이 제정되었는지 알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800" dirty="0">
                <a:hlinkClick r:id="rId3"/>
              </a:rPr>
              <a:t>http://pl.pusan.ac.kr/~woogyun/cpp11/C++11FAQ_ko.html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662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템플릿</a:t>
            </a:r>
            <a:r>
              <a:rPr lang="ko-KR" altLang="en-US" dirty="0"/>
              <a:t> 에 대해 알아보자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square(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 * value;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템플릿의 구성요소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템플릿 선언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f()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호출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f(expr);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5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템플릿의 구성요소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대개 서로 다른 타입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3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11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T&amp;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A3764F-60F0-4BC0-9678-A8E530F41494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그러므로 </a:t>
            </a:r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>
                <a:solidFill>
                  <a:srgbClr val="0070C0"/>
                </a:solidFill>
              </a:rPr>
              <a:t>const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&amp;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3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825</Words>
  <Application>Microsoft Office PowerPoint</Application>
  <PresentationFormat>와이드스크린</PresentationFormat>
  <Paragraphs>497</Paragraphs>
  <Slides>57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나눔바른고딕</vt:lpstr>
      <vt:lpstr>돋움체</vt:lpstr>
      <vt:lpstr>맑은 고딕</vt:lpstr>
      <vt:lpstr>Arial</vt:lpstr>
      <vt:lpstr>Consolas</vt:lpstr>
      <vt:lpstr>Office 테마</vt:lpstr>
      <vt:lpstr>Modern Cpp Study</vt:lpstr>
      <vt:lpstr>선대 C++ 프로그래머의 삶</vt:lpstr>
      <vt:lpstr>혁명</vt:lpstr>
      <vt:lpstr>auto 에 대해 어디까지 아세요?</vt:lpstr>
      <vt:lpstr>auto 에 대해 알아보자</vt:lpstr>
      <vt:lpstr>auto 템플릿 에 대해 알아보자</vt:lpstr>
      <vt:lpstr>템플릿의 구성요소</vt:lpstr>
      <vt:lpstr>템플릿의 구성요소</vt:lpstr>
      <vt:lpstr>템플릿 추론</vt:lpstr>
      <vt:lpstr>템플릿 추론 케이스</vt:lpstr>
      <vt:lpstr>템플릿 추론 케이스</vt:lpstr>
      <vt:lpstr>ParamType 이 포인터 or 참조 일 경우 </vt:lpstr>
      <vt:lpstr>ParamType 이 포인터 or 참조 일 경우 </vt:lpstr>
      <vt:lpstr>ParamType 이 포인터 or 참조 일 경우 </vt:lpstr>
      <vt:lpstr>ParamType 이 포인터 or 참조 일 경우 </vt:lpstr>
      <vt:lpstr>ParamType 이 포인터 or 참조 일 경우 </vt:lpstr>
      <vt:lpstr>템플릿 추론 케이스</vt:lpstr>
      <vt:lpstr>ParamType 이 보편 참조 일 경우</vt:lpstr>
      <vt:lpstr>ParamType 이 보편 참조 일 경우</vt:lpstr>
      <vt:lpstr>ParamType 이 보편 참조 일 경우</vt:lpstr>
      <vt:lpstr>ParamType 이 보편 참조 일 경우</vt:lpstr>
      <vt:lpstr>ParamType 이 보편 참조 일 경우</vt:lpstr>
      <vt:lpstr>템플릿 추론 케이스</vt:lpstr>
      <vt:lpstr>ParamType 이  (!포인터 &amp;&amp; !참조) 인 경우</vt:lpstr>
      <vt:lpstr>ParamType 이  (!포인터 &amp;&amp; !참조) 인 경우</vt:lpstr>
      <vt:lpstr>ParamType 이  (!포인터 &amp;&amp; !참조) 인 경우</vt:lpstr>
      <vt:lpstr>배열은 함수 인자로 넘길 수 없다</vt:lpstr>
      <vt:lpstr>배열은 함수 인자로 넘길 수 없다</vt:lpstr>
      <vt:lpstr>배열의 “참조”를 인자로 받을 경우</vt:lpstr>
      <vt:lpstr>배열 참조 응용</vt:lpstr>
      <vt:lpstr>배열 참조 응용</vt:lpstr>
      <vt:lpstr>배열 참조 응용</vt:lpstr>
      <vt:lpstr>컴파일 타임에 함수 리턴값 사용</vt:lpstr>
      <vt:lpstr>함수를 템플릿 인자로 전달할 경우</vt:lpstr>
      <vt:lpstr>이제 진짜 auto 에 대해 알아보자</vt:lpstr>
      <vt:lpstr>이제 진짜 auto 에 대해 알아보자</vt:lpstr>
      <vt:lpstr>이제 진짜 auto 에 대해 알아보자</vt:lpstr>
      <vt:lpstr>auto 타입 추론이 비직관적인 케이스</vt:lpstr>
      <vt:lpstr>C++98 에서의 초기화</vt:lpstr>
      <vt:lpstr>PowerPoint 프레젠테이션</vt:lpstr>
      <vt:lpstr>C++11 Uniform Initialization(균일 초기화)</vt:lpstr>
      <vt:lpstr>uniform initialization의 기능</vt:lpstr>
      <vt:lpstr>유니폼 초기화 + auto?</vt:lpstr>
      <vt:lpstr>std::initializer_list&lt;T&gt;</vt:lpstr>
      <vt:lpstr>std::initializer_list&lt;T&gt; 용례</vt:lpstr>
      <vt:lpstr>uniform initialization + auto </vt:lpstr>
      <vt:lpstr>복습</vt:lpstr>
      <vt:lpstr>복습..?</vt:lpstr>
      <vt:lpstr>decltype</vt:lpstr>
      <vt:lpstr>decltype</vt:lpstr>
      <vt:lpstr>decltype 용례 (C++11)</vt:lpstr>
      <vt:lpstr>decltype 용례 (C++14) </vt:lpstr>
      <vt:lpstr>decltype 용례 (C++14) 에서 주의할점 </vt:lpstr>
      <vt:lpstr>decltype 용례 (C++14) 에서 주의할점 </vt:lpstr>
      <vt:lpstr>decltype 용례 (C++14) 에서 주의할점 2 </vt:lpstr>
      <vt:lpstr>추론된 타입 파악하는 방법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rammerchoi</cp:lastModifiedBy>
  <cp:revision>58</cp:revision>
  <dcterms:created xsi:type="dcterms:W3CDTF">2018-10-22T11:43:24Z</dcterms:created>
  <dcterms:modified xsi:type="dcterms:W3CDTF">2018-10-23T22:46:54Z</dcterms:modified>
</cp:coreProperties>
</file>