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882" r:id="rId2"/>
  </p:sldMasterIdLst>
  <p:notesMasterIdLst>
    <p:notesMasterId r:id="rId17"/>
  </p:notesMasterIdLst>
  <p:sldIdLst>
    <p:sldId id="256" r:id="rId3"/>
    <p:sldId id="266" r:id="rId4"/>
    <p:sldId id="257" r:id="rId5"/>
    <p:sldId id="267" r:id="rId6"/>
    <p:sldId id="268" r:id="rId7"/>
    <p:sldId id="269" r:id="rId8"/>
    <p:sldId id="270" r:id="rId9"/>
    <p:sldId id="275" r:id="rId10"/>
    <p:sldId id="272" r:id="rId11"/>
    <p:sldId id="273" r:id="rId12"/>
    <p:sldId id="274" r:id="rId13"/>
    <p:sldId id="276" r:id="rId14"/>
    <p:sldId id="277" r:id="rId15"/>
    <p:sldId id="27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Wingdings 2" panose="05020102010507070707" pitchFamily="18" charset="2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210"/>
    <a:srgbClr val="D06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08" autoAdjust="0"/>
  </p:normalViewPr>
  <p:slideViewPr>
    <p:cSldViewPr snapToGrid="0">
      <p:cViewPr varScale="1">
        <p:scale>
          <a:sx n="94" d="100"/>
          <a:sy n="94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</a:t>
            </a:r>
            <a:r>
              <a:rPr lang="ko-KR" altLang="en-US" dirty="0"/>
              <a:t> </a:t>
            </a:r>
            <a:r>
              <a:rPr lang="en-US" altLang="ko-KR" dirty="0" err="1"/>
              <a:t>ptre</a:t>
            </a:r>
            <a:r>
              <a:rPr lang="ko-KR" altLang="en-US" dirty="0"/>
              <a:t>도 </a:t>
            </a:r>
            <a:r>
              <a:rPr lang="en-US" altLang="ko-KR" dirty="0"/>
              <a:t>unique </a:t>
            </a:r>
            <a:r>
              <a:rPr lang="en-US" altLang="ko-KR" dirty="0" err="1"/>
              <a:t>ptr</a:t>
            </a:r>
            <a:r>
              <a:rPr lang="ko-KR" altLang="en-US" dirty="0"/>
              <a:t>과 마찬가지로 커스텀 </a:t>
            </a:r>
            <a:r>
              <a:rPr lang="en-US" altLang="ko-KR" dirty="0"/>
              <a:t>delete</a:t>
            </a:r>
            <a:r>
              <a:rPr lang="ko-KR" altLang="en-US" dirty="0"/>
              <a:t>가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</a:t>
            </a:r>
            <a:r>
              <a:rPr lang="en-US" altLang="ko-KR" dirty="0" err="1"/>
              <a:t>uniqueptr</a:t>
            </a:r>
            <a:r>
              <a:rPr lang="ko-KR" altLang="en-US" dirty="0"/>
              <a:t>과 </a:t>
            </a:r>
            <a:r>
              <a:rPr lang="ko-KR" altLang="en-US" dirty="0" err="1"/>
              <a:t>다른점은</a:t>
            </a:r>
            <a:r>
              <a:rPr lang="ko-KR" altLang="en-US" dirty="0"/>
              <a:t> 삭제자의 형식이 포인터 형식의 일부가 아니라는 것 입니다</a:t>
            </a:r>
            <a:r>
              <a:rPr lang="en-US" altLang="ko-KR" dirty="0"/>
              <a:t>..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11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여기서 말씀드리고 </a:t>
            </a:r>
            <a:r>
              <a:rPr lang="ko-KR" altLang="en-US" dirty="0" err="1"/>
              <a:t>싶은것은</a:t>
            </a:r>
            <a:r>
              <a:rPr lang="ko-KR" altLang="en-US" dirty="0"/>
              <a:t> 두가지 입니다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dirty="0"/>
              <a:t>삭제자의 형식이 포인터 형식의 일부가 </a:t>
            </a:r>
            <a:r>
              <a:rPr lang="ko-KR" altLang="en-US" dirty="0" err="1"/>
              <a:t>아니게되었으므로</a:t>
            </a:r>
            <a:r>
              <a:rPr lang="ko-KR" altLang="en-US" dirty="0"/>
              <a:t> </a:t>
            </a:r>
            <a:r>
              <a:rPr lang="en-US" altLang="ko-KR" dirty="0"/>
              <a:t>spw1, spw2</a:t>
            </a:r>
            <a:r>
              <a:rPr lang="ko-KR" altLang="en-US" dirty="0"/>
              <a:t>는 같은 타입으로써 </a:t>
            </a:r>
            <a:r>
              <a:rPr lang="en-US" altLang="ko-KR" dirty="0"/>
              <a:t>container</a:t>
            </a:r>
            <a:r>
              <a:rPr lang="ko-KR" altLang="en-US" dirty="0"/>
              <a:t>에 들어갈 수 있게 되었습니다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dirty="0" err="1"/>
              <a:t>Shared_ptr</a:t>
            </a:r>
            <a:r>
              <a:rPr lang="ko-KR" altLang="en-US" dirty="0"/>
              <a:t>을 </a:t>
            </a:r>
            <a:r>
              <a:rPr lang="en-US" altLang="ko-KR" dirty="0"/>
              <a:t>vector</a:t>
            </a:r>
            <a:r>
              <a:rPr lang="ko-KR" altLang="en-US" dirty="0"/>
              <a:t>에 투입하게 되어도 </a:t>
            </a:r>
            <a:r>
              <a:rPr lang="en-US" altLang="ko-KR" dirty="0"/>
              <a:t>ref count</a:t>
            </a:r>
            <a:r>
              <a:rPr lang="ko-KR" altLang="en-US" dirty="0"/>
              <a:t>가 증가하게 됩니다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이걸 이용하면</a:t>
            </a:r>
            <a:r>
              <a:rPr lang="en-US" altLang="ko-KR" dirty="0"/>
              <a:t>,,,, </a:t>
            </a:r>
            <a:r>
              <a:rPr lang="ko-KR" altLang="en-US" dirty="0"/>
              <a:t>아까 말씀드린 </a:t>
            </a:r>
            <a:r>
              <a:rPr lang="en-US" altLang="ko-KR" dirty="0"/>
              <a:t>effect </a:t>
            </a:r>
            <a:r>
              <a:rPr lang="ko-KR" altLang="en-US" dirty="0"/>
              <a:t>클라이언트 </a:t>
            </a:r>
            <a:r>
              <a:rPr lang="ko-KR" altLang="en-US" dirty="0" err="1"/>
              <a:t>크래시등</a:t>
            </a:r>
            <a:r>
              <a:rPr lang="ko-KR" altLang="en-US" dirty="0"/>
              <a:t> 고쳐질 수 있는 것이 많겠지만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매우매우</a:t>
            </a:r>
            <a:r>
              <a:rPr lang="ko-KR" altLang="en-US" dirty="0"/>
              <a:t> 대규모 작업이므로 </a:t>
            </a:r>
            <a:r>
              <a:rPr lang="en-US" altLang="ko-KR" dirty="0"/>
              <a:t>pass.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304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Make_share</a:t>
            </a:r>
            <a:r>
              <a:rPr lang="ko-KR" altLang="en-US" dirty="0"/>
              <a:t>는 공유 포인터가 가리킬 객체를 새로 생성하기 때문에</a:t>
            </a:r>
            <a:r>
              <a:rPr lang="en-US" altLang="ko-KR" dirty="0"/>
              <a:t>, </a:t>
            </a:r>
            <a:r>
              <a:rPr lang="en-US" altLang="ko-KR" dirty="0" err="1"/>
              <a:t>make_shared</a:t>
            </a:r>
            <a:r>
              <a:rPr lang="ko-KR" altLang="en-US" dirty="0"/>
              <a:t>가 호출되는 시점에서 그 객체에 대한 제어 블록이 이미 존재할 가능성은 </a:t>
            </a:r>
            <a:r>
              <a:rPr lang="ko-KR" altLang="en-US" dirty="0" err="1"/>
              <a:t>전혀없다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Unique_ptr</a:t>
            </a:r>
            <a:r>
              <a:rPr lang="en-US" altLang="ko-KR" dirty="0"/>
              <a:t> </a:t>
            </a:r>
            <a:r>
              <a:rPr lang="ko-KR" altLang="en-US" dirty="0"/>
              <a:t>에 의해서 객체가 </a:t>
            </a:r>
            <a:r>
              <a:rPr lang="ko-KR" altLang="en-US" dirty="0" err="1"/>
              <a:t>생성될때</a:t>
            </a:r>
            <a:r>
              <a:rPr lang="en-US" altLang="ko-KR" dirty="0"/>
              <a:t>, </a:t>
            </a:r>
            <a:r>
              <a:rPr lang="en-US" altLang="ko-KR" dirty="0" err="1"/>
              <a:t>unique_ptr</a:t>
            </a:r>
            <a:r>
              <a:rPr lang="ko-KR" altLang="en-US" dirty="0"/>
              <a:t>은 제어블록을 사용하지 않으므로</a:t>
            </a:r>
            <a:r>
              <a:rPr lang="en-US" altLang="ko-KR" dirty="0"/>
              <a:t>, </a:t>
            </a:r>
            <a:r>
              <a:rPr lang="ko-KR" altLang="en-US" dirty="0"/>
              <a:t>제어블록이 이미 존재할 가능성은 아예 없다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Raw</a:t>
            </a:r>
            <a:r>
              <a:rPr lang="ko-KR" altLang="en-US" dirty="0"/>
              <a:t>포인터로 </a:t>
            </a:r>
            <a:r>
              <a:rPr lang="en-US" altLang="ko-KR" dirty="0" err="1"/>
              <a:t>stared_ptr</a:t>
            </a:r>
            <a:r>
              <a:rPr lang="en-US" altLang="ko-KR" dirty="0"/>
              <a:t> </a:t>
            </a:r>
            <a:r>
              <a:rPr lang="ko-KR" altLang="en-US" dirty="0"/>
              <a:t>생성자를 호출하면 제어 블록이 생성 됩니다</a:t>
            </a:r>
            <a:r>
              <a:rPr lang="en-US" altLang="ko-KR" dirty="0"/>
              <a:t>. 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295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Make_share</a:t>
            </a:r>
            <a:r>
              <a:rPr lang="ko-KR" altLang="en-US" dirty="0"/>
              <a:t>는 공유 포인터가 가리킬 객체를 새로 생성하기 때문에</a:t>
            </a:r>
            <a:r>
              <a:rPr lang="en-US" altLang="ko-KR" dirty="0"/>
              <a:t>, </a:t>
            </a:r>
            <a:r>
              <a:rPr lang="en-US" altLang="ko-KR" dirty="0" err="1"/>
              <a:t>make_shared</a:t>
            </a:r>
            <a:r>
              <a:rPr lang="ko-KR" altLang="en-US" dirty="0"/>
              <a:t>가 호출되는 시점에서 그 객체에 대한 제어 블록이 이미 존재할 가능성은 </a:t>
            </a:r>
            <a:r>
              <a:rPr lang="ko-KR" altLang="en-US" dirty="0" err="1"/>
              <a:t>전혀없다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Unique_ptr</a:t>
            </a:r>
            <a:r>
              <a:rPr lang="en-US" altLang="ko-KR" dirty="0"/>
              <a:t> </a:t>
            </a:r>
            <a:r>
              <a:rPr lang="ko-KR" altLang="en-US" dirty="0"/>
              <a:t>에 의해서 객체가 </a:t>
            </a:r>
            <a:r>
              <a:rPr lang="ko-KR" altLang="en-US" dirty="0" err="1"/>
              <a:t>생성될때</a:t>
            </a:r>
            <a:r>
              <a:rPr lang="en-US" altLang="ko-KR" dirty="0"/>
              <a:t>, </a:t>
            </a:r>
            <a:r>
              <a:rPr lang="en-US" altLang="ko-KR" dirty="0" err="1"/>
              <a:t>unique_ptr</a:t>
            </a:r>
            <a:r>
              <a:rPr lang="ko-KR" altLang="en-US" dirty="0"/>
              <a:t>은 제어블록을 사용하지 않으므로</a:t>
            </a:r>
            <a:r>
              <a:rPr lang="en-US" altLang="ko-KR" dirty="0"/>
              <a:t>, </a:t>
            </a:r>
            <a:r>
              <a:rPr lang="ko-KR" altLang="en-US" dirty="0"/>
              <a:t>제어블록이 이미 존재할 가능성은 아예 없다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하나의 객체에 대해서 참조 횟수가 </a:t>
            </a:r>
            <a:r>
              <a:rPr lang="en-US" altLang="ko-KR" dirty="0"/>
              <a:t>1</a:t>
            </a:r>
            <a:r>
              <a:rPr lang="ko-KR" altLang="en-US" dirty="0"/>
              <a:t>개 짜리인 </a:t>
            </a:r>
            <a:r>
              <a:rPr lang="en-US" altLang="ko-KR" dirty="0" err="1"/>
              <a:t>shared_ptr</a:t>
            </a:r>
            <a:r>
              <a:rPr lang="ko-KR" altLang="en-US" dirty="0"/>
              <a:t>이 두개가 </a:t>
            </a:r>
            <a:r>
              <a:rPr lang="ko-KR" altLang="en-US" dirty="0" err="1"/>
              <a:t>생겨버리기</a:t>
            </a:r>
            <a:r>
              <a:rPr lang="ko-KR" altLang="en-US" dirty="0"/>
              <a:t> 때문에 무제가 발생하게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250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</a:t>
            </a:r>
            <a:r>
              <a:rPr lang="ko-KR" altLang="en-US" dirty="0"/>
              <a:t> </a:t>
            </a:r>
            <a:r>
              <a:rPr lang="en-US" altLang="ko-KR" dirty="0" err="1"/>
              <a:t>ptre</a:t>
            </a:r>
            <a:r>
              <a:rPr lang="ko-KR" altLang="en-US" dirty="0"/>
              <a:t>도 </a:t>
            </a:r>
            <a:r>
              <a:rPr lang="en-US" altLang="ko-KR" dirty="0"/>
              <a:t>unique </a:t>
            </a:r>
            <a:r>
              <a:rPr lang="en-US" altLang="ko-KR" dirty="0" err="1"/>
              <a:t>ptr</a:t>
            </a:r>
            <a:r>
              <a:rPr lang="ko-KR" altLang="en-US" dirty="0"/>
              <a:t>과 마찬가지로 커스텀 </a:t>
            </a:r>
            <a:r>
              <a:rPr lang="en-US" altLang="ko-KR" dirty="0"/>
              <a:t>delete</a:t>
            </a:r>
            <a:r>
              <a:rPr lang="ko-KR" altLang="en-US" dirty="0"/>
              <a:t>가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</a:t>
            </a:r>
            <a:r>
              <a:rPr lang="en-US" altLang="ko-KR" dirty="0" err="1"/>
              <a:t>uniqueptr</a:t>
            </a:r>
            <a:r>
              <a:rPr lang="ko-KR" altLang="en-US" dirty="0"/>
              <a:t>과 </a:t>
            </a:r>
            <a:r>
              <a:rPr lang="ko-KR" altLang="en-US" dirty="0" err="1"/>
              <a:t>다른점은</a:t>
            </a:r>
            <a:r>
              <a:rPr lang="ko-KR" altLang="en-US" dirty="0"/>
              <a:t> 삭제자의 형식이 포인터 형식의 일부가 아니라는 것 입니다</a:t>
            </a:r>
            <a:r>
              <a:rPr lang="en-US" altLang="ko-KR" dirty="0"/>
              <a:t>..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814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6</a:t>
            </a:r>
            <a:r>
              <a:rPr lang="ko-KR" altLang="en-US" dirty="0"/>
              <a:t>번에서 </a:t>
            </a:r>
            <a:r>
              <a:rPr lang="ko-KR" altLang="en-US" dirty="0" err="1"/>
              <a:t>댕글링에</a:t>
            </a:r>
            <a:r>
              <a:rPr lang="ko-KR" altLang="en-US" dirty="0"/>
              <a:t> 의해 </a:t>
            </a:r>
            <a:r>
              <a:rPr lang="en-US" altLang="ko-KR" dirty="0"/>
              <a:t>effect </a:t>
            </a:r>
            <a:r>
              <a:rPr lang="ko-KR" altLang="en-US" dirty="0"/>
              <a:t>부분에서 클라이언트 </a:t>
            </a:r>
            <a:r>
              <a:rPr lang="ko-KR" altLang="en-US" dirty="0" err="1"/>
              <a:t>크래시가</a:t>
            </a:r>
            <a:r>
              <a:rPr lang="ko-KR" altLang="en-US" dirty="0"/>
              <a:t> 발생해서 긴급점검이 들어갔던 적이 있습니다</a:t>
            </a:r>
            <a:r>
              <a:rPr lang="en-US" altLang="ko-KR" dirty="0"/>
              <a:t>. </a:t>
            </a:r>
            <a:r>
              <a:rPr lang="ko-KR" altLang="en-US" dirty="0"/>
              <a:t>아 물론 제가 작성한 코드였습니다 </a:t>
            </a:r>
            <a:r>
              <a:rPr lang="ko-KR" altLang="en-US" dirty="0" err="1"/>
              <a:t>ㅎ</a:t>
            </a:r>
            <a:r>
              <a:rPr lang="en-US" altLang="ko-KR" dirty="0"/>
              <a:t>_</a:t>
            </a:r>
            <a:r>
              <a:rPr lang="ko-KR" altLang="en-US" dirty="0" err="1"/>
              <a:t>ㅎ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댕글링을</a:t>
            </a:r>
            <a:r>
              <a:rPr lang="ko-KR" altLang="en-US" dirty="0"/>
              <a:t> 발생하지 않도록 설계를 한다고 하더라도 </a:t>
            </a:r>
            <a:r>
              <a:rPr lang="en-US" altLang="ko-KR" dirty="0"/>
              <a:t>100</a:t>
            </a:r>
            <a:r>
              <a:rPr lang="ko-KR" altLang="en-US" dirty="0"/>
              <a:t>프로 사고를 막지 못하는 경우가 </a:t>
            </a:r>
            <a:r>
              <a:rPr lang="ko-KR" altLang="en-US" dirty="0" err="1"/>
              <a:t>있긴합니다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이렇기 때문에 </a:t>
            </a:r>
            <a:r>
              <a:rPr lang="en-US" altLang="ko-KR" dirty="0"/>
              <a:t>smart pointer</a:t>
            </a:r>
            <a:r>
              <a:rPr lang="ko-KR" altLang="en-US" dirty="0"/>
              <a:t>를 사용하고 싶기도 하지만</a:t>
            </a:r>
            <a:r>
              <a:rPr lang="en-US" altLang="ko-KR" dirty="0"/>
              <a:t>, </a:t>
            </a:r>
            <a:r>
              <a:rPr lang="ko-KR" altLang="en-US" dirty="0"/>
              <a:t>장단점이 </a:t>
            </a:r>
            <a:r>
              <a:rPr lang="ko-KR" altLang="en-US" dirty="0" err="1"/>
              <a:t>있는것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27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스마트 포인터가 </a:t>
            </a:r>
            <a:r>
              <a:rPr lang="ko-KR" altLang="en-US" dirty="0" err="1"/>
              <a:t>강력크하긴하지만</a:t>
            </a:r>
            <a:r>
              <a:rPr lang="en-US" altLang="ko-KR" dirty="0"/>
              <a:t>, </a:t>
            </a:r>
            <a:r>
              <a:rPr lang="ko-KR" altLang="en-US" dirty="0"/>
              <a:t>선호해야 마땅하다는 말은 부정적으로 보이긴 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독점적 소유권 </a:t>
            </a:r>
            <a:r>
              <a:rPr lang="en-US" altLang="ko-KR" dirty="0"/>
              <a:t>– </a:t>
            </a:r>
            <a:r>
              <a:rPr lang="ko-KR" altLang="en-US" dirty="0"/>
              <a:t>하나의  유니크 포인터는 하나의 객체를 가지고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항상 자신이 가리키는 객체를 소유하게 되며 유니크 포인터가 다른 포인터를 가리키려고 하면</a:t>
            </a:r>
            <a:r>
              <a:rPr lang="en-US" altLang="ko-KR" dirty="0"/>
              <a:t>, </a:t>
            </a:r>
            <a:r>
              <a:rPr lang="ko-KR" altLang="en-US" dirty="0"/>
              <a:t>원본 포인터에 대한 객체를 소멸시키고 대상 포인터로 옮겨집니다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472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If</a:t>
            </a:r>
            <a:r>
              <a:rPr lang="ko-KR" altLang="en-US" dirty="0"/>
              <a:t>문이 </a:t>
            </a:r>
            <a:r>
              <a:rPr lang="en-US" altLang="ko-KR" dirty="0"/>
              <a:t>true</a:t>
            </a:r>
            <a:r>
              <a:rPr lang="ko-KR" altLang="en-US" dirty="0"/>
              <a:t>이어서 </a:t>
            </a:r>
            <a:r>
              <a:rPr lang="ko-KR" altLang="en-US" dirty="0" err="1"/>
              <a:t>어짜피</a:t>
            </a:r>
            <a:r>
              <a:rPr lang="ko-KR" altLang="en-US" dirty="0"/>
              <a:t> </a:t>
            </a:r>
            <a:r>
              <a:rPr lang="en-US" altLang="ko-KR" dirty="0"/>
              <a:t>stock</a:t>
            </a:r>
            <a:r>
              <a:rPr lang="ko-KR" altLang="en-US" dirty="0"/>
              <a:t>으로만 가겠지만 여기서 </a:t>
            </a:r>
            <a:r>
              <a:rPr lang="ko-KR" altLang="en-US" dirty="0" err="1"/>
              <a:t>중요한것은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makeInvestment</a:t>
            </a:r>
            <a:r>
              <a:rPr lang="en-US" altLang="ko-KR" dirty="0"/>
              <a:t>()</a:t>
            </a:r>
            <a:r>
              <a:rPr lang="ko-KR" altLang="en-US" dirty="0"/>
              <a:t>를 생성하면 알아서 해당 포인터의 진짜 타입에 맞게 생성과 해제를 해준다는 것이고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커스텀 삭제자를 사용하면</a:t>
            </a:r>
            <a:r>
              <a:rPr lang="en-US" altLang="ko-KR" dirty="0"/>
              <a:t>, </a:t>
            </a:r>
            <a:r>
              <a:rPr lang="ko-KR" altLang="en-US" dirty="0"/>
              <a:t>객체를 </a:t>
            </a:r>
            <a:r>
              <a:rPr lang="ko-KR" altLang="en-US" dirty="0" err="1"/>
              <a:t>삭제할때</a:t>
            </a:r>
            <a:r>
              <a:rPr lang="ko-KR" altLang="en-US" dirty="0"/>
              <a:t> 필요한 작업을 다 수행할 수 </a:t>
            </a:r>
            <a:r>
              <a:rPr lang="ko-KR" altLang="en-US" dirty="0" err="1"/>
              <a:t>이씁니다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주의할 점은 </a:t>
            </a:r>
            <a:r>
              <a:rPr lang="ko-KR" altLang="en-US" dirty="0" err="1"/>
              <a:t>이런식으로</a:t>
            </a:r>
            <a:r>
              <a:rPr lang="ko-KR" altLang="en-US" dirty="0"/>
              <a:t> 커스텀 삭제자를 사용할 때 그만큼 포인터의 크기가 증가하게 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4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Ptr1.reset(new </a:t>
            </a:r>
            <a:r>
              <a:rPr lang="en-US" altLang="ko-KR" dirty="0" err="1"/>
              <a:t>RealEstate</a:t>
            </a:r>
            <a:r>
              <a:rPr lang="en-US" altLang="ko-KR" dirty="0"/>
              <a:t>()); </a:t>
            </a:r>
            <a:r>
              <a:rPr lang="ko-KR" altLang="en-US" dirty="0"/>
              <a:t>가 되면 </a:t>
            </a:r>
            <a:r>
              <a:rPr lang="en-US" altLang="ko-KR" dirty="0"/>
              <a:t>new</a:t>
            </a:r>
            <a:r>
              <a:rPr lang="ko-KR" altLang="en-US" dirty="0"/>
              <a:t>가 불리게 되어서 </a:t>
            </a:r>
            <a:r>
              <a:rPr lang="en-US" altLang="ko-KR" dirty="0" err="1"/>
              <a:t>RealEstate</a:t>
            </a:r>
            <a:r>
              <a:rPr lang="en-US" altLang="ko-KR" dirty="0"/>
              <a:t>() </a:t>
            </a:r>
            <a:r>
              <a:rPr lang="ko-KR" altLang="en-US" dirty="0"/>
              <a:t>객체가 생성하게 되고 </a:t>
            </a:r>
            <a:r>
              <a:rPr lang="en-US" altLang="ko-KR" dirty="0"/>
              <a:t>reset</a:t>
            </a:r>
            <a:r>
              <a:rPr lang="ko-KR" altLang="en-US" dirty="0" err="1"/>
              <a:t>함수에의해서</a:t>
            </a:r>
            <a:r>
              <a:rPr lang="ko-KR" altLang="en-US" dirty="0"/>
              <a:t> </a:t>
            </a:r>
            <a:r>
              <a:rPr lang="en-US" altLang="ko-KR" dirty="0"/>
              <a:t>ptr1</a:t>
            </a:r>
            <a:r>
              <a:rPr lang="ko-KR" altLang="en-US" dirty="0"/>
              <a:t>이 가리키는 것이 </a:t>
            </a:r>
            <a:r>
              <a:rPr lang="ko-KR" altLang="en-US" dirty="0" err="1"/>
              <a:t>바뀌어야하니까</a:t>
            </a:r>
            <a:r>
              <a:rPr lang="ko-KR" altLang="en-US" dirty="0"/>
              <a:t> 기존의 </a:t>
            </a:r>
            <a:r>
              <a:rPr lang="en-US" altLang="ko-KR" dirty="0" err="1"/>
              <a:t>makeInvestment</a:t>
            </a:r>
            <a:r>
              <a:rPr lang="en-US" altLang="ko-KR" dirty="0"/>
              <a:t>()</a:t>
            </a:r>
            <a:r>
              <a:rPr lang="ko-KR" altLang="en-US" dirty="0"/>
              <a:t>로 생성했던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Stock </a:t>
            </a:r>
            <a:r>
              <a:rPr lang="ko-KR" altLang="en-US" dirty="0"/>
              <a:t>객체는 소멸하게 됩니다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객체가 소멸을 하면서 </a:t>
            </a:r>
            <a:r>
              <a:rPr lang="en-US" altLang="ko-KR" dirty="0"/>
              <a:t>ptr1</a:t>
            </a:r>
            <a:r>
              <a:rPr lang="ko-KR" altLang="en-US" dirty="0"/>
              <a:t>이 </a:t>
            </a:r>
            <a:r>
              <a:rPr lang="en-US" altLang="ko-KR" dirty="0" err="1"/>
              <a:t>ealEstate</a:t>
            </a:r>
            <a:r>
              <a:rPr lang="en-US" altLang="ko-KR" dirty="0"/>
              <a:t> </a:t>
            </a:r>
            <a:r>
              <a:rPr lang="ko-KR" altLang="en-US" dirty="0"/>
              <a:t>객체를 가리키게 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53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하나의 </a:t>
            </a:r>
            <a:r>
              <a:rPr lang="en-US" altLang="ko-KR" dirty="0" err="1"/>
              <a:t>shared_ptr</a:t>
            </a:r>
            <a:r>
              <a:rPr lang="ko-KR" altLang="en-US" dirty="0"/>
              <a:t>가 객체를 소유하는 것이 아님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 _</a:t>
            </a:r>
            <a:r>
              <a:rPr lang="en-US" altLang="ko-KR" dirty="0" err="1"/>
              <a:t>ptr</a:t>
            </a:r>
            <a:r>
              <a:rPr lang="en-US" altLang="ko-KR" dirty="0"/>
              <a:t> </a:t>
            </a:r>
            <a:r>
              <a:rPr lang="ko-KR" altLang="en-US" dirty="0"/>
              <a:t>은 객체가 더 이상 필요하지 않게 된 시점에서 객체가 </a:t>
            </a:r>
            <a:r>
              <a:rPr lang="ko-KR" altLang="en-US" dirty="0" err="1"/>
              <a:t>파괴됨을보장하ㅣㄱ</a:t>
            </a:r>
            <a:r>
              <a:rPr lang="ko-KR" altLang="en-US" dirty="0"/>
              <a:t> 위해 협동한다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Ref </a:t>
            </a:r>
            <a:r>
              <a:rPr lang="en-US" altLang="ko-KR" dirty="0" err="1"/>
              <a:t>cnt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이면 그 자원을 가리키는 </a:t>
            </a:r>
            <a:r>
              <a:rPr lang="en-US" altLang="ko-KR" dirty="0" err="1"/>
              <a:t>shared_ptr</a:t>
            </a:r>
            <a:r>
              <a:rPr lang="ko-KR" altLang="en-US" dirty="0"/>
              <a:t>이 더 이상 없다는 뜻이고 </a:t>
            </a:r>
            <a:r>
              <a:rPr lang="en-US" altLang="ko-KR" dirty="0" err="1"/>
              <a:t>shared_ptr</a:t>
            </a:r>
            <a:r>
              <a:rPr lang="ko-KR" altLang="en-US" dirty="0"/>
              <a:t>은 자원을 파괴합니다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566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하나의 </a:t>
            </a:r>
            <a:r>
              <a:rPr lang="en-US" altLang="ko-KR" dirty="0" err="1"/>
              <a:t>shared_ptr</a:t>
            </a:r>
            <a:r>
              <a:rPr lang="ko-KR" altLang="en-US" dirty="0"/>
              <a:t>가 객체를 소유하는 것이 아님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 _</a:t>
            </a:r>
            <a:r>
              <a:rPr lang="en-US" altLang="ko-KR" dirty="0" err="1"/>
              <a:t>ptr</a:t>
            </a:r>
            <a:r>
              <a:rPr lang="en-US" altLang="ko-KR" dirty="0"/>
              <a:t> </a:t>
            </a:r>
            <a:r>
              <a:rPr lang="ko-KR" altLang="en-US" dirty="0"/>
              <a:t>은 객체가 더 이상 필요하지 않게 된 시점에서 객체가 </a:t>
            </a:r>
            <a:r>
              <a:rPr lang="ko-KR" altLang="en-US" dirty="0" err="1"/>
              <a:t>파괴됨을보장하ㅣㄱ</a:t>
            </a:r>
            <a:r>
              <a:rPr lang="ko-KR" altLang="en-US" dirty="0"/>
              <a:t> 위해 협동한다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Ref </a:t>
            </a:r>
            <a:r>
              <a:rPr lang="en-US" altLang="ko-KR" dirty="0" err="1"/>
              <a:t>cnt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이면 그 자원을 가리키는 </a:t>
            </a:r>
            <a:r>
              <a:rPr lang="en-US" altLang="ko-KR" dirty="0" err="1"/>
              <a:t>shared_ptr</a:t>
            </a:r>
            <a:r>
              <a:rPr lang="ko-KR" altLang="en-US" dirty="0"/>
              <a:t>이 더 이상 없다는 뜻이고 </a:t>
            </a:r>
            <a:r>
              <a:rPr lang="en-US" altLang="ko-KR" dirty="0" err="1"/>
              <a:t>shared_ptr</a:t>
            </a:r>
            <a:r>
              <a:rPr lang="ko-KR" altLang="en-US" dirty="0"/>
              <a:t>은 자원을 파괴합니다</a:t>
            </a:r>
            <a:r>
              <a:rPr lang="en-US" altLang="ko-KR" dirty="0"/>
              <a:t>.</a:t>
            </a:r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189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Shared</a:t>
            </a:r>
            <a:r>
              <a:rPr lang="ko-KR" altLang="en-US" dirty="0"/>
              <a:t> </a:t>
            </a:r>
            <a:r>
              <a:rPr lang="en-US" altLang="ko-KR" dirty="0" err="1"/>
              <a:t>ptre</a:t>
            </a:r>
            <a:r>
              <a:rPr lang="ko-KR" altLang="en-US" dirty="0"/>
              <a:t>도 </a:t>
            </a:r>
            <a:r>
              <a:rPr lang="en-US" altLang="ko-KR" dirty="0"/>
              <a:t>unique </a:t>
            </a:r>
            <a:r>
              <a:rPr lang="en-US" altLang="ko-KR" dirty="0" err="1"/>
              <a:t>ptr</a:t>
            </a:r>
            <a:r>
              <a:rPr lang="ko-KR" altLang="en-US" dirty="0"/>
              <a:t>과 마찬가지로 커스텀 </a:t>
            </a:r>
            <a:r>
              <a:rPr lang="en-US" altLang="ko-KR" dirty="0"/>
              <a:t>delete</a:t>
            </a:r>
            <a:r>
              <a:rPr lang="ko-KR" altLang="en-US" dirty="0"/>
              <a:t>가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</a:t>
            </a:r>
            <a:r>
              <a:rPr lang="en-US" altLang="ko-KR" dirty="0" err="1"/>
              <a:t>uniqueptr</a:t>
            </a:r>
            <a:r>
              <a:rPr lang="ko-KR" altLang="en-US" dirty="0"/>
              <a:t>과 </a:t>
            </a:r>
            <a:r>
              <a:rPr lang="ko-KR" altLang="en-US" dirty="0" err="1"/>
              <a:t>다른점은</a:t>
            </a:r>
            <a:r>
              <a:rPr lang="ko-KR" altLang="en-US" dirty="0"/>
              <a:t> 삭제자의 형식이 포인터 형식의 일부가 아니라는 것 입니다</a:t>
            </a:r>
            <a:r>
              <a:rPr lang="en-US" altLang="ko-KR" dirty="0"/>
              <a:t>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빠져있는</a:t>
            </a:r>
            <a:r>
              <a:rPr lang="ko-KR" altLang="en-US" dirty="0"/>
              <a:t> 상태에서 두번째 인자로만 넘겨주면</a:t>
            </a:r>
            <a:r>
              <a:rPr lang="en-US" altLang="ko-KR" dirty="0"/>
              <a:t>, </a:t>
            </a:r>
            <a:r>
              <a:rPr lang="ko-KR" altLang="en-US" dirty="0" err="1"/>
              <a:t>딜리트로</a:t>
            </a:r>
            <a:r>
              <a:rPr lang="ko-KR" altLang="en-US" dirty="0"/>
              <a:t> 사용이 가능하게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하나 궁금한 것이 </a:t>
            </a:r>
            <a:r>
              <a:rPr lang="en-US" altLang="ko-KR" dirty="0" err="1"/>
              <a:t>unique_ptr</a:t>
            </a:r>
            <a:r>
              <a:rPr lang="en-US" altLang="ko-KR" dirty="0"/>
              <a:t>, </a:t>
            </a:r>
            <a:r>
              <a:rPr lang="en-US" altLang="ko-KR" dirty="0" err="1"/>
              <a:t>shared_ptr</a:t>
            </a:r>
            <a:r>
              <a:rPr lang="ko-KR" altLang="en-US" dirty="0"/>
              <a:t>을 억지로 </a:t>
            </a:r>
            <a:r>
              <a:rPr lang="en-US" altLang="ko-KR" dirty="0" err="1"/>
              <a:t>nullptr</a:t>
            </a:r>
            <a:r>
              <a:rPr lang="ko-KR" altLang="en-US" dirty="0"/>
              <a:t>를 넣으면 소멸자가 불린다는 사실</a:t>
            </a:r>
            <a:r>
              <a:rPr lang="en-US" altLang="ko-KR" dirty="0"/>
              <a:t>! </a:t>
            </a:r>
            <a:r>
              <a:rPr lang="ko-KR" altLang="en-US" dirty="0" err="1"/>
              <a:t>알고계셨나요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30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5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5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2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1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6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0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76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3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76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4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84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2764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9786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9821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4698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6040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5318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1345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295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6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0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5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3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64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79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r>
              <a:rPr lang="en-US" altLang="ko-KR" sz="5400" dirty="0">
                <a:latin typeface="Arial"/>
                <a:ea typeface="Arial"/>
                <a:cs typeface="Arial"/>
                <a:sym typeface="Arial"/>
              </a:rPr>
              <a:t>Effective modern</a:t>
            </a:r>
            <a:br>
              <a:rPr lang="en-US" altLang="ko-KR" sz="5400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5400" dirty="0">
                <a:latin typeface="Arial"/>
                <a:ea typeface="Arial"/>
                <a:cs typeface="Arial"/>
                <a:sym typeface="Arial"/>
              </a:rPr>
              <a:t>C++ study</a:t>
            </a:r>
            <a:endParaRPr lang="en-US" sz="5400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buSzPts val="1813"/>
              <a:buNone/>
            </a:pPr>
            <a:r>
              <a:rPr lang="en-US" dirty="0"/>
              <a:t>Chapter 4 :</a:t>
            </a:r>
          </a:p>
          <a:p>
            <a:pPr marL="0" lvl="0" indent="0" algn="l" rtl="0">
              <a:spcBef>
                <a:spcPts val="0"/>
              </a:spcBef>
              <a:buSzPts val="1813"/>
              <a:buNone/>
            </a:pPr>
            <a:r>
              <a:rPr lang="en-US" dirty="0"/>
              <a:t>Smart</a:t>
            </a:r>
            <a:r>
              <a:rPr lang="en-US" altLang="ko-KR" dirty="0"/>
              <a:t> Pointer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shared_ptr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과 서로 다른 커스텀 </a:t>
            </a:r>
            <a:r>
              <a:rPr lang="ko-KR" altLang="en-US" sz="2400" dirty="0" err="1">
                <a:latin typeface="+mn-ea"/>
                <a:ea typeface="+mn-ea"/>
                <a:cs typeface="Arial"/>
                <a:sym typeface="Arial"/>
              </a:rPr>
              <a:t>삭제자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1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962F1F-D33C-4D10-8B7B-83B97CDE1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68" y="895061"/>
            <a:ext cx="4994080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shared_ptr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과 서로 다른 커스텀 </a:t>
            </a:r>
            <a:r>
              <a:rPr lang="ko-KR" altLang="en-US" sz="2400" dirty="0" err="1">
                <a:latin typeface="+mn-ea"/>
                <a:ea typeface="+mn-ea"/>
                <a:cs typeface="Arial"/>
                <a:sym typeface="Arial"/>
              </a:rPr>
              <a:t>삭제자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2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F0AC1C-7AC5-419A-ADC5-DBC42D71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784013"/>
            <a:ext cx="4969626" cy="60739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E4E676-86A9-4453-A62E-154D83BCC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581" y="4318952"/>
            <a:ext cx="3792061" cy="22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4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제어 블록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(control block)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의 생성에 관해서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.</a:t>
            </a:r>
            <a:endParaRPr sz="2400" dirty="0"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679F68-7C81-4C6E-96C0-4542B7A50CF0}"/>
              </a:ext>
            </a:extLst>
          </p:cNvPr>
          <p:cNvGrpSpPr/>
          <p:nvPr/>
        </p:nvGrpSpPr>
        <p:grpSpPr>
          <a:xfrm>
            <a:off x="1106834" y="962082"/>
            <a:ext cx="7102446" cy="2478059"/>
            <a:chOff x="913794" y="3261360"/>
            <a:chExt cx="7549486" cy="301960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65A82A-1BE6-4A25-BF45-519B9C2ED7A4}"/>
                </a:ext>
              </a:extLst>
            </p:cNvPr>
            <p:cNvSpPr/>
            <p:nvPr/>
          </p:nvSpPr>
          <p:spPr>
            <a:xfrm>
              <a:off x="995680" y="3677920"/>
              <a:ext cx="2164080" cy="497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 지칭 포인터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467772-610B-47A1-888D-43C9A2C062A1}"/>
                </a:ext>
              </a:extLst>
            </p:cNvPr>
            <p:cNvSpPr/>
            <p:nvPr/>
          </p:nvSpPr>
          <p:spPr>
            <a:xfrm>
              <a:off x="995680" y="4231640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제어블록 포인터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9759E1-8240-4BDB-B228-04B8315B0D07}"/>
                </a:ext>
              </a:extLst>
            </p:cNvPr>
            <p:cNvSpPr/>
            <p:nvPr/>
          </p:nvSpPr>
          <p:spPr>
            <a:xfrm>
              <a:off x="6299200" y="3680310"/>
              <a:ext cx="2164080" cy="497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B51601C-5509-4B7C-B062-DDB3A012A3C1}"/>
                </a:ext>
              </a:extLst>
            </p:cNvPr>
            <p:cNvSpPr/>
            <p:nvPr/>
          </p:nvSpPr>
          <p:spPr>
            <a:xfrm>
              <a:off x="6299200" y="478744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참조 횟수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A000EB-323A-4D2C-A8C9-EDA6E7DD53AF}"/>
                </a:ext>
              </a:extLst>
            </p:cNvPr>
            <p:cNvSpPr/>
            <p:nvPr/>
          </p:nvSpPr>
          <p:spPr>
            <a:xfrm>
              <a:off x="6299200" y="528528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약한 회수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8B54634-C256-4A70-BCE9-7A2A773E6BB9}"/>
                </a:ext>
              </a:extLst>
            </p:cNvPr>
            <p:cNvSpPr/>
            <p:nvPr/>
          </p:nvSpPr>
          <p:spPr>
            <a:xfrm>
              <a:off x="6299200" y="578312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커스텀 </a:t>
              </a:r>
              <a:r>
                <a:rPr lang="ko-KR" altLang="en-US" dirty="0" err="1"/>
                <a:t>삭제자</a:t>
              </a:r>
              <a:r>
                <a:rPr lang="en-US" altLang="ko-KR" dirty="0"/>
                <a:t> </a:t>
              </a:r>
              <a:r>
                <a:rPr lang="ko-KR" altLang="en-US" dirty="0"/>
                <a:t>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C20DCD-84A8-4C50-A103-4FAB19BC7133}"/>
                </a:ext>
              </a:extLst>
            </p:cNvPr>
            <p:cNvSpPr txBox="1"/>
            <p:nvPr/>
          </p:nvSpPr>
          <p:spPr>
            <a:xfrm>
              <a:off x="913794" y="3261360"/>
              <a:ext cx="262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std::</a:t>
              </a:r>
              <a:r>
                <a:rPr lang="en-US" altLang="ko-KR" b="1" dirty="0" err="1"/>
                <a:t>shared_ptr</a:t>
              </a:r>
              <a:r>
                <a:rPr lang="en-US" altLang="ko-KR" b="1" dirty="0"/>
                <a:t>&lt;T&gt;</a:t>
              </a:r>
              <a:endParaRPr lang="ko-KR" altLang="en-US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6849E28-69D8-4C1A-9492-1B75389714C1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159760" y="4480560"/>
              <a:ext cx="3139440" cy="306889"/>
            </a:xfrm>
            <a:prstGeom prst="straightConnector1">
              <a:avLst/>
            </a:prstGeom>
            <a:ln w="57150">
              <a:solidFill>
                <a:srgbClr val="D064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4047F20-5411-4D43-ABD7-8BA70ED33D6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159760" y="3926840"/>
              <a:ext cx="3139440" cy="2390"/>
            </a:xfrm>
            <a:prstGeom prst="straightConnector1">
              <a:avLst/>
            </a:prstGeom>
            <a:ln w="57150">
              <a:solidFill>
                <a:srgbClr val="557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676D8E0-0985-4C9D-A09B-071F2D37FC3C}"/>
              </a:ext>
            </a:extLst>
          </p:cNvPr>
          <p:cNvSpPr txBox="1"/>
          <p:nvPr/>
        </p:nvSpPr>
        <p:spPr>
          <a:xfrm>
            <a:off x="1106834" y="3688767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make_shared</a:t>
            </a:r>
            <a:r>
              <a:rPr lang="ko-KR" altLang="en-US" dirty="0">
                <a:latin typeface="+mn-ea"/>
              </a:rPr>
              <a:t>는 항상 제어블록을 생성합니다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23003-2C43-494B-A930-0962A2CBE679}"/>
              </a:ext>
            </a:extLst>
          </p:cNvPr>
          <p:cNvSpPr txBox="1"/>
          <p:nvPr/>
        </p:nvSpPr>
        <p:spPr>
          <a:xfrm>
            <a:off x="1106833" y="4086090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unique_ptr</a:t>
            </a:r>
            <a:r>
              <a:rPr lang="ko-KR" altLang="en-US" dirty="0">
                <a:latin typeface="+mn-ea"/>
              </a:rPr>
              <a:t>로 부터 </a:t>
            </a: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생성하면 제어블록이 생성됩니다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F2AED-8641-48AD-85FB-1023D48EFDCE}"/>
              </a:ext>
            </a:extLst>
          </p:cNvPr>
          <p:cNvSpPr txBox="1"/>
          <p:nvPr/>
        </p:nvSpPr>
        <p:spPr>
          <a:xfrm>
            <a:off x="1116993" y="4509693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Raw </a:t>
            </a:r>
            <a:r>
              <a:rPr lang="ko-KR" altLang="en-US" dirty="0">
                <a:latin typeface="+mn-ea"/>
              </a:rPr>
              <a:t>포인터로 </a:t>
            </a: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생성자를 호출하면 제어블록이 생성됩니다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87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제어 블록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(control block)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의 생성에 관해서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.2</a:t>
            </a:r>
            <a:endParaRPr sz="24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F2AED-8641-48AD-85FB-1023D48EFDCE}"/>
              </a:ext>
            </a:extLst>
          </p:cNvPr>
          <p:cNvSpPr txBox="1"/>
          <p:nvPr/>
        </p:nvSpPr>
        <p:spPr>
          <a:xfrm>
            <a:off x="911794" y="710395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Raw </a:t>
            </a:r>
            <a:r>
              <a:rPr lang="ko-KR" altLang="en-US" dirty="0">
                <a:latin typeface="+mn-ea"/>
              </a:rPr>
              <a:t>포인터로 </a:t>
            </a: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생성자를 호출하면 제어블록이 생성됩니다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F8A5D0-AD98-4F07-9EB5-C4AA68E1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517412"/>
            <a:ext cx="7069360" cy="49174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A2584B-A27B-4A6C-B0A8-2218A6454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323" y="3183652"/>
            <a:ext cx="5220677" cy="325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15F292-635C-4058-BFB3-B76BD7F64576}"/>
              </a:ext>
            </a:extLst>
          </p:cNvPr>
          <p:cNvSpPr txBox="1"/>
          <p:nvPr/>
        </p:nvSpPr>
        <p:spPr>
          <a:xfrm>
            <a:off x="911794" y="1079727"/>
            <a:ext cx="96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생성자에 </a:t>
            </a:r>
            <a:r>
              <a:rPr lang="en-US" altLang="ko-KR" dirty="0">
                <a:latin typeface="+mn-ea"/>
              </a:rPr>
              <a:t>raw pointer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err="1">
                <a:latin typeface="+mn-ea"/>
              </a:rPr>
              <a:t>넘겨주는일을</a:t>
            </a:r>
            <a:r>
              <a:rPr lang="ko-KR" altLang="en-US" dirty="0">
                <a:latin typeface="+mn-ea"/>
              </a:rPr>
              <a:t> 피하거나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비교적 안정적인 방법을 사용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E42B3-CD01-4D38-A7BB-94A48D492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23" y="3712380"/>
            <a:ext cx="6743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shared_ptr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 결론</a:t>
            </a:r>
            <a:endParaRPr sz="24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64C01-0306-4B80-840A-081D9574DDBC}"/>
              </a:ext>
            </a:extLst>
          </p:cNvPr>
          <p:cNvSpPr txBox="1"/>
          <p:nvPr/>
        </p:nvSpPr>
        <p:spPr>
          <a:xfrm>
            <a:off x="913794" y="1120676"/>
            <a:ext cx="969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제어블록의 크기는 몇 워드 정도이지만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커스텀 삭제자나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할당자</a:t>
            </a:r>
            <a:r>
              <a:rPr lang="ko-KR" altLang="en-US" dirty="0">
                <a:latin typeface="+mn-ea"/>
              </a:rPr>
              <a:t> 때문에 더 커질 수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비용의 문제 </a:t>
            </a:r>
            <a:r>
              <a:rPr lang="en-US" altLang="ko-KR" dirty="0">
                <a:latin typeface="+mn-ea"/>
              </a:rPr>
              <a:t>: reference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count</a:t>
            </a:r>
            <a:r>
              <a:rPr lang="ko-KR" altLang="en-US" dirty="0">
                <a:latin typeface="+mn-ea"/>
              </a:rPr>
              <a:t>와 관련해서 </a:t>
            </a:r>
            <a:r>
              <a:rPr lang="en-US" altLang="ko-KR" dirty="0">
                <a:latin typeface="+mn-ea"/>
              </a:rPr>
              <a:t>atomic</a:t>
            </a:r>
            <a:r>
              <a:rPr lang="ko-KR" altLang="en-US" dirty="0">
                <a:latin typeface="+mn-ea"/>
              </a:rPr>
              <a:t>하게 동작을 </a:t>
            </a:r>
            <a:r>
              <a:rPr lang="ko-KR" altLang="en-US" dirty="0" err="1">
                <a:latin typeface="+mn-ea"/>
              </a:rPr>
              <a:t>해야하기</a:t>
            </a:r>
            <a:r>
              <a:rPr lang="ko-KR" altLang="en-US" dirty="0">
                <a:latin typeface="+mn-ea"/>
              </a:rPr>
              <a:t> 때문에 비용이 조금 </a:t>
            </a:r>
            <a:r>
              <a:rPr lang="ko-KR" altLang="en-US" dirty="0" err="1">
                <a:latin typeface="+mn-ea"/>
              </a:rPr>
              <a:t>비싸지긴</a:t>
            </a:r>
            <a:r>
              <a:rPr lang="ko-KR" altLang="en-US" dirty="0">
                <a:latin typeface="+mn-ea"/>
              </a:rPr>
              <a:t> 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동적할당 자원의 수명이 자동으로 관리된다는 이점이 생기긴 한다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unique_ptr</a:t>
            </a:r>
            <a:r>
              <a:rPr lang="ko-KR" altLang="en-US" dirty="0">
                <a:latin typeface="+mn-ea"/>
              </a:rPr>
              <a:t> 에서 </a:t>
            </a: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을 생성할 수 있다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역은 참이 아니다</a:t>
            </a:r>
            <a:r>
              <a:rPr lang="en-US" altLang="ko-KR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014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2D310E9-2A30-48C5-AB3D-24CD77B2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47016"/>
            <a:ext cx="9905998" cy="49280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- Raw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pointer</a:t>
            </a:r>
            <a:r>
              <a:rPr lang="ko-KR" altLang="en-US" dirty="0">
                <a:latin typeface="+mj-ea"/>
              </a:rPr>
              <a:t>의 단점들</a:t>
            </a:r>
          </a:p>
        </p:txBody>
      </p:sp>
      <p:sp>
        <p:nvSpPr>
          <p:cNvPr id="151" name="Google Shape;151;p20"/>
          <p:cNvSpPr txBox="1">
            <a:spLocks noGrp="1"/>
          </p:cNvSpPr>
          <p:nvPr>
            <p:ph idx="1"/>
          </p:nvPr>
        </p:nvSpPr>
        <p:spPr>
          <a:xfrm>
            <a:off x="825492" y="1091514"/>
            <a:ext cx="11215532" cy="48642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ko-KR" altLang="en-US" sz="1800" dirty="0">
                <a:latin typeface="+mn-ea"/>
                <a:cs typeface="Arial"/>
                <a:sym typeface="Arial"/>
              </a:rPr>
              <a:t>선언을 딱 보고 하나의 객체를 가리키는지 배열을 가리키는지 구분이 불가능하다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ko-KR" altLang="en-US" sz="1800" dirty="0">
                <a:latin typeface="+mn-ea"/>
                <a:cs typeface="Arial"/>
                <a:sym typeface="Arial"/>
              </a:rPr>
              <a:t>선언만 봐서는 포인터를 다 사용한 후 포인터가 가리키는 객체를 직접 파괴해야 하는지 알 수 없다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  <a:br>
              <a:rPr lang="en-US" altLang="ko-KR" sz="1800" dirty="0">
                <a:latin typeface="+mn-ea"/>
                <a:cs typeface="Arial"/>
                <a:sym typeface="Arial"/>
              </a:rPr>
            </a:br>
            <a:r>
              <a:rPr lang="en-US" altLang="ko-KR" sz="1800" dirty="0">
                <a:latin typeface="+mn-ea"/>
                <a:cs typeface="Arial"/>
                <a:sym typeface="Arial"/>
              </a:rPr>
              <a:t>(=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포인터가 어디서 파괴되는지 따로 찾아야한다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.)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ko-KR" altLang="en-US" sz="1800" dirty="0">
                <a:latin typeface="+mn-ea"/>
                <a:cs typeface="Arial"/>
                <a:sym typeface="Arial"/>
              </a:rPr>
              <a:t>직접 파괴해야 하는 것을 안다 해도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, delete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를 사용해야 하는지 다른 파괴 메커니즘을 사용해야 하는지에 대한 정보를 알 수 없다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en-US" altLang="ko-KR" sz="1800" dirty="0">
                <a:latin typeface="+mn-ea"/>
                <a:cs typeface="Arial"/>
                <a:sym typeface="Arial"/>
              </a:rPr>
              <a:t>1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번의 이유로 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delete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인지 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delete[]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인지 알 수 없다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ko-KR" altLang="en-US" sz="1800" dirty="0">
                <a:latin typeface="+mn-ea"/>
                <a:cs typeface="Arial"/>
                <a:sym typeface="Arial"/>
              </a:rPr>
              <a:t>파괴하는 방법을 알아 냈다고 해도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,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정확하게 한번 파괴 하기가 어렵다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예외같은 경우로 인해서 자원 누수가 발생할 수 있으며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,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파괴를 여러 번 수행하는 것 또한 위험하다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r>
              <a:rPr lang="ko-KR" altLang="en-US" sz="1800" dirty="0">
                <a:latin typeface="+mn-ea"/>
                <a:cs typeface="Arial"/>
                <a:sym typeface="Arial"/>
              </a:rPr>
              <a:t>대체로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,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포인터가 객체를 잃었는지 알아내는 방법이 없다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 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즉 </a:t>
            </a:r>
            <a:r>
              <a:rPr lang="ko-KR" altLang="en-US" sz="1800" dirty="0" err="1">
                <a:latin typeface="+mn-ea"/>
                <a:cs typeface="Arial"/>
                <a:sym typeface="Arial"/>
              </a:rPr>
              <a:t>댕글링인가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 아닌가 파악할 수 없다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  <a:br>
              <a:rPr lang="en-US" altLang="ko-KR" sz="1800" dirty="0">
                <a:latin typeface="+mn-ea"/>
                <a:cs typeface="Arial"/>
                <a:sym typeface="Arial"/>
              </a:rPr>
            </a:br>
            <a:r>
              <a:rPr lang="ko-KR" altLang="en-US" sz="1800" dirty="0">
                <a:latin typeface="+mn-ea"/>
                <a:cs typeface="Arial"/>
                <a:sym typeface="Arial"/>
              </a:rPr>
              <a:t>포인터가 객체를 여전히 가리키고 있는 상황에서 객체를 파괴하면 포인터는 대상을 잃게 된다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  <a:br>
              <a:rPr lang="en-US" altLang="ko-KR" sz="1800" dirty="0">
                <a:latin typeface="+mn-ea"/>
                <a:cs typeface="Arial"/>
                <a:sym typeface="Arial"/>
              </a:rPr>
            </a:br>
            <a:r>
              <a:rPr lang="en-US" altLang="ko-KR" sz="1800" dirty="0">
                <a:latin typeface="+mn-ea"/>
                <a:cs typeface="Arial"/>
                <a:sym typeface="Arial"/>
              </a:rPr>
              <a:t>=&gt; </a:t>
            </a:r>
            <a:r>
              <a:rPr lang="ko-KR" altLang="en-US" sz="1800" dirty="0" err="1">
                <a:latin typeface="+mn-ea"/>
                <a:cs typeface="Arial"/>
                <a:sym typeface="Arial"/>
              </a:rPr>
              <a:t>댕글링으로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 인해서 이번에 클라이언트 </a:t>
            </a:r>
            <a:r>
              <a:rPr lang="ko-KR" altLang="en-US" sz="1800" dirty="0" err="1">
                <a:latin typeface="+mn-ea"/>
                <a:cs typeface="Arial"/>
                <a:sym typeface="Arial"/>
              </a:rPr>
              <a:t>크래시가</a:t>
            </a:r>
            <a:r>
              <a:rPr lang="ko-KR" altLang="en-US" sz="1800" dirty="0">
                <a:latin typeface="+mn-ea"/>
                <a:cs typeface="Arial"/>
                <a:sym typeface="Arial"/>
              </a:rPr>
              <a:t> 발생하기도 했습니다</a:t>
            </a:r>
            <a:r>
              <a:rPr lang="en-US" altLang="ko-KR" sz="1800" dirty="0">
                <a:latin typeface="+mn-ea"/>
                <a:cs typeface="Arial"/>
                <a:sym typeface="Arial"/>
              </a:rPr>
              <a:t>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260"/>
              <a:buAutoNum type="arabicParenR"/>
            </a:pPr>
            <a:endParaRPr sz="1800" dirty="0"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3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Arial"/>
              <a:buNone/>
            </a:pPr>
            <a:r>
              <a:rPr lang="en-US" altLang="ko-KR" sz="2700" dirty="0">
                <a:latin typeface="+mn-ea"/>
                <a:ea typeface="+mn-ea"/>
                <a:cs typeface="Arial"/>
                <a:sym typeface="Arial"/>
              </a:rPr>
              <a:t>- Raw</a:t>
            </a:r>
            <a:r>
              <a:rPr lang="ko-KR" altLang="en-US" sz="2700" dirty="0"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2700" dirty="0">
                <a:latin typeface="+mn-ea"/>
                <a:ea typeface="+mn-ea"/>
                <a:cs typeface="Arial"/>
                <a:sym typeface="Arial"/>
              </a:rPr>
              <a:t>pointer</a:t>
            </a:r>
            <a:r>
              <a:rPr lang="ko-KR" altLang="en-US" sz="2700" dirty="0">
                <a:latin typeface="+mn-ea"/>
                <a:ea typeface="+mn-ea"/>
                <a:cs typeface="Arial"/>
                <a:sym typeface="Arial"/>
              </a:rPr>
              <a:t>가 단점이 많다고</a:t>
            </a:r>
            <a:r>
              <a:rPr lang="en-US" altLang="ko-KR" sz="2700" dirty="0">
                <a:latin typeface="+mn-ea"/>
                <a:ea typeface="+mn-ea"/>
                <a:cs typeface="Arial"/>
                <a:sym typeface="Arial"/>
              </a:rPr>
              <a:t>? </a:t>
            </a:r>
            <a:r>
              <a:rPr lang="ko-KR" altLang="en-US" sz="2700" dirty="0">
                <a:latin typeface="+mn-ea"/>
                <a:ea typeface="+mn-ea"/>
                <a:cs typeface="Arial"/>
                <a:sym typeface="Arial"/>
              </a:rPr>
              <a:t>그래서 뭘 쓰라고</a:t>
            </a:r>
            <a:r>
              <a:rPr lang="en-US" altLang="ko-KR" sz="2700" dirty="0">
                <a:latin typeface="+mn-ea"/>
                <a:ea typeface="+mn-ea"/>
                <a:cs typeface="Arial"/>
                <a:sym typeface="Arial"/>
              </a:rPr>
              <a:t>?</a:t>
            </a:r>
            <a:endParaRPr sz="2700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D4CC6-A220-4B20-893E-561F20AC466D}"/>
              </a:ext>
            </a:extLst>
          </p:cNvPr>
          <p:cNvSpPr txBox="1"/>
          <p:nvPr/>
        </p:nvSpPr>
        <p:spPr>
          <a:xfrm>
            <a:off x="737163" y="1016687"/>
            <a:ext cx="9697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  <a:latin typeface="+mn-ea"/>
              </a:rPr>
              <a:t>◈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 smart pointer</a:t>
            </a:r>
            <a:r>
              <a:rPr lang="ko-KR" altLang="en-US" dirty="0">
                <a:solidFill>
                  <a:srgbClr val="92D050"/>
                </a:solidFill>
                <a:latin typeface="+mn-ea"/>
              </a:rPr>
              <a:t>를 사용해라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: smart pointer</a:t>
            </a:r>
            <a:r>
              <a:rPr lang="ko-KR" altLang="en-US" dirty="0">
                <a:latin typeface="+mn-ea"/>
              </a:rPr>
              <a:t>를 사용하면 생 포인터가 가진 여러 함정을 피할 수 있게 한다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smart pointer </a:t>
            </a:r>
            <a:r>
              <a:rPr lang="ko-KR" altLang="en-US" dirty="0">
                <a:latin typeface="+mn-ea"/>
              </a:rPr>
              <a:t>를 생 포인터보다 선호해야 마땅하다</a:t>
            </a:r>
            <a:r>
              <a:rPr lang="en-US" altLang="ko-KR" dirty="0">
                <a:latin typeface="+mn-ea"/>
              </a:rPr>
              <a:t>.(?)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: smart pointer</a:t>
            </a:r>
            <a:r>
              <a:rPr lang="ko-KR" altLang="en-US" dirty="0">
                <a:latin typeface="+mn-ea"/>
              </a:rPr>
              <a:t>의 종류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en-US" altLang="ko-KR" strike="sngStrike" dirty="0">
                <a:latin typeface="+mn-ea"/>
              </a:rPr>
              <a:t>std::</a:t>
            </a:r>
            <a:r>
              <a:rPr lang="en-US" altLang="ko-KR" strike="sngStrike" dirty="0" err="1">
                <a:latin typeface="+mn-ea"/>
              </a:rPr>
              <a:t>auto_ptr</a:t>
            </a:r>
            <a:r>
              <a:rPr lang="en-US" altLang="ko-KR" strike="sngStrike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(= </a:t>
            </a:r>
            <a:r>
              <a:rPr lang="ko-KR" altLang="en-US" dirty="0" err="1">
                <a:latin typeface="+mn-ea"/>
              </a:rPr>
              <a:t>비권장</a:t>
            </a:r>
            <a:r>
              <a:rPr lang="ko-KR" altLang="en-US" dirty="0">
                <a:latin typeface="+mn-ea"/>
              </a:rPr>
              <a:t> 클래스이며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더 발전된 </a:t>
            </a:r>
            <a:r>
              <a:rPr lang="en-US" altLang="ko-KR" dirty="0" err="1">
                <a:latin typeface="+mn-ea"/>
              </a:rPr>
              <a:t>unique_ptr</a:t>
            </a:r>
            <a:r>
              <a:rPr lang="ko-KR" altLang="en-US" dirty="0">
                <a:latin typeface="+mn-ea"/>
              </a:rPr>
              <a:t>이 개발되었다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unique_ptr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shared_ptr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+mn-ea"/>
              </a:rPr>
              <a:t>std::</a:t>
            </a:r>
            <a:r>
              <a:rPr lang="en-US" altLang="ko-KR" dirty="0" err="1">
                <a:latin typeface="+mn-ea"/>
              </a:rPr>
              <a:t>weak_ptr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항목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18: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소유권 독점 자원의 관리에는 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unique_ptr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을 사용하라</a:t>
            </a:r>
            <a:endParaRPr sz="2400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D4CC6-A220-4B20-893E-561F20AC466D}"/>
              </a:ext>
            </a:extLst>
          </p:cNvPr>
          <p:cNvSpPr txBox="1"/>
          <p:nvPr/>
        </p:nvSpPr>
        <p:spPr>
          <a:xfrm>
            <a:off x="913794" y="762687"/>
            <a:ext cx="9697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  <a:latin typeface="+mn-ea"/>
              </a:rPr>
              <a:t>◈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 std::</a:t>
            </a:r>
            <a:r>
              <a:rPr lang="en-US" altLang="ko-KR" dirty="0" err="1">
                <a:solidFill>
                  <a:srgbClr val="92D050"/>
                </a:solidFill>
                <a:latin typeface="+mn-ea"/>
              </a:rPr>
              <a:t>unique_ptr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?</a:t>
            </a:r>
          </a:p>
          <a:p>
            <a:endParaRPr lang="en-US" altLang="ko-KR" dirty="0">
              <a:solidFill>
                <a:srgbClr val="92D05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독점적 소유권 </a:t>
            </a:r>
            <a:r>
              <a:rPr lang="en-US" altLang="ko-KR" dirty="0">
                <a:latin typeface="+mn-ea"/>
              </a:rPr>
              <a:t>(exclusive ownership)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항상 자신이 가리키는 객체를 소유한다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unique_ptr</a:t>
            </a:r>
            <a:r>
              <a:rPr lang="ko-KR" altLang="en-US" dirty="0">
                <a:latin typeface="+mn-ea"/>
              </a:rPr>
              <a:t>을 이동하면 소유권이 원본 포인터에서 대상 포인터로 옮겨진다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Move-only type</a:t>
            </a:r>
            <a:r>
              <a:rPr lang="ko-KR" altLang="en-US" dirty="0">
                <a:latin typeface="+mn-ea"/>
              </a:rPr>
              <a:t>이며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소멸 시 자신이 가리키는 자원을 파괴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표현방식 </a:t>
            </a:r>
            <a:r>
              <a:rPr lang="en-US" altLang="ko-KR" dirty="0" err="1">
                <a:latin typeface="+mn-ea"/>
              </a:rPr>
              <a:t>unique_ptr</a:t>
            </a:r>
            <a:r>
              <a:rPr lang="en-US" altLang="ko-KR" dirty="0">
                <a:latin typeface="+mn-ea"/>
              </a:rPr>
              <a:t>&lt;T&gt;, </a:t>
            </a:r>
            <a:r>
              <a:rPr lang="en-US" altLang="ko-KR" dirty="0" err="1">
                <a:latin typeface="+mn-ea"/>
              </a:rPr>
              <a:t>unique_ptr</a:t>
            </a:r>
            <a:r>
              <a:rPr lang="en-US" altLang="ko-KR" dirty="0">
                <a:latin typeface="+mn-ea"/>
              </a:rPr>
              <a:t>&lt;T[]&gt;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커스텀 </a:t>
            </a:r>
            <a:r>
              <a:rPr lang="en-US" altLang="ko-KR" dirty="0">
                <a:latin typeface="+mn-ea"/>
              </a:rPr>
              <a:t>delete</a:t>
            </a:r>
            <a:r>
              <a:rPr lang="ko-KR" altLang="en-US" dirty="0">
                <a:latin typeface="+mn-ea"/>
              </a:rPr>
              <a:t> 가능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6E2541-F0D9-434D-9C71-C88DC60E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" y="3159343"/>
            <a:ext cx="4421505" cy="16151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4D92DC-4168-4CBA-9888-37B68AA50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59343"/>
            <a:ext cx="4143375" cy="3476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C0F3B4-984E-4AEC-9FE4-8EFFADE5B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662" y="5401606"/>
            <a:ext cx="31337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unique_ptr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과 커스텀 삭제자를 이용한 객체 관리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380913-036F-423C-9A0F-FD365029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825" y="820396"/>
            <a:ext cx="5868262" cy="59273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E48A5-E31D-48D7-8F3C-48F519679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5" y="5336065"/>
            <a:ext cx="3729316" cy="12103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122107-A60D-4334-851C-307C43016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70" y="820396"/>
            <a:ext cx="3525522" cy="5812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AFA048-F06B-410A-B49F-907864987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345" y="820396"/>
            <a:ext cx="6040252" cy="451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unique_ptr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의에서의 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reset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1BC333-5E12-474D-9075-70C35046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343" y="820396"/>
            <a:ext cx="5530980" cy="2466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A367EE-36DB-4305-B439-B1AB85990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953" y="3780323"/>
            <a:ext cx="4559557" cy="2305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96B119-9367-48EE-BB9F-D9C0BA79E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70" y="820396"/>
            <a:ext cx="3525522" cy="58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7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항목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19: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소유권 공유 자원의 관리에는 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shared_ptr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을 사용하라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1</a:t>
            </a:r>
            <a:endParaRPr sz="2400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D4CC6-A220-4B20-893E-561F20AC466D}"/>
              </a:ext>
            </a:extLst>
          </p:cNvPr>
          <p:cNvSpPr txBox="1"/>
          <p:nvPr/>
        </p:nvSpPr>
        <p:spPr>
          <a:xfrm>
            <a:off x="913794" y="762687"/>
            <a:ext cx="9697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  <a:latin typeface="+mn-ea"/>
              </a:rPr>
              <a:t>◈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 std::</a:t>
            </a:r>
            <a:r>
              <a:rPr lang="en-US" altLang="ko-KR" dirty="0" err="1">
                <a:solidFill>
                  <a:srgbClr val="92D050"/>
                </a:solidFill>
                <a:latin typeface="+mn-ea"/>
              </a:rPr>
              <a:t>shared_ptr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?</a:t>
            </a:r>
          </a:p>
          <a:p>
            <a:endParaRPr lang="en-US" altLang="ko-KR" dirty="0">
              <a:solidFill>
                <a:srgbClr val="92D05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Garbage collection </a:t>
            </a:r>
            <a:r>
              <a:rPr lang="ko-KR" altLang="en-US" dirty="0">
                <a:latin typeface="+mn-ea"/>
              </a:rPr>
              <a:t>기능과 수동적 메모리 수명 관리를 둘다 잡기 위한 포인터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공유된 소유권</a:t>
            </a:r>
            <a:r>
              <a:rPr lang="en-US" altLang="ko-KR" dirty="0">
                <a:latin typeface="+mn-ea"/>
              </a:rPr>
              <a:t>(shared ownership)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Reference count</a:t>
            </a:r>
            <a:r>
              <a:rPr lang="ko-KR" altLang="en-US" dirty="0">
                <a:latin typeface="+mn-ea"/>
              </a:rPr>
              <a:t>를 이용해서 </a:t>
            </a:r>
            <a:r>
              <a:rPr lang="en-US" altLang="ko-KR" dirty="0" err="1">
                <a:latin typeface="+mn-ea"/>
              </a:rPr>
              <a:t>smart_ptr</a:t>
            </a:r>
            <a:r>
              <a:rPr lang="ko-KR" altLang="en-US" dirty="0">
                <a:latin typeface="+mn-ea"/>
              </a:rPr>
              <a:t>의 수명을 관리한다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shared_ptr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의 크기는 </a:t>
            </a:r>
            <a:r>
              <a:rPr lang="en-US" altLang="ko-KR" dirty="0">
                <a:latin typeface="+mn-ea"/>
              </a:rPr>
              <a:t>raw pointer</a:t>
            </a:r>
            <a:r>
              <a:rPr lang="ko-KR" altLang="en-US" dirty="0">
                <a:latin typeface="+mn-ea"/>
              </a:rPr>
              <a:t>의 두 배입니다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참조 횟수를 담을 메모리를 반드시 동적으로 할당 </a:t>
            </a:r>
            <a:r>
              <a:rPr lang="ko-KR" altLang="en-US" dirty="0" err="1">
                <a:latin typeface="+mn-ea"/>
              </a:rPr>
              <a:t>해야한다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참조 횟수의 증가와 감소가 반드시 </a:t>
            </a:r>
            <a:r>
              <a:rPr lang="en-US" altLang="ko-KR" dirty="0">
                <a:latin typeface="+mn-ea"/>
              </a:rPr>
              <a:t>atomic </a:t>
            </a:r>
            <a:r>
              <a:rPr lang="ko-KR" altLang="en-US" dirty="0" err="1">
                <a:latin typeface="+mn-ea"/>
              </a:rPr>
              <a:t>해야한다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6A54BC3-9FA2-4F67-9D3E-C482A2AE2257}"/>
              </a:ext>
            </a:extLst>
          </p:cNvPr>
          <p:cNvGrpSpPr/>
          <p:nvPr/>
        </p:nvGrpSpPr>
        <p:grpSpPr>
          <a:xfrm>
            <a:off x="1350674" y="3429000"/>
            <a:ext cx="7549486" cy="3019609"/>
            <a:chOff x="913794" y="3261360"/>
            <a:chExt cx="7549486" cy="30196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91BD51-BA59-4748-B1BB-2475A85D9FEA}"/>
                </a:ext>
              </a:extLst>
            </p:cNvPr>
            <p:cNvSpPr/>
            <p:nvPr/>
          </p:nvSpPr>
          <p:spPr>
            <a:xfrm>
              <a:off x="995680" y="3677920"/>
              <a:ext cx="2164080" cy="497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 지칭 포인터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834463-7DB9-4588-A6F2-BC4FE09E0FE8}"/>
                </a:ext>
              </a:extLst>
            </p:cNvPr>
            <p:cNvSpPr/>
            <p:nvPr/>
          </p:nvSpPr>
          <p:spPr>
            <a:xfrm>
              <a:off x="995680" y="4231640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제어블록 포인터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7146433-4A36-4491-9C5C-A8210D437AF2}"/>
                </a:ext>
              </a:extLst>
            </p:cNvPr>
            <p:cNvSpPr/>
            <p:nvPr/>
          </p:nvSpPr>
          <p:spPr>
            <a:xfrm>
              <a:off x="6299200" y="3680310"/>
              <a:ext cx="2164080" cy="497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C5808A-E564-4EF6-AA3C-4E974DCF1C7F}"/>
                </a:ext>
              </a:extLst>
            </p:cNvPr>
            <p:cNvSpPr/>
            <p:nvPr/>
          </p:nvSpPr>
          <p:spPr>
            <a:xfrm>
              <a:off x="6299200" y="478744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참조 횟수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76F3CE-9818-42D4-9541-1AE67F3383D0}"/>
                </a:ext>
              </a:extLst>
            </p:cNvPr>
            <p:cNvSpPr/>
            <p:nvPr/>
          </p:nvSpPr>
          <p:spPr>
            <a:xfrm>
              <a:off x="6299200" y="528528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약한 회수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E1060B7-D3B2-4E70-BA26-5BB6C9442878}"/>
                </a:ext>
              </a:extLst>
            </p:cNvPr>
            <p:cNvSpPr/>
            <p:nvPr/>
          </p:nvSpPr>
          <p:spPr>
            <a:xfrm>
              <a:off x="6299200" y="5783129"/>
              <a:ext cx="2164080" cy="4978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커스텀 </a:t>
              </a:r>
              <a:r>
                <a:rPr lang="ko-KR" altLang="en-US" dirty="0" err="1"/>
                <a:t>삭제자</a:t>
              </a:r>
              <a:r>
                <a:rPr lang="en-US" altLang="ko-KR" dirty="0"/>
                <a:t> </a:t>
              </a:r>
              <a:r>
                <a:rPr lang="ko-KR" altLang="en-US" dirty="0"/>
                <a:t>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8B24FB-BBD8-4D60-A55D-71E0FEBAAA59}"/>
                </a:ext>
              </a:extLst>
            </p:cNvPr>
            <p:cNvSpPr txBox="1"/>
            <p:nvPr/>
          </p:nvSpPr>
          <p:spPr>
            <a:xfrm>
              <a:off x="913794" y="3261360"/>
              <a:ext cx="262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std::</a:t>
              </a:r>
              <a:r>
                <a:rPr lang="en-US" altLang="ko-KR" b="1" dirty="0" err="1"/>
                <a:t>shared_ptr</a:t>
              </a:r>
              <a:r>
                <a:rPr lang="en-US" altLang="ko-KR" b="1" dirty="0"/>
                <a:t>&lt;T&gt;</a:t>
              </a:r>
              <a:endParaRPr lang="ko-KR" altLang="en-US" b="1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3BCA6CA-0E56-4DE0-BF3F-60D6AB9D4607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159760" y="4480560"/>
              <a:ext cx="3139440" cy="306889"/>
            </a:xfrm>
            <a:prstGeom prst="straightConnector1">
              <a:avLst/>
            </a:prstGeom>
            <a:ln w="57150">
              <a:solidFill>
                <a:srgbClr val="D064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F8D68AD-9047-4D14-94AE-A898D0FF5B3B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3159760" y="3926840"/>
              <a:ext cx="3139440" cy="2390"/>
            </a:xfrm>
            <a:prstGeom prst="straightConnector1">
              <a:avLst/>
            </a:prstGeom>
            <a:ln w="57150">
              <a:solidFill>
                <a:srgbClr val="5572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1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항목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19: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소유권 공유 자원의 관리에는 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std::</a:t>
            </a:r>
            <a:r>
              <a:rPr lang="en-US" altLang="ko-KR" sz="2000" b="1" cap="none" dirty="0" err="1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shared_ptr</a:t>
            </a:r>
            <a:r>
              <a:rPr lang="en-US" altLang="ko-KR" sz="2000" b="1" cap="none" dirty="0">
                <a:ln>
                  <a:noFill/>
                </a:ln>
                <a:solidFill>
                  <a:srgbClr val="00B050"/>
                </a:solidFill>
                <a:effectLst/>
                <a:cs typeface="+mn-cs"/>
              </a:rPr>
              <a:t> 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을 사용하라</a:t>
            </a: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2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C81FAD-FFD0-4AB2-8CFE-4DAF4AC08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6" y="727742"/>
            <a:ext cx="5991225" cy="2174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92DB96-79AC-45A7-BA9B-F1DA6CB0C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06" y="2901815"/>
            <a:ext cx="5991225" cy="3657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B2A12B-BF34-4F28-B7CD-4230209AA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823" y="4873274"/>
            <a:ext cx="3433969" cy="16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913794" y="112910"/>
            <a:ext cx="9905998" cy="7821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0"/>
              </a:spcBef>
              <a:buClr>
                <a:schemeClr val="lt2"/>
              </a:buClr>
              <a:buSzPts val="2700"/>
            </a:pPr>
            <a:r>
              <a:rPr lang="en-US" altLang="ko-KR" sz="2400" dirty="0">
                <a:latin typeface="+mn-ea"/>
                <a:ea typeface="+mn-ea"/>
                <a:cs typeface="Arial"/>
                <a:sym typeface="Arial"/>
              </a:rPr>
              <a:t>- </a:t>
            </a:r>
            <a:r>
              <a:rPr lang="en-US" altLang="ko-KR" sz="2400" b="1" cap="none" dirty="0">
                <a:ln>
                  <a:noFill/>
                </a:ln>
                <a:solidFill>
                  <a:srgbClr val="00B050"/>
                </a:solidFill>
                <a:effectLst/>
              </a:rPr>
              <a:t>std::</a:t>
            </a:r>
            <a:r>
              <a:rPr lang="en-US" altLang="ko-KR" sz="2400" b="1" cap="none" dirty="0" err="1">
                <a:ln>
                  <a:noFill/>
                </a:ln>
                <a:solidFill>
                  <a:srgbClr val="00B050"/>
                </a:solidFill>
                <a:effectLst/>
              </a:rPr>
              <a:t>shared_ptr</a:t>
            </a:r>
            <a:r>
              <a:rPr lang="ko-KR" altLang="en-US" sz="2400" dirty="0">
                <a:latin typeface="+mn-ea"/>
                <a:ea typeface="+mn-ea"/>
                <a:cs typeface="Arial"/>
                <a:sym typeface="Arial"/>
              </a:rPr>
              <a:t>과 커스텀 삭제자를 이용한 객체 관리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D13314-08EF-4E61-A611-64B26ED5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7" y="895061"/>
            <a:ext cx="7847013" cy="51938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F5CEDB-0CB5-4B25-B8B9-B53BA9D9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920" y="4998402"/>
            <a:ext cx="3887702" cy="14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1078</Words>
  <Application>Microsoft Office PowerPoint</Application>
  <PresentationFormat>와이드스크린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Century Gothic</vt:lpstr>
      <vt:lpstr>Arial</vt:lpstr>
      <vt:lpstr>맑은 고딕</vt:lpstr>
      <vt:lpstr>Calibri</vt:lpstr>
      <vt:lpstr>Calibri Light</vt:lpstr>
      <vt:lpstr>Wingdings 2</vt:lpstr>
      <vt:lpstr>HDOfficeLightV0</vt:lpstr>
      <vt:lpstr>그물</vt:lpstr>
      <vt:lpstr>Effective modern C++ study</vt:lpstr>
      <vt:lpstr>- Raw pointer의 단점들</vt:lpstr>
      <vt:lpstr>- Raw pointer가 단점이 많다고? 그래서 뭘 쓰라고?</vt:lpstr>
      <vt:lpstr>- 항목18: 소유권 독점 자원의 관리에는 std::unique_ptr 을 사용하라</vt:lpstr>
      <vt:lpstr>- std::unique_ptr과 커스텀 삭제자를 이용한 객체 관리</vt:lpstr>
      <vt:lpstr>- std::unique_ptr의에서의 reset</vt:lpstr>
      <vt:lpstr>- 항목19: 소유권 공유 자원의 관리에는 std::shared_ptr 을 사용하라1</vt:lpstr>
      <vt:lpstr>- 항목19: 소유권 공유 자원의 관리에는 std::shared_ptr 을 사용하라2</vt:lpstr>
      <vt:lpstr>- std::shared_ptr과 커스텀 삭제자를 이용한 객체 관리</vt:lpstr>
      <vt:lpstr>- std::shared_ptr과 서로 다른 커스텀 삭제자1</vt:lpstr>
      <vt:lpstr>- std::shared_ptr과 서로 다른 커스텀 삭제자2</vt:lpstr>
      <vt:lpstr>- 제어 블록(control block)의 생성에 관해서.</vt:lpstr>
      <vt:lpstr>- 제어 블록(control block)의 생성에 관해서.2</vt:lpstr>
      <vt:lpstr>- std::shared_ptr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modern C++ study</dc:title>
  <dc:creator>박현우 [balxbalta]</dc:creator>
  <cp:lastModifiedBy>박현우 [balxbalta]</cp:lastModifiedBy>
  <cp:revision>24</cp:revision>
  <dcterms:created xsi:type="dcterms:W3CDTF">2018-12-04T14:28:03Z</dcterms:created>
  <dcterms:modified xsi:type="dcterms:W3CDTF">2018-12-05T00:08:54Z</dcterms:modified>
</cp:coreProperties>
</file>