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91" r:id="rId9"/>
    <p:sldId id="288" r:id="rId10"/>
    <p:sldId id="278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빈 박" initials="수박" lastIdx="1" clrIdx="0">
    <p:extLst>
      <p:ext uri="{19B8F6BF-5375-455C-9EA6-DF929625EA0E}">
        <p15:presenceInfo xmlns:p15="http://schemas.microsoft.com/office/powerpoint/2012/main" userId="수빈 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65B0"/>
    <a:srgbClr val="EFEDE3"/>
    <a:srgbClr val="8DA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10" d="100"/>
          <a:sy n="110" d="100"/>
        </p:scale>
        <p:origin x="3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cppreference.com/w/cpp/language/value_categ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69D1-450D-402F-80C0-4BE160DB6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6DBC3-02B8-4E4C-8C47-BA1154FF0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226" y="3886680"/>
            <a:ext cx="7327032" cy="1086237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std:move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::forward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숙지하라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참조와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오른값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참조를 구별하라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오른값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참조에는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::move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 참조에는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std:forward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사용하라</a:t>
            </a:r>
          </a:p>
        </p:txBody>
      </p:sp>
    </p:spTree>
    <p:extLst>
      <p:ext uri="{BB962C8B-B14F-4D97-AF65-F5344CB8AC3E}">
        <p14:creationId xmlns:p14="http://schemas.microsoft.com/office/powerpoint/2010/main" val="368541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24: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보편 참조와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오른값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참조를 구별하라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타입에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&amp;&amp;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붙으면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참조이지만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타입에 붙으면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참조가 아니다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앞의 예제를 다시 가져와보면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Func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(Obj&amp;&amp; _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참조이고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void Wrapper(T&amp;&amp; _</a:t>
            </a:r>
            <a:r>
              <a:rPr lang="en-US" altLang="ko-KR" sz="14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4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&amp;&amp;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보편 참조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전달 참조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0A95B-6D91-40DB-BECA-C3A9668F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62" y="2995748"/>
            <a:ext cx="4916824" cy="2782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9625FC-8D67-4A40-95E5-780B65F073E1}"/>
              </a:ext>
            </a:extLst>
          </p:cNvPr>
          <p:cNvSpPr/>
          <p:nvPr/>
        </p:nvSpPr>
        <p:spPr>
          <a:xfrm>
            <a:off x="7175905" y="1924372"/>
            <a:ext cx="44935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auto&amp;&amp;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도 당연히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추론 타입이기 때문에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오른값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참조가 아니다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777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2" y="247650"/>
            <a:ext cx="11253537" cy="742950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25: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오른값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참조에는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보편 참조에는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01D1E8-E19B-4068-AA80-E9E88F45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앞에서 다 설명했죠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..?</a:t>
            </a:r>
          </a:p>
          <a:p>
            <a:pPr lvl="1">
              <a:lnSpc>
                <a:spcPct val="150000"/>
              </a:lnSpc>
            </a:pP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std::move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보편 참조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전달 참조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사용하면 큰일납니다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추론된 타입이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였든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였든 무조건 </a:t>
            </a:r>
            <a:r>
              <a:rPr lang="en-US" altLang="ko-KR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레퍼런스로 변환하기 때문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참조에는 굳이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std::forward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쓰는 의미가 없기 때문에 당연히 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std::move</a:t>
            </a: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사용해야 하는 겁니다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당연한 얘기들이라</a:t>
            </a:r>
            <a:r>
              <a:rPr lang="en-US" altLang="ko-KR" sz="14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  <p:pic>
        <p:nvPicPr>
          <p:cNvPr id="1026" name="Picture 2" descr="ëì´ìì ìì¸í ì¤ëªì ëí ì´ë¯¸ì§ ê²ìê²°ê³¼">
            <a:extLst>
              <a:ext uri="{FF2B5EF4-FFF2-40B4-BE49-F238E27FC236}">
                <a16:creationId xmlns:a16="http://schemas.microsoft.com/office/drawing/2014/main" id="{D2B41F0E-201F-4720-8F0B-3B16EF62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54" y="3256462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3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 내용에 들어가기에 앞서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개념을 한번 짚어봅시다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왼값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대입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연산시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왼쪽에 위치할 수 있는 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메모리 공간을 할당 받고</a:t>
            </a:r>
            <a:r>
              <a:rPr lang="en-US" altLang="ko-KR" sz="11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</a:t>
            </a:r>
            <a:r>
              <a:rPr lang="ko-KR" altLang="en-US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접근할 수 있는 주소가 존재하는 값</a:t>
            </a:r>
            <a:r>
              <a:rPr lang="en-US" altLang="ko-KR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오른값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대입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연산시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오른쪽에만 위치할 수 있는 값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부여된 주소가 없기 때문에 대입을 받거나 주소를 참조할 수 없는 값</a:t>
            </a:r>
            <a:r>
              <a:rPr lang="en-US" altLang="ko-KR" sz="11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개념을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나누어 정의하게 된 핵심적인 이유는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컴파일러의 다양한 최적화기법의 근거로 이용되기 때문인듯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왜냐면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100" b="1" i="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임시객체 또는 완전한 </a:t>
            </a:r>
            <a:r>
              <a:rPr lang="ko-KR" altLang="en-US" sz="1100" b="1" i="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상수값</a:t>
            </a:r>
            <a:r>
              <a:rPr lang="en-US" altLang="ko-KR" sz="1100" b="1" i="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i="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</a:t>
            </a:r>
            <a:r>
              <a:rPr lang="en-US" altLang="ko-KR" sz="1100" b="1" i="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의미하게 되는데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어디에 저장될 값이 아니라는 보장이 되기 때문에</a:t>
            </a:r>
            <a:endParaRPr lang="en-US" altLang="ko-KR" sz="11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 단계에서 해당 값들의 복사 및 연산과정을 생략하고 결과값으로 교체시켜버릴 수 있게 된다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리터럴은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저장된 곳이 있으므로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아니다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원리를 이용한 최적화 기법들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RVO, NRVO, Constant propagation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이것만으론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부족해서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아래의 개념이 새로 추가되었다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..!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eXpiring</a:t>
            </a:r>
            <a:r>
              <a:rPr lang="en-US" altLang="ko-KR" sz="11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사라질 값이라는 의미이다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사라질 값이라는 것은 임시객체에 대한 참조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참조를 의미한다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객체의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멤버변수라거나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배열의 인덱싱 </a:t>
            </a:r>
            <a:r>
              <a:rPr lang="ko-KR" altLang="en-US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결과라거나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등등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분리하여 따로 구분하게 된 이유는 다음 슬라이드에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개념을 도입하면서 기존의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개념은 오른쪽 그림과 같이 확장되었다</a:t>
            </a:r>
            <a:r>
              <a:rPr lang="en-US" altLang="ko-KR" sz="11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rvalue lvalue xvalueì ëí ì´ë¯¸ì§ ê²ìê²°ê³¼">
            <a:extLst>
              <a:ext uri="{FF2B5EF4-FFF2-40B4-BE49-F238E27FC236}">
                <a16:creationId xmlns:a16="http://schemas.microsoft.com/office/drawing/2014/main" id="{C614F3F7-5901-4846-8BDE-3D3F2CD2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51" y="4315594"/>
            <a:ext cx="2231880" cy="155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9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표현식의 구분에 대한 개념 정리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glvalue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generalized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볼 수 있는 건 다 포함하는 개념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어떤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참조하는 상태의 표현식을 의미하는데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페이지를 참고해보면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https://en.cppreference.com/w/cpp/language/value_category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particular, like all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bind to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references, and like all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may be polymorphic, and non-class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xvalues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may be cv-qualified.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핵심적인 설명이 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모든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들처럼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바인딩 될 수 있고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모든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glvalue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들처럼 다형성과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/volatile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특성을 가질 수 있다는 것이다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이면서 기존의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분류에 들어가는 특징도 가지고 있기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이를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glvalue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카테고리로 묶어서 정리해 놓은 걸로 보인다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prvalue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pure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순수한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의미한다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 언급했듯이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바인딩 될 수 있는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볼 수 있는 개념이다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기존의 전통적인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개념과는 조금 다르기 때문에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제외한 순수한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표현식을 따로 분류하여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명명한듯 하다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리터럴값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리터럴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제외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연산식의 결과값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반환값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등이 해당된다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보통 상상하는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 보면 된다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사실 현업에서는 굳이 이렇게 세세하게 구분할 필요는 없다고 생각함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컴파일러 만들 것도 아니니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rvalue lvalue xvalueì ëí ì´ë¯¸ì§ ê²ìê²°ê³¼">
            <a:extLst>
              <a:ext uri="{FF2B5EF4-FFF2-40B4-BE49-F238E27FC236}">
                <a16:creationId xmlns:a16="http://schemas.microsoft.com/office/drawing/2014/main" id="{C614F3F7-5901-4846-8BDE-3D3F2CD2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42" y="1235857"/>
            <a:ext cx="1874433" cy="130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0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개념 정리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이제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C++11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새로 등장한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도대체 어떤 필요에 의해 생겨났는지 한번 따져보자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기존에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개념이 컴파일러 단의 코드 최적화를 위해 필요했던 임시객체를 지칭하는 개념이라고 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기존엔 이러한 코드 최적화 가능한 임시객체의 특징을 좀 더 다양한 구문에 쓰고 싶어도 쓸 수가 없었다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대표적인게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바로 함수를 통과해서 이 특징을 유지시킬 수 없다는 것이다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왜냐면 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레퍼런스 개념으로는 함수 파라미터로 넘어간 이후 그 인자가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였는지를 알 수 없게 되기 때문이다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대입되는 시점까지는 복사의 발생 없이 가능하지만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이후 참조하고 있는 녀석이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였는지는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알 수 없기 때문에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레퍼런스를 이용해서 어떠한 변수에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대입하려하면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필연적으로 복사대입을 할 수밖에 없다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원래 인자가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였다면 사실 복사될 필요없이 그냥 대입되는 변수로 옮겨지면 될 뿐인데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이게 기존 문법으로는 불가능했던 것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현재 레퍼런스 변수가 원래 참조하고 있던 값이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였는지를 문법적으로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유지시켜주기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위한 장치가 바로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것이다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기존엔 컴파일러가 알 수 있었던 매우 특별한 케이스들에 한해서만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복사없는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최적화가 가능했다면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이제는 특정 클래스의 </a:t>
            </a:r>
            <a:r>
              <a:rPr lang="ko-KR" altLang="en-US" sz="1200" i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멤버함수에 </a:t>
            </a:r>
            <a:r>
              <a:rPr lang="en-US" altLang="ko-KR" sz="1200" i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넘겨줌으로써 복사없이 내부변수를 초기화하는게 가능해진다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emplace_back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(),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make_pair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이제부터는 우리가 직접 그러한 최적화를 구현할 수도 있게 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이것이 바로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move semantics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핵심이며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구현의 방법이 바로 이동생성자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이동대입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연산자의 구현이다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근데 사실 우리가 직접 구현할 일을 거의 없고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STL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컨테이너들이 이 개념을 도입하면서 그 혜택을 우리가 누리게 되는 효과가 엄청 크다는게 중요 포인트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43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::move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뭐하는 놈인가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변수를 타입캐스팅해서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만들어주는 역할이다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참조하고 있기는 하지만 변수 자신 그 자체는 </a:t>
            </a:r>
            <a:r>
              <a:rPr lang="en-US" altLang="ko-KR" sz="1200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200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이름도 부여되고 주소도 가지고 있으니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..!)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다시 다른 함수에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로써 넘겨주려면 이를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 하는 과정이 필요하다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함수는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타입 캐스팅을 인라인 템플릿함수로 만들어 놓은 것 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&lt;Type&amp;&amp;&gt;(value);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아까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전에 첨부한 링크를 참고해보면 알 수 있듯이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특정 결과값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연산식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캐스팅 결과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리턴값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타입이면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값은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이므로 이를 함수인자로 쓰면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바인딩 가능하다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다른 함수에 넘겨주려면</a:t>
            </a:r>
            <a:endParaRPr lang="en-US" altLang="ko-KR" sz="1200" b="1" i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반드시 이를 다시 </a:t>
            </a:r>
            <a:r>
              <a:rPr lang="en-US" altLang="ko-KR" sz="1200" b="1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만들어줘야 하는 것이다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자체는 템플릿 함수이므로 추론된 타입에서 레퍼런스를 제거하기 위해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type_traits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이용하는 코드가 포함된다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22AFB-8AD4-4F30-BCB9-9CD3CDC0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61" y="3854296"/>
            <a:ext cx="5846965" cy="1584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C26E04-69D3-40AD-B416-195A6A3F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52" y="5926936"/>
            <a:ext cx="4956812" cy="6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::move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사용시 주의할 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무조건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대상값을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바꿔버린다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아니더라도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캐스팅 가능하다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만약에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값인 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변수 또는 </a:t>
            </a:r>
            <a:r>
              <a:rPr lang="en-US" altLang="ko-KR" sz="1200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200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캐스팅한 후 대입하거나 함수인자로 쓰면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대입 받는 곳에서는 이를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취급하기 때문에 이동연산을 시도하려 할 수 있다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그러면 이동연산자체는 잘 마무리 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원래의 그 변수가 가리키고 있던 주소는 해제된 메모리를 가리키게 될 가능성이 있고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변수를 다시 사용하는 시점에 미정의 동작이 발생할 위험이 있다</a:t>
            </a:r>
            <a:r>
              <a:rPr lang="en-US" altLang="ko-KR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책에도 나와있지만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위험을 원천차단하자고 문법적으로 제한을 거는 것은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원칙에 어긋나는 것이므로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이상해 보이지만 이를 이용한 고도의 테크닉을 구사하는 기법들도 나올 수 있기 때문에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자유를 빼앗을 순 없다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..!)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조심해서 사용해야 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애초에 의도가 있지 않은 이상 저렇게 쓰는 사람이 문제가 있는 거다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명확하게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대상값이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경우에만 쓰일 수 있기 때문에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함수 내에서는 쓰기에 적절하지 않다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함수 내에서는 현재 추론된 타입이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인지 아닌지를 구분해서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써야만 하는데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동작에 대한 구현이 바로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::forward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0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::forward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뭐하는 놈인가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일단 가장 최신 코드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(VS2019 preview)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구현을 확인해보면 아래와 같다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 위의 구현에서 착각하지 말아야 할 것은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&lt;_Ty&amp;&amp;&gt;(_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Arg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캐스팅만을 의미하는 것이 아니라는 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굳이 인자가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경우를 따로 함수오버로딩으로 분리해 놓은 것은 잘못된 캐스팅을 검출하기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위함일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static_assert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작동 원리는 책의 항목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번에 소개된 참조 축약이라는 것으로 설명된다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따라서 이에 대한 상세 설명은 이후에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할 때 다시 하도록 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여기서는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&lt;_Ty&amp;&amp;&gt;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템플릿 인자에 따라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&lt;Type&amp;&gt;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되기도 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static_cast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&lt;Type&amp;&amp;&gt;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되기도 한다는 점만</a:t>
            </a: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알고가도록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하자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forward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인자가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다시 캐스팅하는 것이니 안 </a:t>
            </a:r>
            <a:r>
              <a:rPr lang="ko-KR" altLang="en-US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불린거나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마찬가지이고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 이를 다시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캐스팅 함으로써 </a:t>
            </a:r>
            <a:r>
              <a:rPr lang="en-US" altLang="ko-KR" sz="1200" b="1" i="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xvalue</a:t>
            </a:r>
            <a:r>
              <a:rPr lang="ko-KR" altLang="en-US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주는 역할이다</a:t>
            </a:r>
            <a:r>
              <a:rPr lang="en-US" altLang="ko-KR" sz="1200" b="1" i="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58943-F39E-4F38-815D-541970E9C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92" y="1891555"/>
            <a:ext cx="6449551" cy="16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글보다는 역시 코드로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00000"/>
              </a:lnSpc>
            </a:pP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인자를 받는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함수의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Obj&amp;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인스턴스화 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00000"/>
              </a:lnSpc>
            </a:pP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인자를 받는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함수의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인스턴스화 된다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A0324-7936-4D06-BAC2-BC2634FC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36" y="3889404"/>
            <a:ext cx="4916824" cy="27823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6608AB-739C-4538-A3D9-6D4CDAD1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87" y="3424856"/>
            <a:ext cx="3962400" cy="116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15BD86-1B74-4557-BECE-DF5420999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087" y="2175853"/>
            <a:ext cx="397192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1AF2FB-4681-473D-BBE6-35508346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536" y="2177898"/>
            <a:ext cx="2647950" cy="75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8F84D-4A3B-4AAE-B919-E2952CAEC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536" y="2981944"/>
            <a:ext cx="2486025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3F399-015F-45E2-9D87-32ECD12732FB}"/>
              </a:ext>
            </a:extLst>
          </p:cNvPr>
          <p:cNvSpPr txBox="1"/>
          <p:nvPr/>
        </p:nvSpPr>
        <p:spPr>
          <a:xfrm>
            <a:off x="6964891" y="1465361"/>
            <a:ext cx="4637174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Obj&amp;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Obj&amp;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리턴하고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받는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Obj&amp;&amp;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AD574F-D88B-4AA6-AF82-1C70A5BB9847}"/>
              </a:ext>
            </a:extLst>
          </p:cNvPr>
          <p:cNvCxnSpPr>
            <a:cxnSpLocks/>
          </p:cNvCxnSpPr>
          <p:nvPr/>
        </p:nvCxnSpPr>
        <p:spPr>
          <a:xfrm>
            <a:off x="4624137" y="2455613"/>
            <a:ext cx="2569143" cy="66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702B91-ED38-498D-BFA7-142287F1672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26561" y="3424857"/>
            <a:ext cx="2766719" cy="279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BEA604-7B83-4680-B3E1-F41CBC2FF0B3}"/>
              </a:ext>
            </a:extLst>
          </p:cNvPr>
          <p:cNvSpPr txBox="1"/>
          <p:nvPr/>
        </p:nvSpPr>
        <p:spPr>
          <a:xfrm>
            <a:off x="7193280" y="4875461"/>
            <a:ext cx="4637174" cy="116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Wrapper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함수에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인자가 넘어갈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T&amp;&amp;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매핑되면서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 == Obj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되며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이것이 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함수 내에서 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forward&lt;Obj&gt;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들어가면서</a:t>
            </a:r>
            <a:endParaRPr lang="en-US" altLang="ko-KR" sz="12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 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내에서는 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Obj&amp;&amp;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다시 캐스팅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될 수 있는 것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.!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4EC50A-9CB7-4A2F-9A00-1A549CB86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9214" y="6083309"/>
            <a:ext cx="27622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23: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std:move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::forward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숙지하라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::move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::forward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최종적으로 정리해보면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둘다 타입캐스팅을 하는 코드를 보기 좋게 인라인 템플릿 함수화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해놓은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것일 뿐이다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타임에 수행되고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런타임 </a:t>
            </a:r>
            <a:r>
              <a:rPr lang="ko-KR" altLang="en-US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어셈코드는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전혀 생성되지 않는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성능 비용이 제로인 함수들이다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i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인자를 무조건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만드는 것이고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reference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경우에만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만드는 것이다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결국 이 둘은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함수 간에 전달하여 그대로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로써 사용이 가능하도록 하기 위한 장치이다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::move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반환값을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어떤 변수에 대입하는 경우도 잘 생각해보면 그 변수타입의 </a:t>
            </a:r>
            <a:r>
              <a:rPr lang="ko-KR" altLang="en-US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이동대입연산자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 함수를 호출하는 것이라고 볼 수 있다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i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함수의 네이밍은 사실 여러 논란이 있었지만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다시 생각해보면 적절하다고 볼 수도 있는게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결국 이 변수 </a:t>
            </a:r>
            <a:r>
              <a:rPr lang="ko-KR" altLang="en-US" sz="1200" b="1" i="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이동시킬거야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보면 되고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태생이 </a:t>
            </a:r>
            <a:r>
              <a:rPr lang="en-US" altLang="ko-KR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lvalue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변수도 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200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이동대입연산자에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매핑할 수 있기 때문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결국 이 변수를 내가 받았던 그대로 다른 함수에 전달할 거야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보면 되는 동작이기 때문이다</a:t>
            </a:r>
            <a:r>
              <a:rPr lang="en-US" altLang="ko-KR" sz="1200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000" i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::forward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전달되는 값은 이를 받는 매개변수가 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forwarding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reference</a:t>
            </a:r>
            <a:r>
              <a:rPr lang="ko-KR" altLang="en-US" sz="1000" i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그 모든 속성이 그대로 전달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(cv-qualified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포함해서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55760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4121</TotalTime>
  <Words>1759</Words>
  <Application>Microsoft Office PowerPoint</Application>
  <PresentationFormat>와이드스크린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궁서체</vt:lpstr>
      <vt:lpstr>나눔고딕</vt:lpstr>
      <vt:lpstr>나눔고딕코딩</vt:lpstr>
      <vt:lpstr>나눔스퀘어 Bold</vt:lpstr>
      <vt:lpstr>나눔스퀘어라운드 Bold</vt:lpstr>
      <vt:lpstr>돋움</vt:lpstr>
      <vt:lpstr>Arial</vt:lpstr>
      <vt:lpstr>Franklin Gothic Book</vt:lpstr>
      <vt:lpstr>자르기</vt:lpstr>
      <vt:lpstr>모던C++스터디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23: std:move와 std::forward를 숙지하라</vt:lpstr>
      <vt:lpstr>항목 24: 보편 참조와 오른값 참조를 구별하라</vt:lpstr>
      <vt:lpstr>항목 25: 오른값 참조에는 std::move를, 보편 참조에는 std:forward를 사용하라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C++입문</dc:title>
  <dc:creator>박수빈 [dlakek]</dc:creator>
  <cp:lastModifiedBy>수빈 박</cp:lastModifiedBy>
  <cp:revision>304</cp:revision>
  <dcterms:created xsi:type="dcterms:W3CDTF">2018-10-25T22:21:51Z</dcterms:created>
  <dcterms:modified xsi:type="dcterms:W3CDTF">2019-02-14T15:32:37Z</dcterms:modified>
</cp:coreProperties>
</file>