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1" r:id="rId3"/>
    <p:sldId id="262" r:id="rId4"/>
    <p:sldId id="257" r:id="rId5"/>
    <p:sldId id="258" r:id="rId6"/>
    <p:sldId id="263" r:id="rId7"/>
    <p:sldId id="265" r:id="rId8"/>
    <p:sldId id="266" r:id="rId9"/>
    <p:sldId id="267" r:id="rId10"/>
    <p:sldId id="268" r:id="rId11"/>
    <p:sldId id="271" r:id="rId12"/>
    <p:sldId id="273" r:id="rId13"/>
    <p:sldId id="274" r:id="rId14"/>
    <p:sldId id="272" r:id="rId15"/>
    <p:sldId id="275" r:id="rId16"/>
    <p:sldId id="277" r:id="rId17"/>
    <p:sldId id="276" r:id="rId18"/>
    <p:sldId id="279" r:id="rId19"/>
    <p:sldId id="278" r:id="rId20"/>
    <p:sldId id="281" r:id="rId21"/>
    <p:sldId id="282" r:id="rId22"/>
    <p:sldId id="283" r:id="rId23"/>
    <p:sldId id="284" r:id="rId24"/>
    <p:sldId id="285" r:id="rId25"/>
    <p:sldId id="287" r:id="rId26"/>
    <p:sldId id="286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298" r:id="rId36"/>
    <p:sldId id="299" r:id="rId37"/>
    <p:sldId id="300" r:id="rId38"/>
    <p:sldId id="302" r:id="rId39"/>
    <p:sldId id="301" r:id="rId40"/>
    <p:sldId id="304" r:id="rId41"/>
    <p:sldId id="303" r:id="rId42"/>
    <p:sldId id="305" r:id="rId43"/>
    <p:sldId id="30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77" autoAdjust="0"/>
  </p:normalViewPr>
  <p:slideViewPr>
    <p:cSldViewPr snapToGrid="0" showGuides="1">
      <p:cViewPr varScale="1">
        <p:scale>
          <a:sx n="107" d="100"/>
          <a:sy n="107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CDCB-DFED-45AB-8476-95ECA388475E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9472-077D-4FF1-BC83-7D87BDDCF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directX</a:t>
            </a:r>
            <a:r>
              <a:rPr lang="en-US" altLang="ko-KR" dirty="0"/>
              <a:t> </a:t>
            </a:r>
            <a:r>
              <a:rPr lang="ko-KR" altLang="en-US" dirty="0"/>
              <a:t>를 통해 비디오 메모리에 직접 접근</a:t>
            </a:r>
            <a:r>
              <a:rPr lang="en-US" altLang="ko-KR" dirty="0"/>
              <a:t>, Overlapped I/O</a:t>
            </a:r>
            <a:r>
              <a:rPr lang="ko-KR" altLang="en-US" dirty="0"/>
              <a:t>를 통해</a:t>
            </a:r>
            <a:r>
              <a:rPr lang="en-US" altLang="ko-KR" dirty="0"/>
              <a:t>, </a:t>
            </a:r>
            <a:r>
              <a:rPr lang="ko-KR" altLang="en-US" dirty="0"/>
              <a:t>소켓 버퍼를 거치지 않고 네트워크 데이터 획득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F9472-077D-4FF1-BC83-7D87BDDCF26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3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502F7-7351-413A-B8EC-E7CFA74D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00332-0573-4184-A794-E137BA3D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42F1D-CFA5-425A-BBF6-CF6E683F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1D3AB-18F2-4B59-9EF8-A4A1A532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748-ACF1-4EED-AB97-94809045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6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ABE33-CFE7-4527-BC9D-01262F3E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18953-FB5F-41B5-B0E6-0FA0E089E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860FA-5E2D-42E9-8C83-9F393A97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70AB4-2562-4757-B2C5-09C0738C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A4C3E-0561-41D3-96BA-7A9B3CC1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5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2C62D1-C3F3-4D8C-8ABB-1BAFA67B5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534336-9031-48DE-885A-C88EC3766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C33E-F47B-41BE-B3BF-B8734BE1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6A4BD-50A7-43F7-8AFA-B5352D37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F4B25-DCD3-4F03-983B-A5F8868A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4C0A-63C3-475C-8738-536B1BF5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6BB48-9A57-452F-9E8D-3CA2F9E0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39AB-91A2-4918-8343-2944956A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AA1C1-0BDE-4D06-A29E-C58814A0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9E4E9-CE60-41E6-B159-15E0D747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5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B09E1-088F-4CDB-AD44-C4A374CB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59D96-5691-4A87-9A39-EE068DE13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C569F-A0D0-4836-AAF7-C68F9FE8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1E267-BC1A-4FD2-A805-982482D3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9BE8-DEF6-4C9B-BE33-D392647C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FDBA7-EB27-4F77-9FC4-D8285FA1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D5F3C-9985-48CC-9A7B-A30191190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D16A8D-E708-4BAA-A327-2767478FC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ADDF3-7D7C-4D60-B1CD-96DCB6E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BC62B-A3AF-43D1-B769-89EA9816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4659B-7C95-482C-A558-5DD36FEF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3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CDE8A-1678-415A-B36C-C9124B9B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11A2C-61C2-430B-83FE-85F93219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E9599-F166-427D-915C-B83E13B2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8E8B2-6BEF-4C5E-B7AD-70B5E64F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4C6145-CA10-40AA-A531-9403DE111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032321-3371-47AB-8237-1C2BE91D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306E75-FDA6-40FF-8417-6FA089CA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F63B2-4B10-4C7D-B04B-4AA81FA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7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6347D-40B7-4FF7-9460-F6B94DB1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80716-E432-4130-B62D-C574C676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F1837-9F9D-498E-8F3C-D64C719D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9E8FA-A102-4A9C-9228-4BA9B7E9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4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60EA3C-47D0-4700-B497-F42AAF27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CD21AB-C97C-4B21-A36D-0D3A1380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CFB41-283D-4060-9044-B0F92A12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3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D0827-32B4-46BA-8EE5-7B80FD03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AA48F-C967-4D98-ACB8-87F1736E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5E2DF-D170-4DA6-9F00-F18504765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06E29-3BFD-480D-ABAF-188135F2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3F979-14CB-4CDB-87DF-1D1C200D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3F48F-C58B-4487-B6DF-D20B16B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3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E2519-B6A7-4F42-B16C-53948CE8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BF22E-0DE0-45C6-9220-F03650E5E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D58A5-51FF-44CC-975B-C85079B8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41A0B-F564-4344-95CB-769A62B5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6A0CC-C61C-4721-B070-57B96DED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52B0A-6AC9-4DA6-A3EF-4760F354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7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65D1D5-4F29-4C9A-BF7E-0B3AC303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B7D25-B20F-43A5-BDA6-4D37C684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09575-5F58-4A45-862E-D1406314B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E078-56CF-468E-BCFD-5FB355A7E9B5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74D33-B6D7-422B-9A63-C2D2FCB14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BDBCA-97ED-4931-B2E9-A7E7A702A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3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62ACAF-0BD7-4B15-8F9D-B7EA9E2D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Modern </a:t>
            </a:r>
            <a:r>
              <a:rPr lang="en-US" altLang="ko-KR" dirty="0" err="1"/>
              <a:t>Cpp</a:t>
            </a:r>
            <a:r>
              <a:rPr lang="en-US" altLang="ko-KR" dirty="0"/>
              <a:t> Study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74D5794-A8F9-4EE0-89AE-46154151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35</a:t>
            </a:r>
            <a:r>
              <a:rPr lang="ko-KR" altLang="en-US" dirty="0"/>
              <a:t>장 </a:t>
            </a:r>
            <a:r>
              <a:rPr lang="en-US" altLang="ko-KR" dirty="0"/>
              <a:t>– Prefer task-based programming to </a:t>
            </a:r>
            <a:r>
              <a:rPr lang="en-US" altLang="ko-KR" dirty="0" err="1"/>
              <a:t>threadbased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B1EDD9-BC23-43D0-90C2-3D0C4075E057}"/>
              </a:ext>
            </a:extLst>
          </p:cNvPr>
          <p:cNvSpPr/>
          <p:nvPr/>
        </p:nvSpPr>
        <p:spPr>
          <a:xfrm>
            <a:off x="9925120" y="5349875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br>
              <a:rPr lang="en-US" altLang="ko-KR" dirty="0"/>
            </a:br>
            <a:r>
              <a:rPr lang="ko-KR" altLang="en-US" dirty="0"/>
              <a:t>최동민</a:t>
            </a:r>
          </a:p>
        </p:txBody>
      </p:sp>
    </p:spTree>
    <p:extLst>
      <p:ext uri="{BB962C8B-B14F-4D97-AF65-F5344CB8AC3E}">
        <p14:creationId xmlns:p14="http://schemas.microsoft.com/office/powerpoint/2010/main" val="11053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BCA22-C76E-4731-9B68-B071498D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스레드를 써야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4" name="Picture 2" descr="ì¹´í¡ ë¬¼ìíì ëí ì´ë¯¸ì§ ê²ìê²°ê³¼">
            <a:extLst>
              <a:ext uri="{FF2B5EF4-FFF2-40B4-BE49-F238E27FC236}">
                <a16:creationId xmlns:a16="http://schemas.microsoft.com/office/drawing/2014/main" id="{C3E8F7F4-F0CB-469B-BEE6-68E9D4FFA1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66" y="1637713"/>
            <a:ext cx="4681268" cy="47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1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EDC37-83CA-4473-9399-8A36306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스레드 프로그래밍을 써야 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5E6A5-C6B9-4FC4-B6D2-AB8D4D20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 시간 내 최대한 많은 작업 수행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chemeClr val="bg1"/>
                </a:solidFill>
              </a:rPr>
              <a:t>머신의</a:t>
            </a:r>
            <a:r>
              <a:rPr lang="ko-KR" altLang="en-US" dirty="0">
                <a:solidFill>
                  <a:schemeClr val="bg1"/>
                </a:solidFill>
              </a:rPr>
              <a:t> 자원을 최대한 활용하기 위함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ex. </a:t>
            </a:r>
            <a:r>
              <a:rPr lang="ko-KR" altLang="en-US" dirty="0">
                <a:solidFill>
                  <a:schemeClr val="bg1"/>
                </a:solidFill>
              </a:rPr>
              <a:t>클라이언트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서버 부팅시간 단축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비동기 작업 수행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</a:rPr>
              <a:t>응답없음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 띄우지 않고 비용이 큰 작업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특히 </a:t>
            </a:r>
            <a:r>
              <a:rPr lang="en-US" altLang="ko-KR" dirty="0">
                <a:solidFill>
                  <a:schemeClr val="bg1"/>
                </a:solidFill>
              </a:rPr>
              <a:t>I/O)</a:t>
            </a:r>
            <a:r>
              <a:rPr lang="ko-KR" altLang="en-US" dirty="0">
                <a:solidFill>
                  <a:schemeClr val="bg1"/>
                </a:solidFill>
              </a:rPr>
              <a:t> 실행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반응성이 중요한 어플리케이션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게임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의 경우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유저의 입력에 대한 반응을 계속 유지한 채로 별도의 큰 작업을 수행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ex. </a:t>
            </a:r>
            <a:r>
              <a:rPr lang="ko-KR" altLang="en-US" dirty="0">
                <a:solidFill>
                  <a:schemeClr val="bg1"/>
                </a:solidFill>
              </a:rPr>
              <a:t>파일 로딩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en-US" altLang="ko-KR" dirty="0" err="1">
                <a:solidFill>
                  <a:schemeClr val="bg1"/>
                </a:solidFill>
              </a:rPr>
              <a:t>Deamon</a:t>
            </a:r>
            <a:r>
              <a:rPr lang="en-US" altLang="ko-KR" dirty="0">
                <a:solidFill>
                  <a:schemeClr val="bg1"/>
                </a:solidFill>
              </a:rPr>
              <a:t> thread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-&gt;</a:t>
            </a:r>
            <a:r>
              <a:rPr lang="ko-KR" altLang="en-US" dirty="0">
                <a:solidFill>
                  <a:schemeClr val="bg1"/>
                </a:solidFill>
              </a:rPr>
              <a:t> 한마디로 성능 때문</a:t>
            </a:r>
          </a:p>
        </p:txBody>
      </p:sp>
    </p:spTree>
    <p:extLst>
      <p:ext uri="{BB962C8B-B14F-4D97-AF65-F5344CB8AC3E}">
        <p14:creationId xmlns:p14="http://schemas.microsoft.com/office/powerpoint/2010/main" val="268702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EDC37-83CA-4473-9399-8A36306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스레드 프로그래밍을 써야 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5E6A5-C6B9-4FC4-B6D2-AB8D4D20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 시간 내 최대한 많은 작업 수행</a:t>
            </a:r>
            <a:endParaRPr lang="en-US" altLang="ko-KR" dirty="0"/>
          </a:p>
          <a:p>
            <a:pPr lvl="1"/>
            <a:r>
              <a:rPr lang="ko-KR" altLang="en-US" dirty="0" err="1"/>
              <a:t>머신의</a:t>
            </a:r>
            <a:r>
              <a:rPr lang="ko-KR" altLang="en-US" dirty="0"/>
              <a:t> 자원을 최대한 활용하기 위함</a:t>
            </a:r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부팅시간 단축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비동기 작업 수행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</a:rPr>
              <a:t>응답없음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 띄우지 않고 비용이 큰 작업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특히 </a:t>
            </a:r>
            <a:r>
              <a:rPr lang="en-US" altLang="ko-KR" dirty="0">
                <a:solidFill>
                  <a:schemeClr val="bg1"/>
                </a:solidFill>
              </a:rPr>
              <a:t>I/O)</a:t>
            </a:r>
            <a:r>
              <a:rPr lang="ko-KR" altLang="en-US" dirty="0">
                <a:solidFill>
                  <a:schemeClr val="bg1"/>
                </a:solidFill>
              </a:rPr>
              <a:t> 실행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반응성이 중요한 어플리케이션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게임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의 경우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유저의 입력에 대한 반응을 계속 유지한 채로 별도의 큰 작업을 수행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ex. </a:t>
            </a:r>
            <a:r>
              <a:rPr lang="ko-KR" altLang="en-US" dirty="0">
                <a:solidFill>
                  <a:schemeClr val="bg1"/>
                </a:solidFill>
              </a:rPr>
              <a:t>파일 로딩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en-US" altLang="ko-KR" dirty="0" err="1">
                <a:solidFill>
                  <a:schemeClr val="bg1"/>
                </a:solidFill>
              </a:rPr>
              <a:t>Deamon</a:t>
            </a:r>
            <a:r>
              <a:rPr lang="en-US" altLang="ko-KR" dirty="0">
                <a:solidFill>
                  <a:schemeClr val="bg1"/>
                </a:solidFill>
              </a:rPr>
              <a:t> thread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-&gt;</a:t>
            </a:r>
            <a:r>
              <a:rPr lang="ko-KR" altLang="en-US" dirty="0">
                <a:solidFill>
                  <a:schemeClr val="bg1"/>
                </a:solidFill>
              </a:rPr>
              <a:t> 한마디로 성능 때문</a:t>
            </a:r>
          </a:p>
        </p:txBody>
      </p:sp>
    </p:spTree>
    <p:extLst>
      <p:ext uri="{BB962C8B-B14F-4D97-AF65-F5344CB8AC3E}">
        <p14:creationId xmlns:p14="http://schemas.microsoft.com/office/powerpoint/2010/main" val="401763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EDC37-83CA-4473-9399-8A36306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스레드 프로그래밍을 써야 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5E6A5-C6B9-4FC4-B6D2-AB8D4D20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 시간 내 최대한 많은 작업 수행</a:t>
            </a:r>
            <a:endParaRPr lang="en-US" altLang="ko-KR" dirty="0"/>
          </a:p>
          <a:p>
            <a:pPr lvl="1"/>
            <a:r>
              <a:rPr lang="ko-KR" altLang="en-US" dirty="0" err="1"/>
              <a:t>머신의</a:t>
            </a:r>
            <a:r>
              <a:rPr lang="ko-KR" altLang="en-US" dirty="0"/>
              <a:t> 자원을 최대한 활용하기 위함</a:t>
            </a:r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부팅시간 단축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비동기 작업 수행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 err="1"/>
              <a:t>응답없음</a:t>
            </a:r>
            <a:r>
              <a:rPr lang="en-US" altLang="ko-KR" dirty="0"/>
              <a:t>’</a:t>
            </a:r>
            <a:r>
              <a:rPr lang="ko-KR" altLang="en-US" dirty="0"/>
              <a:t> 띄우지 않고 비용이 큰 작업</a:t>
            </a:r>
            <a:r>
              <a:rPr lang="en-US" altLang="ko-KR" dirty="0"/>
              <a:t>(</a:t>
            </a:r>
            <a:r>
              <a:rPr lang="ko-KR" altLang="en-US" dirty="0"/>
              <a:t>특히 </a:t>
            </a:r>
            <a:r>
              <a:rPr lang="en-US" altLang="ko-KR" dirty="0"/>
              <a:t>I/O)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ko-KR" altLang="en-US" dirty="0"/>
              <a:t>반응성이 중요한 어플리케이션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유저의 입력에 대한 반응을 계속 유지한 채로 별도의 큰 작업을 수행</a:t>
            </a:r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파일 로딩 </a:t>
            </a:r>
            <a:r>
              <a:rPr lang="en-US" altLang="ko-KR" dirty="0"/>
              <a:t>-&gt; </a:t>
            </a:r>
            <a:r>
              <a:rPr lang="en-US" altLang="ko-KR" dirty="0" err="1"/>
              <a:t>Deamon</a:t>
            </a:r>
            <a:r>
              <a:rPr lang="en-US" altLang="ko-KR" dirty="0"/>
              <a:t> thread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-&gt;</a:t>
            </a:r>
            <a:r>
              <a:rPr lang="ko-KR" altLang="en-US" dirty="0">
                <a:solidFill>
                  <a:schemeClr val="bg1"/>
                </a:solidFill>
              </a:rPr>
              <a:t> 한마디로 성능 때문</a:t>
            </a:r>
          </a:p>
        </p:txBody>
      </p:sp>
    </p:spTree>
    <p:extLst>
      <p:ext uri="{BB962C8B-B14F-4D97-AF65-F5344CB8AC3E}">
        <p14:creationId xmlns:p14="http://schemas.microsoft.com/office/powerpoint/2010/main" val="66691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EDC37-83CA-4473-9399-8A36306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스레드 프로그래밍을 써야 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5E6A5-C6B9-4FC4-B6D2-AB8D4D20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 시간 내 최대한 많은 작업 수행</a:t>
            </a:r>
            <a:endParaRPr lang="en-US" altLang="ko-KR" dirty="0"/>
          </a:p>
          <a:p>
            <a:pPr lvl="1"/>
            <a:r>
              <a:rPr lang="ko-KR" altLang="en-US" dirty="0" err="1"/>
              <a:t>머신의</a:t>
            </a:r>
            <a:r>
              <a:rPr lang="ko-KR" altLang="en-US" dirty="0"/>
              <a:t> 자원을 최대한 활용하기 위함</a:t>
            </a:r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부팅시간 단축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비동기 작업 수행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 err="1"/>
              <a:t>응답없음</a:t>
            </a:r>
            <a:r>
              <a:rPr lang="en-US" altLang="ko-KR" dirty="0"/>
              <a:t>’</a:t>
            </a:r>
            <a:r>
              <a:rPr lang="ko-KR" altLang="en-US" dirty="0"/>
              <a:t> 띄우지 않고 비용이 큰 작업</a:t>
            </a:r>
            <a:r>
              <a:rPr lang="en-US" altLang="ko-KR" dirty="0"/>
              <a:t>(</a:t>
            </a:r>
            <a:r>
              <a:rPr lang="ko-KR" altLang="en-US" dirty="0"/>
              <a:t>특히 </a:t>
            </a:r>
            <a:r>
              <a:rPr lang="en-US" altLang="ko-KR" dirty="0"/>
              <a:t>I/O)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ko-KR" altLang="en-US" dirty="0"/>
              <a:t>반응성이 중요한 어플리케이션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유저의 입력에 대한 반응을 계속 유지한 채로 별도의 큰 작업을 수행</a:t>
            </a:r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파일 로딩 </a:t>
            </a:r>
            <a:r>
              <a:rPr lang="en-US" altLang="ko-KR" dirty="0"/>
              <a:t>-&gt; </a:t>
            </a:r>
            <a:r>
              <a:rPr lang="en-US" altLang="ko-KR" dirty="0" err="1"/>
              <a:t>Deamon</a:t>
            </a:r>
            <a:r>
              <a:rPr lang="en-US" altLang="ko-KR" dirty="0"/>
              <a:t> thread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 한마디로 성능 때문</a:t>
            </a:r>
          </a:p>
        </p:txBody>
      </p:sp>
    </p:spTree>
    <p:extLst>
      <p:ext uri="{BB962C8B-B14F-4D97-AF65-F5344CB8AC3E}">
        <p14:creationId xmlns:p14="http://schemas.microsoft.com/office/powerpoint/2010/main" val="62757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AFA3-024B-456C-BACD-E961BB73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C++ </a:t>
            </a:r>
            <a:r>
              <a:rPr lang="ko-KR" altLang="en-US" sz="3600" dirty="0"/>
              <a:t>에서 멀티 스레드 프로그래밍을 하는 두가지 방법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90FE35-EC4D-403A-B253-99A5CF39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549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#include &lt;thread&gt;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doAsyncWork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BB8C7D-CE34-49B4-9030-6EDEC41793B4}"/>
              </a:ext>
            </a:extLst>
          </p:cNvPr>
          <p:cNvSpPr txBox="1">
            <a:spLocks/>
          </p:cNvSpPr>
          <p:nvPr/>
        </p:nvSpPr>
        <p:spPr>
          <a:xfrm>
            <a:off x="838200" y="4134629"/>
            <a:ext cx="10515600" cy="19354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#include &lt;future&gt;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std::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doAsyncWork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53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AFA3-024B-456C-BACD-E961BB73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C++ </a:t>
            </a:r>
            <a:r>
              <a:rPr lang="ko-KR" altLang="en-US" sz="3600" dirty="0"/>
              <a:t>에서 멀티 스레드 프로그래밍을 하는 두가지 방법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90FE35-EC4D-403A-B253-99A5CF39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549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#include &lt;thread&gt;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doAsyncWork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BB8C7D-CE34-49B4-9030-6EDEC41793B4}"/>
              </a:ext>
            </a:extLst>
          </p:cNvPr>
          <p:cNvSpPr txBox="1">
            <a:spLocks/>
          </p:cNvSpPr>
          <p:nvPr/>
        </p:nvSpPr>
        <p:spPr>
          <a:xfrm>
            <a:off x="838200" y="4134629"/>
            <a:ext cx="10515600" cy="19354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#include &lt;future&gt;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std::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doAsyncWork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8C3910-4F89-4AD9-A0E4-286B1CD4BFD5}"/>
              </a:ext>
            </a:extLst>
          </p:cNvPr>
          <p:cNvSpPr/>
          <p:nvPr/>
        </p:nvSpPr>
        <p:spPr>
          <a:xfrm>
            <a:off x="838200" y="1825624"/>
            <a:ext cx="10515600" cy="193549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AC8C8-0948-4897-8824-EA4F5899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돋움체" panose="020B0609000101010101" pitchFamily="49" charset="-127"/>
              </a:rPr>
              <a:t>std::thread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F62A8-1616-48B5-BEE2-D1D8B89A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  <a:ea typeface="돋움체" panose="020B0609000101010101" pitchFamily="49" charset="-127"/>
                <a:cs typeface="+mj-cs"/>
              </a:rPr>
              <a:t>CreateThread</a:t>
            </a:r>
            <a:r>
              <a:rPr lang="en-US" altLang="ko-KR" dirty="0">
                <a:latin typeface="Consolas" panose="020B0609020204030204" pitchFamily="49" charset="0"/>
                <a:ea typeface="돋움체" panose="020B0609000101010101" pitchFamily="49" charset="-127"/>
                <a:cs typeface="+mj-cs"/>
              </a:rPr>
              <a:t>() </a:t>
            </a:r>
            <a:r>
              <a:rPr lang="ko-KR" altLang="en-US" dirty="0" err="1"/>
              <a:t>래핑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ko-KR" altLang="en-US" dirty="0"/>
              <a:t>새로운 스레드 생성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F1F7E9A-F2B3-4F31-A802-161529FA8688}"/>
              </a:ext>
            </a:extLst>
          </p:cNvPr>
          <p:cNvSpPr txBox="1">
            <a:spLocks/>
          </p:cNvSpPr>
          <p:nvPr/>
        </p:nvSpPr>
        <p:spPr>
          <a:xfrm>
            <a:off x="838200" y="4806501"/>
            <a:ext cx="10515600" cy="15053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void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cppThreadEntry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a,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b,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c) {}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cppThreadEntry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1, 2, 3.0);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4B01404-9AD5-45E1-89B5-09E8FB767406}"/>
              </a:ext>
            </a:extLst>
          </p:cNvPr>
          <p:cNvSpPr txBox="1">
            <a:spLocks/>
          </p:cNvSpPr>
          <p:nvPr/>
        </p:nvSpPr>
        <p:spPr>
          <a:xfrm>
            <a:off x="838200" y="3166165"/>
            <a:ext cx="10515600" cy="15053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DWORD 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WINAPI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winThreadEntry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(LPVOID _param) { return 0; }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HANDLE h = 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CreateThread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(0, 0, &amp;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winThreadEntry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nullptr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0, 0);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9EB514D-2BEE-4113-A226-F097E36CFC68}"/>
              </a:ext>
            </a:extLst>
          </p:cNvPr>
          <p:cNvSpPr/>
          <p:nvPr/>
        </p:nvSpPr>
        <p:spPr>
          <a:xfrm>
            <a:off x="5788324" y="4452818"/>
            <a:ext cx="615351" cy="7073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78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AFA3-024B-456C-BACD-E961BB73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C++ </a:t>
            </a:r>
            <a:r>
              <a:rPr lang="ko-KR" altLang="en-US" sz="3600" dirty="0"/>
              <a:t>에서 멀티 스레드 프로그래밍을 하는 두가지 방법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90FE35-EC4D-403A-B253-99A5CF39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549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#include &lt;thread&gt;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doAsyncWork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BB8C7D-CE34-49B4-9030-6EDEC41793B4}"/>
              </a:ext>
            </a:extLst>
          </p:cNvPr>
          <p:cNvSpPr txBox="1">
            <a:spLocks/>
          </p:cNvSpPr>
          <p:nvPr/>
        </p:nvSpPr>
        <p:spPr>
          <a:xfrm>
            <a:off x="838200" y="4134629"/>
            <a:ext cx="10515600" cy="19354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#include &lt;future&gt;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std::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doAsyncWork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8C3910-4F89-4AD9-A0E4-286B1CD4BFD5}"/>
              </a:ext>
            </a:extLst>
          </p:cNvPr>
          <p:cNvSpPr/>
          <p:nvPr/>
        </p:nvSpPr>
        <p:spPr>
          <a:xfrm>
            <a:off x="838200" y="4137504"/>
            <a:ext cx="10515600" cy="193549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1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2CE59-0CDA-442D-8A59-4B691489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돋움체" panose="020B0609000101010101" pitchFamily="49" charset="-127"/>
              </a:rPr>
              <a:t>std::async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83726-54A0-4CA0-AEF3-6F109B0F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표준의 </a:t>
            </a:r>
            <a:r>
              <a:rPr lang="en-US" altLang="ko-KR" dirty="0"/>
              <a:t>task-based </a:t>
            </a:r>
            <a:r>
              <a:rPr lang="ko-KR" altLang="en-US" dirty="0"/>
              <a:t>프로그래밍 구현체</a:t>
            </a:r>
            <a:endParaRPr lang="en-US" altLang="ko-KR" dirty="0"/>
          </a:p>
          <a:p>
            <a:r>
              <a:rPr lang="ko-KR" altLang="en-US" dirty="0"/>
              <a:t>파라미터로 받은 함수를 비동기적으로 실행시킴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9EA15CB-F606-4FF0-A7F2-A4DDEF5FBFBB}"/>
              </a:ext>
            </a:extLst>
          </p:cNvPr>
          <p:cNvSpPr txBox="1">
            <a:spLocks/>
          </p:cNvSpPr>
          <p:nvPr/>
        </p:nvSpPr>
        <p:spPr>
          <a:xfrm>
            <a:off x="838200" y="3152955"/>
            <a:ext cx="10515600" cy="28829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int work(int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a,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b) { return a + b; }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auto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std::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async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t(work, 1, 2);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//...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int ret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fut.get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1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CC640-5F69-4B95-A357-9593CFF7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</a:t>
            </a:r>
            <a:r>
              <a:rPr lang="en-US" altLang="ko-KR" dirty="0"/>
              <a:t>Concurrency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1388F-DBA4-4577-ADF8-85FE662E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&lt;thread&gt;</a:t>
            </a:r>
          </a:p>
          <a:p>
            <a:endParaRPr lang="en-US" altLang="ko-KR" dirty="0"/>
          </a:p>
          <a:p>
            <a:r>
              <a:rPr lang="en-US" altLang="ko-KR" dirty="0"/>
              <a:t>&lt;future&gt;</a:t>
            </a:r>
          </a:p>
          <a:p>
            <a:endParaRPr lang="en-US" altLang="ko-KR" dirty="0"/>
          </a:p>
          <a:p>
            <a:r>
              <a:rPr lang="en-US" altLang="ko-KR" dirty="0"/>
              <a:t>&lt;mutex&gt;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condition_variable</a:t>
            </a:r>
            <a:r>
              <a:rPr lang="en-US" altLang="ko-KR" dirty="0"/>
              <a:t>&gt;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44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AFA3-024B-456C-BACD-E961BB73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둘 중에 어떤 것을 </a:t>
            </a:r>
            <a:r>
              <a:rPr lang="ko-KR" altLang="en-US" dirty="0" err="1"/>
              <a:t>써야할까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EE8864-6145-4108-AA97-CC524257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altLang="ko-KR" sz="4400" dirty="0">
              <a:latin typeface="Consolas" panose="020B0609020204030204" pitchFamily="49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ko-KR" sz="4400" dirty="0">
                <a:latin typeface="Consolas" panose="020B0609020204030204" pitchFamily="49" charset="0"/>
                <a:ea typeface="+mj-ea"/>
                <a:cs typeface="+mj-cs"/>
              </a:rPr>
              <a:t> std::thread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sz="4400" dirty="0">
                <a:latin typeface="Consolas" panose="020B0609020204030204" pitchFamily="49" charset="0"/>
                <a:ea typeface="+mj-ea"/>
                <a:cs typeface="+mj-cs"/>
              </a:rPr>
              <a:t> std::async</a:t>
            </a:r>
            <a:endParaRPr lang="ko-KR" altLang="en-US" sz="4400" dirty="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396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95621-4441-4FAC-87D9-4DB307A4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ko-KR" altLang="en-US" dirty="0"/>
              <a:t>총합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58BC7-5CF0-4DFF-B2DC-AAFFFA23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std::vector&lt;uint64_t&gt; v = {1, 2, .... 1000’000’000};</a:t>
            </a:r>
          </a:p>
          <a:p>
            <a:endParaRPr lang="en-US" altLang="ko-KR" dirty="0"/>
          </a:p>
          <a:p>
            <a:r>
              <a:rPr lang="ko-KR" altLang="en-US" dirty="0"/>
              <a:t>모든 원소의 총 합을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71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2AD9B-DC70-4880-99D2-558ECC43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ko-KR" altLang="en-US" dirty="0"/>
              <a:t>총합 구하기 </a:t>
            </a:r>
            <a:r>
              <a:rPr lang="en-US" altLang="ko-KR" dirty="0"/>
              <a:t>- </a:t>
            </a:r>
            <a:r>
              <a:rPr lang="ko-KR" altLang="en-US" dirty="0" err="1"/>
              <a:t>싱글스레드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D81A2D-B92F-4983-AE90-2B86761B69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constexpr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uint64_t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SIZE = 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1000'000'000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std::vector&lt;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uint64_t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v(SIZE);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iota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(),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v.end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(), 1);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start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high_resolution_clock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::now();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uint64_t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ret = </a:t>
            </a:r>
            <a:r>
              <a:rPr lang="en-US" altLang="ko-KR" sz="2000" b="1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std::accumulate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b="1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(), </a:t>
            </a:r>
            <a:r>
              <a:rPr lang="en-US" altLang="ko-KR" sz="2000" b="1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v.end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(), 0ULL);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end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high_resolution_clock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::now();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9C8857-F93B-46CB-8DCD-0457BDAA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83" y="5790167"/>
            <a:ext cx="4517117" cy="8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01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87CF6-1734-43AC-8184-1A1B6921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우리는 아직도 배고프다</a:t>
            </a:r>
          </a:p>
        </p:txBody>
      </p:sp>
      <p:pic>
        <p:nvPicPr>
          <p:cNvPr id="4098" name="Picture 2" descr="ê´ë ¨ ì´ë¯¸ì§">
            <a:extLst>
              <a:ext uri="{FF2B5EF4-FFF2-40B4-BE49-F238E27FC236}">
                <a16:creationId xmlns:a16="http://schemas.microsoft.com/office/drawing/2014/main" id="{BC681848-FCAB-476E-B0B0-C0D59FCE03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54" y="1825625"/>
            <a:ext cx="3914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B68D312-5B7E-4D2E-A6F3-9A8B4D818423}"/>
              </a:ext>
            </a:extLst>
          </p:cNvPr>
          <p:cNvSpPr/>
          <p:nvPr/>
        </p:nvSpPr>
        <p:spPr>
          <a:xfrm>
            <a:off x="5825096" y="2209164"/>
            <a:ext cx="48090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ko-KR" altLang="en-US" sz="1400" dirty="0"/>
              <a:t>스레드</a:t>
            </a:r>
          </a:p>
        </p:txBody>
      </p:sp>
    </p:spTree>
    <p:extLst>
      <p:ext uri="{BB962C8B-B14F-4D97-AF65-F5344CB8AC3E}">
        <p14:creationId xmlns:p14="http://schemas.microsoft.com/office/powerpoint/2010/main" val="424471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87C861-6B66-411B-A237-9740AAE6369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  <a:p>
            <a:pPr marL="0" indent="0" defTabSz="576000">
              <a:buNone/>
            </a:pPr>
            <a:r>
              <a:rPr lang="ko-KR" altLang="en-US" sz="2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주의</a:t>
            </a:r>
            <a:r>
              <a:rPr lang="en-US" altLang="ko-KR" sz="2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! </a:t>
            </a:r>
            <a:r>
              <a:rPr lang="ko-KR" altLang="en-US" sz="2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스레드 생성 비용도 포함되어 있음</a:t>
            </a:r>
            <a:r>
              <a:rPr lang="en-US" altLang="ko-KR" sz="2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constexpr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THREAD_COUNT = 10;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constexpr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uint64_t DIVIDE = SIZE / THREAD_COUNT;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std::vector&lt;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std::thread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threads;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2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THREAD_COUNT; ++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auto beg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auto end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+ 1);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threads.emplace_back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cppThreadEntry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beg, end);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2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e : threads)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e.join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83DBDA-DD5A-4563-9821-20FFEE4B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thread-based designs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A7F265-79A2-450C-A266-886EB4ED5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5356327"/>
            <a:ext cx="3019425" cy="809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70EC49-4445-4296-9BEF-EB02F6E7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02" y="2201468"/>
            <a:ext cx="4801998" cy="185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00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87C861-6B66-411B-A237-9740AAE6369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  <a:p>
            <a:pPr marL="0" indent="0" defTabSz="576000">
              <a:buNone/>
            </a:pPr>
            <a:r>
              <a:rPr lang="ko-KR" altLang="en-US" sz="2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2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주의</a:t>
            </a:r>
            <a:r>
              <a:rPr lang="en-US" altLang="ko-KR" sz="2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! </a:t>
            </a:r>
            <a:r>
              <a:rPr lang="ko-KR" altLang="en-US" sz="2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스레드 생성 비용도 포함되어 있음</a:t>
            </a:r>
            <a:r>
              <a:rPr lang="en-US" altLang="ko-KR" sz="2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constexpr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THREAD_COUNT = 10;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constexpr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uint64_t DIVIDE = SIZE / THREAD_COUNT;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std::vector&lt;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std::thread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threads;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2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THREAD_COUNT; ++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auto beg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auto end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+ 1);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threads.emplace_back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cppThreadEntry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beg, end);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2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e : threads)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e.join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83DBDA-DD5A-4563-9821-20FFEE4B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thread-based designs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A7F265-79A2-450C-A266-886EB4ED5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5356327"/>
            <a:ext cx="3019425" cy="809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DA77C9-9F7D-4837-8FBC-5960524F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912" y="2202221"/>
            <a:ext cx="4733488" cy="17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91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F1E2C-1997-4F21-90B1-90C624F1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task-based designs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2B9F6D2-C350-4178-BE49-818E9C26490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uint64_t ret = 0;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std::vector&lt;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std::future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&lt;uint64_t&gt;&gt; futures;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for (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THREAD_COUNT; ++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beg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end 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+ 1);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futures.emplace_back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std::async(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cppAsyncEntry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beg, end)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for (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e : futures)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ret += 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e.get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	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//--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15772-CD08-4BF7-9DF8-79612F1E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99" y="2207702"/>
            <a:ext cx="4017501" cy="13156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EA1064-D990-4951-A520-FAAA8183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705" y="5289215"/>
            <a:ext cx="26289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2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F35D0-883F-4FF7-BD08-D9A3031C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7A39C25-BC74-444C-BB50-3C221381B606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007529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9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uint64_t ret = 0;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std::vector&lt;</a:t>
            </a:r>
            <a:r>
              <a:rPr lang="en-US" altLang="ko-KR" sz="9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std::future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&lt;uint64_t&gt;&gt; futures;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for (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THREAD_COUNT; ++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beg =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end =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(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+ 1);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futures.emplace_back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std::async(</a:t>
            </a:r>
            <a:r>
              <a:rPr lang="en-US" altLang="ko-KR" sz="9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cppAsyncEntry</a:t>
            </a:r>
            <a:r>
              <a:rPr lang="en-US" altLang="ko-KR" sz="9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beg, end)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9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e : futures)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ret +=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e.get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	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//--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F3008C9-9B40-4643-BF56-12C531AABEBD}"/>
              </a:ext>
            </a:extLst>
          </p:cNvPr>
          <p:cNvSpPr txBox="1">
            <a:spLocks/>
          </p:cNvSpPr>
          <p:nvPr/>
        </p:nvSpPr>
        <p:spPr>
          <a:xfrm>
            <a:off x="1071694" y="1749411"/>
            <a:ext cx="4414706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9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9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constexpr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uint64_t DIVIDE = SIZE / THREAD_COUNT;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std::vector&lt;</a:t>
            </a:r>
            <a:r>
              <a:rPr lang="en-US" altLang="ko-KR" sz="9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std::thread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threads;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THREAD_COUNT; ++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auto beg =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auto end =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(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+ 1);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9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threads.emplace_back</a:t>
            </a:r>
            <a:r>
              <a:rPr lang="en-US" altLang="ko-KR" sz="9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cppThreadEntry</a:t>
            </a:r>
            <a:r>
              <a:rPr lang="en-US" altLang="ko-KR" sz="9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beg, end);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9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e : threads)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e.join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9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</p:txBody>
      </p:sp>
    </p:spTree>
    <p:extLst>
      <p:ext uri="{BB962C8B-B14F-4D97-AF65-F5344CB8AC3E}">
        <p14:creationId xmlns:p14="http://schemas.microsoft.com/office/powerpoint/2010/main" val="3435445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F35D0-883F-4FF7-BD08-D9A3031C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7A39C25-BC74-444C-BB50-3C221381B606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007529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9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uint64_t ret = 0;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std::vector&lt;</a:t>
            </a:r>
            <a:r>
              <a:rPr lang="en-US" altLang="ko-KR" sz="9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std::future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&lt;uint64_t&gt;&gt; futures;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for (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THREAD_COUNT; ++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beg =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end =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(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+ 1);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futures.emplace_back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std::async(</a:t>
            </a:r>
            <a:r>
              <a:rPr lang="en-US" altLang="ko-KR" sz="9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cppAsyncEntry</a:t>
            </a:r>
            <a:r>
              <a:rPr lang="en-US" altLang="ko-KR" sz="9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beg, end)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9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e : futures)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ret +=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e.get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	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//--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F3008C9-9B40-4643-BF56-12C531AABEBD}"/>
              </a:ext>
            </a:extLst>
          </p:cNvPr>
          <p:cNvSpPr txBox="1">
            <a:spLocks/>
          </p:cNvSpPr>
          <p:nvPr/>
        </p:nvSpPr>
        <p:spPr>
          <a:xfrm>
            <a:off x="1071694" y="1749411"/>
            <a:ext cx="4414706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9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9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constexpr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uint64_t DIVIDE = SIZE / THREAD_COUNT;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std::vector&lt;</a:t>
            </a:r>
            <a:r>
              <a:rPr lang="en-US" altLang="ko-KR" sz="9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std::thread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threads;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THREAD_COUNT; ++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auto beg =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auto end = 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(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+ 1);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9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threads.emplace_back</a:t>
            </a:r>
            <a:r>
              <a:rPr lang="en-US" altLang="ko-KR" sz="9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cppThreadEntry</a:t>
            </a:r>
            <a:r>
              <a:rPr lang="en-US" altLang="ko-KR" sz="9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beg, end);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9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e : threads)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9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e.join</a:t>
            </a: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9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9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BA635E-DBFB-42E5-8836-FAE156251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82" b="79694"/>
          <a:stretch/>
        </p:blipFill>
        <p:spPr>
          <a:xfrm>
            <a:off x="2877424" y="1541839"/>
            <a:ext cx="2608976" cy="3564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A1578E-34AF-4914-BD7F-CECF08DFA790}"/>
              </a:ext>
            </a:extLst>
          </p:cNvPr>
          <p:cNvSpPr/>
          <p:nvPr/>
        </p:nvSpPr>
        <p:spPr>
          <a:xfrm>
            <a:off x="7180976" y="4639112"/>
            <a:ext cx="1249960" cy="318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473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B790A-270E-4D00-9187-BA47555C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std::async 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2A387-5C1C-4894-9C00-005647E1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2680"/>
          </a:xfrm>
        </p:spPr>
        <p:txBody>
          <a:bodyPr/>
          <a:lstStyle/>
          <a:p>
            <a:r>
              <a:rPr lang="ko-KR" altLang="en-US" dirty="0" err="1"/>
              <a:t>리턴값</a:t>
            </a:r>
            <a:r>
              <a:rPr lang="ko-KR" altLang="en-US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future</a:t>
            </a:r>
            <a:r>
              <a:rPr lang="en-US" altLang="ko-KR" dirty="0"/>
              <a:t> </a:t>
            </a:r>
            <a:r>
              <a:rPr lang="ko-KR" altLang="en-US" dirty="0"/>
              <a:t>로부터 결과값에 접근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get()</a:t>
            </a:r>
            <a:r>
              <a:rPr lang="en-US" altLang="ko-KR" dirty="0"/>
              <a:t>)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>
                <a:latin typeface="Consolas" panose="020B0609020204030204" pitchFamily="49" charset="0"/>
              </a:rPr>
              <a:t>cppAsyncEntry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/>
              <a:t>에서 예외 발생 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</a:rPr>
              <a:t>std::async</a:t>
            </a:r>
            <a:r>
              <a:rPr lang="en-US" altLang="ko-KR" dirty="0"/>
              <a:t> </a:t>
            </a:r>
            <a:r>
              <a:rPr lang="ko-KR" altLang="en-US" dirty="0"/>
              <a:t>는 그 예외에 접근 가능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cppThreadEntry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  <a:r>
              <a:rPr lang="en-US" altLang="ko-KR" sz="2000" dirty="0"/>
              <a:t> </a:t>
            </a:r>
            <a:r>
              <a:rPr lang="ko-KR" altLang="en-US" sz="2000" dirty="0"/>
              <a:t>에서 예외 발생 시</a:t>
            </a:r>
            <a:r>
              <a:rPr lang="en-US" altLang="ko-KR" sz="2000" dirty="0"/>
              <a:t>..? -&gt;</a:t>
            </a:r>
            <a:r>
              <a:rPr lang="ko-KR" altLang="en-US" sz="2000" dirty="0"/>
              <a:t> 프로그램 종료</a:t>
            </a:r>
            <a:r>
              <a:rPr lang="en-US" altLang="ko-KR" sz="2000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std::async </a:t>
            </a:r>
            <a:r>
              <a:rPr lang="ko-KR" altLang="en-US" dirty="0"/>
              <a:t>는 스레드를 추상화 한 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417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2096E-FD82-45C2-A528-585A1657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</a:t>
            </a:r>
            <a:r>
              <a:rPr lang="ko-KR" altLang="en-US" dirty="0"/>
              <a:t>를 논하기 전에 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9571E-755A-41D3-845D-3ACFD7E5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다 알고 계시겠지만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스레드 개념 간단히 한번 더 짚고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552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5B6A2-D6A4-43B1-97F1-7277FBF8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스레드를 직접 사용할 시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DA502-2855-45EE-8437-6BA3BCDC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스레드는 유한</a:t>
            </a:r>
            <a:endParaRPr lang="en-US" altLang="ko-KR" dirty="0"/>
          </a:p>
          <a:p>
            <a:pPr lvl="1"/>
            <a:r>
              <a:rPr lang="ko-KR" altLang="en-US" dirty="0"/>
              <a:t>어느 개수 이상 생성 시 </a:t>
            </a:r>
            <a:r>
              <a:rPr lang="en-US" altLang="ko-KR" dirty="0"/>
              <a:t>throw. (</a:t>
            </a:r>
            <a:r>
              <a:rPr lang="ko-KR" altLang="en-US" dirty="0"/>
              <a:t>스택 사이즈로 인한 </a:t>
            </a:r>
            <a:r>
              <a:rPr lang="en-US" altLang="ko-KR" dirty="0"/>
              <a:t>Out-of-Memory)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그냥 </a:t>
            </a:r>
            <a:r>
              <a:rPr lang="ko-KR" altLang="en-US" dirty="0" err="1"/>
              <a:t>메인스레드에서</a:t>
            </a:r>
            <a:r>
              <a:rPr lang="ko-KR" altLang="en-US" dirty="0"/>
              <a:t> </a:t>
            </a:r>
            <a:r>
              <a:rPr lang="ko-KR" altLang="en-US" dirty="0" err="1"/>
              <a:t>동작시킨다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로드 </a:t>
            </a:r>
            <a:r>
              <a:rPr lang="ko-KR" altLang="en-US" dirty="0" err="1"/>
              <a:t>밸런싱에</a:t>
            </a:r>
            <a:r>
              <a:rPr lang="ko-KR" altLang="en-US" dirty="0"/>
              <a:t> 실패</a:t>
            </a:r>
            <a:r>
              <a:rPr lang="en-US" altLang="ko-KR" dirty="0"/>
              <a:t>. GUI</a:t>
            </a:r>
            <a:r>
              <a:rPr lang="ko-KR" altLang="en-US" dirty="0"/>
              <a:t>프로그램일 경우 응답 없음</a:t>
            </a:r>
            <a:r>
              <a:rPr lang="en-US" altLang="ko-KR" dirty="0"/>
              <a:t>...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다른 스레드가 동작 완료될 때까지 기다린다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 err="1"/>
              <a:t>데드락</a:t>
            </a:r>
            <a:r>
              <a:rPr lang="ko-KR" altLang="en-US" dirty="0"/>
              <a:t> 발생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667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5B6A2-D6A4-43B1-97F1-7277FBF8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스레드를 직접 사용할 시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DA502-2855-45EE-8437-6BA3BCDC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스레드를 너무 많이 만들 경우 </a:t>
            </a:r>
            <a:r>
              <a:rPr lang="en-US" altLang="ko-KR" dirty="0"/>
              <a:t>oversubscription </a:t>
            </a:r>
            <a:r>
              <a:rPr lang="ko-KR" altLang="en-US" dirty="0"/>
              <a:t>문제 발생</a:t>
            </a:r>
            <a:endParaRPr lang="en-US" altLang="ko-KR" dirty="0"/>
          </a:p>
          <a:p>
            <a:pPr lvl="1"/>
            <a:r>
              <a:rPr lang="ko-KR" altLang="en-US" dirty="0"/>
              <a:t>하드웨어 스레드 </a:t>
            </a:r>
            <a:r>
              <a:rPr lang="en-US" altLang="ko-KR" dirty="0"/>
              <a:t>&lt;&lt; </a:t>
            </a:r>
            <a:r>
              <a:rPr lang="ko-KR" altLang="en-US" dirty="0"/>
              <a:t>소프트웨어 스레드</a:t>
            </a:r>
            <a:r>
              <a:rPr lang="en-US" altLang="ko-KR" dirty="0"/>
              <a:t>(unblocked)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운영체제는 많은 스레드를 스케줄링 해줘야 함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r>
              <a:rPr lang="ko-KR" altLang="en-US" dirty="0"/>
              <a:t>각 스레드에 할당되는 시간이 짧음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r>
              <a:rPr lang="ko-KR" altLang="en-US" dirty="0"/>
              <a:t>컨텍스트 스위치가 많이 </a:t>
            </a:r>
            <a:r>
              <a:rPr lang="ko-KR" altLang="en-US" dirty="0" err="1"/>
              <a:t>일어남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캐시 무효화도 많이 발생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공유 자원에 접근하는 스레드가 많을 수록 성능 저하↑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민트 스크립트 병렬 로딩 시 루트</a:t>
            </a:r>
            <a:r>
              <a:rPr lang="en-US" altLang="ko-KR" dirty="0"/>
              <a:t>GM</a:t>
            </a:r>
            <a:r>
              <a:rPr lang="ko-KR" altLang="en-US" dirty="0"/>
              <a:t>에서는 오히려 </a:t>
            </a:r>
            <a:r>
              <a:rPr lang="ko-KR" altLang="en-US" dirty="0" err="1"/>
              <a:t>느려지는</a:t>
            </a:r>
            <a:r>
              <a:rPr lang="ko-KR" altLang="en-US" dirty="0"/>
              <a:t> 현상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3913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2EBBB-E4DB-4B80-B9B8-88C16AA5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24A80-2FC9-4903-A742-8132F73A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36"/>
            <a:ext cx="10515600" cy="4351338"/>
          </a:xfrm>
        </p:spPr>
        <p:txBody>
          <a:bodyPr/>
          <a:lstStyle/>
          <a:p>
            <a:r>
              <a:rPr lang="ko-KR" altLang="en-US" dirty="0"/>
              <a:t>하드웨어 스레드 대비 소프트웨어 스레드의 개수를 적절히 설정한다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다음을 고려하여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프로그램의 컨텍스트 스위치 비용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소프트웨어 스레드의 </a:t>
            </a:r>
            <a:r>
              <a:rPr lang="en-US" altLang="ko-KR" dirty="0"/>
              <a:t>CPU cache </a:t>
            </a:r>
            <a:r>
              <a:rPr lang="ko-KR" altLang="en-US" dirty="0"/>
              <a:t>사용 효율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머신 </a:t>
            </a:r>
            <a:r>
              <a:rPr lang="ko-KR" altLang="en-US" dirty="0" err="1"/>
              <a:t>아키텍쳐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하드웨어 스레드 개수</a:t>
            </a:r>
            <a:r>
              <a:rPr lang="en-US" altLang="ko-KR" dirty="0"/>
              <a:t>, CPU cache </a:t>
            </a:r>
            <a:r>
              <a:rPr lang="ko-KR" altLang="en-US" dirty="0"/>
              <a:t>의 레벨 별 크기와 속도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당신의 </a:t>
            </a:r>
            <a:r>
              <a:rPr lang="en-US" altLang="ko-KR" dirty="0"/>
              <a:t>oversubscription </a:t>
            </a:r>
            <a:r>
              <a:rPr lang="ko-KR" altLang="en-US" dirty="0"/>
              <a:t>솔루션은 </a:t>
            </a:r>
            <a:br>
              <a:rPr lang="en-US" altLang="ko-KR" dirty="0"/>
            </a:br>
            <a:r>
              <a:rPr lang="ko-KR" altLang="en-US" dirty="0"/>
              <a:t>다른 </a:t>
            </a:r>
            <a:r>
              <a:rPr lang="ko-KR" altLang="en-US" dirty="0" err="1"/>
              <a:t>머신에서는</a:t>
            </a:r>
            <a:r>
              <a:rPr lang="ko-KR" altLang="en-US" dirty="0"/>
              <a:t> 잘 동작하지 않을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692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8182A-0AD9-4D14-8BE9-8B4B6F5C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누가 좀 대신 해줬으면</a:t>
            </a:r>
          </a:p>
        </p:txBody>
      </p:sp>
      <p:pic>
        <p:nvPicPr>
          <p:cNvPr id="1026" name="Picture 2" descr="ëê° ì¢ ëì ì ëí ì´ë¯¸ì§ ê²ìê²°ê³¼">
            <a:extLst>
              <a:ext uri="{FF2B5EF4-FFF2-40B4-BE49-F238E27FC236}">
                <a16:creationId xmlns:a16="http://schemas.microsoft.com/office/drawing/2014/main" id="{494337A9-6B8B-4676-BC37-5CA67E05C9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97" y="1825625"/>
            <a:ext cx="39026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72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EAA5E-0FB0-442B-BF53-F3D32995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std::async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C1737-FA47-4CCC-BC5D-551D6019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이것을 사용하면 정확히 이 일을 대신 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296409B-ADC3-48BA-B606-30F744A79222}"/>
              </a:ext>
            </a:extLst>
          </p:cNvPr>
          <p:cNvSpPr txBox="1">
            <a:spLocks/>
          </p:cNvSpPr>
          <p:nvPr/>
        </p:nvSpPr>
        <p:spPr>
          <a:xfrm>
            <a:off x="2905387" y="2370196"/>
            <a:ext cx="6381226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uint64_t ret = 0;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std::vector&lt;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std::future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&lt;uint64_t&gt;&gt; futures;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THREAD_COUNT; ++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beg =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end =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(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+ 1);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futures.emplace_back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std::async(</a:t>
            </a:r>
            <a:r>
              <a:rPr lang="en-US" altLang="ko-KR" sz="11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cppAsyncEntry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beg, end)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11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e : futures)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ret +=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e.get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	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//--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0565527-75DC-4AE2-8650-48BDB9C00590}"/>
              </a:ext>
            </a:extLst>
          </p:cNvPr>
          <p:cNvSpPr/>
          <p:nvPr/>
        </p:nvSpPr>
        <p:spPr>
          <a:xfrm rot="10800000">
            <a:off x="6174297" y="4545865"/>
            <a:ext cx="251670" cy="3607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D0042-94AC-4341-9C4B-2987E0AB920F}"/>
              </a:ext>
            </a:extLst>
          </p:cNvPr>
          <p:cNvSpPr txBox="1"/>
          <p:nvPr/>
        </p:nvSpPr>
        <p:spPr>
          <a:xfrm>
            <a:off x="6096000" y="4994211"/>
            <a:ext cx="257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스레드가 생길 수도 있고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안 생길 수도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관리책임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표준위원회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46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A508F-FDE0-4B6E-AB39-7CAD00F6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그럼 로드 </a:t>
            </a:r>
            <a:r>
              <a:rPr lang="ko-KR" altLang="en-US" dirty="0" err="1"/>
              <a:t>밸런싱</a:t>
            </a:r>
            <a:r>
              <a:rPr lang="ko-KR" altLang="en-US" dirty="0"/>
              <a:t> 해결되나요</a:t>
            </a:r>
            <a:r>
              <a:rPr lang="en-US" altLang="ko-KR" dirty="0"/>
              <a:t>?!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A81DF-C0EE-4EDA-A344-E77CF22A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No</a:t>
            </a:r>
          </a:p>
          <a:p>
            <a:endParaRPr lang="en-US" altLang="ko-KR" dirty="0"/>
          </a:p>
          <a:p>
            <a:r>
              <a:rPr lang="ko-KR" altLang="en-US" dirty="0"/>
              <a:t>나 대신 </a:t>
            </a:r>
            <a:r>
              <a:rPr lang="en-US" altLang="ko-KR" dirty="0"/>
              <a:t>OS</a:t>
            </a:r>
            <a:r>
              <a:rPr lang="ko-KR" altLang="en-US" dirty="0"/>
              <a:t>의 런타임 스케줄러가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로드 </a:t>
            </a:r>
            <a:r>
              <a:rPr lang="ko-KR" altLang="en-US" dirty="0" err="1"/>
              <a:t>밸런싱</a:t>
            </a:r>
            <a:r>
              <a:rPr lang="ko-KR" altLang="en-US" dirty="0"/>
              <a:t> 이슈를 컨트롤하게 되는 것 뿐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사용자보다 더 많은 정보를 가지고 있긴 하지만</a:t>
            </a:r>
            <a:r>
              <a:rPr lang="en-US" altLang="ko-KR" sz="2400" dirty="0"/>
              <a:t>..)</a:t>
            </a:r>
            <a:endParaRPr lang="ko-KR" altLang="en-US" sz="2000" dirty="0"/>
          </a:p>
        </p:txBody>
      </p:sp>
      <p:pic>
        <p:nvPicPr>
          <p:cNvPr id="2054" name="Picture 6" descr="ê·¸ë´ë¦¬ê°ì ëí ì´ë¯¸ì§ ê²ìê²°ê³¼">
            <a:extLst>
              <a:ext uri="{FF2B5EF4-FFF2-40B4-BE49-F238E27FC236}">
                <a16:creationId xmlns:a16="http://schemas.microsoft.com/office/drawing/2014/main" id="{410D92E2-2D6D-4E41-9791-72FAC783B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585" y="3429000"/>
            <a:ext cx="3012215" cy="30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444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BD8D6-F986-49F4-BDDF-108101FE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응답성</a:t>
            </a:r>
            <a:r>
              <a:rPr lang="ko-KR" altLang="en-US" dirty="0"/>
              <a:t> 문제는 해결되나요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DA6A7-39BA-4D48-9078-0563B9AD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No..</a:t>
            </a:r>
          </a:p>
          <a:p>
            <a:endParaRPr lang="en-US" altLang="ko-KR" dirty="0"/>
          </a:p>
          <a:p>
            <a:r>
              <a:rPr lang="ko-KR" altLang="en-US" dirty="0"/>
              <a:t>런타임 스케줄러는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어떤 스레드가 빠른 응답성을 가져야 하는지 모름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400" dirty="0"/>
              <a:t>(launch policy </a:t>
            </a:r>
            <a:r>
              <a:rPr lang="ko-KR" altLang="en-US" sz="2400" dirty="0"/>
              <a:t>를 지정하면</a:t>
            </a:r>
            <a:r>
              <a:rPr lang="en-US" altLang="ko-KR" sz="2400" dirty="0"/>
              <a:t>, </a:t>
            </a:r>
            <a:r>
              <a:rPr lang="ko-KR" altLang="en-US" sz="2400" dirty="0"/>
              <a:t>무조건 다른 스레드에서 작업을 진행할 수는 있다</a:t>
            </a:r>
            <a:r>
              <a:rPr lang="en-US" altLang="ko-KR" sz="2400" dirty="0"/>
              <a:t>.)</a:t>
            </a:r>
            <a:endParaRPr lang="ko-KR" altLang="en-US" dirty="0"/>
          </a:p>
        </p:txBody>
      </p:sp>
      <p:pic>
        <p:nvPicPr>
          <p:cNvPr id="4098" name="Picture 2" descr="ì¼ì¥ì½ì ëí ì´ë¯¸ì§ ê²ìê²°ê³¼">
            <a:extLst>
              <a:ext uri="{FF2B5EF4-FFF2-40B4-BE49-F238E27FC236}">
                <a16:creationId xmlns:a16="http://schemas.microsoft.com/office/drawing/2014/main" id="{806E70DF-12D8-4B02-AE23-472A3D693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42" y="4721560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91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90BDB-782E-45D8-9822-CFC78F98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최첨단 스레드 스케줄러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13CEB-1518-4E6B-9461-48C0C961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oversubscription</a:t>
            </a:r>
            <a:r>
              <a:rPr lang="ko-KR" altLang="en-US" dirty="0"/>
              <a:t>을 피하기 위해 시스템 차원의 스레드 풀을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하드웨어 코어 수준에서 동작하는 </a:t>
            </a:r>
            <a:r>
              <a:rPr lang="en-US" altLang="ko-KR" dirty="0"/>
              <a:t>work-stealing </a:t>
            </a:r>
            <a:r>
              <a:rPr lang="ko-KR" altLang="en-US" dirty="0"/>
              <a:t>알고리즘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 로드 </a:t>
            </a:r>
            <a:r>
              <a:rPr lang="ko-KR" altLang="en-US" dirty="0" err="1"/>
              <a:t>밸런싱</a:t>
            </a:r>
            <a:r>
              <a:rPr lang="ko-KR" altLang="en-US" dirty="0"/>
              <a:t> 향상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 descr="ì¼ì¥ì½ì ëí ì´ë¯¸ì§ ê²ìê²°ê³¼">
            <a:extLst>
              <a:ext uri="{FF2B5EF4-FFF2-40B4-BE49-F238E27FC236}">
                <a16:creationId xmlns:a16="http://schemas.microsoft.com/office/drawing/2014/main" id="{E7A50C4D-17C4-4087-89C0-4BC10F17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203" y="3807830"/>
            <a:ext cx="2685045" cy="26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318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90BDB-782E-45D8-9822-CFC78F98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최첨단 스레드 스케줄러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13CEB-1518-4E6B-9461-48C0C961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oversubscription</a:t>
            </a:r>
            <a:r>
              <a:rPr lang="ko-KR" altLang="en-US" dirty="0"/>
              <a:t>을 피하기 위해 시스템 차원의 스레드 풀을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하드웨어 코어 수준에서 동작하는 </a:t>
            </a:r>
            <a:r>
              <a:rPr lang="en-US" altLang="ko-KR" dirty="0"/>
              <a:t>work-stealing </a:t>
            </a:r>
            <a:r>
              <a:rPr lang="ko-KR" altLang="en-US" dirty="0"/>
              <a:t>알고리즘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 로드 </a:t>
            </a:r>
            <a:r>
              <a:rPr lang="ko-KR" altLang="en-US" dirty="0" err="1"/>
              <a:t>밸런싱</a:t>
            </a:r>
            <a:r>
              <a:rPr lang="ko-KR" altLang="en-US" dirty="0"/>
              <a:t> 향상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하지만 </a:t>
            </a:r>
            <a:r>
              <a:rPr lang="en-US" altLang="ko-KR" b="1" dirty="0"/>
              <a:t>C++</a:t>
            </a:r>
            <a:r>
              <a:rPr lang="ko-KR" altLang="en-US" b="1" dirty="0"/>
              <a:t>에서는 아직 기대하지 말자</a:t>
            </a:r>
            <a:endParaRPr lang="en-US" altLang="ko-KR" b="1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122" name="Picture 2" descr="ì¼ì¥ì½ì ëí ì´ë¯¸ì§ ê²ìê²°ê³¼">
            <a:extLst>
              <a:ext uri="{FF2B5EF4-FFF2-40B4-BE49-F238E27FC236}">
                <a16:creationId xmlns:a16="http://schemas.microsoft.com/office/drawing/2014/main" id="{7B2D87FA-D2E0-4835-83D5-A2FF9CE6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077" y="3569777"/>
            <a:ext cx="2982723" cy="29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834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D97AB-1C21-4414-B798-928FC945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희망찬 미래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317B4-2960-44A1-91A6-CA9AEC48A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언젠가는 최첨단 스레드 스케줄러</a:t>
            </a:r>
            <a:r>
              <a:rPr lang="en-US" altLang="ko-KR" dirty="0"/>
              <a:t>.. </a:t>
            </a:r>
            <a:r>
              <a:rPr lang="ko-KR" altLang="en-US" dirty="0"/>
              <a:t>가 </a:t>
            </a:r>
            <a:r>
              <a:rPr lang="ko-KR" altLang="en-US" dirty="0" err="1"/>
              <a:t>될거야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task-based </a:t>
            </a:r>
            <a:r>
              <a:rPr lang="ko-KR" altLang="en-US" dirty="0"/>
              <a:t>접근법으로 개발하는 것이 장기적으로 이득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std::thread </a:t>
            </a:r>
            <a:r>
              <a:rPr lang="ko-KR" altLang="en-US" dirty="0"/>
              <a:t>를 계속 쓴다면</a:t>
            </a:r>
            <a:r>
              <a:rPr lang="en-US" altLang="ko-KR" dirty="0"/>
              <a:t>,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스레드 고갈</a:t>
            </a:r>
            <a:r>
              <a:rPr lang="en-US" altLang="ko-KR" dirty="0"/>
              <a:t>, oversubscription, </a:t>
            </a:r>
            <a:r>
              <a:rPr lang="ko-KR" altLang="en-US" dirty="0"/>
              <a:t>로드 </a:t>
            </a:r>
            <a:r>
              <a:rPr lang="ko-KR" altLang="en-US" dirty="0" err="1"/>
              <a:t>밸런싱을</a:t>
            </a:r>
            <a:r>
              <a:rPr lang="ko-KR" altLang="en-US" dirty="0"/>
              <a:t> 자체적으로 처리해야함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2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B128-047F-45F8-A24E-4652C26A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스레드란</a:t>
            </a:r>
            <a:r>
              <a:rPr lang="ko-KR" altLang="en-US" dirty="0"/>
              <a:t> 무엇인가</a:t>
            </a:r>
          </a:p>
        </p:txBody>
      </p:sp>
      <p:pic>
        <p:nvPicPr>
          <p:cNvPr id="1026" name="Picture 2" descr="~~ë ë¬´ìì¸ê°ì ëí ì´ë¯¸ì§ ê²ìê²°ê³¼">
            <a:extLst>
              <a:ext uri="{FF2B5EF4-FFF2-40B4-BE49-F238E27FC236}">
                <a16:creationId xmlns:a16="http://schemas.microsoft.com/office/drawing/2014/main" id="{36053A0F-5190-4543-BD39-BB15767DA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3" y="1690688"/>
            <a:ext cx="8843493" cy="497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43D2C34-DBC1-4466-91C9-D6D43ED12D79}"/>
              </a:ext>
            </a:extLst>
          </p:cNvPr>
          <p:cNvSpPr/>
          <p:nvPr/>
        </p:nvSpPr>
        <p:spPr>
          <a:xfrm>
            <a:off x="3900152" y="2614411"/>
            <a:ext cx="4391695" cy="13234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cap="none" spc="0" dirty="0">
                <a:ln w="22225">
                  <a:solidFill>
                    <a:srgbClr val="CE421D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THREAD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3FAE6D-8D7F-403B-8B8C-621AFD3C6F2D}"/>
              </a:ext>
            </a:extLst>
          </p:cNvPr>
          <p:cNvSpPr/>
          <p:nvPr/>
        </p:nvSpPr>
        <p:spPr>
          <a:xfrm>
            <a:off x="3900151" y="3937849"/>
            <a:ext cx="4391694" cy="6341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ko-KR" altLang="en-US" sz="4000" dirty="0" err="1">
                <a:ln>
                  <a:solidFill>
                    <a:srgbClr val="CE421D"/>
                  </a:solidFill>
                </a:ln>
                <a:solidFill>
                  <a:srgbClr val="CE421D"/>
                </a:solidFill>
              </a:rPr>
              <a:t>스레드란</a:t>
            </a:r>
            <a:r>
              <a:rPr lang="ko-KR" altLang="en-US" sz="4000" dirty="0">
                <a:ln>
                  <a:solidFill>
                    <a:srgbClr val="CE421D"/>
                  </a:solidFill>
                </a:ln>
                <a:solidFill>
                  <a:srgbClr val="CE421D"/>
                </a:solidFill>
              </a:rPr>
              <a:t> 무엇인가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51140C-91F2-47D2-8A4E-23A6B7F1992E}"/>
              </a:ext>
            </a:extLst>
          </p:cNvPr>
          <p:cNvSpPr/>
          <p:nvPr/>
        </p:nvSpPr>
        <p:spPr>
          <a:xfrm>
            <a:off x="4379849" y="1906524"/>
            <a:ext cx="3432301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4000" b="1" cap="none" spc="0" dirty="0">
              <a:ln w="22225">
                <a:solidFill>
                  <a:srgbClr val="CE421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8813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CE920-C176-4BDD-8478-7E88FC1C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>
                <a:latin typeface="Consolas" panose="020B0609020204030204" pitchFamily="49" charset="0"/>
              </a:rPr>
              <a:t>std::thread </a:t>
            </a:r>
            <a:r>
              <a:rPr lang="ko-KR" altLang="en-US" dirty="0"/>
              <a:t>는 </a:t>
            </a:r>
            <a:r>
              <a:rPr lang="ko-KR" altLang="en-US" dirty="0" err="1"/>
              <a:t>스레기인가요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170" name="Picture 2" descr="ëë ì ì¬ëê±¸ê¹ì ëí ì´ë¯¸ì§ ê²ìê²°ê³¼">
            <a:extLst>
              <a:ext uri="{FF2B5EF4-FFF2-40B4-BE49-F238E27FC236}">
                <a16:creationId xmlns:a16="http://schemas.microsoft.com/office/drawing/2014/main" id="{60A167EA-02F2-4556-9A1C-F706B36060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16" y="2394982"/>
            <a:ext cx="3226968" cy="321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85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05178-EE80-4708-862A-4DE93639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thread-based </a:t>
            </a:r>
            <a:r>
              <a:rPr lang="ko-KR" altLang="en-US" dirty="0"/>
              <a:t>접근을 사용해야할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D69D9-F933-428B-8D16-71D24941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underlying API </a:t>
            </a:r>
            <a:r>
              <a:rPr lang="ko-KR" altLang="en-US" dirty="0"/>
              <a:t>에 접근해야 할 때</a:t>
            </a:r>
            <a:endParaRPr lang="en-US" altLang="ko-KR" dirty="0"/>
          </a:p>
          <a:p>
            <a:pPr lvl="1"/>
            <a:r>
              <a:rPr lang="en-US" altLang="ko-KR" dirty="0"/>
              <a:t>std::thread </a:t>
            </a:r>
            <a:r>
              <a:rPr lang="ko-KR" altLang="en-US" dirty="0"/>
              <a:t>의 </a:t>
            </a:r>
            <a:r>
              <a:rPr lang="en-US" altLang="ko-KR" dirty="0" err="1"/>
              <a:t>native_handle</a:t>
            </a:r>
            <a:r>
              <a:rPr lang="en-US" altLang="ko-KR" dirty="0"/>
              <a:t> </a:t>
            </a:r>
            <a:r>
              <a:rPr lang="ko-KR" altLang="en-US" dirty="0"/>
              <a:t>멤버변수로 스레드 핸들 획득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프로그램에 대한 스레드 최적화가 필요할</a:t>
            </a:r>
            <a:r>
              <a:rPr lang="en-US" altLang="ko-KR" dirty="0"/>
              <a:t>&amp;</a:t>
            </a:r>
            <a:r>
              <a:rPr lang="ko-KR" altLang="en-US" dirty="0"/>
              <a:t>가능할 때</a:t>
            </a:r>
            <a:endParaRPr lang="en-US" altLang="ko-KR" dirty="0"/>
          </a:p>
          <a:p>
            <a:pPr lvl="1"/>
            <a:r>
              <a:rPr lang="ko-KR" altLang="en-US" dirty="0"/>
              <a:t>성능과 응답성에 민감한 게임 서버들은 </a:t>
            </a:r>
            <a:br>
              <a:rPr lang="en-US" altLang="ko-KR" dirty="0"/>
            </a:br>
            <a:r>
              <a:rPr lang="ko-KR" altLang="en-US" dirty="0"/>
              <a:t>대부분 </a:t>
            </a:r>
            <a:r>
              <a:rPr lang="en-US" altLang="ko-KR" dirty="0"/>
              <a:t>(IOCP</a:t>
            </a:r>
            <a:r>
              <a:rPr lang="ko-KR" altLang="en-US" dirty="0"/>
              <a:t>등을 통해</a:t>
            </a:r>
            <a:r>
              <a:rPr lang="en-US" altLang="ko-KR" dirty="0"/>
              <a:t>) thread-based </a:t>
            </a:r>
            <a:r>
              <a:rPr lang="ko-KR" altLang="en-US" dirty="0"/>
              <a:t>접근법 사용</a:t>
            </a:r>
            <a:endParaRPr lang="en-US" altLang="ko-KR" dirty="0"/>
          </a:p>
          <a:p>
            <a:pPr lvl="1"/>
            <a:r>
              <a:rPr lang="ko-KR" altLang="en-US" dirty="0"/>
              <a:t>응답성이 중요할 수록</a:t>
            </a:r>
            <a:r>
              <a:rPr lang="en-US" altLang="ko-KR" dirty="0"/>
              <a:t>, </a:t>
            </a:r>
            <a:r>
              <a:rPr lang="ko-KR" altLang="en-US" dirty="0"/>
              <a:t>추상화 계층이 얇아지는 경향이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C++ concurrency API </a:t>
            </a:r>
            <a:r>
              <a:rPr lang="ko-KR" altLang="en-US" dirty="0"/>
              <a:t>를 뛰어넘는 </a:t>
            </a:r>
            <a:r>
              <a:rPr lang="ko-KR" altLang="en-US" dirty="0" err="1"/>
              <a:t>스레딩</a:t>
            </a:r>
            <a:r>
              <a:rPr lang="ko-KR" altLang="en-US" dirty="0"/>
              <a:t> 기술 구현이 필요할 때</a:t>
            </a:r>
            <a:endParaRPr lang="en-US" altLang="ko-KR" dirty="0"/>
          </a:p>
          <a:p>
            <a:pPr lvl="1"/>
            <a:r>
              <a:rPr lang="en-US" altLang="ko-KR" dirty="0" err="1"/>
              <a:t>CreateThreadpool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OS </a:t>
            </a:r>
            <a:r>
              <a:rPr lang="ko-KR" altLang="en-US" dirty="0"/>
              <a:t>에서 제공하는 스레드 풀을 사용할 때</a:t>
            </a:r>
          </a:p>
        </p:txBody>
      </p:sp>
    </p:spTree>
    <p:extLst>
      <p:ext uri="{BB962C8B-B14F-4D97-AF65-F5344CB8AC3E}">
        <p14:creationId xmlns:p14="http://schemas.microsoft.com/office/powerpoint/2010/main" val="3165599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61B1E-BC57-4350-8606-AEB94B29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성급한 최적화 </a:t>
            </a:r>
            <a:r>
              <a:rPr lang="en-US" altLang="ko-KR" dirty="0"/>
              <a:t>= </a:t>
            </a:r>
            <a:r>
              <a:rPr lang="ko-KR" altLang="en-US" dirty="0" err="1"/>
              <a:t>만악의</a:t>
            </a:r>
            <a:r>
              <a:rPr lang="ko-KR" altLang="en-US" dirty="0"/>
              <a:t> 근원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86DEF-977B-4E9D-8660-C5ABC7C1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대부분은 </a:t>
            </a:r>
            <a:r>
              <a:rPr lang="en-US" altLang="ko-KR" dirty="0"/>
              <a:t>task-based </a:t>
            </a:r>
            <a:r>
              <a:rPr lang="ko-KR" altLang="en-US" dirty="0"/>
              <a:t>디자인이 더 나은 선택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우리 모두 </a:t>
            </a:r>
            <a:r>
              <a:rPr lang="en-US" altLang="ko-KR" dirty="0"/>
              <a:t>std::async </a:t>
            </a:r>
            <a:r>
              <a:rPr lang="ko-KR" altLang="en-US" dirty="0"/>
              <a:t>를 씁시다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779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D6B5A-82E3-4BC9-B138-2ECA09C9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F8669-4C14-48A9-9405-208C8697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Effective Modern C++</a:t>
            </a:r>
          </a:p>
          <a:p>
            <a:endParaRPr lang="en-US" altLang="ko-KR" dirty="0"/>
          </a:p>
          <a:p>
            <a:r>
              <a:rPr lang="en-US" altLang="ko-KR" dirty="0" err="1"/>
              <a:t>Stackoverflow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Wikipedia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1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72362-E723-4317-BD0D-910CBBB2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</a:t>
            </a:r>
            <a:r>
              <a:rPr lang="ko-KR" altLang="en-US" sz="3600" dirty="0"/>
              <a:t> </a:t>
            </a:r>
            <a:r>
              <a:rPr lang="en-US" altLang="ko-KR" sz="3600" dirty="0"/>
              <a:t>from </a:t>
            </a:r>
            <a:r>
              <a:rPr lang="en-US" altLang="ko-KR" sz="3600" dirty="0" err="1"/>
              <a:t>wikipedia</a:t>
            </a:r>
            <a:endParaRPr lang="ko-KR" altLang="en-US" sz="36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CABEC2F-8714-4306-ACD2-F98399BB3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01" y="1877833"/>
            <a:ext cx="11790798" cy="42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1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오늘 이야기 나눌 </a:t>
            </a:r>
            <a:r>
              <a:rPr lang="ko-KR" altLang="en-US" dirty="0"/>
              <a:t>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r>
              <a:rPr lang="ko-KR" altLang="en-US" dirty="0"/>
              <a:t>하드웨어 스레드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CPU</a:t>
            </a:r>
            <a:r>
              <a:rPr lang="ko-KR" altLang="en-US" dirty="0">
                <a:solidFill>
                  <a:schemeClr val="bg1"/>
                </a:solidFill>
              </a:rPr>
              <a:t>에서 계산을 수행하는 주체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코어 </a:t>
            </a:r>
            <a:r>
              <a:rPr lang="en-US" altLang="ko-KR" dirty="0">
                <a:solidFill>
                  <a:schemeClr val="bg1"/>
                </a:solidFill>
              </a:rPr>
              <a:t>16 “</a:t>
            </a:r>
            <a:r>
              <a:rPr lang="ko-KR" altLang="en-US" dirty="0">
                <a:solidFill>
                  <a:schemeClr val="bg1"/>
                </a:solidFill>
              </a:rPr>
              <a:t>스레드</a:t>
            </a:r>
            <a:r>
              <a:rPr lang="en-US" altLang="ko-KR" dirty="0">
                <a:solidFill>
                  <a:schemeClr val="bg1"/>
                </a:solidFill>
              </a:rPr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소프트웨어 스레드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하드웨어 스레드에 작업을 할당하는 단위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프로세스는 하나 이상의 스레드 가짐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하드웨어 스레드의 개수보다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훨씬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더 많이 할당 가능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std::thread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소프트웨어 스레드를 핸들링하기 위한 </a:t>
            </a:r>
            <a:r>
              <a:rPr lang="en-US" altLang="ko-KR" dirty="0">
                <a:solidFill>
                  <a:schemeClr val="bg1"/>
                </a:solidFill>
              </a:rPr>
              <a:t>C++ </a:t>
            </a:r>
            <a:r>
              <a:rPr lang="ko-KR" altLang="en-US" dirty="0">
                <a:solidFill>
                  <a:schemeClr val="bg1"/>
                </a:solidFill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421680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오늘 이야기 나눌 </a:t>
            </a:r>
            <a:r>
              <a:rPr lang="ko-KR" altLang="en-US" dirty="0"/>
              <a:t>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r>
              <a:rPr lang="ko-KR" altLang="en-US" dirty="0"/>
              <a:t>하드웨어 스레드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에서 계산을 수행하는 주체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코어 </a:t>
            </a:r>
            <a:r>
              <a:rPr lang="en-US" altLang="ko-KR" dirty="0"/>
              <a:t>16 “</a:t>
            </a:r>
            <a:r>
              <a:rPr lang="ko-KR" altLang="en-US" dirty="0"/>
              <a:t>스레드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소프트웨어 스레드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하드웨어 스레드에 작업을 할당하는 단위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프로세스는 하나 이상의 스레드 가짐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하드웨어 스레드의 개수보다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훨씬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더 많이 할당 가능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std::thread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소프트웨어 스레드를 핸들링하기 위한 </a:t>
            </a:r>
            <a:r>
              <a:rPr lang="en-US" altLang="ko-KR" dirty="0">
                <a:solidFill>
                  <a:schemeClr val="bg1"/>
                </a:solidFill>
              </a:rPr>
              <a:t>C++ </a:t>
            </a:r>
            <a:r>
              <a:rPr lang="ko-KR" altLang="en-US" dirty="0">
                <a:solidFill>
                  <a:schemeClr val="bg1"/>
                </a:solidFill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63324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오늘 이야기 나눌 </a:t>
            </a:r>
            <a:r>
              <a:rPr lang="ko-KR" altLang="en-US" dirty="0"/>
              <a:t>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r>
              <a:rPr lang="ko-KR" altLang="en-US" dirty="0"/>
              <a:t>하드웨어 스레드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에서 계산을 수행하는 주체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코어 </a:t>
            </a:r>
            <a:r>
              <a:rPr lang="en-US" altLang="ko-KR" dirty="0"/>
              <a:t>16 “</a:t>
            </a:r>
            <a:r>
              <a:rPr lang="ko-KR" altLang="en-US" dirty="0"/>
              <a:t>스레드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소프트웨어 스레드</a:t>
            </a:r>
            <a:endParaRPr lang="en-US" altLang="ko-KR" dirty="0"/>
          </a:p>
          <a:p>
            <a:pPr lvl="1"/>
            <a:r>
              <a:rPr lang="ko-KR" altLang="en-US" dirty="0"/>
              <a:t>하드웨어 스레드에 작업을 할당하는 단위 </a:t>
            </a:r>
            <a:r>
              <a:rPr lang="en-US" altLang="ko-KR" dirty="0"/>
              <a:t>(</a:t>
            </a:r>
            <a:r>
              <a:rPr lang="ko-KR" altLang="en-US" dirty="0"/>
              <a:t>프로세스는 하나 이상의 스레드 가짐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하드웨어 스레드의 개수보다 </a:t>
            </a:r>
            <a:r>
              <a:rPr lang="en-US" altLang="ko-KR" dirty="0"/>
              <a:t>(</a:t>
            </a:r>
            <a:r>
              <a:rPr lang="ko-KR" altLang="en-US" dirty="0"/>
              <a:t>훨씬</a:t>
            </a:r>
            <a:r>
              <a:rPr lang="en-US" altLang="ko-KR" dirty="0"/>
              <a:t>) </a:t>
            </a:r>
            <a:r>
              <a:rPr lang="ko-KR" altLang="en-US" dirty="0"/>
              <a:t>더 많이 할당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std::thread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소프트웨어 스레드를 핸들링하기 위한 </a:t>
            </a:r>
            <a:r>
              <a:rPr lang="en-US" altLang="ko-KR" dirty="0">
                <a:solidFill>
                  <a:schemeClr val="bg1"/>
                </a:solidFill>
              </a:rPr>
              <a:t>C++ </a:t>
            </a:r>
            <a:r>
              <a:rPr lang="ko-KR" altLang="en-US" dirty="0">
                <a:solidFill>
                  <a:schemeClr val="bg1"/>
                </a:solidFill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36714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오늘 이야기 나눌 </a:t>
            </a:r>
            <a:r>
              <a:rPr lang="ko-KR" altLang="en-US" dirty="0"/>
              <a:t>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r>
              <a:rPr lang="ko-KR" altLang="en-US" dirty="0"/>
              <a:t>하드웨어 스레드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에서 계산을 수행하는 주체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코어 </a:t>
            </a:r>
            <a:r>
              <a:rPr lang="en-US" altLang="ko-KR" dirty="0"/>
              <a:t>16 “</a:t>
            </a:r>
            <a:r>
              <a:rPr lang="ko-KR" altLang="en-US" dirty="0"/>
              <a:t>스레드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소프트웨어 스레드</a:t>
            </a:r>
            <a:endParaRPr lang="en-US" altLang="ko-KR" dirty="0"/>
          </a:p>
          <a:p>
            <a:pPr lvl="1"/>
            <a:r>
              <a:rPr lang="ko-KR" altLang="en-US" dirty="0"/>
              <a:t>하드웨어 스레드에 작업을 할당하는 단위 </a:t>
            </a:r>
            <a:r>
              <a:rPr lang="en-US" altLang="ko-KR" dirty="0"/>
              <a:t>(</a:t>
            </a:r>
            <a:r>
              <a:rPr lang="ko-KR" altLang="en-US" dirty="0"/>
              <a:t>프로세스는 하나 이상의 스레드 가짐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하드웨어 스레드의 개수보다 </a:t>
            </a:r>
            <a:r>
              <a:rPr lang="en-US" altLang="ko-KR" dirty="0"/>
              <a:t>(</a:t>
            </a:r>
            <a:r>
              <a:rPr lang="ko-KR" altLang="en-US" dirty="0"/>
              <a:t>훨씬</a:t>
            </a:r>
            <a:r>
              <a:rPr lang="en-US" altLang="ko-KR" dirty="0"/>
              <a:t>) </a:t>
            </a:r>
            <a:r>
              <a:rPr lang="ko-KR" altLang="en-US" dirty="0"/>
              <a:t>더 많이 할당 가능</a:t>
            </a:r>
            <a:r>
              <a:rPr lang="en-US" altLang="ko-KR" dirty="0"/>
              <a:t>. (</a:t>
            </a:r>
            <a:r>
              <a:rPr lang="en-US" altLang="ko-KR" dirty="0" err="1">
                <a:latin typeface="Consolas" panose="020B0609020204030204" pitchFamily="49" charset="0"/>
              </a:rPr>
              <a:t>CreateThread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std::thread</a:t>
            </a:r>
          </a:p>
          <a:p>
            <a:pPr lvl="1"/>
            <a:r>
              <a:rPr lang="ko-KR" altLang="en-US" dirty="0"/>
              <a:t>소프트웨어 스레드를 핸들링하기 위한 </a:t>
            </a:r>
            <a:r>
              <a:rPr lang="en-US" altLang="ko-KR" dirty="0"/>
              <a:t>C++ </a:t>
            </a:r>
            <a:r>
              <a:rPr lang="ko-KR" altLang="en-US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95360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913</Words>
  <Application>Microsoft Office PowerPoint</Application>
  <PresentationFormat>와이드스크린</PresentationFormat>
  <Paragraphs>397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나눔바른고딕</vt:lpstr>
      <vt:lpstr>돋움체</vt:lpstr>
      <vt:lpstr>Arial</vt:lpstr>
      <vt:lpstr>Consolas</vt:lpstr>
      <vt:lpstr>Office 테마</vt:lpstr>
      <vt:lpstr>Modern Cpp Study</vt:lpstr>
      <vt:lpstr>C++ Concurrency feature</vt:lpstr>
      <vt:lpstr>Concurrency 를 논하기 전에 ...</vt:lpstr>
      <vt:lpstr>스레드란 무엇인가</vt:lpstr>
      <vt:lpstr>스레드 from wikipedia</vt:lpstr>
      <vt:lpstr>오늘 이야기 나눌 스레드</vt:lpstr>
      <vt:lpstr>오늘 이야기 나눌 스레드</vt:lpstr>
      <vt:lpstr>오늘 이야기 나눌 스레드</vt:lpstr>
      <vt:lpstr>오늘 이야기 나눌 스레드</vt:lpstr>
      <vt:lpstr>왜 스레드를 써야 할까요?</vt:lpstr>
      <vt:lpstr>멀티 스레드 프로그래밍을 써야 하는 경우</vt:lpstr>
      <vt:lpstr>멀티 스레드 프로그래밍을 써야 하는 경우</vt:lpstr>
      <vt:lpstr>멀티 스레드 프로그래밍을 써야 하는 경우</vt:lpstr>
      <vt:lpstr>멀티 스레드 프로그래밍을 써야 하는 경우</vt:lpstr>
      <vt:lpstr>C++ 에서 멀티 스레드 프로그래밍을 하는 두가지 방법</vt:lpstr>
      <vt:lpstr>C++ 에서 멀티 스레드 프로그래밍을 하는 두가지 방법</vt:lpstr>
      <vt:lpstr>std::thread</vt:lpstr>
      <vt:lpstr>C++ 에서 멀티 스레드 프로그래밍을 하는 두가지 방법</vt:lpstr>
      <vt:lpstr>std::async</vt:lpstr>
      <vt:lpstr>둘 중에 어떤 것을 써야할까?</vt:lpstr>
      <vt:lpstr>예제 : 총합 구하기</vt:lpstr>
      <vt:lpstr>예제 : 총합 구하기 - 싱글스레드</vt:lpstr>
      <vt:lpstr>우리는 아직도 배고프다</vt:lpstr>
      <vt:lpstr>thread-based designs</vt:lpstr>
      <vt:lpstr>thread-based designs</vt:lpstr>
      <vt:lpstr>task-based designs</vt:lpstr>
      <vt:lpstr>비교</vt:lpstr>
      <vt:lpstr>비교</vt:lpstr>
      <vt:lpstr>std::async 의 장점</vt:lpstr>
      <vt:lpstr>스레드를 직접 사용할 시 문제점</vt:lpstr>
      <vt:lpstr>스레드를 직접 사용할 시 문제점</vt:lpstr>
      <vt:lpstr>해결책</vt:lpstr>
      <vt:lpstr>누가 좀 대신 해줬으면</vt:lpstr>
      <vt:lpstr>std::async </vt:lpstr>
      <vt:lpstr>그럼 로드 밸런싱 해결되나요?!</vt:lpstr>
      <vt:lpstr>응답성 문제는 해결되나요..?</vt:lpstr>
      <vt:lpstr>최첨단 스레드 스케줄러</vt:lpstr>
      <vt:lpstr>최첨단 스레드 스케줄러</vt:lpstr>
      <vt:lpstr>희망찬 미래</vt:lpstr>
      <vt:lpstr>그럼 std::thread 는 스레기인가요?</vt:lpstr>
      <vt:lpstr>thread-based 접근을 사용해야할 때</vt:lpstr>
      <vt:lpstr>성급한 최적화 = 만악의 근원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Cpp Study</dc:title>
  <dc:creator>RammerChoi</dc:creator>
  <cp:lastModifiedBy> </cp:lastModifiedBy>
  <cp:revision>30</cp:revision>
  <dcterms:created xsi:type="dcterms:W3CDTF">2019-04-20T14:26:25Z</dcterms:created>
  <dcterms:modified xsi:type="dcterms:W3CDTF">2019-04-22T16:31:35Z</dcterms:modified>
</cp:coreProperties>
</file>