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3" r:id="rId3"/>
    <p:sldId id="265" r:id="rId4"/>
    <p:sldId id="312" r:id="rId5"/>
    <p:sldId id="313" r:id="rId6"/>
    <p:sldId id="314" r:id="rId7"/>
    <p:sldId id="315" r:id="rId8"/>
    <p:sldId id="317" r:id="rId9"/>
    <p:sldId id="318" r:id="rId10"/>
    <p:sldId id="319" r:id="rId11"/>
    <p:sldId id="320" r:id="rId12"/>
    <p:sldId id="321" r:id="rId13"/>
    <p:sldId id="322" r:id="rId14"/>
    <p:sldId id="316" r:id="rId15"/>
    <p:sldId id="323" r:id="rId16"/>
    <p:sldId id="325" r:id="rId17"/>
    <p:sldId id="324" r:id="rId18"/>
    <p:sldId id="266" r:id="rId19"/>
    <p:sldId id="326" r:id="rId20"/>
    <p:sldId id="32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4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677" autoAdjust="0"/>
  </p:normalViewPr>
  <p:slideViewPr>
    <p:cSldViewPr snapToGrid="0" showGuides="1">
      <p:cViewPr varScale="1">
        <p:scale>
          <a:sx n="84" d="100"/>
          <a:sy n="84" d="100"/>
        </p:scale>
        <p:origin x="36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06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ACDCB-DFED-45AB-8476-95ECA388475E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F9472-077D-4FF1-BC83-7D87BDDCF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72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502F7-7351-413A-B8EC-E7CFA74DF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D00332-0573-4184-A794-E137BA3DB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742F1D-CFA5-425A-BBF6-CF6E683FC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E078-56CF-468E-BCFD-5FB355A7E9B5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81D3AB-18F2-4B59-9EF8-A4A1A532E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9A5748-ACF1-4EED-AB97-94809045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4FA-6194-4D1A-88C4-FBF238FD4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06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ABE33-CFE7-4527-BC9D-01262F3EB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F18953-FB5F-41B5-B0E6-0FA0E089E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2860FA-5E2D-42E9-8C83-9F393A97F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E078-56CF-468E-BCFD-5FB355A7E9B5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270AB4-2562-4757-B2C5-09C0738C0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FA4C3E-0561-41D3-96BA-7A9B3CC1C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4FA-6194-4D1A-88C4-FBF238FD4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15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2C62D1-C3F3-4D8C-8ABB-1BAFA67B5D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534336-9031-48DE-885A-C88EC3766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DDC33E-F47B-41BE-B3BF-B8734BE14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E078-56CF-468E-BCFD-5FB355A7E9B5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6A4BD-50A7-43F7-8AFA-B5352D378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F4B25-DCD3-4F03-983B-A5F8868A2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4FA-6194-4D1A-88C4-FBF238FD4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39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E4C0A-63C3-475C-8738-536B1BF5C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6BB48-9A57-452F-9E8D-3CA2F9E07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0839AB-91A2-4918-8343-2944956A7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E078-56CF-468E-BCFD-5FB355A7E9B5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AA1C1-0BDE-4D06-A29E-C58814A00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9E4E9-CE60-41E6-B159-15E0D747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4FA-6194-4D1A-88C4-FBF238FD4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05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B09E1-088F-4CDB-AD44-C4A374CB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759D96-5691-4A87-9A39-EE068DE13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7C569F-A0D0-4836-AAF7-C68F9FE83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E078-56CF-468E-BCFD-5FB355A7E9B5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21E267-BC1A-4FD2-A805-982482D3E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489BE8-DEF6-4C9B-BE33-D392647C4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4FA-6194-4D1A-88C4-FBF238FD4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03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FDBA7-EB27-4F77-9FC4-D8285FA1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8D5F3C-9985-48CC-9A7B-A301911904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D16A8D-E708-4BAA-A327-2767478FC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5ADDF3-7D7C-4D60-B1CD-96DCB6E80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E078-56CF-468E-BCFD-5FB355A7E9B5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5BC62B-A3AF-43D1-B769-89EA9816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84659B-7C95-482C-A558-5DD36FEF1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4FA-6194-4D1A-88C4-FBF238FD4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13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CDE8A-1678-415A-B36C-C9124B9B4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F11A2C-61C2-430B-83FE-85F932194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AE9599-F166-427D-915C-B83E13B22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88E8B2-6BEF-4C5E-B7AD-70B5E64F9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4C6145-CA10-40AA-A531-9403DE111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032321-3371-47AB-8237-1C2BE91D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E078-56CF-468E-BCFD-5FB355A7E9B5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306E75-FDA6-40FF-8417-6FA089CA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DF63B2-4B10-4C7D-B04B-4AA81FA20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4FA-6194-4D1A-88C4-FBF238FD4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77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6347D-40B7-4FF7-9460-F6B94DB1E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980716-E432-4130-B62D-C574C6764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E078-56CF-468E-BCFD-5FB355A7E9B5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1F1837-9F9D-498E-8F3C-D64C719D6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59E8FA-A102-4A9C-9228-4BA9B7E92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4FA-6194-4D1A-88C4-FBF238FD4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84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60EA3C-47D0-4700-B497-F42AAF276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E078-56CF-468E-BCFD-5FB355A7E9B5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CD21AB-C97C-4B21-A36D-0D3A1380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CCFB41-283D-4060-9044-B0F92A12A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4FA-6194-4D1A-88C4-FBF238FD4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03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D0827-32B4-46BA-8EE5-7B80FD03F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5AA48F-C967-4D98-ACB8-87F1736E5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F5E2DF-D170-4DA6-9F00-F18504765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E06E29-3BFD-480D-ABAF-188135F22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E078-56CF-468E-BCFD-5FB355A7E9B5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83F979-14CB-4CDB-87DF-1D1C200D8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23F48F-C58B-4487-B6DF-D20B16BA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4FA-6194-4D1A-88C4-FBF238FD4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631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E2519-B6A7-4F42-B16C-53948CE8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6BF22E-0DE0-45C6-9220-F03650E5E9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DD58A5-51FF-44CC-975B-C85079B8F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841A0B-F564-4344-95CB-769A62B55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E078-56CF-468E-BCFD-5FB355A7E9B5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86A0CC-C61C-4721-B070-57B96DED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052B0A-6AC9-4DA6-A3EF-4760F354D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44FA-6194-4D1A-88C4-FBF238FD4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17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65D1D5-4F29-4C9A-BF7E-0B3AC303B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FB7D25-B20F-43A5-BDA6-4D37C684E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C09575-5F58-4A45-862E-D1406314B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EE078-56CF-468E-BCFD-5FB355A7E9B5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174D33-B6D7-422B-9A63-C2D2FCB14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CBDBCA-97ED-4931-B2E9-A7E7A702A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644FA-6194-4D1A-88C4-FBF238FD4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83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662ACAF-0BD7-4B15-8F9D-B7EA9E2D8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dirty="0"/>
              <a:t>Modern </a:t>
            </a:r>
            <a:r>
              <a:rPr lang="en-US" altLang="ko-KR" dirty="0" err="1"/>
              <a:t>Cpp</a:t>
            </a:r>
            <a:r>
              <a:rPr lang="en-US" altLang="ko-KR" dirty="0"/>
              <a:t> Study</a:t>
            </a:r>
            <a:endParaRPr lang="ko-KR" altLang="en-US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374D5794-A8F9-4EE0-89AE-46154151B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ko-KR" dirty="0"/>
              <a:t>Item 37: Make std::threads </a:t>
            </a:r>
            <a:r>
              <a:rPr lang="en-US" altLang="ko-KR" dirty="0" err="1"/>
              <a:t>unjoinable</a:t>
            </a:r>
            <a:r>
              <a:rPr lang="en-US" altLang="ko-KR" dirty="0"/>
              <a:t> on all paths. 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4B1EDD9-BC23-43D0-90C2-3D0C4075E057}"/>
              </a:ext>
            </a:extLst>
          </p:cNvPr>
          <p:cNvSpPr/>
          <p:nvPr/>
        </p:nvSpPr>
        <p:spPr>
          <a:xfrm>
            <a:off x="9925120" y="5349875"/>
            <a:ext cx="18774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dirty="0"/>
              <a:t>마비노기 </a:t>
            </a:r>
            <a:r>
              <a:rPr lang="ko-KR" altLang="en-US" dirty="0" err="1"/>
              <a:t>기술유닛</a:t>
            </a:r>
            <a:br>
              <a:rPr lang="en-US" altLang="ko-KR" dirty="0"/>
            </a:br>
            <a:r>
              <a:rPr lang="ko-KR" altLang="en-US" dirty="0"/>
              <a:t>최동민</a:t>
            </a:r>
          </a:p>
        </p:txBody>
      </p:sp>
    </p:spTree>
    <p:extLst>
      <p:ext uri="{BB962C8B-B14F-4D97-AF65-F5344CB8AC3E}">
        <p14:creationId xmlns:p14="http://schemas.microsoft.com/office/powerpoint/2010/main" val="1105356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FE26B-BBF3-497D-AB12-5B47C74E1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생각해보면 </a:t>
            </a:r>
            <a:r>
              <a:rPr lang="ko-KR" altLang="en-US" dirty="0" err="1"/>
              <a:t>크래시가</a:t>
            </a:r>
            <a:r>
              <a:rPr lang="ko-KR" altLang="en-US" dirty="0"/>
              <a:t> 합당한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CFA698-ABC6-4DC1-B46B-1F881C66A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만약 위 상황에서 </a:t>
            </a:r>
            <a:r>
              <a:rPr lang="ko-KR" altLang="en-US" dirty="0" err="1"/>
              <a:t>크래시가</a:t>
            </a:r>
            <a:r>
              <a:rPr lang="ko-KR" altLang="en-US" dirty="0"/>
              <a:t> </a:t>
            </a:r>
            <a:r>
              <a:rPr lang="ko-KR" altLang="en-US" dirty="0" err="1"/>
              <a:t>안나고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join() </a:t>
            </a:r>
            <a:r>
              <a:rPr lang="ko-KR" altLang="en-US" dirty="0"/>
              <a:t>이나 </a:t>
            </a:r>
            <a:r>
              <a:rPr lang="en-US" altLang="ko-KR" dirty="0"/>
              <a:t>detach() </a:t>
            </a:r>
            <a:r>
              <a:rPr lang="ko-KR" altLang="en-US" dirty="0"/>
              <a:t>가 암시적으로 동작한다면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join() – “</a:t>
            </a:r>
            <a:r>
              <a:rPr lang="ko-KR" altLang="en-US" dirty="0"/>
              <a:t>아니 왜 갑자기 간헐적으로 </a:t>
            </a:r>
            <a:r>
              <a:rPr lang="ko-KR" altLang="en-US" dirty="0" err="1"/>
              <a:t>응답없음이</a:t>
            </a:r>
            <a:r>
              <a:rPr lang="ko-KR" altLang="en-US" dirty="0"/>
              <a:t> 뜨지</a:t>
            </a:r>
            <a:r>
              <a:rPr lang="en-US" altLang="ko-KR" dirty="0"/>
              <a:t>?”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detach() – “</a:t>
            </a:r>
            <a:r>
              <a:rPr lang="ko-KR" altLang="en-US" dirty="0"/>
              <a:t>아니 왜 </a:t>
            </a:r>
            <a:r>
              <a:rPr lang="ko-KR" altLang="en-US" dirty="0" err="1"/>
              <a:t>캡쳐했던</a:t>
            </a:r>
            <a:r>
              <a:rPr lang="ko-KR" altLang="en-US" dirty="0"/>
              <a:t> 변수에서 </a:t>
            </a:r>
            <a:r>
              <a:rPr lang="en-US" altLang="ko-KR" dirty="0"/>
              <a:t>access violation</a:t>
            </a:r>
            <a:r>
              <a:rPr lang="ko-KR" altLang="en-US" dirty="0"/>
              <a:t>이 뜨지</a:t>
            </a:r>
            <a:r>
              <a:rPr lang="en-US" altLang="ko-KR" dirty="0"/>
              <a:t>?”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크래시보다</a:t>
            </a:r>
            <a:r>
              <a:rPr lang="ko-KR" altLang="en-US" dirty="0"/>
              <a:t> 위 문제들이 디버깅하기 더 힘들다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7703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672AD-8AA0-4FE8-BEC9-51F69802B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갓준위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C81458-C090-497F-8D07-1A8EAD7DA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표준위의 결정 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유저가 </a:t>
            </a:r>
            <a:r>
              <a:rPr lang="en-US" altLang="ko-KR" dirty="0"/>
              <a:t>std::thread </a:t>
            </a:r>
            <a:r>
              <a:rPr lang="ko-KR" altLang="en-US" dirty="0"/>
              <a:t>를 잘못 사용하고 있다는 걸 알려주자</a:t>
            </a:r>
            <a:r>
              <a:rPr lang="en-US" altLang="ko-KR" dirty="0"/>
              <a:t>”</a:t>
            </a:r>
          </a:p>
          <a:p>
            <a:pPr lvl="1"/>
            <a:endParaRPr lang="ko-KR" altLang="en-US" dirty="0"/>
          </a:p>
        </p:txBody>
      </p:sp>
      <p:pic>
        <p:nvPicPr>
          <p:cNvPr id="2050" name="Picture 2" descr="íë¡ê·¸ë¨ì´ ë¹ì ìì ëí ì´ë¯¸ì§ ê²ìê²°ê³¼">
            <a:extLst>
              <a:ext uri="{FF2B5EF4-FFF2-40B4-BE49-F238E27FC236}">
                <a16:creationId xmlns:a16="http://schemas.microsoft.com/office/drawing/2014/main" id="{B05AE659-4637-4998-B702-792F6E798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24" y="3289301"/>
            <a:ext cx="5361352" cy="302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0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8A1C5-AB43-4333-AFF7-ABE1C0B3C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6A5365-9421-45B9-AAE4-2FA94D844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std::thread </a:t>
            </a:r>
            <a:r>
              <a:rPr lang="ko-KR" altLang="en-US" dirty="0"/>
              <a:t>의 소멸자가 호출될 땐</a:t>
            </a:r>
            <a:r>
              <a:rPr lang="en-US" altLang="ko-KR" dirty="0"/>
              <a:t>!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b="1" dirty="0"/>
              <a:t>joinable() </a:t>
            </a:r>
            <a:r>
              <a:rPr lang="ko-KR" altLang="en-US" b="1" dirty="0"/>
              <a:t>이 반드시 </a:t>
            </a:r>
            <a:r>
              <a:rPr lang="en-US" altLang="ko-KR" b="1" dirty="0"/>
              <a:t>false </a:t>
            </a:r>
            <a:r>
              <a:rPr lang="ko-KR" altLang="en-US" b="1" dirty="0"/>
              <a:t>를 </a:t>
            </a:r>
            <a:r>
              <a:rPr lang="ko-KR" altLang="en-US" b="1" dirty="0" err="1"/>
              <a:t>리턴</a:t>
            </a:r>
            <a:r>
              <a:rPr lang="ko-KR" altLang="en-US" dirty="0" err="1"/>
              <a:t>해야</a:t>
            </a:r>
            <a:r>
              <a:rPr lang="ko-KR" altLang="en-US" dirty="0"/>
              <a:t> 한다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3482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E0130-56C7-40D1-AD19-8A4DD981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..</a:t>
            </a:r>
            <a:r>
              <a:rPr lang="ko-KR" altLang="en-US" dirty="0"/>
              <a:t>어떻게요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423886-8386-4E12-B112-B8EFE3561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930342-441D-4719-B944-89AE2D346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256" y="1769164"/>
            <a:ext cx="10299488" cy="331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33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8774C-CA06-4ACE-A9A6-8D599FA6B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joinable()</a:t>
            </a:r>
            <a:r>
              <a:rPr lang="ko-KR" altLang="en-US" dirty="0"/>
              <a:t>이 </a:t>
            </a:r>
            <a:r>
              <a:rPr lang="en-US" altLang="ko-KR" dirty="0"/>
              <a:t>false</a:t>
            </a:r>
            <a:r>
              <a:rPr lang="ko-KR" altLang="en-US" dirty="0"/>
              <a:t>를 </a:t>
            </a:r>
            <a:r>
              <a:rPr lang="ko-KR" altLang="en-US" dirty="0" err="1"/>
              <a:t>리턴하는</a:t>
            </a:r>
            <a:r>
              <a:rPr lang="ko-KR" altLang="en-US" dirty="0"/>
              <a:t> 네 가지 경우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2F8388-21AC-41F3-A955-A980D554A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기본생성자로 생성된 </a:t>
            </a:r>
            <a:r>
              <a:rPr lang="en-US" altLang="ko-KR" dirty="0"/>
              <a:t>std::thread</a:t>
            </a:r>
          </a:p>
          <a:p>
            <a:endParaRPr lang="en-US" altLang="ko-KR" dirty="0"/>
          </a:p>
          <a:p>
            <a:r>
              <a:rPr lang="ko-KR" altLang="en-US" dirty="0"/>
              <a:t>이미 이동</a:t>
            </a:r>
            <a:r>
              <a:rPr lang="en-US" altLang="ko-KR" dirty="0"/>
              <a:t>(move)</a:t>
            </a:r>
            <a:r>
              <a:rPr lang="ko-KR" altLang="en-US" dirty="0"/>
              <a:t>된 </a:t>
            </a:r>
            <a:r>
              <a:rPr lang="en-US" altLang="ko-KR" dirty="0"/>
              <a:t>std::thread</a:t>
            </a:r>
          </a:p>
          <a:p>
            <a:endParaRPr lang="en-US" altLang="ko-KR" dirty="0"/>
          </a:p>
          <a:p>
            <a:r>
              <a:rPr lang="en-US" altLang="ko-KR" dirty="0"/>
              <a:t>join() </a:t>
            </a:r>
            <a:r>
              <a:rPr lang="ko-KR" altLang="en-US" dirty="0"/>
              <a:t>이 끝난 </a:t>
            </a:r>
            <a:r>
              <a:rPr lang="en-US" altLang="ko-KR" dirty="0"/>
              <a:t>std::thread</a:t>
            </a:r>
          </a:p>
          <a:p>
            <a:endParaRPr lang="en-US" altLang="ko-KR" dirty="0"/>
          </a:p>
          <a:p>
            <a:r>
              <a:rPr lang="en-US" altLang="ko-KR" dirty="0"/>
              <a:t>detach() </a:t>
            </a:r>
            <a:r>
              <a:rPr lang="ko-KR" altLang="en-US" dirty="0"/>
              <a:t>된 </a:t>
            </a:r>
            <a:r>
              <a:rPr lang="en-US" altLang="ko-KR" dirty="0"/>
              <a:t>std::thread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951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775D5-65E0-4B78-BDD1-8C59814FF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detach() </a:t>
            </a:r>
            <a:r>
              <a:rPr lang="ko-KR" altLang="en-US" dirty="0"/>
              <a:t>란 무엇인가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402FAA-114C-43F2-A84F-D6FD8C901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이 스레드는 영원히 </a:t>
            </a:r>
            <a:r>
              <a:rPr lang="en-US" altLang="ko-KR" dirty="0"/>
              <a:t>join() </a:t>
            </a:r>
            <a:r>
              <a:rPr lang="ko-KR" altLang="en-US" dirty="0"/>
              <a:t>되지 </a:t>
            </a:r>
            <a:r>
              <a:rPr lang="ko-KR" altLang="en-US" dirty="0" err="1"/>
              <a:t>않을거야</a:t>
            </a:r>
            <a:r>
              <a:rPr lang="en-US" altLang="ko-KR" dirty="0"/>
              <a:t>” </a:t>
            </a:r>
          </a:p>
          <a:p>
            <a:endParaRPr lang="en-US" altLang="ko-KR" dirty="0"/>
          </a:p>
          <a:p>
            <a:r>
              <a:rPr lang="en-US" altLang="ko-KR" dirty="0"/>
              <a:t>ex. </a:t>
            </a:r>
          </a:p>
          <a:p>
            <a:pPr lvl="1"/>
            <a:r>
              <a:rPr lang="ko-KR" altLang="en-US" dirty="0"/>
              <a:t>파일시스템 데몬 스레드</a:t>
            </a:r>
            <a:endParaRPr lang="en-US" altLang="ko-KR" dirty="0"/>
          </a:p>
          <a:p>
            <a:pPr lvl="1"/>
            <a:r>
              <a:rPr lang="ko-KR" altLang="en-US" dirty="0" err="1"/>
              <a:t>셧다운</a:t>
            </a:r>
            <a:r>
              <a:rPr lang="ko-KR" altLang="en-US" dirty="0"/>
              <a:t> 전용 스레드</a:t>
            </a:r>
            <a:endParaRPr lang="en-US" altLang="ko-KR" dirty="0"/>
          </a:p>
          <a:p>
            <a:pPr lvl="1"/>
            <a:r>
              <a:rPr lang="en-US" altLang="ko-KR" dirty="0" err="1"/>
              <a:t>iocp</a:t>
            </a:r>
            <a:r>
              <a:rPr lang="en-US" altLang="ko-KR" dirty="0"/>
              <a:t> </a:t>
            </a:r>
            <a:r>
              <a:rPr lang="ko-KR" altLang="en-US" dirty="0"/>
              <a:t>워커 스레드</a:t>
            </a:r>
            <a:endParaRPr lang="en-US" altLang="ko-KR" dirty="0"/>
          </a:p>
          <a:p>
            <a:pPr lvl="1"/>
            <a:r>
              <a:rPr lang="ko-KR" altLang="en-US" dirty="0"/>
              <a:t>스레드 풀로 인해 생성된 스레드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완료될 때까지 기다릴 필요가 없으면 </a:t>
            </a:r>
            <a:r>
              <a:rPr lang="en-US" altLang="ko-KR" dirty="0"/>
              <a:t>detach() 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3719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8774C-CA06-4ACE-A9A6-8D599FA6B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joinable()</a:t>
            </a:r>
            <a:r>
              <a:rPr lang="ko-KR" altLang="en-US" dirty="0"/>
              <a:t>이 </a:t>
            </a:r>
            <a:r>
              <a:rPr lang="en-US" altLang="ko-KR" dirty="0"/>
              <a:t>false</a:t>
            </a:r>
            <a:r>
              <a:rPr lang="ko-KR" altLang="en-US" dirty="0"/>
              <a:t>를 </a:t>
            </a:r>
            <a:r>
              <a:rPr lang="ko-KR" altLang="en-US" dirty="0" err="1"/>
              <a:t>리턴하는</a:t>
            </a:r>
            <a:r>
              <a:rPr lang="ko-KR" altLang="en-US" dirty="0"/>
              <a:t> 네 가지 경우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2F8388-21AC-41F3-A955-A980D554A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기본생성자로 생성된 </a:t>
            </a:r>
            <a:r>
              <a:rPr lang="en-US" altLang="ko-KR" dirty="0"/>
              <a:t>std::thread</a:t>
            </a:r>
          </a:p>
          <a:p>
            <a:endParaRPr lang="en-US" altLang="ko-KR" dirty="0"/>
          </a:p>
          <a:p>
            <a:r>
              <a:rPr lang="ko-KR" altLang="en-US" dirty="0"/>
              <a:t>이미 이동</a:t>
            </a:r>
            <a:r>
              <a:rPr lang="en-US" altLang="ko-KR" dirty="0"/>
              <a:t>(move)</a:t>
            </a:r>
            <a:r>
              <a:rPr lang="ko-KR" altLang="en-US" dirty="0"/>
              <a:t>된 </a:t>
            </a:r>
            <a:r>
              <a:rPr lang="en-US" altLang="ko-KR" dirty="0"/>
              <a:t>std::thread</a:t>
            </a:r>
          </a:p>
          <a:p>
            <a:endParaRPr lang="en-US" altLang="ko-KR" dirty="0"/>
          </a:p>
          <a:p>
            <a:r>
              <a:rPr lang="en-US" altLang="ko-KR" dirty="0"/>
              <a:t>join() </a:t>
            </a:r>
            <a:r>
              <a:rPr lang="ko-KR" altLang="en-US" dirty="0"/>
              <a:t>이 끝난 </a:t>
            </a:r>
            <a:r>
              <a:rPr lang="en-US" altLang="ko-KR" dirty="0"/>
              <a:t>std::thread</a:t>
            </a:r>
          </a:p>
          <a:p>
            <a:endParaRPr lang="en-US" altLang="ko-KR" dirty="0"/>
          </a:p>
          <a:p>
            <a:r>
              <a:rPr lang="en-US" altLang="ko-KR" dirty="0"/>
              <a:t>detach() </a:t>
            </a:r>
            <a:r>
              <a:rPr lang="ko-KR" altLang="en-US" dirty="0"/>
              <a:t>된 </a:t>
            </a:r>
            <a:r>
              <a:rPr lang="en-US" altLang="ko-KR" dirty="0"/>
              <a:t>std::thread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83ECE-7ADF-4436-B42D-9F53B527FAE3}"/>
              </a:ext>
            </a:extLst>
          </p:cNvPr>
          <p:cNvSpPr/>
          <p:nvPr/>
        </p:nvSpPr>
        <p:spPr>
          <a:xfrm>
            <a:off x="594360" y="3680460"/>
            <a:ext cx="5029200" cy="19888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B555FF-0F12-4858-AE8A-B3C297234552}"/>
              </a:ext>
            </a:extLst>
          </p:cNvPr>
          <p:cNvSpPr txBox="1"/>
          <p:nvPr/>
        </p:nvSpPr>
        <p:spPr>
          <a:xfrm>
            <a:off x="5821680" y="4282678"/>
            <a:ext cx="4830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&lt;- </a:t>
            </a:r>
            <a:r>
              <a:rPr lang="ko-KR" altLang="en-US" sz="4000" b="1" dirty="0"/>
              <a:t>우리가 해줘야 할 것</a:t>
            </a:r>
          </a:p>
        </p:txBody>
      </p:sp>
    </p:spTree>
    <p:extLst>
      <p:ext uri="{BB962C8B-B14F-4D97-AF65-F5344CB8AC3E}">
        <p14:creationId xmlns:p14="http://schemas.microsoft.com/office/powerpoint/2010/main" val="58016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F29D5-92C6-4180-A362-5CF9E86F5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소멸자에서 </a:t>
            </a:r>
            <a:r>
              <a:rPr lang="ko-KR" altLang="en-US" dirty="0" err="1"/>
              <a:t>크래시가</a:t>
            </a:r>
            <a:r>
              <a:rPr lang="ko-KR" altLang="en-US" dirty="0"/>
              <a:t> </a:t>
            </a:r>
            <a:r>
              <a:rPr lang="ko-KR" altLang="en-US" dirty="0" err="1"/>
              <a:t>안나게</a:t>
            </a:r>
            <a:r>
              <a:rPr lang="ko-KR" altLang="en-US" dirty="0"/>
              <a:t> 해보자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7EF489-86DB-4369-A605-4298CE0D0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RAII (Resource Acquisition Is Initialization)</a:t>
            </a:r>
          </a:p>
          <a:p>
            <a:pPr lvl="1"/>
            <a:r>
              <a:rPr lang="ko-KR" altLang="en-US" dirty="0"/>
              <a:t>생성자에서 리소스 할당</a:t>
            </a:r>
            <a:endParaRPr lang="en-US" altLang="ko-KR" dirty="0"/>
          </a:p>
          <a:p>
            <a:pPr lvl="1"/>
            <a:r>
              <a:rPr lang="ko-KR" altLang="en-US" dirty="0"/>
              <a:t>소멸자에서 리소스 해제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ex. </a:t>
            </a:r>
            <a:r>
              <a:rPr lang="en-US" altLang="ko-KR" dirty="0" err="1"/>
              <a:t>unique_ptr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shared_ptr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스레드를 </a:t>
            </a:r>
            <a:r>
              <a:rPr lang="en-US" altLang="ko-KR" dirty="0"/>
              <a:t>RAII</a:t>
            </a:r>
            <a:r>
              <a:rPr lang="ko-KR" altLang="en-US" dirty="0"/>
              <a:t>클래스로 </a:t>
            </a:r>
            <a:r>
              <a:rPr lang="ko-KR" altLang="en-US" dirty="0" err="1"/>
              <a:t>래핑해서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소멸자에서 </a:t>
            </a:r>
            <a:r>
              <a:rPr lang="en-US" altLang="ko-KR" dirty="0"/>
              <a:t>join() </a:t>
            </a:r>
            <a:r>
              <a:rPr lang="ko-KR" altLang="en-US" dirty="0"/>
              <a:t>혹은 </a:t>
            </a:r>
            <a:r>
              <a:rPr lang="en-US" altLang="ko-KR" dirty="0"/>
              <a:t>detach()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호출하게 하자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1047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5C0A1-F51D-4DE8-BECF-A8B771FF4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/>
              <a:t>구현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EA4E84-EE8F-49DA-ADDE-8D62CDE94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2979"/>
          </a:xfrm>
        </p:spPr>
        <p:txBody>
          <a:bodyPr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2AE0373-2C11-4563-B990-A0709521F1D5}"/>
              </a:ext>
            </a:extLst>
          </p:cNvPr>
          <p:cNvSpPr txBox="1">
            <a:spLocks/>
          </p:cNvSpPr>
          <p:nvPr/>
        </p:nvSpPr>
        <p:spPr>
          <a:xfrm>
            <a:off x="1265682" y="1811018"/>
            <a:ext cx="5340858" cy="435133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 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ThreadRAII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{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public: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 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enum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class 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DtorAction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{ join, detach }; </a:t>
            </a:r>
          </a:p>
          <a:p>
            <a:pPr marL="0" indent="0" defTabSz="576000">
              <a:buNone/>
            </a:pPr>
            <a:endParaRPr lang="en-US" altLang="ko-KR" sz="14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ThreadRAII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(std::thread&amp;&amp; t, 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DtorAction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a)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		: action(a), t(std::move(t)) {}</a:t>
            </a:r>
          </a:p>
          <a:p>
            <a:pPr marL="0" indent="0" defTabSz="576000">
              <a:buNone/>
            </a:pPr>
            <a:endParaRPr lang="en-US" altLang="ko-KR" sz="14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14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~</a:t>
            </a:r>
            <a:r>
              <a:rPr lang="en-US" altLang="ko-KR" sz="1400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ThreadRAII</a:t>
            </a:r>
            <a:r>
              <a:rPr lang="en-US" altLang="ko-KR" sz="14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 {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if (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t.joinable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()) { // joinability test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	if (action == 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DtorAction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::join) {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				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t.join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	} else {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		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t.detach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	}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		}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 }</a:t>
            </a:r>
          </a:p>
          <a:p>
            <a:pPr marL="0" indent="0" defTabSz="576000">
              <a:buNone/>
            </a:pPr>
            <a:endParaRPr lang="en-US" altLang="ko-KR" sz="14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endParaRPr lang="en-US" altLang="ko-KR" sz="14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7550EE4-5B5E-4726-8532-81F99CF1B6F1}"/>
              </a:ext>
            </a:extLst>
          </p:cNvPr>
          <p:cNvSpPr txBox="1">
            <a:spLocks/>
          </p:cNvSpPr>
          <p:nvPr/>
        </p:nvSpPr>
        <p:spPr>
          <a:xfrm>
            <a:off x="7206996" y="1825624"/>
            <a:ext cx="4335018" cy="435133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None/>
            </a:pPr>
            <a:endParaRPr lang="en-US" altLang="ko-KR" sz="12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12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//…</a:t>
            </a:r>
            <a:r>
              <a:rPr lang="ko-KR" altLang="en-US" sz="12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이어서</a:t>
            </a:r>
            <a:endParaRPr lang="en-US" altLang="ko-KR" sz="1200" dirty="0">
              <a:solidFill>
                <a:srgbClr val="00B05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std::thread&amp; get() { return t; }</a:t>
            </a:r>
          </a:p>
          <a:p>
            <a:pPr marL="0" indent="0" defTabSz="576000">
              <a:buNone/>
            </a:pP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private:</a:t>
            </a:r>
          </a:p>
          <a:p>
            <a:pPr marL="0" indent="0" defTabSz="576000">
              <a:buNone/>
            </a:pP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DtorAction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action;</a:t>
            </a:r>
          </a:p>
          <a:p>
            <a:pPr marL="0" indent="0" defTabSz="576000">
              <a:buNone/>
            </a:pP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std::thread t;</a:t>
            </a:r>
          </a:p>
          <a:p>
            <a:pPr marL="0" indent="0" defTabSz="576000">
              <a:buNone/>
            </a:pP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67144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5C0A1-F51D-4DE8-BECF-A8B771FF4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/>
              <a:t>이동</a:t>
            </a:r>
            <a:r>
              <a:rPr lang="en-US" altLang="ko-KR" sz="4000" dirty="0"/>
              <a:t>(move)</a:t>
            </a:r>
            <a:r>
              <a:rPr lang="ko-KR" altLang="en-US" sz="4000" dirty="0"/>
              <a:t>연산 가능하게 하기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EA4E84-EE8F-49DA-ADDE-8D62CDE94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2979"/>
          </a:xfrm>
        </p:spPr>
        <p:txBody>
          <a:bodyPr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2AE0373-2C11-4563-B990-A0709521F1D5}"/>
              </a:ext>
            </a:extLst>
          </p:cNvPr>
          <p:cNvSpPr txBox="1">
            <a:spLocks/>
          </p:cNvSpPr>
          <p:nvPr/>
        </p:nvSpPr>
        <p:spPr>
          <a:xfrm>
            <a:off x="648462" y="1811018"/>
            <a:ext cx="5340858" cy="435133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 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ThreadRAII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{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public: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 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enum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class 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DtorAction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{ join, detach }; </a:t>
            </a:r>
          </a:p>
          <a:p>
            <a:pPr marL="0" indent="0" defTabSz="576000">
              <a:buNone/>
            </a:pPr>
            <a:endParaRPr lang="en-US" altLang="ko-KR" sz="14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ThreadRAII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(std::thread&amp;&amp; t, 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DtorAction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a)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		: action(a), t(std::move(t)) {}</a:t>
            </a:r>
          </a:p>
          <a:p>
            <a:pPr marL="0" indent="0" defTabSz="576000">
              <a:buNone/>
            </a:pPr>
            <a:endParaRPr lang="en-US" altLang="ko-KR" sz="14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 ~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ThreadRAII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 {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if (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t.joinable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()) { // joinability test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	if (action == 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DtorAction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::join) {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				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t.join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	} else {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		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t.detach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	}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		}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 }</a:t>
            </a:r>
          </a:p>
          <a:p>
            <a:pPr marL="0" indent="0" defTabSz="576000">
              <a:buNone/>
            </a:pPr>
            <a:endParaRPr lang="en-US" altLang="ko-KR" sz="14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endParaRPr lang="en-US" altLang="ko-KR" sz="14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7550EE4-5B5E-4726-8532-81F99CF1B6F1}"/>
              </a:ext>
            </a:extLst>
          </p:cNvPr>
          <p:cNvSpPr txBox="1">
            <a:spLocks/>
          </p:cNvSpPr>
          <p:nvPr/>
        </p:nvSpPr>
        <p:spPr>
          <a:xfrm>
            <a:off x="6480810" y="1825624"/>
            <a:ext cx="5061204" cy="435133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None/>
            </a:pPr>
            <a:endParaRPr lang="en-US" altLang="ko-KR" sz="12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12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//…</a:t>
            </a:r>
            <a:r>
              <a:rPr lang="ko-KR" altLang="en-US" sz="12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이어서</a:t>
            </a:r>
            <a:endParaRPr lang="en-US" altLang="ko-KR" sz="1200" dirty="0">
              <a:solidFill>
                <a:srgbClr val="00B05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12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// </a:t>
            </a:r>
            <a:r>
              <a:rPr lang="ko-KR" altLang="en-US" sz="12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소멸자를 명시했으므로 이동연산 정의 필요</a:t>
            </a:r>
            <a:endParaRPr lang="en-US" altLang="ko-KR" sz="1200" dirty="0">
              <a:solidFill>
                <a:srgbClr val="00B05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12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1200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ThreadRAII</a:t>
            </a:r>
            <a:r>
              <a:rPr lang="en-US" altLang="ko-KR" sz="12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ThreadRAII</a:t>
            </a:r>
            <a:r>
              <a:rPr lang="en-US" altLang="ko-KR" sz="12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&amp;&amp;) = default; </a:t>
            </a:r>
          </a:p>
          <a:p>
            <a:pPr marL="0" indent="0" defTabSz="576000">
              <a:buNone/>
            </a:pPr>
            <a:r>
              <a:rPr lang="en-US" altLang="ko-KR" sz="12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1200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ThreadRAII</a:t>
            </a:r>
            <a:r>
              <a:rPr lang="en-US" altLang="ko-KR" sz="12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 operator=(</a:t>
            </a:r>
            <a:r>
              <a:rPr lang="en-US" altLang="ko-KR" sz="1200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ThreadRAII</a:t>
            </a:r>
            <a:r>
              <a:rPr lang="en-US" altLang="ko-KR" sz="12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&amp;&amp;) = default;</a:t>
            </a:r>
          </a:p>
          <a:p>
            <a:pPr marL="0" indent="0" defTabSz="576000">
              <a:buNone/>
            </a:pPr>
            <a:endParaRPr lang="en-US" altLang="ko-KR" sz="12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std::thread&amp; get() { return t; }</a:t>
            </a:r>
          </a:p>
          <a:p>
            <a:pPr marL="0" indent="0" defTabSz="576000">
              <a:buNone/>
            </a:pP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private:</a:t>
            </a:r>
          </a:p>
          <a:p>
            <a:pPr marL="0" indent="0" defTabSz="576000">
              <a:buNone/>
            </a:pP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DtorAction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action;</a:t>
            </a:r>
          </a:p>
          <a:p>
            <a:pPr marL="0" indent="0" defTabSz="576000">
              <a:buNone/>
            </a:pP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std::thread t;</a:t>
            </a:r>
          </a:p>
          <a:p>
            <a:pPr marL="0" indent="0" defTabSz="576000">
              <a:buNone/>
            </a:pP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23095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5C0A1-F51D-4DE8-BECF-A8B771FF4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/>
              <a:t>지난번에 나눈 이야기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EA4E84-EE8F-49DA-ADDE-8D62CDE94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2979"/>
          </a:xfrm>
        </p:spPr>
        <p:txBody>
          <a:bodyPr>
            <a:normAutofit/>
          </a:bodyPr>
          <a:lstStyle/>
          <a:p>
            <a:r>
              <a:rPr lang="en-US" altLang="ko-KR" dirty="0"/>
              <a:t>Launch policy 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en-US" altLang="ko-KR" dirty="0">
                <a:latin typeface="Consolas" panose="020B0609020204030204" pitchFamily="49" charset="0"/>
                <a:ea typeface="돋움체" panose="020B0609000101010101" pitchFamily="49" charset="-127"/>
              </a:rPr>
              <a:t>std::launch::async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  <a:ea typeface="돋움체" panose="020B0609000101010101" pitchFamily="49" charset="-127"/>
              </a:rPr>
              <a:t>std::launch::deferred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Deferred </a:t>
            </a:r>
            <a:r>
              <a:rPr lang="ko-KR" altLang="en-US" dirty="0"/>
              <a:t>는 </a:t>
            </a:r>
            <a:r>
              <a:rPr lang="en-US" altLang="ko-KR" dirty="0"/>
              <a:t>(get()</a:t>
            </a:r>
            <a:r>
              <a:rPr lang="ko-KR" altLang="en-US" dirty="0"/>
              <a:t>을 호출한 스레드에서</a:t>
            </a:r>
            <a:r>
              <a:rPr lang="en-US" altLang="ko-KR" dirty="0"/>
              <a:t>)</a:t>
            </a:r>
            <a:r>
              <a:rPr lang="ko-KR" altLang="en-US" dirty="0"/>
              <a:t> 지연 실행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Deferred </a:t>
            </a:r>
            <a:r>
              <a:rPr lang="ko-KR" altLang="en-US" dirty="0"/>
              <a:t>가 싫으면</a:t>
            </a:r>
            <a:br>
              <a:rPr lang="en-US" altLang="ko-KR" dirty="0"/>
            </a:br>
            <a:r>
              <a:rPr lang="en-US" altLang="ko-KR" dirty="0"/>
              <a:t>launch policy</a:t>
            </a:r>
            <a:r>
              <a:rPr lang="ko-KR" altLang="en-US" dirty="0"/>
              <a:t>를 직접</a:t>
            </a:r>
            <a:br>
              <a:rPr lang="en-US" altLang="ko-KR" dirty="0"/>
            </a:br>
            <a:r>
              <a:rPr lang="ko-KR" altLang="en-US" dirty="0"/>
              <a:t>지정하자</a:t>
            </a:r>
            <a:r>
              <a:rPr lang="en-US" altLang="ko-KR" dirty="0"/>
              <a:t>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249EE3-BF46-4504-9415-DA763B78CE30}"/>
              </a:ext>
            </a:extLst>
          </p:cNvPr>
          <p:cNvSpPr txBox="1"/>
          <p:nvPr/>
        </p:nvSpPr>
        <p:spPr>
          <a:xfrm>
            <a:off x="9286613" y="5001280"/>
            <a:ext cx="25763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스레드가 생길 수도 있고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안 생길 수도 있음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관리책임 </a:t>
            </a:r>
            <a:r>
              <a:rPr lang="en-US" altLang="ko-KR" dirty="0">
                <a:solidFill>
                  <a:schemeClr val="bg1"/>
                </a:solidFill>
              </a:rPr>
              <a:t>-&gt; </a:t>
            </a:r>
            <a:r>
              <a:rPr lang="ko-KR" altLang="en-US" dirty="0">
                <a:solidFill>
                  <a:schemeClr val="bg1"/>
                </a:solidFill>
              </a:rPr>
              <a:t>표준위원회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F4B4008-EF54-4415-A9AB-518EB9E30CFE}"/>
              </a:ext>
            </a:extLst>
          </p:cNvPr>
          <p:cNvSpPr txBox="1">
            <a:spLocks/>
          </p:cNvSpPr>
          <p:nvPr/>
        </p:nvSpPr>
        <p:spPr>
          <a:xfrm>
            <a:off x="4704731" y="4279406"/>
            <a:ext cx="7158228" cy="199795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None/>
            </a:pPr>
            <a:endParaRPr lang="en-US" altLang="ko-KR" sz="1400" dirty="0">
              <a:solidFill>
                <a:srgbClr val="0070C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auto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fut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std::async(</a:t>
            </a:r>
            <a:r>
              <a:rPr lang="en-US" altLang="ko-KR" sz="14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std::launch::async, 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f);  </a:t>
            </a: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//… </a:t>
            </a:r>
            <a:r>
              <a:rPr lang="ko-KR" altLang="en-US" sz="14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서브 스레드에서 실행</a:t>
            </a:r>
            <a:r>
              <a:rPr lang="en-US" altLang="ko-KR" sz="14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!</a:t>
            </a:r>
          </a:p>
          <a:p>
            <a:pPr marL="0" indent="0" defTabSz="576000">
              <a:buNone/>
            </a:pPr>
            <a:endParaRPr lang="en-US" altLang="ko-KR" sz="14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fut.get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	</a:t>
            </a:r>
            <a:r>
              <a:rPr lang="en-US" altLang="ko-KR" sz="14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이미 실행 완료 되었으면 즉시 결과값 리턴</a:t>
            </a:r>
            <a:endParaRPr lang="en-US" altLang="ko-KR" sz="1400" dirty="0">
              <a:solidFill>
                <a:srgbClr val="00B05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아직 </a:t>
            </a:r>
            <a:r>
              <a:rPr lang="ko-KR" altLang="en-US" sz="1400" dirty="0" err="1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서브스레드</a:t>
            </a:r>
            <a:r>
              <a:rPr lang="ko-KR" altLang="en-US" sz="14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1400" dirty="0" err="1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동작중이면</a:t>
            </a:r>
            <a:r>
              <a:rPr lang="ko-KR" altLang="en-US" sz="14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컨텍스트 스위칭 후 대기</a:t>
            </a:r>
            <a:r>
              <a:rPr lang="en-US" altLang="ko-KR" sz="14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ko-KR" altLang="en-US" sz="1400" dirty="0" err="1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블러킹</a:t>
            </a:r>
            <a:r>
              <a:rPr lang="en-US" altLang="ko-KR" sz="14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  <a:endParaRPr lang="en-US" altLang="ko-KR" sz="14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6805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032C78-0D5A-498C-9278-9763845CF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57D75B-C206-4846-B432-C8C3F4015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std::thread </a:t>
            </a:r>
            <a:r>
              <a:rPr lang="ko-KR" altLang="en-US" dirty="0"/>
              <a:t>소멸자가 불릴 때</a:t>
            </a:r>
            <a:r>
              <a:rPr lang="en-US" altLang="ko-KR" dirty="0"/>
              <a:t>, joinable() </a:t>
            </a:r>
            <a:r>
              <a:rPr lang="ko-KR" altLang="en-US" dirty="0"/>
              <a:t>이 </a:t>
            </a:r>
            <a:r>
              <a:rPr lang="en-US" altLang="ko-KR" dirty="0"/>
              <a:t>true</a:t>
            </a:r>
            <a:r>
              <a:rPr lang="ko-KR" altLang="en-US" dirty="0"/>
              <a:t> 이면 </a:t>
            </a:r>
            <a:r>
              <a:rPr lang="ko-KR" altLang="en-US" dirty="0" err="1"/>
              <a:t>크래시</a:t>
            </a:r>
            <a:r>
              <a:rPr lang="ko-KR" altLang="en-US" dirty="0"/>
              <a:t> 발생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모든 경로</a:t>
            </a:r>
            <a:r>
              <a:rPr lang="en-US" altLang="ko-KR" dirty="0"/>
              <a:t>” </a:t>
            </a:r>
            <a:r>
              <a:rPr lang="ko-KR" altLang="en-US" dirty="0"/>
              <a:t>에서 </a:t>
            </a:r>
            <a:r>
              <a:rPr lang="en-US" altLang="ko-KR" dirty="0"/>
              <a:t>joinable() false </a:t>
            </a:r>
            <a:r>
              <a:rPr lang="ko-KR" altLang="en-US" dirty="0"/>
              <a:t>로 </a:t>
            </a:r>
            <a:r>
              <a:rPr lang="ko-KR" altLang="en-US" dirty="0" err="1"/>
              <a:t>만드려면</a:t>
            </a:r>
            <a:r>
              <a:rPr lang="ko-KR" altLang="en-US" dirty="0"/>
              <a:t> </a:t>
            </a:r>
            <a:r>
              <a:rPr lang="en-US" altLang="ko-KR" dirty="0"/>
              <a:t>RAII 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스레드의 용도에 맞게 </a:t>
            </a:r>
            <a:r>
              <a:rPr lang="en-US" altLang="ko-KR" dirty="0"/>
              <a:t>join() </a:t>
            </a:r>
            <a:r>
              <a:rPr lang="ko-KR" altLang="en-US" dirty="0"/>
              <a:t>과 </a:t>
            </a:r>
            <a:r>
              <a:rPr lang="en-US" altLang="ko-KR" dirty="0"/>
              <a:t>detach()</a:t>
            </a:r>
            <a:r>
              <a:rPr lang="ko-KR" altLang="en-US" dirty="0"/>
              <a:t>를 적절히 사용하자</a:t>
            </a:r>
            <a:r>
              <a:rPr lang="en-US" altLang="ko-KR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4117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5C0A1-F51D-4DE8-BECF-A8B771FF4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/>
              <a:t>오늘 할 이야기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EA4E84-EE8F-49DA-ADDE-8D62CDE94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2979"/>
          </a:xfrm>
        </p:spPr>
        <p:txBody>
          <a:bodyPr/>
          <a:lstStyle/>
          <a:p>
            <a:r>
              <a:rPr lang="en-US" altLang="ko-KR" dirty="0"/>
              <a:t>std::thread </a:t>
            </a:r>
            <a:r>
              <a:rPr lang="ko-KR" altLang="en-US" dirty="0"/>
              <a:t>사용 시</a:t>
            </a:r>
            <a:r>
              <a:rPr lang="en-US" altLang="ko-KR" dirty="0"/>
              <a:t>,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join() </a:t>
            </a:r>
            <a:r>
              <a:rPr lang="ko-KR" altLang="en-US" dirty="0"/>
              <a:t>과 </a:t>
            </a:r>
            <a:r>
              <a:rPr lang="en-US" altLang="ko-KR" dirty="0"/>
              <a:t>detach() </a:t>
            </a:r>
            <a:r>
              <a:rPr lang="ko-KR" altLang="en-US" dirty="0"/>
              <a:t>에는 무슨 의미가 있나요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>
                <a:solidFill>
                  <a:schemeClr val="bg1"/>
                </a:solidFill>
              </a:rPr>
              <a:t>소프트웨어 스레드를 핸들링하기 위한 </a:t>
            </a:r>
            <a:r>
              <a:rPr lang="en-US" altLang="ko-KR" dirty="0">
                <a:solidFill>
                  <a:schemeClr val="bg1"/>
                </a:solidFill>
              </a:rPr>
              <a:t>C++ </a:t>
            </a:r>
            <a:r>
              <a:rPr lang="ko-KR" altLang="en-US" dirty="0">
                <a:solidFill>
                  <a:schemeClr val="bg1"/>
                </a:solidFill>
              </a:rPr>
              <a:t>객체</a:t>
            </a:r>
          </a:p>
        </p:txBody>
      </p:sp>
    </p:spTree>
    <p:extLst>
      <p:ext uri="{BB962C8B-B14F-4D97-AF65-F5344CB8AC3E}">
        <p14:creationId xmlns:p14="http://schemas.microsoft.com/office/powerpoint/2010/main" val="633240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0E539-54C2-4B84-B890-D92E5C8A0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thread::join()</a:t>
            </a:r>
            <a:r>
              <a:rPr lang="ko-KR" altLang="en-US" dirty="0"/>
              <a:t> 이란 무엇인가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84CF61-8FA0-4FE7-901C-6902524A2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WaitForSingleObject</a:t>
            </a:r>
            <a:r>
              <a:rPr lang="en-US" altLang="ko-KR" dirty="0"/>
              <a:t>() </a:t>
            </a:r>
            <a:r>
              <a:rPr lang="ko-KR" altLang="en-US" dirty="0"/>
              <a:t>의 역할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threadEntry</a:t>
            </a:r>
            <a:r>
              <a:rPr lang="en-US" altLang="ko-KR" dirty="0"/>
              <a:t>()</a:t>
            </a:r>
            <a:r>
              <a:rPr lang="ko-KR" altLang="en-US" dirty="0"/>
              <a:t> 가 </a:t>
            </a:r>
            <a:r>
              <a:rPr lang="ko-KR" altLang="en-US" dirty="0" err="1"/>
              <a:t>리턴할</a:t>
            </a:r>
            <a:r>
              <a:rPr lang="ko-KR" altLang="en-US" dirty="0"/>
              <a:t> 때까지 기다린</a:t>
            </a:r>
            <a:r>
              <a:rPr lang="en-US" altLang="ko-KR" dirty="0"/>
              <a:t>(</a:t>
            </a:r>
            <a:r>
              <a:rPr lang="ko-KR" altLang="en-US" dirty="0" err="1"/>
              <a:t>블러킹된</a:t>
            </a:r>
            <a:r>
              <a:rPr lang="en-US" altLang="ko-KR" dirty="0"/>
              <a:t>)</a:t>
            </a:r>
            <a:r>
              <a:rPr lang="ko-KR" altLang="en-US" dirty="0"/>
              <a:t>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CA2CDEC-75E6-4F11-8AAD-BEE9A26D03FD}"/>
              </a:ext>
            </a:extLst>
          </p:cNvPr>
          <p:cNvSpPr txBox="1">
            <a:spLocks/>
          </p:cNvSpPr>
          <p:nvPr/>
        </p:nvSpPr>
        <p:spPr>
          <a:xfrm>
            <a:off x="838200" y="3657599"/>
            <a:ext cx="10515600" cy="236315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std::thread t(</a:t>
            </a:r>
            <a:r>
              <a:rPr lang="en-US" altLang="ko-KR" sz="2000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threadEntry</a:t>
            </a:r>
            <a:r>
              <a:rPr lang="en-US" altLang="ko-KR" sz="20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t.join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17361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562F5-04CC-4EC7-A94B-728CCC9FD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thread::joinable()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613E5F-58E5-4762-B30A-AE4A32985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번역 </a:t>
            </a:r>
            <a:r>
              <a:rPr lang="en-US" altLang="ko-KR" dirty="0"/>
              <a:t>: </a:t>
            </a:r>
            <a:r>
              <a:rPr lang="ko-KR" altLang="en-US" dirty="0"/>
              <a:t>합류 가능한가</a:t>
            </a:r>
            <a:r>
              <a:rPr lang="en-US" altLang="ko-KR" dirty="0"/>
              <a:t>?</a:t>
            </a:r>
            <a:r>
              <a:rPr lang="ko-KR" altLang="en-US" dirty="0"/>
              <a:t>를 리턴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좀 더 쉽게 </a:t>
            </a:r>
            <a:r>
              <a:rPr lang="en-US" altLang="ko-KR" dirty="0"/>
              <a:t>: join() </a:t>
            </a:r>
            <a:r>
              <a:rPr lang="ko-KR" altLang="en-US" dirty="0"/>
              <a:t>함수가 동작</a:t>
            </a:r>
            <a:r>
              <a:rPr lang="en-US" altLang="ko-KR" dirty="0"/>
              <a:t>(</a:t>
            </a:r>
            <a:r>
              <a:rPr lang="ko-KR" altLang="en-US" dirty="0" err="1"/>
              <a:t>블러킹</a:t>
            </a:r>
            <a:r>
              <a:rPr lang="en-US" altLang="ko-KR" dirty="0"/>
              <a:t>)</a:t>
            </a:r>
            <a:r>
              <a:rPr lang="ko-KR" altLang="en-US" dirty="0"/>
              <a:t>하는가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정확한 명세 </a:t>
            </a:r>
            <a:r>
              <a:rPr lang="en-US" altLang="ko-KR" dirty="0"/>
              <a:t>: </a:t>
            </a:r>
          </a:p>
          <a:p>
            <a:pPr lvl="1"/>
            <a:r>
              <a:rPr lang="ko-KR" altLang="en-US" dirty="0"/>
              <a:t>아직 스레드 동작이 완료되지 않았으면 </a:t>
            </a:r>
            <a:r>
              <a:rPr lang="en-US" altLang="ko-KR" dirty="0"/>
              <a:t>true (join() </a:t>
            </a:r>
            <a:r>
              <a:rPr lang="ko-KR" altLang="en-US" dirty="0"/>
              <a:t>시 </a:t>
            </a:r>
            <a:r>
              <a:rPr lang="ko-KR" altLang="en-US" dirty="0" err="1"/>
              <a:t>블러킹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스레드 동작이 완료되었으면 </a:t>
            </a:r>
            <a:r>
              <a:rPr lang="en-US" altLang="ko-KR" dirty="0"/>
              <a:t>false (join()</a:t>
            </a:r>
            <a:r>
              <a:rPr lang="ko-KR" altLang="en-US" dirty="0"/>
              <a:t> 시 즉시 리턴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7523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FB481-DD31-4C24-8A0C-2B00929E7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thread::joinable()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7613A2-09CC-4827-8916-3E311A5B6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블러킹</a:t>
            </a:r>
            <a:r>
              <a:rPr lang="ko-KR" altLang="en-US" dirty="0"/>
              <a:t> 될지 안될지를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13EF768-CED0-4C73-BB07-910A890AB717}"/>
              </a:ext>
            </a:extLst>
          </p:cNvPr>
          <p:cNvSpPr txBox="1">
            <a:spLocks/>
          </p:cNvSpPr>
          <p:nvPr/>
        </p:nvSpPr>
        <p:spPr>
          <a:xfrm>
            <a:off x="838200" y="3051811"/>
            <a:ext cx="10515600" cy="296894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std::thread t(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threadEntry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// </a:t>
            </a:r>
            <a:r>
              <a:rPr lang="ko-KR" altLang="en-US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새 스레드를 생성하여 </a:t>
            </a:r>
            <a:r>
              <a:rPr lang="en-US" altLang="ko-KR" sz="2000" dirty="0" err="1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threadEntry</a:t>
            </a: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 </a:t>
            </a:r>
            <a:r>
              <a:rPr lang="ko-KR" altLang="en-US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함수 시작</a:t>
            </a:r>
            <a:endParaRPr lang="en-US" altLang="ko-KR" sz="2000" dirty="0">
              <a:solidFill>
                <a:srgbClr val="00B05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if(</a:t>
            </a:r>
            <a:r>
              <a:rPr lang="en-US" altLang="ko-KR" sz="2000" dirty="0" err="1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t.joinable</a:t>
            </a:r>
            <a:r>
              <a:rPr lang="en-US" altLang="ko-KR" sz="2000" dirty="0">
                <a:solidFill>
                  <a:srgbClr val="FFC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	</a:t>
            </a: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en-US" altLang="ko-KR" sz="2000" dirty="0" err="1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threadEntry</a:t>
            </a: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 </a:t>
            </a:r>
            <a:r>
              <a:rPr lang="ko-KR" altLang="en-US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가 아직 </a:t>
            </a:r>
            <a:r>
              <a:rPr lang="ko-KR" altLang="en-US" sz="2000" dirty="0" err="1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리턴되지</a:t>
            </a:r>
            <a:r>
              <a:rPr lang="ko-KR" altLang="en-US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않음</a:t>
            </a:r>
            <a:endParaRPr lang="en-US" altLang="ko-KR" sz="2000" dirty="0">
              <a:solidFill>
                <a:srgbClr val="00B05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t.join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}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else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  <a:b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</a:b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// </a:t>
            </a:r>
            <a:r>
              <a:rPr lang="en-US" altLang="ko-KR" sz="2000" dirty="0" err="1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threadEntry</a:t>
            </a: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  <a:r>
              <a:rPr lang="ko-KR" altLang="en-US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가 </a:t>
            </a:r>
            <a:r>
              <a:rPr lang="ko-KR" altLang="en-US" sz="2000" dirty="0" err="1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리턴됨</a:t>
            </a: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 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858530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8774C-CA06-4ACE-A9A6-8D599FA6B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joinable() </a:t>
            </a:r>
            <a:r>
              <a:rPr lang="ko-KR" altLang="en-US" dirty="0"/>
              <a:t>이 왜 필요한가요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2F8388-21AC-41F3-A955-A980D554A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스레드 생성 후엔 알아서 잘 </a:t>
            </a:r>
            <a:r>
              <a:rPr lang="ko-KR" altLang="en-US" dirty="0" err="1"/>
              <a:t>동작할텐데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왜 굳이 </a:t>
            </a:r>
            <a:r>
              <a:rPr lang="en-US" altLang="ko-KR" dirty="0"/>
              <a:t>joinable </a:t>
            </a:r>
            <a:r>
              <a:rPr lang="ko-KR" altLang="en-US" dirty="0"/>
              <a:t>체크가 필요할까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1245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1968B-3A0C-41D2-B521-9AD362E9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joinable()</a:t>
            </a:r>
            <a:r>
              <a:rPr lang="ko-KR" altLang="en-US" dirty="0"/>
              <a:t> 이 없으면</a:t>
            </a:r>
            <a:r>
              <a:rPr lang="en-US" altLang="ko-KR" dirty="0"/>
              <a:t>, </a:t>
            </a:r>
            <a:r>
              <a:rPr lang="ko-KR" altLang="en-US" dirty="0" err="1"/>
              <a:t>크래시를</a:t>
            </a:r>
            <a:r>
              <a:rPr lang="ko-KR" altLang="en-US" dirty="0"/>
              <a:t> 막을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2E58B-9FAC-46E7-834D-E06758175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joinable() </a:t>
            </a:r>
            <a:r>
              <a:rPr lang="ko-KR" altLang="en-US" dirty="0"/>
              <a:t>이 </a:t>
            </a:r>
            <a:r>
              <a:rPr lang="en-US" altLang="ko-KR" dirty="0"/>
              <a:t>true </a:t>
            </a:r>
            <a:r>
              <a:rPr lang="ko-KR" altLang="en-US" dirty="0"/>
              <a:t>인 상태에서 </a:t>
            </a:r>
            <a:r>
              <a:rPr lang="en-US" altLang="ko-KR" dirty="0"/>
              <a:t>std::thread </a:t>
            </a:r>
            <a:r>
              <a:rPr lang="ko-KR" altLang="en-US" dirty="0"/>
              <a:t>의 소멸자가 호출될 경우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>
                <a:solidFill>
                  <a:srgbClr val="FF0000"/>
                </a:solidFill>
              </a:rPr>
              <a:t>크    </a:t>
            </a:r>
            <a:r>
              <a:rPr lang="ko-KR" altLang="en-US" dirty="0" err="1">
                <a:solidFill>
                  <a:srgbClr val="FF0000"/>
                </a:solidFill>
              </a:rPr>
              <a:t>래</a:t>
            </a:r>
            <a:r>
              <a:rPr lang="ko-KR" altLang="en-US" dirty="0">
                <a:solidFill>
                  <a:srgbClr val="FF0000"/>
                </a:solidFill>
              </a:rPr>
              <a:t>    시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9E266A2-0035-4F13-8EDD-687D08A2EE0A}"/>
              </a:ext>
            </a:extLst>
          </p:cNvPr>
          <p:cNvSpPr txBox="1">
            <a:spLocks/>
          </p:cNvSpPr>
          <p:nvPr/>
        </p:nvSpPr>
        <p:spPr>
          <a:xfrm>
            <a:off x="838200" y="3051811"/>
            <a:ext cx="10515600" cy="296894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{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	std::thread t(</a:t>
            </a:r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threadEntry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pPr marL="0" indent="0" defTabSz="576000">
              <a:buNone/>
            </a:pP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0" indent="0" defTabSz="576000">
              <a:buNone/>
            </a:pP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}</a:t>
            </a: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// </a:t>
            </a:r>
            <a:r>
              <a:rPr lang="ko-KR" altLang="en-US" sz="2000" dirty="0" err="1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소멸자</a:t>
            </a:r>
            <a:r>
              <a:rPr lang="ko-KR" altLang="en-US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호출 </a:t>
            </a:r>
            <a:r>
              <a:rPr lang="en-US" altLang="ko-KR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-&gt; </a:t>
            </a:r>
            <a:r>
              <a:rPr lang="ko-KR" altLang="en-US" sz="2000" dirty="0" err="1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크래시</a:t>
            </a:r>
            <a:r>
              <a:rPr lang="ko-KR" altLang="en-US" sz="2000" dirty="0">
                <a:solidFill>
                  <a:srgbClr val="00B05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endParaRPr lang="en-US" altLang="ko-KR" sz="2000" dirty="0">
              <a:solidFill>
                <a:srgbClr val="00B05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0084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54F58-6718-4F61-A5A5-D578E7CC9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표준위가 </a:t>
            </a:r>
            <a:r>
              <a:rPr lang="ko-KR" altLang="en-US" dirty="0" err="1"/>
              <a:t>왜그럴까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F7639E-16E9-4E14-B512-1393A47E6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ì ì ì ì ëí ì´ë¯¸ì§ ê²ìê²°ê³¼">
            <a:extLst>
              <a:ext uri="{FF2B5EF4-FFF2-40B4-BE49-F238E27FC236}">
                <a16:creationId xmlns:a16="http://schemas.microsoft.com/office/drawing/2014/main" id="{B040A1B0-B53D-495C-9457-BBAD5F18C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357" y="1825625"/>
            <a:ext cx="7845286" cy="445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060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452</Words>
  <Application>Microsoft Office PowerPoint</Application>
  <PresentationFormat>와이드스크린</PresentationFormat>
  <Paragraphs>171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나눔바른고딕</vt:lpstr>
      <vt:lpstr>Arial</vt:lpstr>
      <vt:lpstr>Consolas</vt:lpstr>
      <vt:lpstr>Office 테마</vt:lpstr>
      <vt:lpstr>Modern Cpp Study</vt:lpstr>
      <vt:lpstr>지난번에 나눈 이야기</vt:lpstr>
      <vt:lpstr>오늘 할 이야기</vt:lpstr>
      <vt:lpstr>thread::join() 이란 무엇인가</vt:lpstr>
      <vt:lpstr>thread::joinable()</vt:lpstr>
      <vt:lpstr>thread::joinable()</vt:lpstr>
      <vt:lpstr>joinable() 이 왜 필요한가요?</vt:lpstr>
      <vt:lpstr>joinable() 이 없으면, 크래시를 막을 수 없다.</vt:lpstr>
      <vt:lpstr>표준위가 왜그럴까</vt:lpstr>
      <vt:lpstr>생각해보면 크래시가 합당한 이유</vt:lpstr>
      <vt:lpstr>갓준위</vt:lpstr>
      <vt:lpstr>결론</vt:lpstr>
      <vt:lpstr>..어떻게요?</vt:lpstr>
      <vt:lpstr>joinable()이 false를 리턴하는 네 가지 경우</vt:lpstr>
      <vt:lpstr>detach() 란 무엇인가</vt:lpstr>
      <vt:lpstr>joinable()이 false를 리턴하는 네 가지 경우</vt:lpstr>
      <vt:lpstr>소멸자에서 크래시가 안나게 해보자</vt:lpstr>
      <vt:lpstr>구현</vt:lpstr>
      <vt:lpstr>이동(move)연산 가능하게 하기</vt:lpstr>
      <vt:lpstr>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Cpp Study</dc:title>
  <dc:creator>RammerChoi</dc:creator>
  <cp:lastModifiedBy>RammerChoi</cp:lastModifiedBy>
  <cp:revision>49</cp:revision>
  <dcterms:created xsi:type="dcterms:W3CDTF">2019-04-20T14:26:25Z</dcterms:created>
  <dcterms:modified xsi:type="dcterms:W3CDTF">2019-05-21T17:04:03Z</dcterms:modified>
</cp:coreProperties>
</file>